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444" r:id="rId2"/>
    <p:sldId id="452" r:id="rId3"/>
    <p:sldId id="3949" r:id="rId4"/>
    <p:sldId id="3952" r:id="rId5"/>
    <p:sldId id="446" r:id="rId6"/>
    <p:sldId id="3950" r:id="rId7"/>
    <p:sldId id="449" r:id="rId8"/>
    <p:sldId id="437" r:id="rId9"/>
    <p:sldId id="3953" r:id="rId10"/>
    <p:sldId id="3951" r:id="rId11"/>
    <p:sldId id="431" r:id="rId12"/>
  </p:sldIdLst>
  <p:sldSz cx="9144000" cy="5143500" type="screen16x9"/>
  <p:notesSz cx="6858000" cy="9144000"/>
  <p:custDataLst>
    <p:tags r:id="rId15"/>
  </p:custDataLst>
  <p:defaultTextStyle>
    <a:defPPr>
      <a:defRPr lang="zh-CN"/>
    </a:defPPr>
    <a:lvl1pPr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49"/>
    <a:srgbClr val="C80D1F"/>
    <a:srgbClr val="E5472E"/>
    <a:srgbClr val="F8A90C"/>
    <a:srgbClr val="7F7F7F"/>
    <a:srgbClr val="232227"/>
    <a:srgbClr val="2D3E52"/>
    <a:srgbClr val="3A50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6196" autoAdjust="0"/>
  </p:normalViewPr>
  <p:slideViewPr>
    <p:cSldViewPr snapToGrid="0">
      <p:cViewPr varScale="1">
        <p:scale>
          <a:sx n="167" d="100"/>
          <a:sy n="167" d="100"/>
        </p:scale>
        <p:origin x="538" y="11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626F1-3C7E-4AB1-887B-411AF0DAF4FA}" type="doc">
      <dgm:prSet loTypeId="urn:microsoft.com/office/officeart/2005/8/layout/radial3" loCatId="relationship" qsTypeId="urn:microsoft.com/office/officeart/2005/8/quickstyle/simple1" qsCatId="simple" csTypeId="urn:microsoft.com/office/officeart/2005/8/colors/accent3_3" csCatId="accent3" phldr="1"/>
      <dgm:spPr/>
      <dgm:t>
        <a:bodyPr/>
        <a:lstStyle/>
        <a:p>
          <a:endParaRPr lang="zh-CN" altLang="en-US"/>
        </a:p>
      </dgm:t>
    </dgm:pt>
    <dgm:pt modelId="{6627FA14-D5B8-495A-81E7-03344D38CA23}">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九音科技</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1800" b="0" dirty="0">
              <a:effectLst/>
              <a:latin typeface="微软雅黑" panose="020B0503020204020204" pitchFamily="34" charset="-122"/>
              <a:ea typeface="微软雅黑" panose="020B0503020204020204" pitchFamily="34" charset="-122"/>
            </a:rPr>
            <a:t>SDK</a:t>
          </a:r>
          <a:r>
            <a:rPr lang="zh-CN" altLang="en-US" sz="1800" b="0" dirty="0">
              <a:effectLst/>
              <a:latin typeface="微软雅黑" panose="020B0503020204020204" pitchFamily="34" charset="-122"/>
              <a:ea typeface="微软雅黑" panose="020B0503020204020204" pitchFamily="34" charset="-122"/>
            </a:rPr>
            <a:t>开发平台</a:t>
          </a:r>
          <a:endParaRPr lang="zh-CN" altLang="en-US" sz="2400" b="0" dirty="0">
            <a:effectLst/>
            <a:latin typeface="微软雅黑" panose="020B0503020204020204" pitchFamily="34" charset="-122"/>
            <a:ea typeface="微软雅黑" panose="020B0503020204020204" pitchFamily="34" charset="-122"/>
          </a:endParaRPr>
        </a:p>
      </dgm:t>
    </dgm:pt>
    <dgm:pt modelId="{528F5D21-8232-4A2F-997B-A17E56BA39B6}" type="parTrans" cxnId="{6B60327D-872F-43AD-A860-C8509376A7BA}">
      <dgm:prSet/>
      <dgm:spPr/>
      <dgm:t>
        <a:bodyPr/>
        <a:lstStyle/>
        <a:p>
          <a:endParaRPr lang="zh-CN" altLang="en-US" sz="1200"/>
        </a:p>
      </dgm:t>
    </dgm:pt>
    <dgm:pt modelId="{A88E042D-0D26-4D35-B425-3157B8096B92}" type="sibTrans" cxnId="{6B60327D-872F-43AD-A860-C8509376A7BA}">
      <dgm:prSet/>
      <dgm:spPr/>
      <dgm:t>
        <a:bodyPr/>
        <a:lstStyle/>
        <a:p>
          <a:endParaRPr lang="zh-CN" altLang="en-US" sz="1200"/>
        </a:p>
      </dgm:t>
    </dgm:pt>
    <dgm:pt modelId="{77DDFB41-6171-4B9A-9C90-B795BB9DB0A4}">
      <dgm:prSet phldrT="[文本]" custT="1"/>
      <dgm:spPr>
        <a:ln>
          <a:noFill/>
        </a:ln>
      </dgm:spPr>
      <dgm:t>
        <a:bodyPr lIns="0" tIns="0" rIns="0" bIns="0"/>
        <a:lstStyle/>
        <a:p>
          <a:r>
            <a:rPr lang="en-US" altLang="zh-CN" sz="1100" b="1" i="1" dirty="0"/>
            <a:t>Partner</a:t>
          </a:r>
          <a:endParaRPr lang="en-US" altLang="zh-CN" sz="900" i="1" dirty="0"/>
        </a:p>
        <a:p>
          <a:r>
            <a:rPr lang="en-US" altLang="zh-CN" sz="900" i="1" dirty="0"/>
            <a:t>Algorithm</a:t>
          </a:r>
        </a:p>
        <a:p>
          <a:r>
            <a:rPr lang="zh-CN" altLang="en-US" sz="900" i="1" dirty="0"/>
            <a:t>算法公司</a:t>
          </a:r>
          <a:endParaRPr lang="en-US" altLang="zh-CN" sz="900" i="1" dirty="0"/>
        </a:p>
      </dgm:t>
    </dgm:pt>
    <dgm:pt modelId="{B0A9C027-CA00-45F9-AB12-430CBF596FCC}" type="parTrans" cxnId="{5BD1D8CB-9B24-4E3D-800B-DA75D8EE14BA}">
      <dgm:prSet/>
      <dgm:spPr/>
      <dgm:t>
        <a:bodyPr/>
        <a:lstStyle/>
        <a:p>
          <a:endParaRPr lang="zh-CN" altLang="en-US" sz="1200"/>
        </a:p>
      </dgm:t>
    </dgm:pt>
    <dgm:pt modelId="{AB35AB04-D818-4ECE-842F-F20FF767F605}" type="sibTrans" cxnId="{5BD1D8CB-9B24-4E3D-800B-DA75D8EE14BA}">
      <dgm:prSet/>
      <dgm:spPr/>
      <dgm:t>
        <a:bodyPr/>
        <a:lstStyle/>
        <a:p>
          <a:endParaRPr lang="zh-CN" altLang="en-US" sz="1200"/>
        </a:p>
      </dgm:t>
    </dgm:pt>
    <dgm:pt modelId="{CB90CC3E-4F46-4D69-A7F1-89E1DABB4066}">
      <dgm:prSet phldrT="[文本]" custT="1"/>
      <dgm:spPr>
        <a:ln>
          <a:noFill/>
        </a:ln>
      </dgm:spPr>
      <dgm:t>
        <a:bodyPr lIns="0" tIns="0" rIns="0" bIns="0"/>
        <a:lstStyle/>
        <a:p>
          <a:pPr algn="r"/>
          <a:r>
            <a:rPr lang="en-US" altLang="zh-CN" sz="1200" b="1" i="1" dirty="0"/>
            <a:t>Partner</a:t>
          </a:r>
          <a:endParaRPr lang="en-US" altLang="zh-CN" sz="1200" i="1" dirty="0"/>
        </a:p>
        <a:p>
          <a:pPr algn="r"/>
          <a:r>
            <a:rPr lang="en-US" altLang="zh-CN" sz="1000" i="1" dirty="0"/>
            <a:t>Brand</a:t>
          </a:r>
          <a:r>
            <a:rPr lang="zh-CN" altLang="en-US" sz="1000" i="1" dirty="0"/>
            <a:t> </a:t>
          </a:r>
          <a:endParaRPr lang="en-US" altLang="zh-CN" sz="1000" i="1" dirty="0"/>
        </a:p>
        <a:p>
          <a:pPr algn="r"/>
          <a:r>
            <a:rPr lang="zh-CN" altLang="en-US" sz="1000" i="1" dirty="0"/>
            <a:t>终端品牌</a:t>
          </a:r>
        </a:p>
      </dgm:t>
    </dgm:pt>
    <dgm:pt modelId="{E0213255-E073-4CC5-A68F-B71D868FD8EB}" type="parTrans" cxnId="{A760DCA7-58A4-494D-98CF-F08262977756}">
      <dgm:prSet/>
      <dgm:spPr/>
      <dgm:t>
        <a:bodyPr/>
        <a:lstStyle/>
        <a:p>
          <a:endParaRPr lang="zh-CN" altLang="en-US" sz="1200"/>
        </a:p>
      </dgm:t>
    </dgm:pt>
    <dgm:pt modelId="{C6963973-A398-4249-BEED-341D519BC7CB}" type="sibTrans" cxnId="{A760DCA7-58A4-494D-98CF-F08262977756}">
      <dgm:prSet/>
      <dgm:spPr/>
      <dgm:t>
        <a:bodyPr/>
        <a:lstStyle/>
        <a:p>
          <a:endParaRPr lang="zh-CN" altLang="en-US" sz="1200"/>
        </a:p>
      </dgm:t>
    </dgm:pt>
    <dgm:pt modelId="{2665B3C0-C391-4923-B97E-E360A7D2ED18}">
      <dgm:prSet phldrT="[文本]" custT="1"/>
      <dgm:spPr>
        <a:ln>
          <a:noFill/>
        </a:ln>
      </dgm:spPr>
      <dgm:t>
        <a:bodyPr lIns="0" tIns="0" rIns="0" bIns="0"/>
        <a:lstStyle/>
        <a:p>
          <a:endParaRPr lang="en-US" altLang="zh-CN" sz="1000" i="1" dirty="0"/>
        </a:p>
        <a:p>
          <a:r>
            <a:rPr lang="en-US" altLang="zh-CN" sz="1200" b="1" i="1" dirty="0"/>
            <a:t>Partner</a:t>
          </a:r>
        </a:p>
        <a:p>
          <a:r>
            <a:rPr lang="en-US" altLang="zh-CN" sz="1000" i="1" dirty="0"/>
            <a:t>Trader</a:t>
          </a:r>
        </a:p>
        <a:p>
          <a:r>
            <a:rPr lang="zh-CN" altLang="en-US" sz="1000" i="1" dirty="0"/>
            <a:t>代理商</a:t>
          </a:r>
        </a:p>
      </dgm:t>
    </dgm:pt>
    <dgm:pt modelId="{A2F83C55-A17B-41F9-A1F1-E4131D90D0BC}" type="parTrans" cxnId="{5463E301-2551-4A48-8C65-F0B020A98152}">
      <dgm:prSet/>
      <dgm:spPr/>
      <dgm:t>
        <a:bodyPr/>
        <a:lstStyle/>
        <a:p>
          <a:endParaRPr lang="zh-CN" altLang="en-US" sz="1200"/>
        </a:p>
      </dgm:t>
    </dgm:pt>
    <dgm:pt modelId="{BD639957-0C9E-4949-918D-66129C402562}" type="sibTrans" cxnId="{5463E301-2551-4A48-8C65-F0B020A98152}">
      <dgm:prSet/>
      <dgm:spPr/>
      <dgm:t>
        <a:bodyPr/>
        <a:lstStyle/>
        <a:p>
          <a:endParaRPr lang="zh-CN" altLang="en-US" sz="1200"/>
        </a:p>
      </dgm:t>
    </dgm:pt>
    <dgm:pt modelId="{377019FD-73BE-449E-8186-BF07F05ACC6C}">
      <dgm:prSet phldrT="[文本]" custT="1"/>
      <dgm:spPr>
        <a:ln>
          <a:noFill/>
        </a:ln>
      </dgm:spPr>
      <dgm:t>
        <a:bodyPr lIns="0" tIns="0" rIns="0" bIns="0"/>
        <a:lstStyle/>
        <a:p>
          <a:pPr algn="l"/>
          <a:r>
            <a:rPr lang="en-US" altLang="zh-CN" sz="1200" b="1" i="1" dirty="0"/>
            <a:t>Partner</a:t>
          </a:r>
        </a:p>
        <a:p>
          <a:pPr algn="l"/>
          <a:r>
            <a:rPr lang="en-US" altLang="zh-CN" sz="1000" i="1" dirty="0"/>
            <a:t>IDH</a:t>
          </a:r>
        </a:p>
        <a:p>
          <a:pPr algn="l"/>
          <a:r>
            <a:rPr lang="zh-CN" altLang="en-US" sz="1000" i="1" dirty="0"/>
            <a:t>方案商</a:t>
          </a:r>
        </a:p>
      </dgm:t>
    </dgm:pt>
    <dgm:pt modelId="{C3CC34CE-3169-4195-9A07-36FE0A76F76B}" type="parTrans" cxnId="{FAB369C9-5D3E-46A4-A2BE-FC86EC56E8E6}">
      <dgm:prSet/>
      <dgm:spPr/>
      <dgm:t>
        <a:bodyPr/>
        <a:lstStyle/>
        <a:p>
          <a:endParaRPr lang="zh-CN" altLang="en-US" sz="1200"/>
        </a:p>
      </dgm:t>
    </dgm:pt>
    <dgm:pt modelId="{72887D2F-02D9-42AE-AA56-580AD2791D38}" type="sibTrans" cxnId="{FAB369C9-5D3E-46A4-A2BE-FC86EC56E8E6}">
      <dgm:prSet/>
      <dgm:spPr/>
      <dgm:t>
        <a:bodyPr/>
        <a:lstStyle/>
        <a:p>
          <a:endParaRPr lang="zh-CN" altLang="en-US" sz="1200"/>
        </a:p>
      </dgm:t>
    </dgm:pt>
    <dgm:pt modelId="{101BE99D-188A-4324-8D39-C7C38DC35D1A}" type="pres">
      <dgm:prSet presAssocID="{C9F626F1-3C7E-4AB1-887B-411AF0DAF4FA}" presName="composite" presStyleCnt="0">
        <dgm:presLayoutVars>
          <dgm:chMax val="1"/>
          <dgm:dir/>
          <dgm:resizeHandles val="exact"/>
        </dgm:presLayoutVars>
      </dgm:prSet>
      <dgm:spPr/>
    </dgm:pt>
    <dgm:pt modelId="{8AB9A9B9-DE64-4FDC-812B-AD4EBF773AF6}" type="pres">
      <dgm:prSet presAssocID="{C9F626F1-3C7E-4AB1-887B-411AF0DAF4FA}" presName="radial" presStyleCnt="0">
        <dgm:presLayoutVars>
          <dgm:animLvl val="ctr"/>
        </dgm:presLayoutVars>
      </dgm:prSet>
      <dgm:spPr/>
    </dgm:pt>
    <dgm:pt modelId="{6250EF0D-6091-4A3F-8A70-51EDF2330EC5}" type="pres">
      <dgm:prSet presAssocID="{6627FA14-D5B8-495A-81E7-03344D38CA23}" presName="centerShape" presStyleLbl="vennNode1" presStyleIdx="0" presStyleCnt="5" custScaleX="203470" custScaleY="174653"/>
      <dgm:spPr/>
    </dgm:pt>
    <dgm:pt modelId="{972A9A6B-1B0D-4049-A733-98FA58878E2D}" type="pres">
      <dgm:prSet presAssocID="{77DDFB41-6171-4B9A-9C90-B795BB9DB0A4}" presName="node" presStyleLbl="vennNode1" presStyleIdx="1" presStyleCnt="5" custScaleX="273382" custScaleY="220481" custRadScaleRad="99824" custRadScaleInc="-483">
        <dgm:presLayoutVars>
          <dgm:bulletEnabled val="1"/>
        </dgm:presLayoutVars>
      </dgm:prSet>
      <dgm:spPr/>
    </dgm:pt>
    <dgm:pt modelId="{180A00A8-2A80-4C01-8921-E02524A10950}" type="pres">
      <dgm:prSet presAssocID="{CB90CC3E-4F46-4D69-A7F1-89E1DABB4066}" presName="node" presStyleLbl="vennNode1" presStyleIdx="2" presStyleCnt="5" custScaleX="264880" custScaleY="258299" custRadScaleRad="128010" custRadScaleInc="-3663">
        <dgm:presLayoutVars>
          <dgm:bulletEnabled val="1"/>
        </dgm:presLayoutVars>
      </dgm:prSet>
      <dgm:spPr/>
    </dgm:pt>
    <dgm:pt modelId="{748C69CC-F439-4C8A-A83F-7098C756A145}" type="pres">
      <dgm:prSet presAssocID="{2665B3C0-C391-4923-B97E-E360A7D2ED18}" presName="node" presStyleLbl="vennNode1" presStyleIdx="3" presStyleCnt="5" custScaleX="279921" custScaleY="228473" custRadScaleRad="99155" custRadScaleInc="-1175">
        <dgm:presLayoutVars>
          <dgm:bulletEnabled val="1"/>
        </dgm:presLayoutVars>
      </dgm:prSet>
      <dgm:spPr/>
    </dgm:pt>
    <dgm:pt modelId="{4D0C5E29-FA43-47CF-A379-07764516868B}" type="pres">
      <dgm:prSet presAssocID="{377019FD-73BE-449E-8186-BF07F05ACC6C}" presName="node" presStyleLbl="vennNode1" presStyleIdx="4" presStyleCnt="5" custScaleX="272473" custScaleY="252297" custRadScaleRad="127847" custRadScaleInc="2834">
        <dgm:presLayoutVars>
          <dgm:bulletEnabled val="1"/>
        </dgm:presLayoutVars>
      </dgm:prSet>
      <dgm:spPr/>
    </dgm:pt>
  </dgm:ptLst>
  <dgm:cxnLst>
    <dgm:cxn modelId="{5463E301-2551-4A48-8C65-F0B020A98152}" srcId="{6627FA14-D5B8-495A-81E7-03344D38CA23}" destId="{2665B3C0-C391-4923-B97E-E360A7D2ED18}" srcOrd="2" destOrd="0" parTransId="{A2F83C55-A17B-41F9-A1F1-E4131D90D0BC}" sibTransId="{BD639957-0C9E-4949-918D-66129C402562}"/>
    <dgm:cxn modelId="{FFD0B03B-D6F5-4ECF-B066-2065F2272672}" type="presOf" srcId="{6627FA14-D5B8-495A-81E7-03344D38CA23}" destId="{6250EF0D-6091-4A3F-8A70-51EDF2330EC5}" srcOrd="0" destOrd="0" presId="urn:microsoft.com/office/officeart/2005/8/layout/radial3"/>
    <dgm:cxn modelId="{E85F1E5F-CE2F-4C93-9B38-7A859067F0E9}" type="presOf" srcId="{C9F626F1-3C7E-4AB1-887B-411AF0DAF4FA}" destId="{101BE99D-188A-4324-8D39-C7C38DC35D1A}" srcOrd="0" destOrd="0" presId="urn:microsoft.com/office/officeart/2005/8/layout/radial3"/>
    <dgm:cxn modelId="{BDD33A62-1588-4EC7-8800-EFA2174B167D}" type="presOf" srcId="{77DDFB41-6171-4B9A-9C90-B795BB9DB0A4}" destId="{972A9A6B-1B0D-4049-A733-98FA58878E2D}" srcOrd="0" destOrd="0" presId="urn:microsoft.com/office/officeart/2005/8/layout/radial3"/>
    <dgm:cxn modelId="{AC30B96D-C2AB-4E22-AFCB-15248D626ABD}" type="presOf" srcId="{CB90CC3E-4F46-4D69-A7F1-89E1DABB4066}" destId="{180A00A8-2A80-4C01-8921-E02524A10950}" srcOrd="0" destOrd="0" presId="urn:microsoft.com/office/officeart/2005/8/layout/radial3"/>
    <dgm:cxn modelId="{9317FC53-FB17-4F44-8DCE-68476D663D0A}" type="presOf" srcId="{2665B3C0-C391-4923-B97E-E360A7D2ED18}" destId="{748C69CC-F439-4C8A-A83F-7098C756A145}" srcOrd="0" destOrd="0" presId="urn:microsoft.com/office/officeart/2005/8/layout/radial3"/>
    <dgm:cxn modelId="{6B60327D-872F-43AD-A860-C8509376A7BA}" srcId="{C9F626F1-3C7E-4AB1-887B-411AF0DAF4FA}" destId="{6627FA14-D5B8-495A-81E7-03344D38CA23}" srcOrd="0" destOrd="0" parTransId="{528F5D21-8232-4A2F-997B-A17E56BA39B6}" sibTransId="{A88E042D-0D26-4D35-B425-3157B8096B92}"/>
    <dgm:cxn modelId="{A760DCA7-58A4-494D-98CF-F08262977756}" srcId="{6627FA14-D5B8-495A-81E7-03344D38CA23}" destId="{CB90CC3E-4F46-4D69-A7F1-89E1DABB4066}" srcOrd="1" destOrd="0" parTransId="{E0213255-E073-4CC5-A68F-B71D868FD8EB}" sibTransId="{C6963973-A398-4249-BEED-341D519BC7CB}"/>
    <dgm:cxn modelId="{FAB369C9-5D3E-46A4-A2BE-FC86EC56E8E6}" srcId="{6627FA14-D5B8-495A-81E7-03344D38CA23}" destId="{377019FD-73BE-449E-8186-BF07F05ACC6C}" srcOrd="3" destOrd="0" parTransId="{C3CC34CE-3169-4195-9A07-36FE0A76F76B}" sibTransId="{72887D2F-02D9-42AE-AA56-580AD2791D38}"/>
    <dgm:cxn modelId="{5BD1D8CB-9B24-4E3D-800B-DA75D8EE14BA}" srcId="{6627FA14-D5B8-495A-81E7-03344D38CA23}" destId="{77DDFB41-6171-4B9A-9C90-B795BB9DB0A4}" srcOrd="0" destOrd="0" parTransId="{B0A9C027-CA00-45F9-AB12-430CBF596FCC}" sibTransId="{AB35AB04-D818-4ECE-842F-F20FF767F605}"/>
    <dgm:cxn modelId="{A7E61DCF-C7F6-4B2B-8DDF-20E9E9F46DF3}" type="presOf" srcId="{377019FD-73BE-449E-8186-BF07F05ACC6C}" destId="{4D0C5E29-FA43-47CF-A379-07764516868B}" srcOrd="0" destOrd="0" presId="urn:microsoft.com/office/officeart/2005/8/layout/radial3"/>
    <dgm:cxn modelId="{C5480CFB-5496-4392-913E-3058ECD5FD4C}" type="presParOf" srcId="{101BE99D-188A-4324-8D39-C7C38DC35D1A}" destId="{8AB9A9B9-DE64-4FDC-812B-AD4EBF773AF6}" srcOrd="0" destOrd="0" presId="urn:microsoft.com/office/officeart/2005/8/layout/radial3"/>
    <dgm:cxn modelId="{F564D301-6653-409D-8FCE-4EEB1E88D77F}" type="presParOf" srcId="{8AB9A9B9-DE64-4FDC-812B-AD4EBF773AF6}" destId="{6250EF0D-6091-4A3F-8A70-51EDF2330EC5}" srcOrd="0" destOrd="0" presId="urn:microsoft.com/office/officeart/2005/8/layout/radial3"/>
    <dgm:cxn modelId="{E8377943-9FCC-472C-970A-832C6F069FF5}" type="presParOf" srcId="{8AB9A9B9-DE64-4FDC-812B-AD4EBF773AF6}" destId="{972A9A6B-1B0D-4049-A733-98FA58878E2D}" srcOrd="1" destOrd="0" presId="urn:microsoft.com/office/officeart/2005/8/layout/radial3"/>
    <dgm:cxn modelId="{639DC833-F6BB-40B2-A03F-A19F13327022}" type="presParOf" srcId="{8AB9A9B9-DE64-4FDC-812B-AD4EBF773AF6}" destId="{180A00A8-2A80-4C01-8921-E02524A10950}" srcOrd="2" destOrd="0" presId="urn:microsoft.com/office/officeart/2005/8/layout/radial3"/>
    <dgm:cxn modelId="{C741E533-1C67-460C-B8E5-D31756948C53}" type="presParOf" srcId="{8AB9A9B9-DE64-4FDC-812B-AD4EBF773AF6}" destId="{748C69CC-F439-4C8A-A83F-7098C756A145}" srcOrd="3" destOrd="0" presId="urn:microsoft.com/office/officeart/2005/8/layout/radial3"/>
    <dgm:cxn modelId="{C3D5C569-16BB-47C8-B717-2BFA3E40B201}" type="presParOf" srcId="{8AB9A9B9-DE64-4FDC-812B-AD4EBF773AF6}" destId="{4D0C5E29-FA43-47CF-A379-07764516868B}" srcOrd="4" destOrd="0" presId="urn:microsoft.com/office/officeart/2005/8/layout/radial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DAE9C8-3127-FF4B-B86D-8BDD724B5C0B}" type="doc">
      <dgm:prSet loTypeId="urn:microsoft.com/office/officeart/2005/8/layout/chevron1" loCatId="" qsTypeId="urn:microsoft.com/office/officeart/2005/8/quickstyle/simple1" qsCatId="simple" csTypeId="urn:microsoft.com/office/officeart/2005/8/colors/accent1_3" csCatId="accent1" phldr="1"/>
      <dgm:spPr/>
    </dgm:pt>
    <dgm:pt modelId="{9CD48BAE-E8BA-C64A-959A-0C5FB411AEDC}">
      <dgm:prSet phldrT="[文本]"/>
      <dgm:spPr>
        <a:solidFill>
          <a:schemeClr val="accent4">
            <a:lumMod val="75000"/>
            <a:lumOff val="25000"/>
          </a:schemeClr>
        </a:solidFill>
      </dgm:spPr>
      <dgm:t>
        <a:bodyPr/>
        <a:lstStyle/>
        <a:p>
          <a:r>
            <a:rPr lang="en-US" altLang="zh-CN" dirty="0"/>
            <a:t>2</a:t>
          </a:r>
          <a:r>
            <a:rPr lang="en-US" altLang="zh-CN" baseline="30000" dirty="0"/>
            <a:t>nd</a:t>
          </a:r>
          <a:r>
            <a:rPr lang="en-US" altLang="zh-CN" dirty="0"/>
            <a:t> STEP</a:t>
          </a:r>
          <a:endParaRPr lang="zh-CN" altLang="en-US" dirty="0"/>
        </a:p>
      </dgm:t>
    </dgm:pt>
    <dgm:pt modelId="{7AEF3ACD-9D0E-4847-A6D5-FA2263613F0D}" type="parTrans" cxnId="{A35B3665-48CD-794F-8358-7EA1C814D262}">
      <dgm:prSet/>
      <dgm:spPr/>
      <dgm:t>
        <a:bodyPr/>
        <a:lstStyle/>
        <a:p>
          <a:endParaRPr lang="zh-CN" altLang="en-US"/>
        </a:p>
      </dgm:t>
    </dgm:pt>
    <dgm:pt modelId="{A4A6E05C-DAB7-F14C-A840-BF7F1FE671EF}" type="sibTrans" cxnId="{A35B3665-48CD-794F-8358-7EA1C814D262}">
      <dgm:prSet/>
      <dgm:spPr/>
      <dgm:t>
        <a:bodyPr/>
        <a:lstStyle/>
        <a:p>
          <a:endParaRPr lang="zh-CN" altLang="en-US"/>
        </a:p>
      </dgm:t>
    </dgm:pt>
    <dgm:pt modelId="{4CFE7979-F2AC-B340-958F-6786FA07EB43}" type="pres">
      <dgm:prSet presAssocID="{BADAE9C8-3127-FF4B-B86D-8BDD724B5C0B}" presName="Name0" presStyleCnt="0">
        <dgm:presLayoutVars>
          <dgm:dir/>
          <dgm:animLvl val="lvl"/>
          <dgm:resizeHandles val="exact"/>
        </dgm:presLayoutVars>
      </dgm:prSet>
      <dgm:spPr/>
    </dgm:pt>
    <dgm:pt modelId="{02F5A9B6-B28C-9047-9C56-0583804308A1}" type="pres">
      <dgm:prSet presAssocID="{9CD48BAE-E8BA-C64A-959A-0C5FB411AEDC}" presName="parTxOnly" presStyleLbl="node1" presStyleIdx="0" presStyleCnt="1" custLinFactNeighborY="3846">
        <dgm:presLayoutVars>
          <dgm:chMax val="0"/>
          <dgm:chPref val="0"/>
          <dgm:bulletEnabled val="1"/>
        </dgm:presLayoutVars>
      </dgm:prSet>
      <dgm:spPr/>
    </dgm:pt>
  </dgm:ptLst>
  <dgm:cxnLst>
    <dgm:cxn modelId="{A35B3665-48CD-794F-8358-7EA1C814D262}" srcId="{BADAE9C8-3127-FF4B-B86D-8BDD724B5C0B}" destId="{9CD48BAE-E8BA-C64A-959A-0C5FB411AEDC}" srcOrd="0" destOrd="0" parTransId="{7AEF3ACD-9D0E-4847-A6D5-FA2263613F0D}" sibTransId="{A4A6E05C-DAB7-F14C-A840-BF7F1FE671EF}"/>
    <dgm:cxn modelId="{5745E094-9F7C-8244-BBA6-08A1D55BCF76}" type="presOf" srcId="{9CD48BAE-E8BA-C64A-959A-0C5FB411AEDC}" destId="{02F5A9B6-B28C-9047-9C56-0583804308A1}" srcOrd="0" destOrd="0" presId="urn:microsoft.com/office/officeart/2005/8/layout/chevron1"/>
    <dgm:cxn modelId="{4A010CF5-43F4-A841-A4AC-0131F386C9AB}" type="presOf" srcId="{BADAE9C8-3127-FF4B-B86D-8BDD724B5C0B}" destId="{4CFE7979-F2AC-B340-958F-6786FA07EB43}" srcOrd="0" destOrd="0" presId="urn:microsoft.com/office/officeart/2005/8/layout/chevron1"/>
    <dgm:cxn modelId="{65D62302-EEE6-0042-BD1F-FFF631BFECE3}" type="presParOf" srcId="{4CFE7979-F2AC-B340-958F-6786FA07EB43}" destId="{02F5A9B6-B28C-9047-9C56-0583804308A1}" srcOrd="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ADAE9C8-3127-FF4B-B86D-8BDD724B5C0B}" type="doc">
      <dgm:prSet loTypeId="urn:microsoft.com/office/officeart/2005/8/layout/chevron1" loCatId="" qsTypeId="urn:microsoft.com/office/officeart/2005/8/quickstyle/simple1" qsCatId="simple" csTypeId="urn:microsoft.com/office/officeart/2005/8/colors/accent4_5" csCatId="accent4" phldr="1"/>
      <dgm:spPr/>
    </dgm:pt>
    <dgm:pt modelId="{9CD48BAE-E8BA-C64A-959A-0C5FB411AEDC}">
      <dgm:prSet phldrT="[文本]"/>
      <dgm:spPr>
        <a:solidFill>
          <a:schemeClr val="accent1">
            <a:lumMod val="20000"/>
            <a:lumOff val="80000"/>
            <a:alpha val="90000"/>
          </a:schemeClr>
        </a:solidFill>
      </dgm:spPr>
      <dgm:t>
        <a:bodyPr/>
        <a:lstStyle/>
        <a:p>
          <a:r>
            <a:rPr lang="en-US" altLang="zh-CN" dirty="0">
              <a:solidFill>
                <a:schemeClr val="tx1"/>
              </a:solidFill>
            </a:rPr>
            <a:t>1st STEP</a:t>
          </a:r>
          <a:endParaRPr lang="zh-CN" altLang="en-US" dirty="0">
            <a:solidFill>
              <a:schemeClr val="tx1"/>
            </a:solidFill>
          </a:endParaRPr>
        </a:p>
      </dgm:t>
    </dgm:pt>
    <dgm:pt modelId="{7AEF3ACD-9D0E-4847-A6D5-FA2263613F0D}" type="parTrans" cxnId="{A35B3665-48CD-794F-8358-7EA1C814D262}">
      <dgm:prSet/>
      <dgm:spPr/>
      <dgm:t>
        <a:bodyPr/>
        <a:lstStyle/>
        <a:p>
          <a:endParaRPr lang="zh-CN" altLang="en-US"/>
        </a:p>
      </dgm:t>
    </dgm:pt>
    <dgm:pt modelId="{A4A6E05C-DAB7-F14C-A840-BF7F1FE671EF}" type="sibTrans" cxnId="{A35B3665-48CD-794F-8358-7EA1C814D262}">
      <dgm:prSet/>
      <dgm:spPr/>
      <dgm:t>
        <a:bodyPr/>
        <a:lstStyle/>
        <a:p>
          <a:endParaRPr lang="zh-CN" altLang="en-US"/>
        </a:p>
      </dgm:t>
    </dgm:pt>
    <dgm:pt modelId="{4CFE7979-F2AC-B340-958F-6786FA07EB43}" type="pres">
      <dgm:prSet presAssocID="{BADAE9C8-3127-FF4B-B86D-8BDD724B5C0B}" presName="Name0" presStyleCnt="0">
        <dgm:presLayoutVars>
          <dgm:dir/>
          <dgm:animLvl val="lvl"/>
          <dgm:resizeHandles val="exact"/>
        </dgm:presLayoutVars>
      </dgm:prSet>
      <dgm:spPr/>
    </dgm:pt>
    <dgm:pt modelId="{02F5A9B6-B28C-9047-9C56-0583804308A1}" type="pres">
      <dgm:prSet presAssocID="{9CD48BAE-E8BA-C64A-959A-0C5FB411AEDC}" presName="parTxOnly" presStyleLbl="node1" presStyleIdx="0" presStyleCnt="1" custLinFactNeighborX="-8520" custLinFactNeighborY="-88792">
        <dgm:presLayoutVars>
          <dgm:chMax val="0"/>
          <dgm:chPref val="0"/>
          <dgm:bulletEnabled val="1"/>
        </dgm:presLayoutVars>
      </dgm:prSet>
      <dgm:spPr/>
    </dgm:pt>
  </dgm:ptLst>
  <dgm:cxnLst>
    <dgm:cxn modelId="{A35B3665-48CD-794F-8358-7EA1C814D262}" srcId="{BADAE9C8-3127-FF4B-B86D-8BDD724B5C0B}" destId="{9CD48BAE-E8BA-C64A-959A-0C5FB411AEDC}" srcOrd="0" destOrd="0" parTransId="{7AEF3ACD-9D0E-4847-A6D5-FA2263613F0D}" sibTransId="{A4A6E05C-DAB7-F14C-A840-BF7F1FE671EF}"/>
    <dgm:cxn modelId="{5745E094-9F7C-8244-BBA6-08A1D55BCF76}" type="presOf" srcId="{9CD48BAE-E8BA-C64A-959A-0C5FB411AEDC}" destId="{02F5A9B6-B28C-9047-9C56-0583804308A1}" srcOrd="0" destOrd="0" presId="urn:microsoft.com/office/officeart/2005/8/layout/chevron1"/>
    <dgm:cxn modelId="{4A010CF5-43F4-A841-A4AC-0131F386C9AB}" type="presOf" srcId="{BADAE9C8-3127-FF4B-B86D-8BDD724B5C0B}" destId="{4CFE7979-F2AC-B340-958F-6786FA07EB43}" srcOrd="0" destOrd="0" presId="urn:microsoft.com/office/officeart/2005/8/layout/chevron1"/>
    <dgm:cxn modelId="{65D62302-EEE6-0042-BD1F-FFF631BFECE3}" type="presParOf" srcId="{4CFE7979-F2AC-B340-958F-6786FA07EB43}" destId="{02F5A9B6-B28C-9047-9C56-0583804308A1}" srcOrd="0"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0EF0D-6091-4A3F-8A70-51EDF2330EC5}">
      <dsp:nvSpPr>
        <dsp:cNvPr id="0" name=""/>
        <dsp:cNvSpPr/>
      </dsp:nvSpPr>
      <dsp:spPr>
        <a:xfrm>
          <a:off x="786996" y="151689"/>
          <a:ext cx="2292389" cy="1967723"/>
        </a:xfrm>
        <a:prstGeom prst="ellipse">
          <a:avLst/>
        </a:prstGeom>
        <a:solidFill>
          <a:schemeClr val="accent3">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九音科技</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lvl="0" indent="0" algn="ctr" defTabSz="1066800">
            <a:lnSpc>
              <a:spcPct val="90000"/>
            </a:lnSpc>
            <a:spcBef>
              <a:spcPct val="0"/>
            </a:spcBef>
            <a:spcAft>
              <a:spcPct val="35000"/>
            </a:spcAft>
            <a:buNone/>
          </a:pPr>
          <a:r>
            <a:rPr lang="en-US" altLang="zh-CN" sz="1800" b="0" kern="1200" dirty="0">
              <a:effectLst/>
              <a:latin typeface="微软雅黑" panose="020B0503020204020204" pitchFamily="34" charset="-122"/>
              <a:ea typeface="微软雅黑" panose="020B0503020204020204" pitchFamily="34" charset="-122"/>
            </a:rPr>
            <a:t>SDK</a:t>
          </a:r>
          <a:r>
            <a:rPr lang="zh-CN" altLang="en-US" sz="1800" b="0" kern="1200" dirty="0">
              <a:effectLst/>
              <a:latin typeface="微软雅黑" panose="020B0503020204020204" pitchFamily="34" charset="-122"/>
              <a:ea typeface="微软雅黑" panose="020B0503020204020204" pitchFamily="34" charset="-122"/>
            </a:rPr>
            <a:t>开发平台</a:t>
          </a:r>
          <a:endParaRPr lang="zh-CN" altLang="en-US" sz="2400" b="0" kern="1200" dirty="0">
            <a:effectLst/>
            <a:latin typeface="微软雅黑" panose="020B0503020204020204" pitchFamily="34" charset="-122"/>
            <a:ea typeface="微软雅黑" panose="020B0503020204020204" pitchFamily="34" charset="-122"/>
          </a:endParaRPr>
        </a:p>
      </dsp:txBody>
      <dsp:txXfrm>
        <a:off x="1122709" y="439855"/>
        <a:ext cx="1620963" cy="1391391"/>
      </dsp:txXfrm>
    </dsp:sp>
    <dsp:sp modelId="{972A9A6B-1B0D-4049-A733-98FA58878E2D}">
      <dsp:nvSpPr>
        <dsp:cNvPr id="0" name=""/>
        <dsp:cNvSpPr/>
      </dsp:nvSpPr>
      <dsp:spPr>
        <a:xfrm>
          <a:off x="1156632" y="-348241"/>
          <a:ext cx="1540025" cy="1242021"/>
        </a:xfrm>
        <a:prstGeom prst="ellipse">
          <a:avLst/>
        </a:prstGeom>
        <a:solidFill>
          <a:schemeClr val="accent3">
            <a:shade val="80000"/>
            <a:alpha val="50000"/>
            <a:hueOff val="12177"/>
            <a:satOff val="-8529"/>
            <a:lumOff val="816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altLang="zh-CN" sz="1100" b="1" i="1" kern="1200" dirty="0"/>
            <a:t>Partner</a:t>
          </a:r>
          <a:endParaRPr lang="en-US" altLang="zh-CN" sz="900" i="1" kern="1200" dirty="0"/>
        </a:p>
        <a:p>
          <a:pPr marL="0" lvl="0" indent="0" algn="ctr" defTabSz="488950">
            <a:lnSpc>
              <a:spcPct val="90000"/>
            </a:lnSpc>
            <a:spcBef>
              <a:spcPct val="0"/>
            </a:spcBef>
            <a:spcAft>
              <a:spcPct val="35000"/>
            </a:spcAft>
            <a:buNone/>
          </a:pPr>
          <a:r>
            <a:rPr lang="en-US" altLang="zh-CN" sz="900" i="1" kern="1200" dirty="0"/>
            <a:t>Algorithm</a:t>
          </a:r>
        </a:p>
        <a:p>
          <a:pPr marL="0" lvl="0" indent="0" algn="ctr" defTabSz="488950">
            <a:lnSpc>
              <a:spcPct val="90000"/>
            </a:lnSpc>
            <a:spcBef>
              <a:spcPct val="0"/>
            </a:spcBef>
            <a:spcAft>
              <a:spcPct val="35000"/>
            </a:spcAft>
            <a:buNone/>
          </a:pPr>
          <a:r>
            <a:rPr lang="zh-CN" altLang="en-US" sz="900" i="1" kern="1200" dirty="0"/>
            <a:t>算法公司</a:t>
          </a:r>
          <a:endParaRPr lang="en-US" altLang="zh-CN" sz="900" i="1" kern="1200" dirty="0"/>
        </a:p>
      </dsp:txBody>
      <dsp:txXfrm>
        <a:off x="1382163" y="-166351"/>
        <a:ext cx="1088963" cy="878241"/>
      </dsp:txXfrm>
    </dsp:sp>
    <dsp:sp modelId="{180A00A8-2A80-4C01-8921-E02524A10950}">
      <dsp:nvSpPr>
        <dsp:cNvPr id="0" name=""/>
        <dsp:cNvSpPr/>
      </dsp:nvSpPr>
      <dsp:spPr>
        <a:xfrm>
          <a:off x="2291720" y="344394"/>
          <a:ext cx="1492131" cy="1455059"/>
        </a:xfrm>
        <a:prstGeom prst="ellipse">
          <a:avLst/>
        </a:prstGeom>
        <a:solidFill>
          <a:schemeClr val="accent3">
            <a:shade val="80000"/>
            <a:alpha val="50000"/>
            <a:hueOff val="24354"/>
            <a:satOff val="-17058"/>
            <a:lumOff val="16336"/>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r" defTabSz="533400">
            <a:lnSpc>
              <a:spcPct val="90000"/>
            </a:lnSpc>
            <a:spcBef>
              <a:spcPct val="0"/>
            </a:spcBef>
            <a:spcAft>
              <a:spcPct val="35000"/>
            </a:spcAft>
            <a:buNone/>
          </a:pPr>
          <a:r>
            <a:rPr lang="en-US" altLang="zh-CN" sz="1200" b="1" i="1" kern="1200" dirty="0"/>
            <a:t>Partner</a:t>
          </a:r>
          <a:endParaRPr lang="en-US" altLang="zh-CN" sz="1200" i="1" kern="1200" dirty="0"/>
        </a:p>
        <a:p>
          <a:pPr marL="0" lvl="0" indent="0" algn="r" defTabSz="533400">
            <a:lnSpc>
              <a:spcPct val="90000"/>
            </a:lnSpc>
            <a:spcBef>
              <a:spcPct val="0"/>
            </a:spcBef>
            <a:spcAft>
              <a:spcPct val="35000"/>
            </a:spcAft>
            <a:buNone/>
          </a:pPr>
          <a:r>
            <a:rPr lang="en-US" altLang="zh-CN" sz="1000" i="1" kern="1200" dirty="0"/>
            <a:t>Brand</a:t>
          </a:r>
          <a:r>
            <a:rPr lang="zh-CN" altLang="en-US" sz="1000" i="1" kern="1200" dirty="0"/>
            <a:t> </a:t>
          </a:r>
          <a:endParaRPr lang="en-US" altLang="zh-CN" sz="1000" i="1" kern="1200" dirty="0"/>
        </a:p>
        <a:p>
          <a:pPr marL="0" lvl="0" indent="0" algn="r" defTabSz="533400">
            <a:lnSpc>
              <a:spcPct val="90000"/>
            </a:lnSpc>
            <a:spcBef>
              <a:spcPct val="0"/>
            </a:spcBef>
            <a:spcAft>
              <a:spcPct val="35000"/>
            </a:spcAft>
            <a:buNone/>
          </a:pPr>
          <a:r>
            <a:rPr lang="zh-CN" altLang="en-US" sz="1000" i="1" kern="1200" dirty="0"/>
            <a:t>终端品牌</a:t>
          </a:r>
        </a:p>
      </dsp:txBody>
      <dsp:txXfrm>
        <a:off x="2510238" y="557482"/>
        <a:ext cx="1055095" cy="1028883"/>
      </dsp:txXfrm>
    </dsp:sp>
    <dsp:sp modelId="{748C69CC-F439-4C8A-A83F-7098C756A145}">
      <dsp:nvSpPr>
        <dsp:cNvPr id="0" name=""/>
        <dsp:cNvSpPr/>
      </dsp:nvSpPr>
      <dsp:spPr>
        <a:xfrm>
          <a:off x="1160577" y="1348907"/>
          <a:ext cx="1576861" cy="1287042"/>
        </a:xfrm>
        <a:prstGeom prst="ellipse">
          <a:avLst/>
        </a:prstGeom>
        <a:solidFill>
          <a:schemeClr val="accent3">
            <a:shade val="80000"/>
            <a:alpha val="50000"/>
            <a:hueOff val="36531"/>
            <a:satOff val="-25587"/>
            <a:lumOff val="24504"/>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altLang="zh-CN" sz="1000" i="1" kern="1200" dirty="0"/>
        </a:p>
        <a:p>
          <a:pPr marL="0" lvl="0" indent="0" algn="ctr" defTabSz="444500">
            <a:lnSpc>
              <a:spcPct val="90000"/>
            </a:lnSpc>
            <a:spcBef>
              <a:spcPct val="0"/>
            </a:spcBef>
            <a:spcAft>
              <a:spcPct val="35000"/>
            </a:spcAft>
            <a:buNone/>
          </a:pPr>
          <a:r>
            <a:rPr lang="en-US" altLang="zh-CN" sz="1200" b="1" i="1" kern="1200" dirty="0"/>
            <a:t>Partner</a:t>
          </a:r>
        </a:p>
        <a:p>
          <a:pPr marL="0" lvl="0" indent="0" algn="ctr" defTabSz="444500">
            <a:lnSpc>
              <a:spcPct val="90000"/>
            </a:lnSpc>
            <a:spcBef>
              <a:spcPct val="0"/>
            </a:spcBef>
            <a:spcAft>
              <a:spcPct val="35000"/>
            </a:spcAft>
            <a:buNone/>
          </a:pPr>
          <a:r>
            <a:rPr lang="en-US" altLang="zh-CN" sz="1000" i="1" kern="1200" dirty="0"/>
            <a:t>Trader</a:t>
          </a:r>
        </a:p>
        <a:p>
          <a:pPr marL="0" lvl="0" indent="0" algn="ctr" defTabSz="444500">
            <a:lnSpc>
              <a:spcPct val="90000"/>
            </a:lnSpc>
            <a:spcBef>
              <a:spcPct val="0"/>
            </a:spcBef>
            <a:spcAft>
              <a:spcPct val="35000"/>
            </a:spcAft>
            <a:buNone/>
          </a:pPr>
          <a:r>
            <a:rPr lang="zh-CN" altLang="en-US" sz="1000" i="1" kern="1200" dirty="0"/>
            <a:t>代理商</a:t>
          </a:r>
        </a:p>
      </dsp:txBody>
      <dsp:txXfrm>
        <a:off x="1391503" y="1537390"/>
        <a:ext cx="1115009" cy="910076"/>
      </dsp:txXfrm>
    </dsp:sp>
    <dsp:sp modelId="{4D0C5E29-FA43-47CF-A379-07764516868B}">
      <dsp:nvSpPr>
        <dsp:cNvPr id="0" name=""/>
        <dsp:cNvSpPr/>
      </dsp:nvSpPr>
      <dsp:spPr>
        <a:xfrm>
          <a:off x="61816" y="375751"/>
          <a:ext cx="1534904" cy="1421248"/>
        </a:xfrm>
        <a:prstGeom prst="ellipse">
          <a:avLst/>
        </a:prstGeom>
        <a:solidFill>
          <a:schemeClr val="accent3">
            <a:shade val="80000"/>
            <a:alpha val="50000"/>
            <a:hueOff val="48708"/>
            <a:satOff val="-34116"/>
            <a:lumOff val="3267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altLang="zh-CN" sz="1200" b="1" i="1" kern="1200" dirty="0"/>
            <a:t>Partner</a:t>
          </a:r>
        </a:p>
        <a:p>
          <a:pPr marL="0" lvl="0" indent="0" algn="l" defTabSz="533400">
            <a:lnSpc>
              <a:spcPct val="90000"/>
            </a:lnSpc>
            <a:spcBef>
              <a:spcPct val="0"/>
            </a:spcBef>
            <a:spcAft>
              <a:spcPct val="35000"/>
            </a:spcAft>
            <a:buNone/>
          </a:pPr>
          <a:r>
            <a:rPr lang="en-US" altLang="zh-CN" sz="1000" i="1" kern="1200" dirty="0"/>
            <a:t>IDH</a:t>
          </a:r>
        </a:p>
        <a:p>
          <a:pPr marL="0" lvl="0" indent="0" algn="l" defTabSz="533400">
            <a:lnSpc>
              <a:spcPct val="90000"/>
            </a:lnSpc>
            <a:spcBef>
              <a:spcPct val="0"/>
            </a:spcBef>
            <a:spcAft>
              <a:spcPct val="35000"/>
            </a:spcAft>
            <a:buNone/>
          </a:pPr>
          <a:r>
            <a:rPr lang="zh-CN" altLang="en-US" sz="1000" i="1" kern="1200" dirty="0"/>
            <a:t>方案商</a:t>
          </a:r>
        </a:p>
      </dsp:txBody>
      <dsp:txXfrm>
        <a:off x="286597" y="583888"/>
        <a:ext cx="1085342" cy="1004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5A9B6-B28C-9047-9C56-0583804308A1}">
      <dsp:nvSpPr>
        <dsp:cNvPr id="0" name=""/>
        <dsp:cNvSpPr/>
      </dsp:nvSpPr>
      <dsp:spPr>
        <a:xfrm>
          <a:off x="1743" y="0"/>
          <a:ext cx="3566750" cy="254129"/>
        </a:xfrm>
        <a:prstGeom prst="chevron">
          <a:avLst/>
        </a:prstGeom>
        <a:solidFill>
          <a:schemeClr val="accent4">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2</a:t>
          </a:r>
          <a:r>
            <a:rPr lang="en-US" altLang="zh-CN" sz="1300" kern="1200" baseline="30000" dirty="0"/>
            <a:t>nd</a:t>
          </a:r>
          <a:r>
            <a:rPr lang="en-US" altLang="zh-CN" sz="1300" kern="1200" dirty="0"/>
            <a:t> STEP</a:t>
          </a:r>
          <a:endParaRPr lang="zh-CN" altLang="en-US" sz="1300" kern="1200" dirty="0"/>
        </a:p>
      </dsp:txBody>
      <dsp:txXfrm>
        <a:off x="128808" y="0"/>
        <a:ext cx="3312621" cy="2541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5A9B6-B28C-9047-9C56-0583804308A1}">
      <dsp:nvSpPr>
        <dsp:cNvPr id="0" name=""/>
        <dsp:cNvSpPr/>
      </dsp:nvSpPr>
      <dsp:spPr>
        <a:xfrm>
          <a:off x="0" y="0"/>
          <a:ext cx="3189883" cy="254129"/>
        </a:xfrm>
        <a:prstGeom prst="chevron">
          <a:avLst/>
        </a:prstGeom>
        <a:solidFill>
          <a:schemeClr val="accent1">
            <a:lumMod val="20000"/>
            <a:lumOff val="80000"/>
            <a:alpha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altLang="zh-CN" sz="1300" kern="1200" dirty="0">
              <a:solidFill>
                <a:schemeClr val="tx1"/>
              </a:solidFill>
            </a:rPr>
            <a:t>1st STEP</a:t>
          </a:r>
          <a:endParaRPr lang="zh-CN" altLang="en-US" sz="1300" kern="1200" dirty="0">
            <a:solidFill>
              <a:schemeClr val="tx1"/>
            </a:solidFill>
          </a:endParaRPr>
        </a:p>
      </dsp:txBody>
      <dsp:txXfrm>
        <a:off x="127065" y="0"/>
        <a:ext cx="2935754" cy="25412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C19865-0B95-4574-5B38-60ECB29657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E6C3989-E65B-890E-52D9-6A1174D68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C93F3-063C-4A14-A8D6-330BE16408C6}" type="datetimeFigureOut">
              <a:rPr lang="zh-CN" altLang="en-US" smtClean="0"/>
              <a:t>2023/2/16</a:t>
            </a:fld>
            <a:endParaRPr lang="zh-CN" altLang="en-US"/>
          </a:p>
        </p:txBody>
      </p:sp>
      <p:sp>
        <p:nvSpPr>
          <p:cNvPr id="4" name="页脚占位符 3">
            <a:extLst>
              <a:ext uri="{FF2B5EF4-FFF2-40B4-BE49-F238E27FC236}">
                <a16:creationId xmlns:a16="http://schemas.microsoft.com/office/drawing/2014/main" id="{83BD74C8-9BAD-2305-680F-AC608AE3D9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4F3D64B-BA4E-671F-2E33-645C0C9482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D66551-9502-4013-9C74-BB367046835A}" type="slidenum">
              <a:rPr lang="zh-CN" altLang="en-US" smtClean="0"/>
              <a:t>‹#›</a:t>
            </a:fld>
            <a:endParaRPr lang="zh-CN" altLang="en-US"/>
          </a:p>
        </p:txBody>
      </p:sp>
    </p:spTree>
    <p:extLst>
      <p:ext uri="{BB962C8B-B14F-4D97-AF65-F5344CB8AC3E}">
        <p14:creationId xmlns:p14="http://schemas.microsoft.com/office/powerpoint/2010/main" val="366350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B842EB-A00D-80FD-5714-B899DEF33A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D3F428B1-99BE-7F7B-EC80-A41F1C191BD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881DF423-7018-4A8E-BD3D-AF1134789E63}" type="datetimeFigureOut">
              <a:rPr lang="zh-CN" altLang="en-US"/>
              <a:pPr>
                <a:defRPr/>
              </a:pPr>
              <a:t>2023/2/16</a:t>
            </a:fld>
            <a:endParaRPr lang="zh-CN" altLang="en-US"/>
          </a:p>
        </p:txBody>
      </p:sp>
      <p:sp>
        <p:nvSpPr>
          <p:cNvPr id="4" name="幻灯片图像占位符 3">
            <a:extLst>
              <a:ext uri="{FF2B5EF4-FFF2-40B4-BE49-F238E27FC236}">
                <a16:creationId xmlns:a16="http://schemas.microsoft.com/office/drawing/2014/main" id="{36EB4330-9950-9F7C-3EBC-D4ACE0EC8A2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2F16838-1665-DB2B-09A7-876924AF1E8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1CFDA88-EB22-6EF2-2512-48E895362D8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94B19C4-2069-2168-94C2-0209CA4FAD8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B5015085-729D-44ED-A8C6-8D5B4E51B3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DE1EE71C-4FB4-D428-CBA7-9B7A0CE62C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959FF724-ACCC-B334-80B9-9F59B7EB76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66391088-6D6D-E1E0-80F6-D6125A6FD915}"/>
              </a:ext>
            </a:extLst>
          </p:cNvPr>
          <p:cNvSpPr>
            <a:spLocks noGrp="1"/>
          </p:cNvSpPr>
          <p:nvPr>
            <p:ph type="sldNum" sz="quarter" idx="5"/>
          </p:nvPr>
        </p:nvSpPr>
        <p:spPr/>
        <p:txBody>
          <a:bodyPr/>
          <a:lstStyle/>
          <a:p>
            <a:pPr>
              <a:defRPr/>
            </a:pPr>
            <a:fld id="{6C360AC4-2FEA-4CC9-80F1-697E919F7159}"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3D88E1E2-E095-6697-29F2-BB28553B87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E865A736-A7B3-E859-2659-8BF0014536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 name="灯片编号占位符 3">
            <a:extLst>
              <a:ext uri="{FF2B5EF4-FFF2-40B4-BE49-F238E27FC236}">
                <a16:creationId xmlns:a16="http://schemas.microsoft.com/office/drawing/2014/main" id="{7C744E81-7F39-C661-B043-1F7D33E122E1}"/>
              </a:ext>
            </a:extLst>
          </p:cNvPr>
          <p:cNvSpPr>
            <a:spLocks noGrp="1"/>
          </p:cNvSpPr>
          <p:nvPr>
            <p:ph type="sldNum" sz="quarter" idx="5"/>
          </p:nvPr>
        </p:nvSpPr>
        <p:spPr/>
        <p:txBody>
          <a:bodyPr/>
          <a:lstStyle/>
          <a:p>
            <a:pPr>
              <a:defRPr/>
            </a:pPr>
            <a:fld id="{F80374C9-FA13-47D4-AB72-9DB66F8D76D4}"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P2 </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目标市场和长期客户</a:t>
            </a: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基于现有</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PPT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第六页，更新数据，将第四页长期客户</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logo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，放在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ppt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底部（也可参考</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ADI</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文档第</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页）</a:t>
            </a:r>
          </a:p>
          <a:p>
            <a:endParaRPr lang="zh-CN" altLang="en-US" dirty="0"/>
          </a:p>
          <a:p>
            <a:r>
              <a:rPr lang="en-US" altLang="zh-CN" dirty="0"/>
              <a:t>2023-2-10</a:t>
            </a:r>
            <a:r>
              <a:rPr lang="zh-CN" altLang="en-US" dirty="0"/>
              <a:t>：</a:t>
            </a:r>
            <a:endParaRPr lang="en-US" altLang="zh-CN" dirty="0"/>
          </a:p>
          <a:p>
            <a:r>
              <a:rPr lang="zh-CN" altLang="en-US" dirty="0"/>
              <a:t>内容</a:t>
            </a:r>
            <a:r>
              <a:rPr lang="en-US" altLang="zh-CN" dirty="0"/>
              <a:t>1/</a:t>
            </a:r>
            <a:r>
              <a:rPr lang="zh-CN" altLang="en-US" dirty="0"/>
              <a:t>内容</a:t>
            </a:r>
            <a:r>
              <a:rPr lang="en-US" altLang="zh-CN" dirty="0"/>
              <a:t>2</a:t>
            </a:r>
            <a:r>
              <a:rPr lang="zh-CN" altLang="en-US" dirty="0"/>
              <a:t>（</a:t>
            </a:r>
            <a:r>
              <a:rPr lang="en-US" altLang="zh-CN" dirty="0"/>
              <a:t>ADI</a:t>
            </a:r>
            <a:r>
              <a:rPr lang="zh-CN" altLang="en-US" dirty="0"/>
              <a:t>参考）更新，预测数据更新</a:t>
            </a:r>
          </a:p>
        </p:txBody>
      </p:sp>
      <p:sp>
        <p:nvSpPr>
          <p:cNvPr id="4" name="灯片编号占位符 3"/>
          <p:cNvSpPr>
            <a:spLocks noGrp="1"/>
          </p:cNvSpPr>
          <p:nvPr>
            <p:ph type="sldNum" sz="quarter" idx="5"/>
          </p:nvPr>
        </p:nvSpPr>
        <p:spPr/>
        <p:txBody>
          <a:bodyPr/>
          <a:lstStyle/>
          <a:p>
            <a:fld id="{E8EC27E3-84BF-4AE1-978D-62C5A220315C}" type="slidenum">
              <a:rPr lang="zh-CN" altLang="en-US" smtClean="0"/>
              <a:t>3</a:t>
            </a:fld>
            <a:endParaRPr lang="zh-CN" altLang="en-US"/>
          </a:p>
        </p:txBody>
      </p:sp>
    </p:spTree>
    <p:extLst>
      <p:ext uri="{BB962C8B-B14F-4D97-AF65-F5344CB8AC3E}">
        <p14:creationId xmlns:p14="http://schemas.microsoft.com/office/powerpoint/2010/main" val="90600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5</a:t>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2DC988DC-D049-7398-6B16-CEB41AB86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24CF513-519B-7278-EE43-7765DE9E52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244" name="灯片编号占位符 3">
            <a:extLst>
              <a:ext uri="{FF2B5EF4-FFF2-40B4-BE49-F238E27FC236}">
                <a16:creationId xmlns:a16="http://schemas.microsoft.com/office/drawing/2014/main" id="{37AC7DBF-C55D-CF56-A059-257E4DE5E8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D06BB4F3-A666-43C6-9293-B5E4679C6F29}" type="slidenum">
              <a:rPr lang="en-US" altLang="zh-CN" sz="1200" smtClean="0">
                <a:latin typeface="Calibri" panose="020F0502020204030204" pitchFamily="34" charset="0"/>
              </a:rPr>
              <a:pPr defTabSz="684213" fontAlgn="base">
                <a:spcBef>
                  <a:spcPct val="0"/>
                </a:spcBef>
                <a:spcAft>
                  <a:spcPct val="0"/>
                </a:spcAft>
              </a:pPr>
              <a:t>6</a:t>
            </a:fld>
            <a:endParaRPr lang="en-US" altLang="zh-CN" sz="1200">
              <a:latin typeface="Calibri" panose="020F0502020204030204" pitchFamily="34" charset="0"/>
            </a:endParaRPr>
          </a:p>
        </p:txBody>
      </p:sp>
    </p:spTree>
    <p:extLst>
      <p:ext uri="{BB962C8B-B14F-4D97-AF65-F5344CB8AC3E}">
        <p14:creationId xmlns:p14="http://schemas.microsoft.com/office/powerpoint/2010/main" val="135320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BE17343C-E8E4-D3F1-E254-E2A3BEE735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灯片编号占位符 3">
            <a:extLst>
              <a:ext uri="{FF2B5EF4-FFF2-40B4-BE49-F238E27FC236}">
                <a16:creationId xmlns:a16="http://schemas.microsoft.com/office/drawing/2014/main" id="{BF7B324D-49EE-1F76-D6C4-BF7D144B3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CD353B91-C421-4032-9101-8DF10DDA5CE8}"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7</a:t>
            </a:fld>
            <a:endParaRPr lang="zh-CN" altLang="en-US" sz="1200">
              <a:latin typeface="Calibri" panose="020F0502020204030204" pitchFamily="34" charset="0"/>
              <a:ea typeface="宋体" panose="02010600030101010101" pitchFamily="2" charset="-122"/>
            </a:endParaRPr>
          </a:p>
        </p:txBody>
      </p:sp>
      <p:sp>
        <p:nvSpPr>
          <p:cNvPr id="2" name="备注占位符 1">
            <a:extLst>
              <a:ext uri="{FF2B5EF4-FFF2-40B4-BE49-F238E27FC236}">
                <a16:creationId xmlns:a16="http://schemas.microsoft.com/office/drawing/2014/main" id="{2FB95B81-4A4A-F6D7-42FE-13BA5AAA404D}"/>
              </a:ext>
            </a:extLst>
          </p:cNvPr>
          <p:cNvSpPr>
            <a:spLocks noGrp="1"/>
          </p:cNvSpPr>
          <p:nvPr>
            <p:ph type="body" sz="quarter" idx="3"/>
          </p:nvPr>
        </p:nvSpPr>
        <p:spPr/>
        <p:txBody>
          <a:bodyPr/>
          <a:lstStyle/>
          <a:p>
            <a:endParaRPr lang="zh-CN" altLang="en-US" dirty="0"/>
          </a:p>
        </p:txBody>
      </p:sp>
    </p:spTree>
    <p:extLst>
      <p:ext uri="{BB962C8B-B14F-4D97-AF65-F5344CB8AC3E}">
        <p14:creationId xmlns:p14="http://schemas.microsoft.com/office/powerpoint/2010/main" val="119727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94401527-E141-A1BF-C3A2-40112DD1B1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0D409D42-806C-DA72-31D0-0439CD044E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P7 SNC 8600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芯片技术概要 （续）</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功耗</a:t>
            </a:r>
            <a:r>
              <a:rPr lang="zh-CN" altLang="zh-CN" sz="1800" kern="100" dirty="0">
                <a:effectLst/>
                <a:highlight>
                  <a:srgbClr val="FFFF00"/>
                </a:highlight>
                <a:latin typeface="Calibri" panose="020F0502020204030204" pitchFamily="34" charset="0"/>
                <a:ea typeface="宋体" panose="02010600030101010101" pitchFamily="2" charset="-122"/>
                <a:cs typeface="Times New Roman" panose="02020603050405020304" pitchFamily="18" charset="0"/>
              </a:rPr>
              <a:t>：不同应用下功耗差异</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封装方式</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其他重要信息</a:t>
            </a:r>
          </a:p>
          <a:p>
            <a:pPr marL="285750" indent="-285750" algn="just">
              <a:buFontTx/>
              <a:buChar char="-"/>
            </a:pP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1200" dirty="0"/>
          </a:p>
          <a:p>
            <a:r>
              <a:rPr lang="en-US" altLang="zh-CN" sz="1200" dirty="0"/>
              <a:t>2023-2-10</a:t>
            </a:r>
            <a:r>
              <a:rPr lang="zh-CN" altLang="en-US" sz="1200" dirty="0"/>
              <a:t>：</a:t>
            </a:r>
            <a:endParaRPr lang="en-US" altLang="zh-CN" sz="1200" dirty="0"/>
          </a:p>
          <a:p>
            <a:pPr eaLnBrk="1" hangingPunct="1">
              <a:spcBef>
                <a:spcPct val="0"/>
              </a:spcBef>
            </a:pPr>
            <a:r>
              <a:rPr lang="zh-CN" altLang="en-US" dirty="0"/>
              <a:t>是否分应用列出功耗（参考</a:t>
            </a:r>
            <a:r>
              <a:rPr lang="en-US" altLang="zh-CN" dirty="0"/>
              <a:t>ADI</a:t>
            </a:r>
            <a:r>
              <a:rPr lang="zh-CN" altLang="en-US" dirty="0"/>
              <a:t>），硬件设计相关的主要参数：功耗、</a:t>
            </a:r>
            <a:r>
              <a:rPr lang="en-US" altLang="zh-CN" dirty="0"/>
              <a:t>snr</a:t>
            </a:r>
            <a:endParaRPr lang="zh-CN" altLang="en-US" dirty="0"/>
          </a:p>
        </p:txBody>
      </p:sp>
      <p:sp>
        <p:nvSpPr>
          <p:cNvPr id="20484" name="灯片编号占位符 3">
            <a:extLst>
              <a:ext uri="{FF2B5EF4-FFF2-40B4-BE49-F238E27FC236}">
                <a16:creationId xmlns:a16="http://schemas.microsoft.com/office/drawing/2014/main" id="{CAFC6043-BF6D-A62F-5DC3-011C23652B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1B3D17D1-7C70-4DC7-A29C-55375C467B17}" type="slidenum">
              <a:rPr lang="en-US" altLang="zh-CN" sz="1200" smtClean="0">
                <a:latin typeface="Calibri" panose="020F0502020204030204" pitchFamily="34" charset="0"/>
              </a:rPr>
              <a:pPr defTabSz="684213" fontAlgn="base">
                <a:spcBef>
                  <a:spcPct val="0"/>
                </a:spcBef>
                <a:spcAft>
                  <a:spcPct val="0"/>
                </a:spcAft>
              </a:pPr>
              <a:t>8</a:t>
            </a:fld>
            <a:endParaRPr lang="en-US" altLang="zh-CN"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ffectLst/>
              <a:latin typeface="Helvetica Neue"/>
              <a:ea typeface="Helvetica Neue"/>
              <a:cs typeface="Helvetica Neue"/>
              <a:sym typeface="Helvetica Neue"/>
            </a:endParaRPr>
          </a:p>
        </p:txBody>
      </p:sp>
      <p:sp>
        <p:nvSpPr>
          <p:cNvPr id="4" name="灯片编号占位符 3"/>
          <p:cNvSpPr>
            <a:spLocks noGrp="1"/>
          </p:cNvSpPr>
          <p:nvPr>
            <p:ph type="sldNum" sz="quarter" idx="5"/>
          </p:nvPr>
        </p:nvSpPr>
        <p:spPr/>
        <p:txBody>
          <a:bodyPr/>
          <a:lstStyle/>
          <a:p>
            <a:fld id="{E8EC27E3-84BF-4AE1-978D-62C5A220315C}" type="slidenum">
              <a:rPr lang="zh-CN" altLang="en-US" smtClean="0"/>
              <a:t>9</a:t>
            </a:fld>
            <a:endParaRPr lang="zh-CN" altLang="en-US"/>
          </a:p>
        </p:txBody>
      </p:sp>
    </p:spTree>
    <p:extLst>
      <p:ext uri="{BB962C8B-B14F-4D97-AF65-F5344CB8AC3E}">
        <p14:creationId xmlns:p14="http://schemas.microsoft.com/office/powerpoint/2010/main" val="128359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44B339A-EE12-AD3E-D684-93A3C0D31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1F0150F7-8FA7-D937-9DCF-A27C51AF36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2532" name="灯片编号占位符 3">
            <a:extLst>
              <a:ext uri="{FF2B5EF4-FFF2-40B4-BE49-F238E27FC236}">
                <a16:creationId xmlns:a16="http://schemas.microsoft.com/office/drawing/2014/main" id="{7DD6CCF2-6A50-3AFF-6E8A-AD7C8F8D59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defTabSz="684213" fontAlgn="base">
              <a:spcBef>
                <a:spcPct val="0"/>
              </a:spcBef>
              <a:spcAft>
                <a:spcPct val="0"/>
              </a:spcAft>
            </a:pPr>
            <a:fld id="{89AE9E20-69A5-4E55-9B12-1E3A2808548F}"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11</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4D48401-BDF2-1E7A-CEF0-F71AB78B9376}"/>
              </a:ext>
            </a:extLst>
          </p:cNvPr>
          <p:cNvSpPr/>
          <p:nvPr userDrawn="1"/>
        </p:nvSpPr>
        <p:spPr>
          <a:xfrm>
            <a:off x="0" y="414338"/>
            <a:ext cx="420688"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a:extLst>
              <a:ext uri="{FF2B5EF4-FFF2-40B4-BE49-F238E27FC236}">
                <a16:creationId xmlns:a16="http://schemas.microsoft.com/office/drawing/2014/main" id="{F2F78E84-D282-7802-A8D9-71C685357F99}"/>
              </a:ext>
            </a:extLst>
          </p:cNvPr>
          <p:cNvSpPr/>
          <p:nvPr userDrawn="1"/>
        </p:nvSpPr>
        <p:spPr>
          <a:xfrm>
            <a:off x="454025" y="414338"/>
            <a:ext cx="85725" cy="427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1">
            <a:extLst>
              <a:ext uri="{FF2B5EF4-FFF2-40B4-BE49-F238E27FC236}">
                <a16:creationId xmlns:a16="http://schemas.microsoft.com/office/drawing/2014/main" id="{5531E1ED-1D7C-F6AA-64DE-17393738AD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9B1179C6-A434-BDD7-20AC-583BFD6B7501}"/>
              </a:ext>
            </a:extLst>
          </p:cNvPr>
          <p:cNvSpPr>
            <a:spLocks noGrp="1"/>
          </p:cNvSpPr>
          <p:nvPr>
            <p:ph type="ftr" sz="quarter" idx="11"/>
          </p:nvPr>
        </p:nvSpPr>
        <p:spPr/>
        <p:txBody>
          <a:bodyPr/>
          <a:lstStyle/>
          <a:p>
            <a:pPr>
              <a:defRPr/>
            </a:pPr>
            <a:r>
              <a:rPr lang="zh-CN" altLang="en-US"/>
              <a:t>深圳市九音科技有限公司</a:t>
            </a:r>
          </a:p>
        </p:txBody>
      </p:sp>
      <p:sp>
        <p:nvSpPr>
          <p:cNvPr id="9" name="灯片编号占位符 8">
            <a:extLst>
              <a:ext uri="{FF2B5EF4-FFF2-40B4-BE49-F238E27FC236}">
                <a16:creationId xmlns:a16="http://schemas.microsoft.com/office/drawing/2014/main" id="{DF2671B8-D5E5-C871-FA1E-2B4F4B21512C}"/>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8363643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92EF34-8312-4208-F672-9179A10C9BDA}"/>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F521B6DE-A5A1-01EC-6C52-A08C6F5E4911}"/>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AF55F5E8-08A5-C81F-960E-1F7C4A8B7AD0}"/>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1602699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3E4F9B76-5C4F-AB8B-752D-6CBFDBE707D1}"/>
              </a:ext>
            </a:extLst>
          </p:cNvPr>
          <p:cNvSpPr>
            <a:spLocks noGrp="1"/>
          </p:cNvSpPr>
          <p:nvPr>
            <p:ph type="dt" sz="half" idx="10"/>
          </p:nvPr>
        </p:nvSpPr>
        <p:spPr/>
        <p:txBody>
          <a:bodyPr/>
          <a:lstStyle/>
          <a:p>
            <a:pPr>
              <a:defRPr/>
            </a:pPr>
            <a:r>
              <a:rPr lang="en-US" altLang="zh-CN"/>
              <a:t>2022/9/9</a:t>
            </a:r>
            <a:endParaRPr lang="zh-CN" altLang="en-US" dirty="0"/>
          </a:p>
        </p:txBody>
      </p:sp>
      <p:sp>
        <p:nvSpPr>
          <p:cNvPr id="6" name="页脚占位符 5">
            <a:extLst>
              <a:ext uri="{FF2B5EF4-FFF2-40B4-BE49-F238E27FC236}">
                <a16:creationId xmlns:a16="http://schemas.microsoft.com/office/drawing/2014/main" id="{7F894F71-CA00-CA95-AB50-2B0B4A0FF9EC}"/>
              </a:ext>
            </a:extLst>
          </p:cNvPr>
          <p:cNvSpPr>
            <a:spLocks noGrp="1"/>
          </p:cNvSpPr>
          <p:nvPr>
            <p:ph type="ftr" sz="quarter" idx="11"/>
          </p:nvPr>
        </p:nvSpPr>
        <p:spPr/>
        <p:txBody>
          <a:bodyPr/>
          <a:lstStyle/>
          <a:p>
            <a:pPr>
              <a:defRPr/>
            </a:pPr>
            <a:r>
              <a:rPr lang="zh-CN" altLang="en-US"/>
              <a:t>深圳市九音科技有限公司</a:t>
            </a:r>
          </a:p>
        </p:txBody>
      </p:sp>
      <p:sp>
        <p:nvSpPr>
          <p:cNvPr id="7" name="灯片编号占位符 6">
            <a:extLst>
              <a:ext uri="{FF2B5EF4-FFF2-40B4-BE49-F238E27FC236}">
                <a16:creationId xmlns:a16="http://schemas.microsoft.com/office/drawing/2014/main" id="{5947AC0B-9E11-B957-B97E-B4BC03457149}"/>
              </a:ext>
            </a:extLst>
          </p:cNvPr>
          <p:cNvSpPr>
            <a:spLocks noGrp="1"/>
          </p:cNvSpPr>
          <p:nvPr>
            <p:ph type="sldNum" sz="quarter" idx="12"/>
          </p:nvPr>
        </p:nvSpPr>
        <p:spPr/>
        <p:txBody>
          <a:bodyPr/>
          <a:lstStyle/>
          <a:p>
            <a:pPr>
              <a:defRPr/>
            </a:pPr>
            <a:fld id="{84543B02-B5C3-48B4-A10E-C9FED9D43D25}" type="slidenum">
              <a:rPr lang="zh-CN" altLang="en-US" smtClean="0"/>
              <a:pPr>
                <a:defRPr/>
              </a:pPr>
              <a:t>‹#›</a:t>
            </a:fld>
            <a:endParaRPr lang="zh-CN" altLang="en-US" dirty="0"/>
          </a:p>
        </p:txBody>
      </p:sp>
    </p:spTree>
    <p:extLst>
      <p:ext uri="{BB962C8B-B14F-4D97-AF65-F5344CB8AC3E}">
        <p14:creationId xmlns:p14="http://schemas.microsoft.com/office/powerpoint/2010/main" val="60913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94341" y="4767263"/>
            <a:ext cx="2057400" cy="273844"/>
          </a:xfrm>
        </p:spPr>
        <p:txBody>
          <a:bodyPr/>
          <a:lstStyle/>
          <a:p>
            <a:fld id="{0D031EE0-C5E4-41AC-AF7C-BA8AF86370B8}" type="slidenum">
              <a:rPr lang="en-US" smtClean="0"/>
              <a:t>‹#›</a:t>
            </a:fld>
            <a:endParaRPr lang="en-US"/>
          </a:p>
        </p:txBody>
      </p:sp>
      <p:pic>
        <p:nvPicPr>
          <p:cNvPr id="7" name="图片 6">
            <a:extLst>
              <a:ext uri="{FF2B5EF4-FFF2-40B4-BE49-F238E27FC236}">
                <a16:creationId xmlns:a16="http://schemas.microsoft.com/office/drawing/2014/main" id="{3AA5C5B3-1C09-4757-BEBB-113A6F907BA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079" t="22064" r="34607" b="40728"/>
          <a:stretch/>
        </p:blipFill>
        <p:spPr>
          <a:xfrm>
            <a:off x="8436612" y="228244"/>
            <a:ext cx="515129" cy="479170"/>
          </a:xfrm>
          <a:prstGeom prst="rect">
            <a:avLst/>
          </a:prstGeom>
        </p:spPr>
      </p:pic>
      <p:pic>
        <p:nvPicPr>
          <p:cNvPr id="9" name="图片 8">
            <a:extLst>
              <a:ext uri="{FF2B5EF4-FFF2-40B4-BE49-F238E27FC236}">
                <a16:creationId xmlns:a16="http://schemas.microsoft.com/office/drawing/2014/main" id="{64685077-1AB5-4382-840E-EA23C9C1F8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940" y="4754344"/>
            <a:ext cx="985421" cy="286763"/>
          </a:xfrm>
          <a:prstGeom prst="rect">
            <a:avLst/>
          </a:prstGeom>
        </p:spPr>
      </p:pic>
      <p:sp>
        <p:nvSpPr>
          <p:cNvPr id="8" name="矩形 7">
            <a:extLst>
              <a:ext uri="{FF2B5EF4-FFF2-40B4-BE49-F238E27FC236}">
                <a16:creationId xmlns:a16="http://schemas.microsoft.com/office/drawing/2014/main" id="{3D1DAB8F-35D9-4D6E-B4FF-AAD399C12A47}"/>
              </a:ext>
            </a:extLst>
          </p:cNvPr>
          <p:cNvSpPr/>
          <p:nvPr userDrawn="1"/>
        </p:nvSpPr>
        <p:spPr>
          <a:xfrm>
            <a:off x="427822" y="295014"/>
            <a:ext cx="73478" cy="3830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Tree>
    <p:extLst>
      <p:ext uri="{BB962C8B-B14F-4D97-AF65-F5344CB8AC3E}">
        <p14:creationId xmlns:p14="http://schemas.microsoft.com/office/powerpoint/2010/main" val="37889186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4FDC83C-2AD8-E757-F1B7-C5F36B988781}"/>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a16="http://schemas.microsoft.com/office/drawing/2014/main" id="{C97ABCAD-E44F-354D-05F7-A74B5E9D1F6C}"/>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1F0D7C02-A348-6D9E-9A07-1B976AE9864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en-US" altLang="zh-CN"/>
              <a:t>2022/9/9</a:t>
            </a:r>
            <a:endParaRPr lang="zh-CN" altLang="en-US" dirty="0"/>
          </a:p>
        </p:txBody>
      </p:sp>
      <p:sp>
        <p:nvSpPr>
          <p:cNvPr id="5" name="Footer Placeholder 4">
            <a:extLst>
              <a:ext uri="{FF2B5EF4-FFF2-40B4-BE49-F238E27FC236}">
                <a16:creationId xmlns:a16="http://schemas.microsoft.com/office/drawing/2014/main" id="{A6026494-9BDA-A958-7636-0BB362DD98D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r>
              <a:rPr lang="zh-CN" altLang="en-US"/>
              <a:t>深圳市九音科技有限公司</a:t>
            </a:r>
          </a:p>
        </p:txBody>
      </p:sp>
      <p:sp>
        <p:nvSpPr>
          <p:cNvPr id="6" name="Slide Number Placeholder 5">
            <a:extLst>
              <a:ext uri="{FF2B5EF4-FFF2-40B4-BE49-F238E27FC236}">
                <a16:creationId xmlns:a16="http://schemas.microsoft.com/office/drawing/2014/main" id="{97069718-ACB0-BC63-D3A7-0E7D9B83C9D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84543B02-B5C3-48B4-A10E-C9FED9D43D2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6" r:id="rId3"/>
    <p:sldLayoutId id="2147483709" r:id="rId4"/>
  </p:sldLayoutIdLst>
  <p:hf hdr="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华文细黑" panose="0201060004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soundec.cn/" TargetMode="External"/><Relationship Id="rId5" Type="http://schemas.openxmlformats.org/officeDocument/2006/relationships/image" Target="../media/image5.png"/><Relationship Id="rId4" Type="http://schemas.openxmlformats.org/officeDocument/2006/relationships/image" Target="../media/image44.jpe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6.png"/><Relationship Id="rId3" Type="http://schemas.openxmlformats.org/officeDocument/2006/relationships/image" Target="../media/image13.png"/><Relationship Id="rId7" Type="http://schemas.openxmlformats.org/officeDocument/2006/relationships/image" Target="../media/image17.png"/><Relationship Id="rId12"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6.svg"/><Relationship Id="rId11" Type="http://schemas.openxmlformats.org/officeDocument/2006/relationships/image" Target="../media/image19.png"/><Relationship Id="rId5" Type="http://schemas.openxmlformats.org/officeDocument/2006/relationships/image" Target="../media/image15.png"/><Relationship Id="rId10" Type="http://schemas.microsoft.com/office/2007/relationships/hdphoto" Target="../media/hdphoto3.wdp"/><Relationship Id="rId4" Type="http://schemas.openxmlformats.org/officeDocument/2006/relationships/image" Target="../media/image14.sv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25.png"/><Relationship Id="rId18"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32.jpeg"/><Relationship Id="rId7" Type="http://schemas.openxmlformats.org/officeDocument/2006/relationships/diagramColors" Target="../diagrams/colors1.xml"/><Relationship Id="rId12" Type="http://schemas.openxmlformats.org/officeDocument/2006/relationships/image" Target="../media/image24.jpe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5.xml"/><Relationship Id="rId16" Type="http://schemas.openxmlformats.org/officeDocument/2006/relationships/image" Target="../media/image6.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23.jpeg"/><Relationship Id="rId24" Type="http://schemas.openxmlformats.org/officeDocument/2006/relationships/image" Target="../media/image35.png"/><Relationship Id="rId5" Type="http://schemas.openxmlformats.org/officeDocument/2006/relationships/diagramLayout" Target="../diagrams/layout1.xml"/><Relationship Id="rId15" Type="http://schemas.openxmlformats.org/officeDocument/2006/relationships/image" Target="../media/image27.jpg"/><Relationship Id="rId23" Type="http://schemas.openxmlformats.org/officeDocument/2006/relationships/image" Target="../media/image34.png"/><Relationship Id="rId10" Type="http://schemas.openxmlformats.org/officeDocument/2006/relationships/image" Target="../media/image22.jpeg"/><Relationship Id="rId19" Type="http://schemas.openxmlformats.org/officeDocument/2006/relationships/image" Target="../media/image30.png"/><Relationship Id="rId4" Type="http://schemas.openxmlformats.org/officeDocument/2006/relationships/diagramData" Target="../diagrams/data1.xml"/><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1.xml"/><Relationship Id="rId7" Type="http://schemas.openxmlformats.org/officeDocument/2006/relationships/image" Target="../media/image41.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0.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notesSlide" Target="../notesSlides/notesSlide7.xml"/><Relationship Id="rId9" Type="http://schemas.openxmlformats.org/officeDocument/2006/relationships/image" Target="../media/image43.jp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原创设计师QQ598969553      _1">
            <a:extLst>
              <a:ext uri="{FF2B5EF4-FFF2-40B4-BE49-F238E27FC236}">
                <a16:creationId xmlns:a16="http://schemas.microsoft.com/office/drawing/2014/main" id="{78655E3B-FF87-0ED7-9D93-44F69D03E9EF}"/>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55" name="原创设计师QQ598969553      _2">
            <a:extLst>
              <a:ext uri="{FF2B5EF4-FFF2-40B4-BE49-F238E27FC236}">
                <a16:creationId xmlns:a16="http://schemas.microsoft.com/office/drawing/2014/main" id="{5B1942EF-896D-4788-4E87-13E3F1508A70}"/>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56" name="原创设计师QQ598969553      _3">
            <a:extLst>
              <a:ext uri="{FF2B5EF4-FFF2-40B4-BE49-F238E27FC236}">
                <a16:creationId xmlns:a16="http://schemas.microsoft.com/office/drawing/2014/main" id="{458F4508-06E4-C8F2-4AA7-83B440A6D38C}"/>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a:p>
        </p:txBody>
      </p:sp>
      <p:sp>
        <p:nvSpPr>
          <p:cNvPr id="57" name="原创设计师QQ598969553      _4">
            <a:extLst>
              <a:ext uri="{FF2B5EF4-FFF2-40B4-BE49-F238E27FC236}">
                <a16:creationId xmlns:a16="http://schemas.microsoft.com/office/drawing/2014/main" id="{F74E3D70-CCC1-8E06-909F-C75CD26CB502}"/>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原创设计师QQ598969553      _5">
            <a:extLst>
              <a:ext uri="{FF2B5EF4-FFF2-40B4-BE49-F238E27FC236}">
                <a16:creationId xmlns:a16="http://schemas.microsoft.com/office/drawing/2014/main" id="{366EE7E6-D304-B642-F1E9-7D94240E85B9}"/>
              </a:ext>
            </a:extLst>
          </p:cNvPr>
          <p:cNvSpPr>
            <a:spLocks noChangeArrowheads="1"/>
          </p:cNvSpPr>
          <p:nvPr/>
        </p:nvSpPr>
        <p:spPr bwMode="auto">
          <a:xfrm>
            <a:off x="3492500" y="2054225"/>
            <a:ext cx="4966103" cy="553998"/>
          </a:xfrm>
          <a:prstGeom prst="rect">
            <a:avLst/>
          </a:prstGeom>
          <a:noFill/>
          <a:ln>
            <a:noFill/>
          </a:ln>
        </p:spPr>
        <p:txBody>
          <a:bodyPr wrap="none" lIns="0" tIns="0" rIns="0" bIns="0">
            <a:spAutoFit/>
          </a:bodyPr>
          <a:lstStyle/>
          <a:p>
            <a:pPr>
              <a:defRPr/>
            </a:pPr>
            <a:r>
              <a:rPr lang="en-US" altLang="zh-CN" sz="3600" dirty="0">
                <a:solidFill>
                  <a:schemeClr val="tx1">
                    <a:lumMod val="75000"/>
                    <a:lumOff val="25000"/>
                  </a:schemeClr>
                </a:solidFill>
                <a:latin typeface="Arial Narrow" panose="020B0606020202030204" pitchFamily="34" charset="0"/>
                <a:ea typeface="微软雅黑" pitchFamily="34" charset="-122"/>
                <a:cs typeface="宋体" pitchFamily="2" charset="-122"/>
              </a:rPr>
              <a:t>SNC8600 Audio DSP SoC  </a:t>
            </a:r>
            <a:r>
              <a:rPr lang="en-US" altLang="zh-CN" sz="1600" i="1" dirty="0">
                <a:solidFill>
                  <a:schemeClr val="tx1">
                    <a:lumMod val="75000"/>
                    <a:lumOff val="25000"/>
                  </a:schemeClr>
                </a:solidFill>
                <a:latin typeface="Arial Narrow" panose="020B0606020202030204" pitchFamily="34" charset="0"/>
                <a:ea typeface="微软雅黑" pitchFamily="34" charset="-122"/>
                <a:cs typeface="宋体" pitchFamily="2" charset="-122"/>
              </a:rPr>
              <a:t>V2.0</a:t>
            </a:r>
            <a:endParaRPr lang="en-US" altLang="zh-CN" sz="3600" i="1" dirty="0">
              <a:solidFill>
                <a:schemeClr val="tx1">
                  <a:lumMod val="75000"/>
                  <a:lumOff val="25000"/>
                </a:schemeClr>
              </a:solidFill>
              <a:latin typeface="Arial Narrow" panose="020B0606020202030204" pitchFamily="34" charset="0"/>
              <a:ea typeface="微软雅黑" pitchFamily="34" charset="-122"/>
              <a:cs typeface="宋体" pitchFamily="2" charset="-122"/>
            </a:endParaRPr>
          </a:p>
        </p:txBody>
      </p:sp>
      <p:sp>
        <p:nvSpPr>
          <p:cNvPr id="60" name="原创设计师QQ598969553      _7">
            <a:extLst>
              <a:ext uri="{FF2B5EF4-FFF2-40B4-BE49-F238E27FC236}">
                <a16:creationId xmlns:a16="http://schemas.microsoft.com/office/drawing/2014/main" id="{83E576AF-A454-BC6A-1BD8-09DB04B3825E}"/>
              </a:ext>
            </a:extLst>
          </p:cNvPr>
          <p:cNvSpPr>
            <a:spLocks noChangeShapeType="1"/>
          </p:cNvSpPr>
          <p:nvPr/>
        </p:nvSpPr>
        <p:spPr bwMode="auto">
          <a:xfrm>
            <a:off x="3490913" y="3081338"/>
            <a:ext cx="2952750" cy="0"/>
          </a:xfrm>
          <a:prstGeom prst="line">
            <a:avLst/>
          </a:prstGeom>
          <a:noFill/>
          <a:ln w="6350">
            <a:solidFill>
              <a:schemeClr val="tx1">
                <a:lumMod val="75000"/>
                <a:lumOff val="25000"/>
              </a:schemeClr>
            </a:solidFill>
            <a:round/>
          </a:ln>
          <a:effectLst/>
        </p:spPr>
        <p:txBody>
          <a:bodyPr/>
          <a:lstStyle/>
          <a:p>
            <a:pPr>
              <a:defRPr/>
            </a:pPr>
            <a:endParaRPr lang="zh-CN" altLang="en-US">
              <a:ln>
                <a:solidFill>
                  <a:schemeClr val="tx1">
                    <a:lumMod val="75000"/>
                    <a:lumOff val="25000"/>
                  </a:schemeClr>
                </a:solidFill>
              </a:ln>
              <a:solidFill>
                <a:srgbClr val="000000"/>
              </a:solidFill>
              <a:latin typeface="Arial" pitchFamily="34" charset="0"/>
            </a:endParaRPr>
          </a:p>
        </p:txBody>
      </p:sp>
      <p:sp>
        <p:nvSpPr>
          <p:cNvPr id="61" name="原创设计师QQ598969553      _8">
            <a:extLst>
              <a:ext uri="{FF2B5EF4-FFF2-40B4-BE49-F238E27FC236}">
                <a16:creationId xmlns:a16="http://schemas.microsoft.com/office/drawing/2014/main" id="{95C4A7D1-C573-9EAC-5D89-E0E0EEF3220E}"/>
              </a:ext>
            </a:extLst>
          </p:cNvPr>
          <p:cNvSpPr>
            <a:spLocks noChangeArrowheads="1"/>
          </p:cNvSpPr>
          <p:nvPr/>
        </p:nvSpPr>
        <p:spPr bwMode="auto">
          <a:xfrm>
            <a:off x="3490913" y="3165475"/>
            <a:ext cx="35941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公司简介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IC</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架构简介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开发生态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应用领域   </a:t>
            </a:r>
            <a:r>
              <a:rPr lang="zh-CN" altLang="en-US"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封装信息</a:t>
            </a:r>
          </a:p>
        </p:txBody>
      </p:sp>
      <p:sp>
        <p:nvSpPr>
          <p:cNvPr id="62" name="原创设计师QQ598969553      _9">
            <a:extLst>
              <a:ext uri="{FF2B5EF4-FFF2-40B4-BE49-F238E27FC236}">
                <a16:creationId xmlns:a16="http://schemas.microsoft.com/office/drawing/2014/main" id="{98E37FFB-E27C-40F7-673B-405E216BE0E8}"/>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3" name="原创设计师QQ598969553      _10">
            <a:extLst>
              <a:ext uri="{FF2B5EF4-FFF2-40B4-BE49-F238E27FC236}">
                <a16:creationId xmlns:a16="http://schemas.microsoft.com/office/drawing/2014/main" id="{46184A74-F718-0D73-C6BB-CACD1561AE05}"/>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64" name="原创设计师QQ598969553      _11">
            <a:extLst>
              <a:ext uri="{FF2B5EF4-FFF2-40B4-BE49-F238E27FC236}">
                <a16:creationId xmlns:a16="http://schemas.microsoft.com/office/drawing/2014/main" id="{E9E57611-2B68-DA98-A997-84810C6910D6}"/>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a:p>
        </p:txBody>
      </p:sp>
      <p:sp>
        <p:nvSpPr>
          <p:cNvPr id="66" name="原创设计师QQ598969553      _12">
            <a:extLst>
              <a:ext uri="{FF2B5EF4-FFF2-40B4-BE49-F238E27FC236}">
                <a16:creationId xmlns:a16="http://schemas.microsoft.com/office/drawing/2014/main" id="{6FBD08D7-CA06-3CCF-D214-322F40EBE479}"/>
              </a:ext>
            </a:extLst>
          </p:cNvPr>
          <p:cNvSpPr>
            <a:spLocks noChangeArrowheads="1"/>
          </p:cNvSpPr>
          <p:nvPr/>
        </p:nvSpPr>
        <p:spPr bwMode="auto">
          <a:xfrm>
            <a:off x="3492500" y="1490663"/>
            <a:ext cx="4973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600" dirty="0">
                <a:solidFill>
                  <a:schemeClr val="accent1"/>
                </a:solidFill>
                <a:latin typeface="Impact" panose="020B0806030902050204" pitchFamily="34" charset="0"/>
                <a:ea typeface="微软雅黑" panose="020B0503020204020204" pitchFamily="34" charset="-122"/>
                <a:cs typeface="宋体" panose="02010600030101010101" pitchFamily="2" charset="-122"/>
              </a:rPr>
              <a:t>Soundec </a:t>
            </a:r>
            <a:r>
              <a:rPr lang="zh-CN" altLang="en-US" sz="3600" dirty="0">
                <a:solidFill>
                  <a:schemeClr val="accent1"/>
                </a:solidFill>
                <a:latin typeface="Impact" panose="020B0806030902050204" pitchFamily="34" charset="0"/>
                <a:ea typeface="微软雅黑" panose="020B0503020204020204" pitchFamily="34" charset="-122"/>
                <a:cs typeface="宋体" panose="02010600030101010101" pitchFamily="2" charset="-122"/>
              </a:rPr>
              <a:t>深圳市九音科技</a:t>
            </a:r>
            <a:endParaRPr lang="en-US" altLang="zh-CN" sz="3600" dirty="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pic>
        <p:nvPicPr>
          <p:cNvPr id="5134" name="Picture 64" hidden="1">
            <a:extLst>
              <a:ext uri="{FF2B5EF4-FFF2-40B4-BE49-F238E27FC236}">
                <a16:creationId xmlns:a16="http://schemas.microsoft.com/office/drawing/2014/main" id="{965E06C3-8FCD-700B-D50D-377DEB7E4471}"/>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原创设计师QQ598969553      _8">
            <a:extLst>
              <a:ext uri="{FF2B5EF4-FFF2-40B4-BE49-F238E27FC236}">
                <a16:creationId xmlns:a16="http://schemas.microsoft.com/office/drawing/2014/main" id="{7956C705-E987-9131-189A-B42C7A4C1046}"/>
              </a:ext>
            </a:extLst>
          </p:cNvPr>
          <p:cNvSpPr>
            <a:spLocks noChangeArrowheads="1"/>
          </p:cNvSpPr>
          <p:nvPr/>
        </p:nvSpPr>
        <p:spPr bwMode="auto">
          <a:xfrm>
            <a:off x="3520601" y="2720975"/>
            <a:ext cx="35941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en-US" altLang="zh-CN" sz="1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32 bit processor/ HiFi3 Architecture / Codec / UAC </a:t>
            </a:r>
            <a:endPar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日期占位符 1">
            <a:extLst>
              <a:ext uri="{FF2B5EF4-FFF2-40B4-BE49-F238E27FC236}">
                <a16:creationId xmlns:a16="http://schemas.microsoft.com/office/drawing/2014/main" id="{2D84851E-39F0-896E-C894-EBE17D763D67}"/>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7B14B700-9080-82C3-7065-58A9A07A359A}"/>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7FA81DB2-6F71-46C8-5FF1-F2FCA47F00E5}"/>
              </a:ext>
            </a:extLst>
          </p:cNvPr>
          <p:cNvSpPr>
            <a:spLocks noGrp="1"/>
          </p:cNvSpPr>
          <p:nvPr>
            <p:ph type="sldNum" sz="quarter" idx="12"/>
          </p:nvPr>
        </p:nvSpPr>
        <p:spPr/>
        <p:txBody>
          <a:bodyPr/>
          <a:lstStyle/>
          <a:p>
            <a:pPr>
              <a:defRPr/>
            </a:pPr>
            <a:fld id="{84543B02-B5C3-48B4-A10E-C9FED9D43D25}" type="slidenum">
              <a:rPr lang="zh-CN" altLang="en-US" smtClean="0"/>
              <a:pPr>
                <a:defRPr/>
              </a:pPr>
              <a:t>1</a:t>
            </a:fld>
            <a:endParaRPr lang="zh-CN" altLang="en-US" dirty="0"/>
          </a:p>
        </p:txBody>
      </p:sp>
      <p:pic>
        <p:nvPicPr>
          <p:cNvPr id="7" name="图片 6">
            <a:extLst>
              <a:ext uri="{FF2B5EF4-FFF2-40B4-BE49-F238E27FC236}">
                <a16:creationId xmlns:a16="http://schemas.microsoft.com/office/drawing/2014/main" id="{3FB1DB5C-1CC2-ED8E-DF1F-DF61732A70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spTree>
  </p:cSld>
  <p:clrMapOvr>
    <a:masterClrMapping/>
  </p:clrMapOvr>
  <p:transition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55"/>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56"/>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0-#ppt_w/2"/>
                                          </p:val>
                                        </p:tav>
                                        <p:tav tm="100000">
                                          <p:val>
                                            <p:strVal val="#ppt_x"/>
                                          </p:val>
                                        </p:tav>
                                      </p:tavLst>
                                    </p:anim>
                                    <p:anim calcmode="lin" valueType="num">
                                      <p:cBhvr additive="base">
                                        <p:cTn id="24" dur="500" fill="hold"/>
                                        <p:tgtEl>
                                          <p:spTgt spid="57"/>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57"/>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0-#ppt_w/2"/>
                                          </p:val>
                                        </p:tav>
                                        <p:tav tm="100000">
                                          <p:val>
                                            <p:strVal val="#ppt_x"/>
                                          </p:val>
                                        </p:tav>
                                      </p:tavLst>
                                    </p:anim>
                                    <p:anim calcmode="lin" valueType="num">
                                      <p:cBhvr additive="base">
                                        <p:cTn id="30" dur="500" fill="hold"/>
                                        <p:tgtEl>
                                          <p:spTgt spid="64"/>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64"/>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0-#ppt_w/2"/>
                                          </p:val>
                                        </p:tav>
                                        <p:tav tm="100000">
                                          <p:val>
                                            <p:strVal val="#ppt_x"/>
                                          </p:val>
                                        </p:tav>
                                      </p:tavLst>
                                    </p:anim>
                                    <p:anim calcmode="lin" valueType="num">
                                      <p:cBhvr additive="base">
                                        <p:cTn id="36" dur="500" fill="hold"/>
                                        <p:tgtEl>
                                          <p:spTgt spid="62"/>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0-#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58"/>
                                        </p:tgtEl>
                                        <p:attrNameLst>
                                          <p:attrName>style.visibility</p:attrName>
                                        </p:attrNameLst>
                                      </p:cBhvr>
                                      <p:to>
                                        <p:strVal val="visible"/>
                                      </p:to>
                                    </p:set>
                                    <p:anim by="(-#ppt_w*2)" calcmode="lin" valueType="num">
                                      <p:cBhvr rctx="PPT">
                                        <p:cTn id="43" dur="375" autoRev="1" fill="hold">
                                          <p:stCondLst>
                                            <p:cond delay="0"/>
                                          </p:stCondLst>
                                        </p:cTn>
                                        <p:tgtEl>
                                          <p:spTgt spid="58"/>
                                        </p:tgtEl>
                                        <p:attrNameLst>
                                          <p:attrName>ppt_w</p:attrName>
                                        </p:attrNameLst>
                                      </p:cBhvr>
                                    </p:anim>
                                    <p:anim by="(#ppt_w*0.50)" calcmode="lin" valueType="num">
                                      <p:cBhvr>
                                        <p:cTn id="44" dur="375" decel="50000" autoRev="1" fill="hold">
                                          <p:stCondLst>
                                            <p:cond delay="0"/>
                                          </p:stCondLst>
                                        </p:cTn>
                                        <p:tgtEl>
                                          <p:spTgt spid="58"/>
                                        </p:tgtEl>
                                        <p:attrNameLst>
                                          <p:attrName>ppt_x</p:attrName>
                                        </p:attrNameLst>
                                      </p:cBhvr>
                                    </p:anim>
                                    <p:anim from="(-#ppt_h/2)" to="(#ppt_y)" calcmode="lin" valueType="num">
                                      <p:cBhvr>
                                        <p:cTn id="45" dur="750" fill="hold">
                                          <p:stCondLst>
                                            <p:cond delay="0"/>
                                          </p:stCondLst>
                                        </p:cTn>
                                        <p:tgtEl>
                                          <p:spTgt spid="58"/>
                                        </p:tgtEl>
                                        <p:attrNameLst>
                                          <p:attrName>ppt_y</p:attrName>
                                        </p:attrNameLst>
                                      </p:cBhvr>
                                    </p:anim>
                                    <p:animRot by="21600000">
                                      <p:cBhvr>
                                        <p:cTn id="46" dur="750" fill="hold">
                                          <p:stCondLst>
                                            <p:cond delay="0"/>
                                          </p:stCondLst>
                                        </p:cTn>
                                        <p:tgtEl>
                                          <p:spTgt spid="58"/>
                                        </p:tgtEl>
                                        <p:attrNameLst>
                                          <p:attrName>r</p:attrName>
                                        </p:attrNameLst>
                                      </p:cBhvr>
                                    </p:animRot>
                                  </p:childTnLst>
                                </p:cTn>
                              </p:par>
                              <p:par>
                                <p:cTn id="47" presetID="22" presetClass="entr" presetSubtype="8" fill="hold" nodeType="withEffect">
                                  <p:stCondLst>
                                    <p:cond delay="300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par>
                                <p:cTn id="50" presetID="2" presetClass="entr" presetSubtype="4" fill="hold" grpId="0" nodeType="withEffect">
                                  <p:stCondLst>
                                    <p:cond delay="350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par>
                                <p:cTn id="54" presetID="56" presetClass="entr" presetSubtype="0" fill="hold" grpId="0" nodeType="withEffect">
                                  <p:stCondLst>
                                    <p:cond delay="1400"/>
                                  </p:stCondLst>
                                  <p:iterate type="lt">
                                    <p:tmPct val="6667"/>
                                  </p:iterate>
                                  <p:childTnLst>
                                    <p:set>
                                      <p:cBhvr>
                                        <p:cTn id="55" dur="1" fill="hold">
                                          <p:stCondLst>
                                            <p:cond delay="0"/>
                                          </p:stCondLst>
                                        </p:cTn>
                                        <p:tgtEl>
                                          <p:spTgt spid="66"/>
                                        </p:tgtEl>
                                        <p:attrNameLst>
                                          <p:attrName>style.visibility</p:attrName>
                                        </p:attrNameLst>
                                      </p:cBhvr>
                                      <p:to>
                                        <p:strVal val="visible"/>
                                      </p:to>
                                    </p:set>
                                    <p:anim by="(-#ppt_w*2)" calcmode="lin" valueType="num">
                                      <p:cBhvr rctx="PPT">
                                        <p:cTn id="56" dur="375" autoRev="1" fill="hold">
                                          <p:stCondLst>
                                            <p:cond delay="0"/>
                                          </p:stCondLst>
                                        </p:cTn>
                                        <p:tgtEl>
                                          <p:spTgt spid="66"/>
                                        </p:tgtEl>
                                        <p:attrNameLst>
                                          <p:attrName>ppt_w</p:attrName>
                                        </p:attrNameLst>
                                      </p:cBhvr>
                                    </p:anim>
                                    <p:anim by="(#ppt_w*0.50)" calcmode="lin" valueType="num">
                                      <p:cBhvr>
                                        <p:cTn id="57" dur="375" decel="50000" autoRev="1" fill="hold">
                                          <p:stCondLst>
                                            <p:cond delay="0"/>
                                          </p:stCondLst>
                                        </p:cTn>
                                        <p:tgtEl>
                                          <p:spTgt spid="66"/>
                                        </p:tgtEl>
                                        <p:attrNameLst>
                                          <p:attrName>ppt_x</p:attrName>
                                        </p:attrNameLst>
                                      </p:cBhvr>
                                    </p:anim>
                                    <p:anim from="(-#ppt_h/2)" to="(#ppt_y)" calcmode="lin" valueType="num">
                                      <p:cBhvr>
                                        <p:cTn id="58" dur="750" fill="hold">
                                          <p:stCondLst>
                                            <p:cond delay="0"/>
                                          </p:stCondLst>
                                        </p:cTn>
                                        <p:tgtEl>
                                          <p:spTgt spid="66"/>
                                        </p:tgtEl>
                                        <p:attrNameLst>
                                          <p:attrName>ppt_y</p:attrName>
                                        </p:attrNameLst>
                                      </p:cBhvr>
                                    </p:anim>
                                    <p:animRot by="21600000">
                                      <p:cBhvr>
                                        <p:cTn id="59" dur="750" fill="hold">
                                          <p:stCondLst>
                                            <p:cond delay="0"/>
                                          </p:stCondLst>
                                        </p:cTn>
                                        <p:tgtEl>
                                          <p:spTgt spid="66"/>
                                        </p:tgtEl>
                                        <p:attrNameLst>
                                          <p:attrName>r</p:attrName>
                                        </p:attrNameLst>
                                      </p:cBhvr>
                                    </p:animRot>
                                  </p:childTnLst>
                                </p:cTn>
                              </p:par>
                              <p:par>
                                <p:cTn id="60" presetID="2" presetClass="entr" presetSubtype="4" fill="hold" grpId="0" nodeType="withEffect">
                                  <p:stCondLst>
                                    <p:cond delay="350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P spid="66"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24C188-1EFE-A524-46D5-D5B962ADEDA9}"/>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24B5AB54-7FB6-7374-ABD2-DDCC9FBC288D}"/>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DB7C5979-FE9B-97BE-9381-6B55E7F79610}"/>
              </a:ext>
            </a:extLst>
          </p:cNvPr>
          <p:cNvSpPr>
            <a:spLocks noGrp="1"/>
          </p:cNvSpPr>
          <p:nvPr>
            <p:ph type="sldNum" sz="quarter" idx="12"/>
          </p:nvPr>
        </p:nvSpPr>
        <p:spPr/>
        <p:txBody>
          <a:bodyPr/>
          <a:lstStyle/>
          <a:p>
            <a:pPr>
              <a:defRPr/>
            </a:pPr>
            <a:fld id="{84543B02-B5C3-48B4-A10E-C9FED9D43D25}" type="slidenum">
              <a:rPr lang="zh-CN" altLang="en-US" smtClean="0"/>
              <a:pPr>
                <a:defRPr/>
              </a:pPr>
              <a:t>10</a:t>
            </a:fld>
            <a:endParaRPr lang="zh-CN" altLang="en-US" dirty="0"/>
          </a:p>
        </p:txBody>
      </p:sp>
      <p:sp>
        <p:nvSpPr>
          <p:cNvPr id="5" name="文本框 108">
            <a:extLst>
              <a:ext uri="{FF2B5EF4-FFF2-40B4-BE49-F238E27FC236}">
                <a16:creationId xmlns:a16="http://schemas.microsoft.com/office/drawing/2014/main" id="{DFE306E0-B348-0D50-96A0-2ADC3BFF0C31}"/>
              </a:ext>
            </a:extLst>
          </p:cNvPr>
          <p:cNvSpPr txBox="1">
            <a:spLocks noChangeArrowheads="1"/>
          </p:cNvSpPr>
          <p:nvPr/>
        </p:nvSpPr>
        <p:spPr bwMode="auto">
          <a:xfrm>
            <a:off x="630239" y="404814"/>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微软雅黑" panose="020B0503020204020204" pitchFamily="34" charset="-122"/>
                <a:ea typeface="微软雅黑" panose="020B0503020204020204" pitchFamily="34" charset="-122"/>
              </a:rPr>
              <a:t>资料下载</a:t>
            </a:r>
          </a:p>
        </p:txBody>
      </p:sp>
      <p:sp>
        <p:nvSpPr>
          <p:cNvPr id="7" name="íṥḷïḍé">
            <a:extLst>
              <a:ext uri="{FF2B5EF4-FFF2-40B4-BE49-F238E27FC236}">
                <a16:creationId xmlns:a16="http://schemas.microsoft.com/office/drawing/2014/main" id="{89F16644-6C35-2A8A-A5CE-5DFF22E5CB81}"/>
              </a:ext>
            </a:extLst>
          </p:cNvPr>
          <p:cNvSpPr/>
          <p:nvPr/>
        </p:nvSpPr>
        <p:spPr bwMode="auto">
          <a:xfrm>
            <a:off x="769134" y="1301238"/>
            <a:ext cx="6717516" cy="26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defTabSz="457189">
              <a:buFont typeface="Arial" panose="020B0604020202020204" pitchFamily="34" charset="0"/>
              <a:buChar char="•"/>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SNC8600 Datasheet</a:t>
            </a:r>
          </a:p>
          <a:p>
            <a:pPr marL="285750" indent="-285750" algn="just" defTabSz="457189">
              <a:buFont typeface="Arial" panose="020B0604020202020204" pitchFamily="34" charset="0"/>
              <a:buChar char="•"/>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SNC8600 </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可靠性报告</a:t>
            </a:r>
            <a:endPar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marL="285750" indent="-285750" algn="just" defTabSz="457189">
              <a:buFont typeface="Arial" panose="020B0604020202020204" pitchFamily="34" charset="0"/>
              <a:buChar char="•"/>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SNC8600A Datasheet</a:t>
            </a:r>
          </a:p>
          <a:p>
            <a:pPr marL="285750" indent="-285750" algn="just" defTabSz="457189">
              <a:buFont typeface="Arial" panose="020B0604020202020204" pitchFamily="34" charset="0"/>
              <a:buChar char="•"/>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SNC8600A </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可靠性报告</a:t>
            </a:r>
            <a:endPar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marL="285750" indent="-285750" algn="just" defTabSz="457189">
              <a:buFont typeface="Arial" panose="020B0604020202020204" pitchFamily="34" charset="0"/>
              <a:buChar char="•"/>
            </a:pPr>
            <a:endPar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marL="285750" indent="-285750" algn="just" defTabSz="457189">
              <a:buFont typeface="Arial" panose="020B0604020202020204" pitchFamily="34" charset="0"/>
              <a:buChar char="•"/>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EVA</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开发板使用说明</a:t>
            </a:r>
            <a:endPar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marL="285750" indent="-285750" algn="just" defTabSz="457189">
              <a:buFont typeface="Arial" panose="020B0604020202020204" pitchFamily="34" charset="0"/>
              <a:buChar char="•"/>
            </a:pPr>
            <a:endPar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a:p>
            <a:pPr marL="285750" indent="-285750" algn="just" defTabSz="457189">
              <a:buFont typeface="Arial" panose="020B0604020202020204" pitchFamily="34" charset="0"/>
              <a:buChar char="•"/>
            </a:pPr>
            <a:r>
              <a:rPr lang="en-US" altLang="zh-CN"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USB </a:t>
            </a:r>
            <a:r>
              <a:rPr lang="zh-CN" altLang="en-US" sz="2000" dirty="0">
                <a:solidFill>
                  <a:schemeClr val="tx1">
                    <a:lumMod val="75000"/>
                  </a:schemeClr>
                </a:solidFill>
                <a:latin typeface="微软雅黑" panose="020B0503020204020204" pitchFamily="34" charset="-122"/>
                <a:ea typeface="微软雅黑" panose="020B0503020204020204" pitchFamily="34" charset="-122"/>
                <a:cs typeface="+mn-ea"/>
                <a:sym typeface="+mn-lt"/>
              </a:rPr>
              <a:t>兼容性报告</a:t>
            </a:r>
          </a:p>
        </p:txBody>
      </p:sp>
      <p:pic>
        <p:nvPicPr>
          <p:cNvPr id="8" name="图片 7">
            <a:extLst>
              <a:ext uri="{FF2B5EF4-FFF2-40B4-BE49-F238E27FC236}">
                <a16:creationId xmlns:a16="http://schemas.microsoft.com/office/drawing/2014/main" id="{15DC26FD-61A3-97E1-95DC-552915749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spTree>
    <p:extLst>
      <p:ext uri="{BB962C8B-B14F-4D97-AF65-F5344CB8AC3E}">
        <p14:creationId xmlns:p14="http://schemas.microsoft.com/office/powerpoint/2010/main" val="339137161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原创设计师QQ598969553      _1">
            <a:extLst>
              <a:ext uri="{FF2B5EF4-FFF2-40B4-BE49-F238E27FC236}">
                <a16:creationId xmlns:a16="http://schemas.microsoft.com/office/drawing/2014/main" id="{857F14F0-0647-C2E3-C5C0-FF708B4C2275}"/>
              </a:ext>
            </a:extLst>
          </p:cNvPr>
          <p:cNvSpPr>
            <a:spLocks noGrp="1" noSelect="1" noRot="1" noChangeAspect="1" noMove="1" noResize="1" noChangeShapeType="1" noTextEdit="1"/>
          </p:cNvSpPr>
          <p:nvPr/>
        </p:nvSpPr>
        <p:spPr bwMode="auto">
          <a:xfrm>
            <a:off x="0" y="-7938"/>
            <a:ext cx="2555875" cy="5159376"/>
          </a:xfrm>
          <a:custGeom>
            <a:avLst/>
            <a:gdLst>
              <a:gd name="T0" fmla="*/ 0 w 1624"/>
              <a:gd name="T1" fmla="*/ 0 h 3250"/>
              <a:gd name="T2" fmla="*/ 2147483646 w 1624"/>
              <a:gd name="T3" fmla="*/ 2147483646 h 3250"/>
              <a:gd name="T4" fmla="*/ 0 w 1624"/>
              <a:gd name="T5" fmla="*/ 2147483646 h 3250"/>
              <a:gd name="T6" fmla="*/ 0 w 1624"/>
              <a:gd name="T7" fmla="*/ 0 h 3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 h="3250">
                <a:moveTo>
                  <a:pt x="0" y="0"/>
                </a:moveTo>
                <a:lnTo>
                  <a:pt x="1624" y="1625"/>
                </a:lnTo>
                <a:lnTo>
                  <a:pt x="0" y="32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lstStyle/>
          <a:p>
            <a:endParaRPr lang="zh-CN" altLang="en-US"/>
          </a:p>
        </p:txBody>
      </p:sp>
      <p:sp>
        <p:nvSpPr>
          <p:cNvPr id="27" name="原创设计师QQ598969553      _2">
            <a:extLst>
              <a:ext uri="{FF2B5EF4-FFF2-40B4-BE49-F238E27FC236}">
                <a16:creationId xmlns:a16="http://schemas.microsoft.com/office/drawing/2014/main" id="{DAD8304A-B510-91D5-41CB-DC7D453F4705}"/>
              </a:ext>
            </a:extLst>
          </p:cNvPr>
          <p:cNvSpPr>
            <a:spLocks noGrp="1" noSelect="1" noRot="1" noChangeAspect="1" noMove="1" noResize="1" noChangeShapeType="1" noTextEdit="1"/>
          </p:cNvSpPr>
          <p:nvPr/>
        </p:nvSpPr>
        <p:spPr bwMode="auto">
          <a:xfrm>
            <a:off x="0" y="2133600"/>
            <a:ext cx="438150" cy="87630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a:lstStyle/>
          <a:p>
            <a:pPr>
              <a:defRPr/>
            </a:pPr>
            <a:endParaRPr lang="zh-CN" altLang="en-US"/>
          </a:p>
        </p:txBody>
      </p:sp>
      <p:sp>
        <p:nvSpPr>
          <p:cNvPr id="28" name="原创设计师QQ598969553      _3">
            <a:extLst>
              <a:ext uri="{FF2B5EF4-FFF2-40B4-BE49-F238E27FC236}">
                <a16:creationId xmlns:a16="http://schemas.microsoft.com/office/drawing/2014/main" id="{8D87D2DF-1D92-7475-69EE-DF923EB88C3D}"/>
              </a:ext>
            </a:extLst>
          </p:cNvPr>
          <p:cNvSpPr>
            <a:spLocks noGrp="1" noSelect="1" noRot="1" noChangeAspect="1" noMove="1" noResize="1" noChangeShapeType="1" noTextEdit="1"/>
          </p:cNvSpPr>
          <p:nvPr/>
        </p:nvSpPr>
        <p:spPr bwMode="auto">
          <a:xfrm>
            <a:off x="1965325" y="1562100"/>
            <a:ext cx="581025" cy="1158875"/>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noFill/>
          <a:ln w="6350" cap="flat">
            <a:solidFill>
              <a:schemeClr val="tx1">
                <a:lumMod val="75000"/>
                <a:lumOff val="25000"/>
              </a:schemeClr>
            </a:solidFill>
            <a:prstDash val="solid"/>
            <a:miter lim="800000"/>
          </a:ln>
        </p:spPr>
        <p:txBody>
          <a:bodyPr/>
          <a:lstStyle/>
          <a:p>
            <a:pPr>
              <a:defRPr/>
            </a:pPr>
            <a:endParaRPr lang="zh-CN" altLang="en-US" dirty="0"/>
          </a:p>
        </p:txBody>
      </p:sp>
      <p:sp>
        <p:nvSpPr>
          <p:cNvPr id="29" name="原创设计师QQ598969553      _4">
            <a:extLst>
              <a:ext uri="{FF2B5EF4-FFF2-40B4-BE49-F238E27FC236}">
                <a16:creationId xmlns:a16="http://schemas.microsoft.com/office/drawing/2014/main" id="{B96DCC60-AE72-D82A-7565-5D805D4877C9}"/>
              </a:ext>
            </a:extLst>
          </p:cNvPr>
          <p:cNvSpPr>
            <a:spLocks noGrp="1" noSelect="1" noRot="1" noChangeAspect="1" noMove="1" noResize="1" noChangeShapeType="1" noTextEdit="1"/>
          </p:cNvSpPr>
          <p:nvPr/>
        </p:nvSpPr>
        <p:spPr bwMode="auto">
          <a:xfrm>
            <a:off x="2222500" y="2090738"/>
            <a:ext cx="471488" cy="944562"/>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原创设计师QQ598969553      _5">
            <a:extLst>
              <a:ext uri="{FF2B5EF4-FFF2-40B4-BE49-F238E27FC236}">
                <a16:creationId xmlns:a16="http://schemas.microsoft.com/office/drawing/2014/main" id="{02D20DB5-AF90-1662-FE54-52882EF7FA8C}"/>
              </a:ext>
            </a:extLst>
          </p:cNvPr>
          <p:cNvSpPr>
            <a:spLocks noChangeArrowheads="1"/>
          </p:cNvSpPr>
          <p:nvPr/>
        </p:nvSpPr>
        <p:spPr bwMode="auto">
          <a:xfrm>
            <a:off x="3802558" y="1498941"/>
            <a:ext cx="1538883" cy="923330"/>
          </a:xfrm>
          <a:prstGeom prst="rect">
            <a:avLst/>
          </a:prstGeom>
          <a:noFill/>
          <a:ln>
            <a:noFill/>
          </a:ln>
        </p:spPr>
        <p:txBody>
          <a:bodyPr wrap="none" lIns="0" tIns="0" rIns="0" bIns="0">
            <a:spAutoFit/>
          </a:bodyPr>
          <a:lstStyle/>
          <a:p>
            <a:pPr algn="ctr">
              <a:defRPr/>
            </a:pPr>
            <a:r>
              <a:rPr lang="zh-CN" altLang="en-US" sz="6000" dirty="0">
                <a:latin typeface="微软雅黑" panose="020B0503020204020204" pitchFamily="34" charset="-122"/>
                <a:ea typeface="微软雅黑" panose="020B0503020204020204" pitchFamily="34" charset="-122"/>
                <a:cs typeface="宋体" pitchFamily="2" charset="-122"/>
              </a:rPr>
              <a:t>谢谢</a:t>
            </a:r>
            <a:endParaRPr lang="en-US" altLang="zh-CN" sz="6000" dirty="0">
              <a:latin typeface="微软雅黑" panose="020B0503020204020204" pitchFamily="34" charset="-122"/>
              <a:ea typeface="微软雅黑" panose="020B0503020204020204" pitchFamily="34" charset="-122"/>
              <a:cs typeface="宋体" pitchFamily="2" charset="-122"/>
            </a:endParaRPr>
          </a:p>
        </p:txBody>
      </p:sp>
      <p:sp>
        <p:nvSpPr>
          <p:cNvPr id="34" name="原创设计师QQ598969553      _9">
            <a:extLst>
              <a:ext uri="{FF2B5EF4-FFF2-40B4-BE49-F238E27FC236}">
                <a16:creationId xmlns:a16="http://schemas.microsoft.com/office/drawing/2014/main" id="{B9B43FA4-413A-16A5-B921-7AA8F4E4BA59}"/>
              </a:ext>
            </a:extLst>
          </p:cNvPr>
          <p:cNvSpPr>
            <a:spLocks noGrp="1" noSelect="1" noRot="1" noChangeAspect="1" noMove="1" noResize="1" noChangeArrowheads="1" noChangeShapeType="1" noTextEdit="1"/>
          </p:cNvSpPr>
          <p:nvPr/>
        </p:nvSpPr>
        <p:spPr bwMode="auto">
          <a:xfrm>
            <a:off x="1035050" y="3165475"/>
            <a:ext cx="2035175" cy="2035175"/>
          </a:xfrm>
          <a:prstGeom prst="diamond">
            <a:avLst/>
          </a:prstGeom>
          <a:blipFill dpi="0" rotWithShape="1">
            <a:blip r:embed="rId4"/>
            <a:srcRect/>
            <a:stretch>
              <a:fillRect/>
            </a:stretch>
          </a:blip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35" name="原创设计师QQ598969553      _10">
            <a:extLst>
              <a:ext uri="{FF2B5EF4-FFF2-40B4-BE49-F238E27FC236}">
                <a16:creationId xmlns:a16="http://schemas.microsoft.com/office/drawing/2014/main" id="{56858E09-3512-CB47-C993-60B26F039E79}"/>
              </a:ext>
            </a:extLst>
          </p:cNvPr>
          <p:cNvSpPr>
            <a:spLocks noGrp="1" noSelect="1" noRot="1" noChangeAspect="1" noMove="1" noResize="1" noChangeArrowheads="1" noChangeShapeType="1" noTextEdit="1"/>
          </p:cNvSpPr>
          <p:nvPr/>
        </p:nvSpPr>
        <p:spPr bwMode="auto">
          <a:xfrm>
            <a:off x="-17463" y="4227513"/>
            <a:ext cx="2033588" cy="2033587"/>
          </a:xfrm>
          <a:prstGeom prst="diamond">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zh-CN" altLang="en-US"/>
          </a:p>
        </p:txBody>
      </p:sp>
      <p:sp>
        <p:nvSpPr>
          <p:cNvPr id="40" name="原创设计师QQ598969553      _11">
            <a:extLst>
              <a:ext uri="{FF2B5EF4-FFF2-40B4-BE49-F238E27FC236}">
                <a16:creationId xmlns:a16="http://schemas.microsoft.com/office/drawing/2014/main" id="{DBDA8F7E-6A07-033F-8351-3678F0AC115E}"/>
              </a:ext>
            </a:extLst>
          </p:cNvPr>
          <p:cNvSpPr>
            <a:spLocks noGrp="1" noSelect="1" noRot="1" noChangeAspect="1" noMove="1" noResize="1" noChangeShapeType="1" noTextEdit="1"/>
          </p:cNvSpPr>
          <p:nvPr/>
        </p:nvSpPr>
        <p:spPr>
          <a:xfrm>
            <a:off x="2090738" y="4227513"/>
            <a:ext cx="2033587" cy="2033587"/>
          </a:xfrm>
          <a:prstGeom prst="diamond">
            <a:avLst/>
          </a:prstGeom>
          <a:solidFill>
            <a:schemeClr val="tx1">
              <a:lumMod val="75000"/>
              <a:lumOff val="25000"/>
            </a:schemeClr>
          </a:solidFill>
          <a:ln w="6350" cap="flat">
            <a:noFill/>
            <a:prstDash val="solid"/>
            <a:miter lim="800000"/>
          </a:ln>
        </p:spPr>
        <p:txBody>
          <a:bodyPr/>
          <a:lstStyle/>
          <a:p>
            <a:pPr>
              <a:defRPr/>
            </a:pPr>
            <a:endParaRPr lang="zh-CN" altLang="en-US" dirty="0"/>
          </a:p>
        </p:txBody>
      </p:sp>
      <p:pic>
        <p:nvPicPr>
          <p:cNvPr id="21515" name="Picture 64" hidden="1">
            <a:extLst>
              <a:ext uri="{FF2B5EF4-FFF2-40B4-BE49-F238E27FC236}">
                <a16:creationId xmlns:a16="http://schemas.microsoft.com/office/drawing/2014/main" id="{30AD7C27-97C9-E92E-382D-4DD35F84489E}"/>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091B65D7-B8BD-7422-D303-C2E507BE5120}"/>
              </a:ext>
            </a:extLst>
          </p:cNvPr>
          <p:cNvSpPr>
            <a:spLocks noGrp="1"/>
          </p:cNvSpPr>
          <p:nvPr>
            <p:ph type="dt" sz="half" idx="10"/>
          </p:nvPr>
        </p:nvSpPr>
        <p:spPr/>
        <p:txBody>
          <a:bodyPr/>
          <a:lstStyle/>
          <a:p>
            <a:pPr>
              <a:defRPr/>
            </a:pPr>
            <a:r>
              <a:rPr lang="en-US" altLang="zh-CN" dirty="0"/>
              <a:t>2022/9/9</a:t>
            </a:r>
            <a:endParaRPr lang="zh-CN" altLang="en-US" dirty="0"/>
          </a:p>
        </p:txBody>
      </p:sp>
      <p:sp>
        <p:nvSpPr>
          <p:cNvPr id="3" name="页脚占位符 2">
            <a:extLst>
              <a:ext uri="{FF2B5EF4-FFF2-40B4-BE49-F238E27FC236}">
                <a16:creationId xmlns:a16="http://schemas.microsoft.com/office/drawing/2014/main" id="{EDB24004-244E-CE97-79F7-2A481A007118}"/>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CBA42DBB-8477-ECA2-1112-71D6F8C113E1}"/>
              </a:ext>
            </a:extLst>
          </p:cNvPr>
          <p:cNvSpPr>
            <a:spLocks noGrp="1"/>
          </p:cNvSpPr>
          <p:nvPr>
            <p:ph type="sldNum" sz="quarter" idx="12"/>
          </p:nvPr>
        </p:nvSpPr>
        <p:spPr/>
        <p:txBody>
          <a:bodyPr/>
          <a:lstStyle/>
          <a:p>
            <a:pPr>
              <a:defRPr/>
            </a:pPr>
            <a:fld id="{84543B02-B5C3-48B4-A10E-C9FED9D43D25}" type="slidenum">
              <a:rPr lang="zh-CN" altLang="en-US" smtClean="0"/>
              <a:pPr>
                <a:defRPr/>
              </a:pPr>
              <a:t>11</a:t>
            </a:fld>
            <a:endParaRPr lang="zh-CN" altLang="en-US" dirty="0"/>
          </a:p>
        </p:txBody>
      </p:sp>
      <p:sp>
        <p:nvSpPr>
          <p:cNvPr id="5" name="文本占位符 2">
            <a:extLst>
              <a:ext uri="{FF2B5EF4-FFF2-40B4-BE49-F238E27FC236}">
                <a16:creationId xmlns:a16="http://schemas.microsoft.com/office/drawing/2014/main" id="{0FFF83F9-85F7-8BF5-6DF1-BE19DD27764D}"/>
              </a:ext>
            </a:extLst>
          </p:cNvPr>
          <p:cNvSpPr txBox="1">
            <a:spLocks/>
          </p:cNvSpPr>
          <p:nvPr/>
        </p:nvSpPr>
        <p:spPr>
          <a:xfrm>
            <a:off x="5565457" y="2563019"/>
            <a:ext cx="3226435" cy="2252921"/>
          </a:xfrm>
          <a:prstGeom prst="rect">
            <a:avLst/>
          </a:prstGeom>
        </p:spPr>
        <p:txBody>
          <a:bodyPr tIns="36000">
            <a:no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zh-CN" altLang="en-US" sz="1200" b="1"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深圳市九音科技有限公司</a:t>
            </a:r>
            <a:endParaRPr lang="en-US" altLang="zh-CN" sz="1200" b="1"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marL="0" indent="0" algn="ctr">
              <a:buNone/>
            </a:pPr>
            <a:r>
              <a:rPr lang="en-US" altLang="zh-CN" sz="1200" b="1" dirty="0">
                <a:solidFill>
                  <a:schemeClr val="accent3"/>
                </a:solidFill>
                <a:latin typeface="微软雅黑" panose="020B0503020204020204" pitchFamily="34" charset="-122"/>
                <a:ea typeface="微软雅黑" panose="020B0503020204020204" pitchFamily="34" charset="-122"/>
              </a:rPr>
              <a:t>Shenzhen Soundec Technology </a:t>
            </a:r>
            <a:r>
              <a:rPr lang="en-US" altLang="zh-CN" sz="1200" b="1" dirty="0" err="1">
                <a:solidFill>
                  <a:schemeClr val="accent3"/>
                </a:solidFill>
                <a:latin typeface="微软雅黑" panose="020B0503020204020204" pitchFamily="34" charset="-122"/>
                <a:ea typeface="微软雅黑" panose="020B0503020204020204" pitchFamily="34" charset="-122"/>
              </a:rPr>
              <a:t>Co.,Ltd</a:t>
            </a:r>
            <a:r>
              <a:rPr lang="en-US" altLang="zh-CN" sz="1200" b="1" dirty="0">
                <a:solidFill>
                  <a:schemeClr val="accent3"/>
                </a:solidFill>
                <a:latin typeface="微软雅黑" panose="020B0503020204020204" pitchFamily="34" charset="-122"/>
                <a:ea typeface="微软雅黑" panose="020B0503020204020204" pitchFamily="34" charset="-122"/>
              </a:rPr>
              <a:t>.</a:t>
            </a:r>
          </a:p>
          <a:p>
            <a:pPr marL="0" indent="0">
              <a:buNone/>
            </a:pPr>
            <a:endParaRPr lang="en-US" altLang="zh-CN" sz="1100" dirty="0">
              <a:latin typeface="微软雅黑" panose="020B0503020204020204" pitchFamily="34" charset="-122"/>
              <a:ea typeface="微软雅黑" panose="020B0503020204020204" pitchFamily="34" charset="-122"/>
            </a:endParaRPr>
          </a:p>
          <a:p>
            <a:pPr marL="0" indent="0" algn="ctr">
              <a:buNone/>
            </a:pPr>
            <a:r>
              <a:rPr lang="zh-CN" altLang="en-US" sz="1200" b="1" dirty="0">
                <a:latin typeface="微软雅黑" panose="020B0503020204020204" pitchFamily="34" charset="-122"/>
                <a:ea typeface="微软雅黑" panose="020B0503020204020204" pitchFamily="34" charset="-122"/>
              </a:rPr>
              <a:t>联系我们</a:t>
            </a:r>
            <a:endParaRPr lang="en-US" altLang="zh-CN" sz="1200" b="1"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地址：</a:t>
            </a:r>
            <a:r>
              <a:rPr lang="en-US" altLang="zh-CN" sz="1050" dirty="0">
                <a:latin typeface="微软雅黑" panose="020B0503020204020204" pitchFamily="34" charset="-122"/>
                <a:ea typeface="微软雅黑" panose="020B0503020204020204" pitchFamily="34" charset="-122"/>
              </a:rPr>
              <a:t>	</a:t>
            </a:r>
            <a:r>
              <a:rPr lang="zh-CN" altLang="en-US" sz="1050" dirty="0">
                <a:latin typeface="微软雅黑" panose="020B0503020204020204" pitchFamily="34" charset="-122"/>
                <a:ea typeface="微软雅黑" panose="020B0503020204020204" pitchFamily="34" charset="-122"/>
              </a:rPr>
              <a:t>深圳市南山区粤海街道高新科技园科技南十二路</a:t>
            </a:r>
            <a:r>
              <a:rPr lang="en-US" altLang="zh-CN" sz="1050" dirty="0">
                <a:latin typeface="微软雅黑" panose="020B0503020204020204" pitchFamily="34" charset="-122"/>
                <a:ea typeface="微软雅黑" panose="020B0503020204020204" pitchFamily="34" charset="-122"/>
              </a:rPr>
              <a:t>18</a:t>
            </a:r>
            <a:r>
              <a:rPr lang="zh-CN" altLang="en-US" sz="1050" dirty="0">
                <a:latin typeface="微软雅黑" panose="020B0503020204020204" pitchFamily="34" charset="-122"/>
                <a:ea typeface="微软雅黑" panose="020B0503020204020204" pitchFamily="34" charset="-122"/>
              </a:rPr>
              <a:t>号长虹科技大厦</a:t>
            </a:r>
            <a:r>
              <a:rPr lang="en-US" altLang="zh-CN" sz="1050" dirty="0">
                <a:latin typeface="微软雅黑" panose="020B0503020204020204" pitchFamily="34" charset="-122"/>
                <a:ea typeface="微软雅黑" panose="020B0503020204020204" pitchFamily="34" charset="-122"/>
              </a:rPr>
              <a:t>505</a:t>
            </a:r>
            <a:r>
              <a:rPr lang="zh-CN" altLang="en-US" sz="1050" dirty="0">
                <a:latin typeface="微软雅黑" panose="020B0503020204020204" pitchFamily="34" charset="-122"/>
                <a:ea typeface="微软雅黑" panose="020B0503020204020204" pitchFamily="34" charset="-122"/>
              </a:rPr>
              <a:t>室</a:t>
            </a:r>
          </a:p>
          <a:p>
            <a:r>
              <a:rPr lang="zh-CN" altLang="en-US" sz="1050" dirty="0">
                <a:latin typeface="微软雅黑" panose="020B0503020204020204" pitchFamily="34" charset="-122"/>
                <a:ea typeface="微软雅黑" panose="020B0503020204020204" pitchFamily="34" charset="-122"/>
              </a:rPr>
              <a:t>官网：</a:t>
            </a:r>
            <a:r>
              <a:rPr lang="en-US" altLang="zh-CN" sz="1050" dirty="0">
                <a:latin typeface="微软雅黑" panose="020B0503020204020204" pitchFamily="34" charset="-122"/>
                <a:ea typeface="微软雅黑" panose="020B0503020204020204" pitchFamily="34" charset="-122"/>
              </a:rPr>
              <a:t>	</a:t>
            </a:r>
            <a:r>
              <a:rPr lang="en-US" altLang="zh-CN" sz="1050" dirty="0">
                <a:latin typeface="微软雅黑" panose="020B0503020204020204" pitchFamily="34" charset="-122"/>
                <a:ea typeface="微软雅黑" panose="020B0503020204020204" pitchFamily="34" charset="-122"/>
                <a:hlinkClick r:id="rId6">
                  <a:extLst>
                    <a:ext uri="{A12FA001-AC4F-418D-AE19-62706E023703}">
                      <ahyp:hlinkClr xmlns:ahyp="http://schemas.microsoft.com/office/drawing/2018/hyperlinkcolor" val="tx"/>
                    </a:ext>
                  </a:extLst>
                </a:hlinkClick>
              </a:rPr>
              <a:t>https://www.soundec.cn/</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电话：</a:t>
            </a:r>
            <a:r>
              <a:rPr lang="en-US" altLang="zh-CN" sz="1050" dirty="0">
                <a:latin typeface="微软雅黑" panose="020B0503020204020204" pitchFamily="34" charset="-122"/>
                <a:ea typeface="微软雅黑" panose="020B0503020204020204" pitchFamily="34" charset="-122"/>
              </a:rPr>
              <a:t>	0755-86662489</a:t>
            </a:r>
          </a:p>
          <a:p>
            <a:r>
              <a:rPr lang="zh-CN" altLang="en-US" sz="1050" dirty="0">
                <a:latin typeface="微软雅黑" panose="020B0503020204020204" pitchFamily="34" charset="-122"/>
                <a:ea typeface="微软雅黑" panose="020B0503020204020204" pitchFamily="34" charset="-122"/>
              </a:rPr>
              <a:t>邮箱：</a:t>
            </a:r>
            <a:r>
              <a:rPr lang="en-US" altLang="zh-CN" sz="1050" dirty="0">
                <a:latin typeface="微软雅黑" panose="020B0503020204020204" pitchFamily="34" charset="-122"/>
                <a:ea typeface="微软雅黑" panose="020B0503020204020204" pitchFamily="34" charset="-122"/>
              </a:rPr>
              <a:t>	info@soundec.com</a:t>
            </a:r>
          </a:p>
        </p:txBody>
      </p:sp>
      <p:pic>
        <p:nvPicPr>
          <p:cNvPr id="7" name="图片 6">
            <a:extLst>
              <a:ext uri="{FF2B5EF4-FFF2-40B4-BE49-F238E27FC236}">
                <a16:creationId xmlns:a16="http://schemas.microsoft.com/office/drawing/2014/main" id="{9EB33181-1168-4992-A170-AC67272D4F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spTree>
  </p:cSld>
  <p:clrMapOvr>
    <a:masterClrMapping/>
  </p:clrMapOvr>
  <p:transition spd="slow"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35" presetClass="emph" presetSubtype="0" repeatCount="3000" fill="hold" nodeType="withEffect">
                                  <p:stCondLst>
                                    <p:cond delay="500"/>
                                  </p:stCondLst>
                                  <p:childTnLst>
                                    <p:anim calcmode="discrete" valueType="str">
                                      <p:cBhvr>
                                        <p:cTn id="14" dur="100" fill="hold"/>
                                        <p:tgtEl>
                                          <p:spTgt spid="27"/>
                                        </p:tgtEl>
                                        <p:attrNameLst>
                                          <p:attrName>style.visibility</p:attrName>
                                        </p:attrNameLst>
                                      </p:cBhvr>
                                      <p:tavLst>
                                        <p:tav tm="0">
                                          <p:val>
                                            <p:strVal val="hidden"/>
                                          </p:val>
                                        </p:tav>
                                        <p:tav tm="50000">
                                          <p:val>
                                            <p:strVal val="visible"/>
                                          </p:val>
                                        </p:tav>
                                      </p:tavLst>
                                    </p:anim>
                                  </p:childTnLst>
                                </p:cTn>
                              </p:par>
                              <p:par>
                                <p:cTn id="15" presetID="2" presetClass="entr" presetSubtype="8" fill="hold" nodeType="withEffect">
                                  <p:stCondLst>
                                    <p:cond delay="2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par>
                                <p:cTn id="19" presetID="35" presetClass="emph" presetSubtype="0" repeatCount="3000" fill="hold" nodeType="withEffect">
                                  <p:stCondLst>
                                    <p:cond delay="600"/>
                                  </p:stCondLst>
                                  <p:childTnLst>
                                    <p:anim calcmode="discrete" valueType="str">
                                      <p:cBhvr>
                                        <p:cTn id="20" dur="100" fill="hold"/>
                                        <p:tgtEl>
                                          <p:spTgt spid="28"/>
                                        </p:tgtEl>
                                        <p:attrNameLst>
                                          <p:attrName>style.visibility</p:attrName>
                                        </p:attrNameLst>
                                      </p:cBhvr>
                                      <p:tavLst>
                                        <p:tav tm="0">
                                          <p:val>
                                            <p:strVal val="hidden"/>
                                          </p:val>
                                        </p:tav>
                                        <p:tav tm="50000">
                                          <p:val>
                                            <p:strVal val="visible"/>
                                          </p:val>
                                        </p:tav>
                                      </p:tavLst>
                                    </p:anim>
                                  </p:childTnLst>
                                </p:cTn>
                              </p:par>
                              <p:par>
                                <p:cTn id="21" presetID="2" presetClass="entr" presetSubtype="8" fill="hold" nodeType="withEffect">
                                  <p:stCondLst>
                                    <p:cond delay="3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ppt_y"/>
                                          </p:val>
                                        </p:tav>
                                        <p:tav tm="100000">
                                          <p:val>
                                            <p:strVal val="#ppt_y"/>
                                          </p:val>
                                        </p:tav>
                                      </p:tavLst>
                                    </p:anim>
                                  </p:childTnLst>
                                </p:cTn>
                              </p:par>
                              <p:par>
                                <p:cTn id="25" presetID="35" presetClass="emph" presetSubtype="0" repeatCount="3000" fill="hold" nodeType="withEffect">
                                  <p:stCondLst>
                                    <p:cond delay="700"/>
                                  </p:stCondLst>
                                  <p:childTnLst>
                                    <p:anim calcmode="discrete" valueType="str">
                                      <p:cBhvr>
                                        <p:cTn id="26" dur="100" fill="hold"/>
                                        <p:tgtEl>
                                          <p:spTgt spid="29"/>
                                        </p:tgtEl>
                                        <p:attrNameLst>
                                          <p:attrName>style.visibility</p:attrName>
                                        </p:attrNameLst>
                                      </p:cBhvr>
                                      <p:tavLst>
                                        <p:tav tm="0">
                                          <p:val>
                                            <p:strVal val="hidden"/>
                                          </p:val>
                                        </p:tav>
                                        <p:tav tm="50000">
                                          <p:val>
                                            <p:strVal val="visible"/>
                                          </p:val>
                                        </p:tav>
                                      </p:tavLst>
                                    </p:anim>
                                  </p:childTnLst>
                                </p:cTn>
                              </p:par>
                              <p:par>
                                <p:cTn id="27" presetID="2" presetClass="entr" presetSubtype="8" fill="hold" nodeType="withEffect">
                                  <p:stCondLst>
                                    <p:cond delay="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0-#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35" presetClass="emph" presetSubtype="0" repeatCount="3000" fill="hold" nodeType="withEffect">
                                  <p:stCondLst>
                                    <p:cond delay="1100"/>
                                  </p:stCondLst>
                                  <p:childTnLst>
                                    <p:anim calcmode="discrete" valueType="str">
                                      <p:cBhvr>
                                        <p:cTn id="32" dur="100" fill="hold"/>
                                        <p:tgtEl>
                                          <p:spTgt spid="40"/>
                                        </p:tgtEl>
                                        <p:attrNameLst>
                                          <p:attrName>style.visibility</p:attrName>
                                        </p:attrNameLst>
                                      </p:cBhvr>
                                      <p:tavLst>
                                        <p:tav tm="0">
                                          <p:val>
                                            <p:strVal val="hidden"/>
                                          </p:val>
                                        </p:tav>
                                        <p:tav tm="50000">
                                          <p:val>
                                            <p:strVal val="visible"/>
                                          </p:val>
                                        </p:tav>
                                      </p:tavLst>
                                    </p:anim>
                                  </p:childTnLst>
                                </p:cTn>
                              </p:par>
                              <p:par>
                                <p:cTn id="33" presetID="2" presetClass="entr" presetSubtype="8" fill="hold" nodeType="withEffect">
                                  <p:stCondLst>
                                    <p:cond delay="11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4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par>
                                <p:cTn id="41" presetID="56" presetClass="entr" presetSubtype="0" fill="hold" grpId="0" nodeType="withEffect">
                                  <p:stCondLst>
                                    <p:cond delay="1400"/>
                                  </p:stCondLst>
                                  <p:iterate type="lt">
                                    <p:tmPct val="6667"/>
                                  </p:iterate>
                                  <p:childTnLst>
                                    <p:set>
                                      <p:cBhvr>
                                        <p:cTn id="42" dur="1" fill="hold">
                                          <p:stCondLst>
                                            <p:cond delay="0"/>
                                          </p:stCondLst>
                                        </p:cTn>
                                        <p:tgtEl>
                                          <p:spTgt spid="30"/>
                                        </p:tgtEl>
                                        <p:attrNameLst>
                                          <p:attrName>style.visibility</p:attrName>
                                        </p:attrNameLst>
                                      </p:cBhvr>
                                      <p:to>
                                        <p:strVal val="visible"/>
                                      </p:to>
                                    </p:set>
                                    <p:anim by="(-#ppt_w*2)" calcmode="lin" valueType="num">
                                      <p:cBhvr rctx="PPT">
                                        <p:cTn id="43" dur="375" autoRev="1" fill="hold">
                                          <p:stCondLst>
                                            <p:cond delay="0"/>
                                          </p:stCondLst>
                                        </p:cTn>
                                        <p:tgtEl>
                                          <p:spTgt spid="30"/>
                                        </p:tgtEl>
                                        <p:attrNameLst>
                                          <p:attrName>ppt_w</p:attrName>
                                        </p:attrNameLst>
                                      </p:cBhvr>
                                    </p:anim>
                                    <p:anim by="(#ppt_w*0.50)" calcmode="lin" valueType="num">
                                      <p:cBhvr>
                                        <p:cTn id="44" dur="375" decel="50000" autoRev="1" fill="hold">
                                          <p:stCondLst>
                                            <p:cond delay="0"/>
                                          </p:stCondLst>
                                        </p:cTn>
                                        <p:tgtEl>
                                          <p:spTgt spid="30"/>
                                        </p:tgtEl>
                                        <p:attrNameLst>
                                          <p:attrName>ppt_x</p:attrName>
                                        </p:attrNameLst>
                                      </p:cBhvr>
                                    </p:anim>
                                    <p:anim from="(-#ppt_h/2)" to="(#ppt_y)" calcmode="lin" valueType="num">
                                      <p:cBhvr>
                                        <p:cTn id="45" dur="750" fill="hold">
                                          <p:stCondLst>
                                            <p:cond delay="0"/>
                                          </p:stCondLst>
                                        </p:cTn>
                                        <p:tgtEl>
                                          <p:spTgt spid="30"/>
                                        </p:tgtEl>
                                        <p:attrNameLst>
                                          <p:attrName>ppt_y</p:attrName>
                                        </p:attrNameLst>
                                      </p:cBhvr>
                                    </p:anim>
                                    <p:animRot by="21600000">
                                      <p:cBhvr>
                                        <p:cTn id="46" dur="75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原创设计师QQ598969553      _3">
            <a:extLst>
              <a:ext uri="{FF2B5EF4-FFF2-40B4-BE49-F238E27FC236}">
                <a16:creationId xmlns:a16="http://schemas.microsoft.com/office/drawing/2014/main" id="{6FA8240D-4648-05BA-5323-79A43F64AB38}"/>
              </a:ext>
            </a:extLst>
          </p:cNvPr>
          <p:cNvSpPr>
            <a:spLocks noChangeArrowheads="1"/>
          </p:cNvSpPr>
          <p:nvPr/>
        </p:nvSpPr>
        <p:spPr bwMode="auto">
          <a:xfrm>
            <a:off x="719138" y="528638"/>
            <a:ext cx="1231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b="1" dirty="0">
                <a:solidFill>
                  <a:schemeClr val="accent1"/>
                </a:solidFill>
                <a:latin typeface="Impact" panose="020B0806030902050204" pitchFamily="34" charset="0"/>
                <a:ea typeface="微软雅黑" panose="020B0503020204020204" pitchFamily="34" charset="-122"/>
                <a:cs typeface="宋体" panose="02010600030101010101" pitchFamily="2" charset="-122"/>
              </a:rPr>
              <a:t>公司简介</a:t>
            </a:r>
            <a:endParaRPr lang="en-US" altLang="zh-CN" sz="2400" b="1" dirty="0">
              <a:solidFill>
                <a:schemeClr val="accent1"/>
              </a:solidFill>
              <a:latin typeface="Impact" panose="020B0806030902050204" pitchFamily="34" charset="0"/>
              <a:ea typeface="微软雅黑" panose="020B0503020204020204" pitchFamily="34" charset="-122"/>
              <a:cs typeface="宋体" panose="02010600030101010101" pitchFamily="2" charset="-122"/>
            </a:endParaRPr>
          </a:p>
        </p:txBody>
      </p:sp>
      <p:sp>
        <p:nvSpPr>
          <p:cNvPr id="69" name="原创设计师QQ598969553      _4">
            <a:extLst>
              <a:ext uri="{FF2B5EF4-FFF2-40B4-BE49-F238E27FC236}">
                <a16:creationId xmlns:a16="http://schemas.microsoft.com/office/drawing/2014/main" id="{0E6590ED-BB45-ABAA-C0DA-42F112757879}"/>
              </a:ext>
            </a:extLst>
          </p:cNvPr>
          <p:cNvSpPr>
            <a:spLocks noChangeArrowheads="1"/>
          </p:cNvSpPr>
          <p:nvPr/>
        </p:nvSpPr>
        <p:spPr bwMode="auto">
          <a:xfrm>
            <a:off x="719138" y="977900"/>
            <a:ext cx="18002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anose="020B0604020202020204" pitchFamily="34" charset="0"/>
              <a:buNone/>
            </a:pPr>
            <a:r>
              <a:rPr lang="zh-CN" altLang="en-US" sz="900">
                <a:solidFill>
                  <a:srgbClr val="53585E"/>
                </a:solidFill>
                <a:latin typeface="Arial" panose="020B0604020202020204" pitchFamily="34" charset="0"/>
                <a:cs typeface="Arial" panose="020B0604020202020204" pitchFamily="34" charset="0"/>
              </a:rPr>
              <a:t>专注于声学科研和商业化</a:t>
            </a:r>
          </a:p>
        </p:txBody>
      </p:sp>
      <p:sp>
        <p:nvSpPr>
          <p:cNvPr id="70" name="原创设计师QQ598969553      _5">
            <a:extLst>
              <a:ext uri="{FF2B5EF4-FFF2-40B4-BE49-F238E27FC236}">
                <a16:creationId xmlns:a16="http://schemas.microsoft.com/office/drawing/2014/main" id="{42B684B0-690E-BD78-7DDE-D1F711F38F1D}"/>
              </a:ext>
            </a:extLst>
          </p:cNvPr>
          <p:cNvSpPr>
            <a:spLocks noChangeArrowheads="1"/>
          </p:cNvSpPr>
          <p:nvPr/>
        </p:nvSpPr>
        <p:spPr bwMode="auto">
          <a:xfrm>
            <a:off x="2043113" y="528638"/>
            <a:ext cx="2486025" cy="369887"/>
          </a:xfrm>
          <a:prstGeom prst="rect">
            <a:avLst/>
          </a:prstGeom>
          <a:noFill/>
          <a:ln>
            <a:noFill/>
          </a:ln>
        </p:spPr>
        <p:txBody>
          <a:bodyPr wrap="none" lIns="0" tIns="0" rIns="0" bIns="0">
            <a:spAutoFit/>
          </a:bodyPr>
          <a:lstStyle/>
          <a:p>
            <a:pPr>
              <a:defRPr/>
            </a:pPr>
            <a:r>
              <a:rPr lang="en-US" altLang="zh-CN" sz="2400" dirty="0">
                <a:solidFill>
                  <a:schemeClr val="accent2"/>
                </a:solidFill>
                <a:latin typeface="+mj-lt"/>
                <a:ea typeface="微软雅黑" pitchFamily="34" charset="-122"/>
                <a:cs typeface="宋体" pitchFamily="2" charset="-122"/>
              </a:rPr>
              <a:t>Company Profile</a:t>
            </a:r>
          </a:p>
        </p:txBody>
      </p:sp>
      <p:sp>
        <p:nvSpPr>
          <p:cNvPr id="72" name="原创设计师QQ598969553      _7">
            <a:extLst>
              <a:ext uri="{FF2B5EF4-FFF2-40B4-BE49-F238E27FC236}">
                <a16:creationId xmlns:a16="http://schemas.microsoft.com/office/drawing/2014/main" id="{2BB4FB25-04D4-E3F3-AD09-CDE1999C4DF0}"/>
              </a:ext>
            </a:extLst>
          </p:cNvPr>
          <p:cNvSpPr>
            <a:spLocks noChangeArrowheads="1"/>
          </p:cNvSpPr>
          <p:nvPr/>
        </p:nvSpPr>
        <p:spPr bwMode="auto">
          <a:xfrm>
            <a:off x="703774" y="1489747"/>
            <a:ext cx="4157844" cy="181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spcBef>
                <a:spcPts val="600"/>
              </a:spcBef>
              <a:buClr>
                <a:srgbClr val="558ED5"/>
              </a:buClr>
            </a:pPr>
            <a:r>
              <a:rPr lang="zh-CN" altLang="en-US" sz="1050" dirty="0">
                <a:solidFill>
                  <a:srgbClr val="53585E"/>
                </a:solidFill>
                <a:latin typeface="Arial" panose="020B0604020202020204" pitchFamily="34" charset="0"/>
                <a:cs typeface="Arial" panose="020B0604020202020204" pitchFamily="34" charset="0"/>
              </a:rPr>
              <a:t>深圳市九音科技有限公司（“九音科技”）是一家专注于声学科研和商业化的企业，基于对声电领域的长期技术积累，在中国、美国、日本和欧盟拥有多项发明专利。</a:t>
            </a:r>
            <a:endParaRPr lang="en-US" altLang="zh-CN" sz="105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50" dirty="0">
                <a:solidFill>
                  <a:srgbClr val="53585E"/>
                </a:solidFill>
                <a:latin typeface="Arial" panose="020B0604020202020204" pitchFamily="34" charset="0"/>
                <a:cs typeface="Arial" panose="020B0604020202020204" pitchFamily="34" charset="0"/>
              </a:rPr>
              <a:t>公司将围绕从音频信号拾取、处理、输出等环节提供综合的音频信号处理解决方案，同时秉持开放的姿态，为有相关业务的第三方合作伙伴提供完整的软硬件开发平台，一起开拓音频市场。</a:t>
            </a:r>
            <a:endParaRPr lang="en-US" altLang="zh-CN" sz="1050" dirty="0">
              <a:solidFill>
                <a:srgbClr val="53585E"/>
              </a:solidFill>
              <a:latin typeface="Arial" panose="020B0604020202020204" pitchFamily="34" charset="0"/>
              <a:cs typeface="Arial" panose="020B0604020202020204" pitchFamily="34" charset="0"/>
            </a:endParaRPr>
          </a:p>
          <a:p>
            <a:pPr algn="just">
              <a:lnSpc>
                <a:spcPct val="130000"/>
              </a:lnSpc>
              <a:spcBef>
                <a:spcPts val="600"/>
              </a:spcBef>
              <a:buClr>
                <a:srgbClr val="558ED5"/>
              </a:buClr>
            </a:pPr>
            <a:r>
              <a:rPr lang="zh-CN" altLang="en-US" sz="1050" dirty="0">
                <a:solidFill>
                  <a:srgbClr val="53585E"/>
                </a:solidFill>
                <a:latin typeface="Arial" panose="020B0604020202020204" pitchFamily="34" charset="0"/>
                <a:cs typeface="Arial" panose="020B0604020202020204" pitchFamily="34" charset="0"/>
              </a:rPr>
              <a:t>公司总部位于中国深圳，南京设立分公司，在日本东京设立科研实验室，由资深科学家进行基础研发。</a:t>
            </a:r>
            <a:endParaRPr lang="en-US" altLang="zh-CN" sz="1050" dirty="0">
              <a:solidFill>
                <a:srgbClr val="53585E"/>
              </a:solidFill>
              <a:latin typeface="Arial" panose="020B0604020202020204" pitchFamily="34" charset="0"/>
              <a:cs typeface="Arial" panose="020B0604020202020204" pitchFamily="34" charset="0"/>
            </a:endParaRPr>
          </a:p>
        </p:txBody>
      </p:sp>
      <p:sp>
        <p:nvSpPr>
          <p:cNvPr id="74" name="原创设计师QQ598969553      _9">
            <a:extLst>
              <a:ext uri="{FF2B5EF4-FFF2-40B4-BE49-F238E27FC236}">
                <a16:creationId xmlns:a16="http://schemas.microsoft.com/office/drawing/2014/main" id="{B9E13F3E-2F55-E015-673D-4A270EB0EA73}"/>
              </a:ext>
            </a:extLst>
          </p:cNvPr>
          <p:cNvSpPr>
            <a:spLocks noChangeArrowheads="1"/>
          </p:cNvSpPr>
          <p:nvPr/>
        </p:nvSpPr>
        <p:spPr bwMode="auto">
          <a:xfrm>
            <a:off x="5080376" y="4332580"/>
            <a:ext cx="2052637" cy="153988"/>
          </a:xfrm>
          <a:prstGeom prst="rect">
            <a:avLst/>
          </a:prstGeom>
          <a:noFill/>
          <a:ln>
            <a:noFill/>
          </a:ln>
        </p:spPr>
        <p:txBody>
          <a:bodyPr wrap="non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kern="0" dirty="0">
                <a:solidFill>
                  <a:schemeClr val="bg1">
                    <a:lumMod val="50000"/>
                  </a:schemeClr>
                </a:solidFill>
              </a:rPr>
              <a:t>九音（南京）集成电路技术有限公司</a:t>
            </a:r>
            <a:endParaRPr lang="en-US" altLang="zh-CN" sz="1000" b="1" kern="0" dirty="0">
              <a:solidFill>
                <a:schemeClr val="bg1">
                  <a:lumMod val="50000"/>
                </a:schemeClr>
              </a:solidFill>
            </a:endParaRPr>
          </a:p>
        </p:txBody>
      </p:sp>
      <p:sp>
        <p:nvSpPr>
          <p:cNvPr id="75" name="原创设计师QQ598969553      _10">
            <a:extLst>
              <a:ext uri="{FF2B5EF4-FFF2-40B4-BE49-F238E27FC236}">
                <a16:creationId xmlns:a16="http://schemas.microsoft.com/office/drawing/2014/main" id="{31D37EF2-4A6D-30C7-77D2-57F4E65630CB}"/>
              </a:ext>
            </a:extLst>
          </p:cNvPr>
          <p:cNvSpPr>
            <a:spLocks noChangeArrowheads="1"/>
          </p:cNvSpPr>
          <p:nvPr/>
        </p:nvSpPr>
        <p:spPr bwMode="auto">
          <a:xfrm>
            <a:off x="5348324" y="2640810"/>
            <a:ext cx="1425874" cy="153888"/>
          </a:xfrm>
          <a:prstGeom prst="rect">
            <a:avLst/>
          </a:prstGeom>
          <a:noFill/>
          <a:ln>
            <a:noFill/>
          </a:ln>
        </p:spPr>
        <p:txBody>
          <a:bodyPr wrap="square" lIns="0" tIns="0" rIns="0" bIns="0">
            <a:spAutoFit/>
          </a:bodyPr>
          <a:lstStyle/>
          <a:p>
            <a:pPr algn="r" defTabSz="914400" eaLnBrk="1" fontAlgn="auto" hangingPunct="1">
              <a:spcBef>
                <a:spcPts val="0"/>
              </a:spcBef>
              <a:spcAft>
                <a:spcPts val="0"/>
              </a:spcAft>
              <a:buFont typeface="Arial" pitchFamily="34" charset="0"/>
              <a:buNone/>
              <a:defRPr/>
            </a:pPr>
            <a:r>
              <a:rPr lang="zh-CN" altLang="en-US" sz="1000" b="1" kern="0" dirty="0">
                <a:solidFill>
                  <a:schemeClr val="bg1">
                    <a:lumMod val="50000"/>
                  </a:schemeClr>
                </a:solidFill>
              </a:rPr>
              <a:t>深圳市九音科技有限公司</a:t>
            </a:r>
            <a:endParaRPr lang="en-US" altLang="zh-CN" sz="1000" b="1" kern="0" dirty="0">
              <a:solidFill>
                <a:schemeClr val="bg1">
                  <a:lumMod val="50000"/>
                </a:schemeClr>
              </a:solidFill>
            </a:endParaRPr>
          </a:p>
        </p:txBody>
      </p:sp>
      <p:sp>
        <p:nvSpPr>
          <p:cNvPr id="17" name="原创设计师QQ598969553      _7">
            <a:extLst>
              <a:ext uri="{FF2B5EF4-FFF2-40B4-BE49-F238E27FC236}">
                <a16:creationId xmlns:a16="http://schemas.microsoft.com/office/drawing/2014/main" id="{12E860C2-58BE-AB19-B738-870DD83001A0}"/>
              </a:ext>
            </a:extLst>
          </p:cNvPr>
          <p:cNvSpPr>
            <a:spLocks noChangeArrowheads="1"/>
          </p:cNvSpPr>
          <p:nvPr/>
        </p:nvSpPr>
        <p:spPr bwMode="auto">
          <a:xfrm>
            <a:off x="703774" y="3419686"/>
            <a:ext cx="4157844" cy="81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spcBef>
                <a:spcPts val="600"/>
              </a:spcBef>
              <a:buClr>
                <a:srgbClr val="558ED5"/>
              </a:buClr>
            </a:pPr>
            <a:r>
              <a:rPr lang="zh-CN" altLang="en-US" sz="1050" dirty="0">
                <a:solidFill>
                  <a:srgbClr val="53585E"/>
                </a:solidFill>
                <a:latin typeface="Arial" panose="020B0604020202020204" pitchFamily="34" charset="0"/>
                <a:cs typeface="Arial" panose="020B0604020202020204" pitchFamily="34" charset="0"/>
              </a:rPr>
              <a:t>公司目前阶段的产品为</a:t>
            </a:r>
            <a:r>
              <a:rPr lang="en-US" altLang="zh-CN" sz="1050" dirty="0">
                <a:solidFill>
                  <a:srgbClr val="53585E"/>
                </a:solidFill>
                <a:latin typeface="Arial" panose="020B0604020202020204" pitchFamily="34" charset="0"/>
                <a:cs typeface="Arial" panose="020B0604020202020204" pitchFamily="34" charset="0"/>
              </a:rPr>
              <a:t>SoC</a:t>
            </a:r>
            <a:r>
              <a:rPr lang="zh-CN" altLang="en-US" sz="1050" dirty="0">
                <a:solidFill>
                  <a:srgbClr val="53585E"/>
                </a:solidFill>
                <a:latin typeface="Arial" panose="020B0604020202020204" pitchFamily="34" charset="0"/>
                <a:cs typeface="Arial" panose="020B0604020202020204" pitchFamily="34" charset="0"/>
              </a:rPr>
              <a:t>音频处理芯片，主要应用于语音信号的前端处理以及后端音效处理，支持多路模数通路的</a:t>
            </a:r>
            <a:r>
              <a:rPr lang="en-US" altLang="zh-CN" sz="1050" dirty="0">
                <a:solidFill>
                  <a:srgbClr val="53585E"/>
                </a:solidFill>
                <a:latin typeface="Arial" panose="020B0604020202020204" pitchFamily="34" charset="0"/>
                <a:cs typeface="Arial" panose="020B0604020202020204" pitchFamily="34" charset="0"/>
              </a:rPr>
              <a:t>32</a:t>
            </a:r>
            <a:r>
              <a:rPr lang="zh-CN" altLang="en-US" sz="1050" dirty="0">
                <a:solidFill>
                  <a:srgbClr val="53585E"/>
                </a:solidFill>
                <a:latin typeface="Arial" panose="020B0604020202020204" pitchFamily="34" charset="0"/>
                <a:cs typeface="Arial" panose="020B0604020202020204" pitchFamily="34" charset="0"/>
              </a:rPr>
              <a:t>位</a:t>
            </a:r>
            <a:r>
              <a:rPr lang="en-US" altLang="zh-CN" sz="1050" dirty="0">
                <a:solidFill>
                  <a:srgbClr val="53585E"/>
                </a:solidFill>
                <a:latin typeface="Arial" panose="020B0604020202020204" pitchFamily="34" charset="0"/>
                <a:cs typeface="Arial" panose="020B0604020202020204" pitchFamily="34" charset="0"/>
              </a:rPr>
              <a:t>DSP</a:t>
            </a:r>
            <a:r>
              <a:rPr lang="zh-CN" altLang="en-US" sz="1050" dirty="0">
                <a:solidFill>
                  <a:srgbClr val="53585E"/>
                </a:solidFill>
                <a:latin typeface="Arial" panose="020B0604020202020204" pitchFamily="34" charset="0"/>
                <a:cs typeface="Arial" panose="020B0604020202020204" pitchFamily="34" charset="0"/>
              </a:rPr>
              <a:t>处理器。后续将陆续推出应用于智能家居、智能汽车、</a:t>
            </a:r>
            <a:r>
              <a:rPr lang="en-US" altLang="zh-CN" sz="1050" dirty="0">
                <a:solidFill>
                  <a:srgbClr val="53585E"/>
                </a:solidFill>
                <a:latin typeface="Arial" panose="020B0604020202020204" pitchFamily="34" charset="0"/>
                <a:cs typeface="Arial" panose="020B0604020202020204" pitchFamily="34" charset="0"/>
              </a:rPr>
              <a:t>DSP</a:t>
            </a:r>
            <a:r>
              <a:rPr lang="zh-CN" altLang="en-US" sz="1050" dirty="0">
                <a:solidFill>
                  <a:srgbClr val="53585E"/>
                </a:solidFill>
                <a:latin typeface="Arial" panose="020B0604020202020204" pitchFamily="34" charset="0"/>
                <a:cs typeface="Arial" panose="020B0604020202020204" pitchFamily="34" charset="0"/>
              </a:rPr>
              <a:t>音效处理器、助听器以及特种行业等领域的产品解决方案。</a:t>
            </a:r>
          </a:p>
        </p:txBody>
      </p:sp>
      <p:sp>
        <p:nvSpPr>
          <p:cNvPr id="11" name="日期占位符 10">
            <a:extLst>
              <a:ext uri="{FF2B5EF4-FFF2-40B4-BE49-F238E27FC236}">
                <a16:creationId xmlns:a16="http://schemas.microsoft.com/office/drawing/2014/main" id="{75E44370-4587-1EB0-810D-7DC5B9E37DFE}"/>
              </a:ext>
            </a:extLst>
          </p:cNvPr>
          <p:cNvSpPr>
            <a:spLocks noGrp="1"/>
          </p:cNvSpPr>
          <p:nvPr>
            <p:ph type="dt" sz="half" idx="10"/>
          </p:nvPr>
        </p:nvSpPr>
        <p:spPr/>
        <p:txBody>
          <a:bodyPr/>
          <a:lstStyle/>
          <a:p>
            <a:pPr>
              <a:defRPr/>
            </a:pPr>
            <a:r>
              <a:rPr lang="en-US" altLang="zh-CN" dirty="0"/>
              <a:t>2022/9/9</a:t>
            </a:r>
            <a:endParaRPr lang="zh-CN" altLang="en-US" dirty="0"/>
          </a:p>
        </p:txBody>
      </p:sp>
      <p:sp>
        <p:nvSpPr>
          <p:cNvPr id="12" name="页脚占位符 11">
            <a:extLst>
              <a:ext uri="{FF2B5EF4-FFF2-40B4-BE49-F238E27FC236}">
                <a16:creationId xmlns:a16="http://schemas.microsoft.com/office/drawing/2014/main" id="{11BC751E-3FD7-1EE0-B5E1-5C9B3A77657A}"/>
              </a:ext>
            </a:extLst>
          </p:cNvPr>
          <p:cNvSpPr>
            <a:spLocks noGrp="1"/>
          </p:cNvSpPr>
          <p:nvPr>
            <p:ph type="ftr" sz="quarter" idx="11"/>
          </p:nvPr>
        </p:nvSpPr>
        <p:spPr/>
        <p:txBody>
          <a:bodyPr/>
          <a:lstStyle/>
          <a:p>
            <a:pPr>
              <a:defRPr/>
            </a:pPr>
            <a:r>
              <a:rPr lang="zh-CN" altLang="en-US"/>
              <a:t>深圳市九音科技有限公司</a:t>
            </a:r>
          </a:p>
        </p:txBody>
      </p:sp>
      <p:sp>
        <p:nvSpPr>
          <p:cNvPr id="14" name="灯片编号占位符 13">
            <a:extLst>
              <a:ext uri="{FF2B5EF4-FFF2-40B4-BE49-F238E27FC236}">
                <a16:creationId xmlns:a16="http://schemas.microsoft.com/office/drawing/2014/main" id="{D65C33C5-0D31-B17A-FEB5-6E0C2BFD7F19}"/>
              </a:ext>
            </a:extLst>
          </p:cNvPr>
          <p:cNvSpPr>
            <a:spLocks noGrp="1"/>
          </p:cNvSpPr>
          <p:nvPr>
            <p:ph type="sldNum" sz="quarter" idx="12"/>
          </p:nvPr>
        </p:nvSpPr>
        <p:spPr/>
        <p:txBody>
          <a:bodyPr/>
          <a:lstStyle/>
          <a:p>
            <a:pPr>
              <a:defRPr/>
            </a:pPr>
            <a:fld id="{84543B02-B5C3-48B4-A10E-C9FED9D43D25}" type="slidenum">
              <a:rPr lang="zh-CN" altLang="en-US" smtClean="0"/>
              <a:pPr>
                <a:defRPr/>
              </a:pPr>
              <a:t>2</a:t>
            </a:fld>
            <a:endParaRPr lang="zh-CN" altLang="en-US" dirty="0"/>
          </a:p>
        </p:txBody>
      </p:sp>
      <p:pic>
        <p:nvPicPr>
          <p:cNvPr id="3" name="viewfile.png" descr="viewfile.png">
            <a:extLst>
              <a:ext uri="{FF2B5EF4-FFF2-40B4-BE49-F238E27FC236}">
                <a16:creationId xmlns:a16="http://schemas.microsoft.com/office/drawing/2014/main" id="{518DD8B0-47FD-8006-9F95-BEF0A1522D93}"/>
              </a:ext>
            </a:extLst>
          </p:cNvPr>
          <p:cNvPicPr>
            <a:picLocks noChangeAspect="1"/>
          </p:cNvPicPr>
          <p:nvPr/>
        </p:nvPicPr>
        <p:blipFill>
          <a:blip r:embed="rId3"/>
          <a:stretch>
            <a:fillRect/>
          </a:stretch>
        </p:blipFill>
        <p:spPr>
          <a:xfrm>
            <a:off x="7260904" y="2379743"/>
            <a:ext cx="1362855" cy="522133"/>
          </a:xfrm>
          <a:prstGeom prst="rect">
            <a:avLst/>
          </a:prstGeom>
          <a:ln w="12700">
            <a:miter lim="400000"/>
          </a:ln>
        </p:spPr>
      </p:pic>
      <p:pic>
        <p:nvPicPr>
          <p:cNvPr id="4" name="timg.jpeg" descr="timg.jpeg">
            <a:extLst>
              <a:ext uri="{FF2B5EF4-FFF2-40B4-BE49-F238E27FC236}">
                <a16:creationId xmlns:a16="http://schemas.microsoft.com/office/drawing/2014/main" id="{9960B35C-F85F-D2BD-176C-FED575A8DFE8}"/>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9346" b="96262" l="5263" r="96617">
                        <a14:foregroundMark x1="64662" y1="13084" x2="40226" y2="38785"/>
                        <a14:foregroundMark x1="10526" y1="38318" x2="42481" y2="50935"/>
                        <a14:foregroundMark x1="30451" y1="26168" x2="45113" y2="28972"/>
                        <a14:foregroundMark x1="47744" y1="14953" x2="59774" y2="38785"/>
                        <a14:foregroundMark x1="45113" y1="28037" x2="34586" y2="30841"/>
                        <a14:foregroundMark x1="26316" y1="63551" x2="68421" y2="89252"/>
                        <a14:foregroundMark x1="68421" y1="89252" x2="91353" y2="89252"/>
                        <a14:foregroundMark x1="74812" y1="40654" x2="76316" y2="49065"/>
                        <a14:foregroundMark x1="92857" y1="40187" x2="86842" y2="31776"/>
                        <a14:foregroundMark x1="89474" y1="42056" x2="91729" y2="42523"/>
                        <a14:foregroundMark x1="96617" y1="51402" x2="85338" y2="57009"/>
                        <a14:foregroundMark x1="33459" y1="59813" x2="72180" y2="58879"/>
                        <a14:foregroundMark x1="39474" y1="63551" x2="72180" y2="63551"/>
                        <a14:foregroundMark x1="27444" y1="64953" x2="47744" y2="61682"/>
                        <a14:foregroundMark x1="25940" y1="72897" x2="74812" y2="70561"/>
                        <a14:foregroundMark x1="30075" y1="76636" x2="69173" y2="78505"/>
                        <a14:foregroundMark x1="37218" y1="83645" x2="52256" y2="83645"/>
                        <a14:foregroundMark x1="24060" y1="66822" x2="20677" y2="41589"/>
                        <a14:foregroundMark x1="20301" y1="33645" x2="70677" y2="28972"/>
                        <a14:foregroundMark x1="25940" y1="26168" x2="72180" y2="24299"/>
                        <a14:foregroundMark x1="30075" y1="19159" x2="72180" y2="18692"/>
                        <a14:foregroundMark x1="49248" y1="50935" x2="52632" y2="54673"/>
                        <a14:foregroundMark x1="17669" y1="92991" x2="84586" y2="89252"/>
                        <a14:foregroundMark x1="84586" y1="89252" x2="85338" y2="89252"/>
                        <a14:foregroundMark x1="5639" y1="40187" x2="9023" y2="56075"/>
                        <a14:foregroundMark x1="37218" y1="13084" x2="62782" y2="13084"/>
                        <a14:foregroundMark x1="76692" y1="25234" x2="75564" y2="47196"/>
                        <a14:foregroundMark x1="81579" y1="29907" x2="82331" y2="49533"/>
                        <a14:foregroundMark x1="69549" y1="29907" x2="76692" y2="29907"/>
                        <a14:foregroundMark x1="43233" y1="49533" x2="66541" y2="49533"/>
                        <a14:foregroundMark x1="78571" y1="63084" x2="66165" y2="81308"/>
                        <a14:foregroundMark x1="82707" y1="62150" x2="72556" y2="81308"/>
                        <a14:foregroundMark x1="17669" y1="92523" x2="73684" y2="91121"/>
                        <a14:foregroundMark x1="73684" y1="91121" x2="85714" y2="92523"/>
                        <a14:foregroundMark x1="14662" y1="93925" x2="89850" y2="96262"/>
                        <a14:foregroundMark x1="89850" y1="96262" x2="84962" y2="92056"/>
                      </a14:backgroundRemoval>
                    </a14:imgEffect>
                  </a14:imgLayer>
                </a14:imgProps>
              </a:ext>
            </a:extLst>
          </a:blip>
          <a:stretch>
            <a:fillRect/>
          </a:stretch>
        </p:blipFill>
        <p:spPr>
          <a:xfrm>
            <a:off x="7448459" y="1295157"/>
            <a:ext cx="987743" cy="794145"/>
          </a:xfrm>
          <a:prstGeom prst="rect">
            <a:avLst/>
          </a:prstGeom>
          <a:ln w="12700">
            <a:miter lim="400000"/>
          </a:ln>
        </p:spPr>
      </p:pic>
      <p:pic>
        <p:nvPicPr>
          <p:cNvPr id="5" name="图片 4">
            <a:extLst>
              <a:ext uri="{FF2B5EF4-FFF2-40B4-BE49-F238E27FC236}">
                <a16:creationId xmlns:a16="http://schemas.microsoft.com/office/drawing/2014/main" id="{5553AB44-A539-AFA0-7186-110B04F87C3F}"/>
              </a:ext>
            </a:extLst>
          </p:cNvPr>
          <p:cNvPicPr>
            <a:picLocks noChangeAspect="1"/>
          </p:cNvPicPr>
          <p:nvPr/>
        </p:nvPicPr>
        <p:blipFill rotWithShape="1">
          <a:blip r:embed="rId6">
            <a:extLst>
              <a:ext uri="{28A0092B-C50C-407E-A947-70E740481C1C}">
                <a14:useLocalDpi xmlns:a14="http://schemas.microsoft.com/office/drawing/2010/main" val="0"/>
              </a:ext>
            </a:extLst>
          </a:blip>
          <a:srcRect l="11064" r="14293"/>
          <a:stretch/>
        </p:blipFill>
        <p:spPr>
          <a:xfrm>
            <a:off x="7260904" y="3067256"/>
            <a:ext cx="1488598" cy="755411"/>
          </a:xfrm>
          <a:prstGeom prst="rect">
            <a:avLst/>
          </a:prstGeom>
        </p:spPr>
      </p:pic>
      <p:pic>
        <p:nvPicPr>
          <p:cNvPr id="6" name="timg.jpeg" descr="timg.jpeg">
            <a:extLst>
              <a:ext uri="{FF2B5EF4-FFF2-40B4-BE49-F238E27FC236}">
                <a16:creationId xmlns:a16="http://schemas.microsoft.com/office/drawing/2014/main" id="{607715FE-1F46-95DD-7875-5F88DF30995F}"/>
              </a:ext>
            </a:extLst>
          </p:cNvPr>
          <p:cNvPicPr>
            <a:picLocks noChangeAspect="1"/>
          </p:cNvPicPr>
          <p:nvPr/>
        </p:nvPicPr>
        <p:blipFill>
          <a:blip r:embed="rId7"/>
          <a:srcRect t="28260" b="13724"/>
          <a:stretch>
            <a:fillRect/>
          </a:stretch>
        </p:blipFill>
        <p:spPr>
          <a:xfrm>
            <a:off x="7260904" y="3822667"/>
            <a:ext cx="1512829" cy="687513"/>
          </a:xfrm>
          <a:prstGeom prst="rect">
            <a:avLst/>
          </a:prstGeom>
          <a:ln w="12700">
            <a:miter lim="400000"/>
          </a:ln>
        </p:spPr>
      </p:pic>
      <p:pic>
        <p:nvPicPr>
          <p:cNvPr id="7" name="图片 6">
            <a:extLst>
              <a:ext uri="{FF2B5EF4-FFF2-40B4-BE49-F238E27FC236}">
                <a16:creationId xmlns:a16="http://schemas.microsoft.com/office/drawing/2014/main" id="{A1DBC231-21CE-2E32-E996-5E0AB86C5F1A}"/>
              </a:ext>
            </a:extLst>
          </p:cNvPr>
          <p:cNvPicPr>
            <a:picLocks noChangeAspect="1"/>
          </p:cNvPicPr>
          <p:nvPr/>
        </p:nvPicPr>
        <p:blipFill>
          <a:blip r:embed="rId8"/>
          <a:stretch>
            <a:fillRect/>
          </a:stretch>
        </p:blipFill>
        <p:spPr>
          <a:xfrm>
            <a:off x="5224976" y="1257834"/>
            <a:ext cx="1733251" cy="1313916"/>
          </a:xfrm>
          <a:prstGeom prst="rect">
            <a:avLst/>
          </a:prstGeom>
        </p:spPr>
      </p:pic>
      <p:pic>
        <p:nvPicPr>
          <p:cNvPr id="8" name="Picture 2" descr="C:\Users\X240S\Pictures\科学城外观图片.jpg">
            <a:extLst>
              <a:ext uri="{FF2B5EF4-FFF2-40B4-BE49-F238E27FC236}">
                <a16:creationId xmlns:a16="http://schemas.microsoft.com/office/drawing/2014/main" id="{D7F21060-0F7B-1D7D-5AE2-8D734912F09E}"/>
              </a:ext>
            </a:extLst>
          </p:cNvPr>
          <p:cNvPicPr>
            <a:picLocks noChangeAspect="1" noChangeArrowheads="1"/>
          </p:cNvPicPr>
          <p:nvPr/>
        </p:nvPicPr>
        <p:blipFill>
          <a:blip r:embed="rId9" cstate="print"/>
          <a:srcRect/>
          <a:stretch>
            <a:fillRect/>
          </a:stretch>
        </p:blipFill>
        <p:spPr bwMode="auto">
          <a:xfrm>
            <a:off x="5248662" y="2981658"/>
            <a:ext cx="1732775" cy="1266841"/>
          </a:xfrm>
          <a:prstGeom prst="rect">
            <a:avLst/>
          </a:prstGeom>
          <a:noFill/>
        </p:spPr>
      </p:pic>
      <p:pic>
        <p:nvPicPr>
          <p:cNvPr id="2" name="图片 1">
            <a:extLst>
              <a:ext uri="{FF2B5EF4-FFF2-40B4-BE49-F238E27FC236}">
                <a16:creationId xmlns:a16="http://schemas.microsoft.com/office/drawing/2014/main" id="{F65058F3-920B-FDAE-8E02-C0D38FE75A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spTree>
  </p:cSld>
  <p:clrMapOvr>
    <a:masterClrMapping/>
  </p:clrMapOvr>
  <p:transition spd="slow"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300"/>
                                        <p:tgtEl>
                                          <p:spTgt spid="68"/>
                                        </p:tgtEl>
                                      </p:cBhvr>
                                    </p:animEffect>
                                    <p:anim calcmode="lin" valueType="num">
                                      <p:cBhvr>
                                        <p:cTn id="8" dur="300" fill="hold"/>
                                        <p:tgtEl>
                                          <p:spTgt spid="68"/>
                                        </p:tgtEl>
                                        <p:attrNameLst>
                                          <p:attrName>ppt_x</p:attrName>
                                        </p:attrNameLst>
                                      </p:cBhvr>
                                      <p:tavLst>
                                        <p:tav tm="0">
                                          <p:val>
                                            <p:strVal val="#ppt_x"/>
                                          </p:val>
                                        </p:tav>
                                        <p:tav tm="100000">
                                          <p:val>
                                            <p:strVal val="#ppt_x"/>
                                          </p:val>
                                        </p:tav>
                                      </p:tavLst>
                                    </p:anim>
                                    <p:anim calcmode="lin" valueType="num">
                                      <p:cBhvr>
                                        <p:cTn id="9" dur="3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300"/>
                                        <p:tgtEl>
                                          <p:spTgt spid="69"/>
                                        </p:tgtEl>
                                      </p:cBhvr>
                                    </p:animEffect>
                                    <p:anim calcmode="lin" valueType="num">
                                      <p:cBhvr>
                                        <p:cTn id="13" dur="300" fill="hold"/>
                                        <p:tgtEl>
                                          <p:spTgt spid="69"/>
                                        </p:tgtEl>
                                        <p:attrNameLst>
                                          <p:attrName>ppt_x</p:attrName>
                                        </p:attrNameLst>
                                      </p:cBhvr>
                                      <p:tavLst>
                                        <p:tav tm="0">
                                          <p:val>
                                            <p:strVal val="#ppt_x"/>
                                          </p:val>
                                        </p:tav>
                                        <p:tav tm="100000">
                                          <p:val>
                                            <p:strVal val="#ppt_x"/>
                                          </p:val>
                                        </p:tav>
                                      </p:tavLst>
                                    </p:anim>
                                    <p:anim calcmode="lin" valueType="num">
                                      <p:cBhvr>
                                        <p:cTn id="14" dur="300" fill="hold"/>
                                        <p:tgtEl>
                                          <p:spTgt spid="6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300"/>
                                        <p:tgtEl>
                                          <p:spTgt spid="70"/>
                                        </p:tgtEl>
                                      </p:cBhvr>
                                    </p:animEffect>
                                    <p:anim calcmode="lin" valueType="num">
                                      <p:cBhvr>
                                        <p:cTn id="18" dur="300" fill="hold"/>
                                        <p:tgtEl>
                                          <p:spTgt spid="70"/>
                                        </p:tgtEl>
                                        <p:attrNameLst>
                                          <p:attrName>ppt_x</p:attrName>
                                        </p:attrNameLst>
                                      </p:cBhvr>
                                      <p:tavLst>
                                        <p:tav tm="0">
                                          <p:val>
                                            <p:strVal val="#ppt_x"/>
                                          </p:val>
                                        </p:tav>
                                        <p:tav tm="100000">
                                          <p:val>
                                            <p:strVal val="#ppt_x"/>
                                          </p:val>
                                        </p:tav>
                                      </p:tavLst>
                                    </p:anim>
                                    <p:anim calcmode="lin" valueType="num">
                                      <p:cBhvr>
                                        <p:cTn id="19" dur="300" fill="hold"/>
                                        <p:tgtEl>
                                          <p:spTgt spid="7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anim calcmode="lin" valueType="num">
                                      <p:cBhvr>
                                        <p:cTn id="23" dur="500" fill="hold"/>
                                        <p:tgtEl>
                                          <p:spTgt spid="72"/>
                                        </p:tgtEl>
                                        <p:attrNameLst>
                                          <p:attrName>ppt_x</p:attrName>
                                        </p:attrNameLst>
                                      </p:cBhvr>
                                      <p:tavLst>
                                        <p:tav tm="0">
                                          <p:val>
                                            <p:strVal val="#ppt_x"/>
                                          </p:val>
                                        </p:tav>
                                        <p:tav tm="100000">
                                          <p:val>
                                            <p:strVal val="#ppt_x"/>
                                          </p:val>
                                        </p:tav>
                                      </p:tavLst>
                                    </p:anim>
                                    <p:anim calcmode="lin" valueType="num">
                                      <p:cBhvr>
                                        <p:cTn id="24" dur="500" fill="hold"/>
                                        <p:tgtEl>
                                          <p:spTgt spid="72"/>
                                        </p:tgtEl>
                                        <p:attrNameLst>
                                          <p:attrName>ppt_y</p:attrName>
                                        </p:attrNameLst>
                                      </p:cBhvr>
                                      <p:tavLst>
                                        <p:tav tm="0">
                                          <p:val>
                                            <p:strVal val="#ppt_y+.1"/>
                                          </p:val>
                                        </p:tav>
                                        <p:tav tm="100000">
                                          <p:val>
                                            <p:strVal val="#ppt_y"/>
                                          </p:val>
                                        </p:tav>
                                      </p:tavLst>
                                    </p:anim>
                                  </p:childTnLst>
                                </p:cTn>
                              </p:par>
                              <p:par>
                                <p:cTn id="25" presetID="2" presetClass="entr" presetSubtype="4" fill="hold" grpId="0" nodeType="withEffect">
                                  <p:stCondLst>
                                    <p:cond delay="200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500" fill="hold"/>
                                        <p:tgtEl>
                                          <p:spTgt spid="74"/>
                                        </p:tgtEl>
                                        <p:attrNameLst>
                                          <p:attrName>ppt_x</p:attrName>
                                        </p:attrNameLst>
                                      </p:cBhvr>
                                      <p:tavLst>
                                        <p:tav tm="0">
                                          <p:val>
                                            <p:strVal val="#ppt_x"/>
                                          </p:val>
                                        </p:tav>
                                        <p:tav tm="100000">
                                          <p:val>
                                            <p:strVal val="#ppt_x"/>
                                          </p:val>
                                        </p:tav>
                                      </p:tavLst>
                                    </p:anim>
                                    <p:anim calcmode="lin" valueType="num">
                                      <p:cBhvr additive="base">
                                        <p:cTn id="28" dur="500" fill="hold"/>
                                        <p:tgtEl>
                                          <p:spTgt spid="7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ppt_x"/>
                                          </p:val>
                                        </p:tav>
                                        <p:tav tm="100000">
                                          <p:val>
                                            <p:strVal val="#ppt_x"/>
                                          </p:val>
                                        </p:tav>
                                      </p:tavLst>
                                    </p:anim>
                                    <p:anim calcmode="lin" valueType="num">
                                      <p:cBhvr additive="base">
                                        <p:cTn id="32" dur="500" fill="hold"/>
                                        <p:tgtEl>
                                          <p:spTgt spid="75"/>
                                        </p:tgtEl>
                                        <p:attrNameLst>
                                          <p:attrName>ppt_y</p:attrName>
                                        </p:attrNameLst>
                                      </p:cBhvr>
                                      <p:tavLst>
                                        <p:tav tm="0">
                                          <p:val>
                                            <p:strVal val="1+#ppt_h/2"/>
                                          </p:val>
                                        </p:tav>
                                        <p:tav tm="100000">
                                          <p:val>
                                            <p:strVal val="#ppt_y"/>
                                          </p:val>
                                        </p:tav>
                                      </p:tavLst>
                                    </p:anim>
                                  </p:childTnLst>
                                </p:cTn>
                              </p:par>
                              <p:par>
                                <p:cTn id="33" presetID="42" presetClass="entr" presetSubtype="0" fill="hold" grpId="0" nodeType="withEffect">
                                  <p:stCondLst>
                                    <p:cond delay="230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2" grpId="0"/>
      <p:bldP spid="74" grpId="0"/>
      <p:bldP spid="7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a:extLst>
              <a:ext uri="{FF2B5EF4-FFF2-40B4-BE49-F238E27FC236}">
                <a16:creationId xmlns:a16="http://schemas.microsoft.com/office/drawing/2014/main" id="{5EBC7F6C-089A-481E-BA5D-3C08CDBEB225}"/>
              </a:ext>
            </a:extLst>
          </p:cNvPr>
          <p:cNvSpPr/>
          <p:nvPr/>
        </p:nvSpPr>
        <p:spPr>
          <a:xfrm>
            <a:off x="1564565" y="2132809"/>
            <a:ext cx="7203711" cy="1042136"/>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975" dirty="0">
              <a:solidFill>
                <a:schemeClr val="tx1"/>
              </a:solidFill>
            </a:endParaRPr>
          </a:p>
          <a:p>
            <a:pPr algn="ctr"/>
            <a:r>
              <a:rPr kumimoji="1" lang="en-US" altLang="zh-CN" sz="975" dirty="0">
                <a:solidFill>
                  <a:schemeClr val="tx1"/>
                </a:solidFill>
              </a:rPr>
              <a:t>					</a:t>
            </a:r>
          </a:p>
          <a:p>
            <a:pPr algn="ctr"/>
            <a:r>
              <a:rPr kumimoji="1" lang="en-US" altLang="zh-CN" sz="975" dirty="0">
                <a:solidFill>
                  <a:schemeClr val="tx1"/>
                </a:solidFill>
              </a:rPr>
              <a:t>						</a:t>
            </a:r>
            <a:endParaRPr kumimoji="1" lang="zh-CN" altLang="en-US" sz="975" dirty="0">
              <a:solidFill>
                <a:schemeClr val="accent1"/>
              </a:solidFill>
            </a:endParaRPr>
          </a:p>
        </p:txBody>
      </p:sp>
      <p:sp>
        <p:nvSpPr>
          <p:cNvPr id="2" name="Slide Number Placeholder 1">
            <a:extLst>
              <a:ext uri="{FF2B5EF4-FFF2-40B4-BE49-F238E27FC236}">
                <a16:creationId xmlns:a16="http://schemas.microsoft.com/office/drawing/2014/main" id="{CBA36AD3-4FB0-40D7-9830-9100FC34AC7A}"/>
              </a:ext>
            </a:extLst>
          </p:cNvPr>
          <p:cNvSpPr>
            <a:spLocks noGrp="1"/>
          </p:cNvSpPr>
          <p:nvPr>
            <p:ph type="sldNum" sz="quarter" idx="12"/>
          </p:nvPr>
        </p:nvSpPr>
        <p:spPr/>
        <p:txBody>
          <a:bodyPr/>
          <a:lstStyle/>
          <a:p>
            <a:fld id="{0D031EE0-C5E4-41AC-AF7C-BA8AF86370B8}" type="slidenum">
              <a:rPr lang="en-US" smtClean="0">
                <a:latin typeface="Times" pitchFamily="2" charset="0"/>
              </a:rPr>
              <a:t>3</a:t>
            </a:fld>
            <a:endParaRPr lang="en-US" dirty="0">
              <a:latin typeface="Times" pitchFamily="2" charset="0"/>
            </a:endParaRPr>
          </a:p>
        </p:txBody>
      </p:sp>
      <p:sp>
        <p:nvSpPr>
          <p:cNvPr id="8" name="íṥḷïḍé">
            <a:extLst>
              <a:ext uri="{FF2B5EF4-FFF2-40B4-BE49-F238E27FC236}">
                <a16:creationId xmlns:a16="http://schemas.microsoft.com/office/drawing/2014/main" id="{6509BF87-EEDD-4C07-8A3A-C38FDD4073B5}"/>
              </a:ext>
            </a:extLst>
          </p:cNvPr>
          <p:cNvSpPr/>
          <p:nvPr/>
        </p:nvSpPr>
        <p:spPr bwMode="auto">
          <a:xfrm>
            <a:off x="1634004" y="2215639"/>
            <a:ext cx="1115671" cy="87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457189"/>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艾瑞咨询：</a:t>
            </a:r>
            <a:r>
              <a:rPr lang="en-US" altLang="zh-CN"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2022</a:t>
            </a:r>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年中国智能语音产业规模达</a:t>
            </a:r>
            <a:r>
              <a:rPr lang="en-US" altLang="zh-CN"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215</a:t>
            </a:r>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亿元且维持较高增速，预计到</a:t>
            </a:r>
            <a:r>
              <a:rPr lang="en-US" altLang="zh-CN"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2026</a:t>
            </a:r>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年产业规模可达</a:t>
            </a:r>
            <a:r>
              <a:rPr lang="en-US" altLang="zh-CN"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469</a:t>
            </a:r>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亿元</a:t>
            </a:r>
          </a:p>
        </p:txBody>
      </p:sp>
      <p:sp>
        <p:nvSpPr>
          <p:cNvPr id="9" name="ïšľîḑê">
            <a:extLst>
              <a:ext uri="{FF2B5EF4-FFF2-40B4-BE49-F238E27FC236}">
                <a16:creationId xmlns:a16="http://schemas.microsoft.com/office/drawing/2014/main" id="{FCB780B8-066E-41F8-8C70-A248BFDBED62}"/>
              </a:ext>
            </a:extLst>
          </p:cNvPr>
          <p:cNvSpPr/>
          <p:nvPr/>
        </p:nvSpPr>
        <p:spPr bwMode="auto">
          <a:xfrm>
            <a:off x="3877344" y="2235702"/>
            <a:ext cx="1244623" cy="100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00" b="0" i="0" dirty="0">
                <a:solidFill>
                  <a:srgbClr val="252525"/>
                </a:solidFill>
                <a:effectLst/>
                <a:latin typeface="微软雅黑" panose="020B0503020204020204" pitchFamily="34" charset="-122"/>
                <a:ea typeface="微软雅黑" panose="020B0503020204020204" pitchFamily="34" charset="-122"/>
              </a:rPr>
              <a:t>艾媒咨询：</a:t>
            </a:r>
            <a:r>
              <a:rPr lang="en-US" altLang="zh-CN" sz="900" b="0" i="0" dirty="0">
                <a:solidFill>
                  <a:srgbClr val="252525"/>
                </a:solidFill>
                <a:effectLst/>
                <a:latin typeface="微软雅黑" panose="020B0503020204020204" pitchFamily="34" charset="-122"/>
                <a:ea typeface="微软雅黑" panose="020B0503020204020204" pitchFamily="34" charset="-122"/>
              </a:rPr>
              <a:t>2021</a:t>
            </a:r>
            <a:r>
              <a:rPr lang="zh-CN" altLang="en-US" sz="900" b="0" i="0" dirty="0">
                <a:solidFill>
                  <a:srgbClr val="252525"/>
                </a:solidFill>
                <a:effectLst/>
                <a:latin typeface="微软雅黑" panose="020B0503020204020204" pitchFamily="34" charset="-122"/>
                <a:ea typeface="微软雅黑" panose="020B0503020204020204" pitchFamily="34" charset="-122"/>
              </a:rPr>
              <a:t>年中国视频会议行业市场规模达到</a:t>
            </a:r>
            <a:r>
              <a:rPr lang="en-US" altLang="zh-CN" sz="900" b="0" i="0" dirty="0">
                <a:solidFill>
                  <a:srgbClr val="252525"/>
                </a:solidFill>
                <a:effectLst/>
                <a:latin typeface="微软雅黑" panose="020B0503020204020204" pitchFamily="34" charset="-122"/>
                <a:ea typeface="微软雅黑" panose="020B0503020204020204" pitchFamily="34" charset="-122"/>
              </a:rPr>
              <a:t>148.2</a:t>
            </a:r>
            <a:r>
              <a:rPr lang="zh-CN" altLang="en-US" sz="900" b="0" i="0" dirty="0">
                <a:solidFill>
                  <a:srgbClr val="252525"/>
                </a:solidFill>
                <a:effectLst/>
                <a:latin typeface="微软雅黑" panose="020B0503020204020204" pitchFamily="34" charset="-122"/>
                <a:ea typeface="微软雅黑" panose="020B0503020204020204" pitchFamily="34" charset="-122"/>
              </a:rPr>
              <a:t>亿元，同比增长</a:t>
            </a:r>
            <a:r>
              <a:rPr lang="en-US" altLang="zh-CN" sz="900" b="0" i="0" dirty="0">
                <a:solidFill>
                  <a:srgbClr val="252525"/>
                </a:solidFill>
                <a:effectLst/>
                <a:latin typeface="微软雅黑" panose="020B0503020204020204" pitchFamily="34" charset="-122"/>
                <a:ea typeface="微软雅黑" panose="020B0503020204020204" pitchFamily="34" charset="-122"/>
              </a:rPr>
              <a:t>18.3% </a:t>
            </a:r>
            <a:r>
              <a:rPr lang="zh-CN" altLang="en-US" sz="900" b="0" i="0" dirty="0">
                <a:solidFill>
                  <a:srgbClr val="252525"/>
                </a:solidFill>
                <a:effectLst/>
                <a:latin typeface="微软雅黑" panose="020B0503020204020204" pitchFamily="34" charset="-122"/>
                <a:ea typeface="微软雅黑" panose="020B0503020204020204" pitchFamily="34" charset="-122"/>
              </a:rPr>
              <a:t>，</a:t>
            </a:r>
            <a:r>
              <a:rPr lang="en-US" altLang="zh-CN" sz="900" b="0" i="0" dirty="0">
                <a:solidFill>
                  <a:srgbClr val="252525"/>
                </a:solidFill>
                <a:effectLst/>
                <a:latin typeface="微软雅黑" panose="020B0503020204020204" pitchFamily="34" charset="-122"/>
                <a:ea typeface="微软雅黑" panose="020B0503020204020204" pitchFamily="34" charset="-122"/>
              </a:rPr>
              <a:t>2023</a:t>
            </a:r>
            <a:r>
              <a:rPr lang="zh-CN" altLang="en-US" sz="900" b="0" i="0" dirty="0">
                <a:solidFill>
                  <a:srgbClr val="252525"/>
                </a:solidFill>
                <a:effectLst/>
                <a:latin typeface="微软雅黑" panose="020B0503020204020204" pitchFamily="34" charset="-122"/>
                <a:ea typeface="微软雅黑" panose="020B0503020204020204" pitchFamily="34" charset="-122"/>
              </a:rPr>
              <a:t>年有望突破</a:t>
            </a:r>
            <a:r>
              <a:rPr lang="en-US" altLang="zh-CN" sz="900" b="0" i="0" dirty="0">
                <a:solidFill>
                  <a:srgbClr val="252525"/>
                </a:solidFill>
                <a:effectLst/>
                <a:latin typeface="微软雅黑" panose="020B0503020204020204" pitchFamily="34" charset="-122"/>
                <a:ea typeface="微软雅黑" panose="020B0503020204020204" pitchFamily="34" charset="-122"/>
              </a:rPr>
              <a:t>200</a:t>
            </a:r>
            <a:r>
              <a:rPr lang="zh-CN" altLang="en-US" sz="900" b="0" i="0" dirty="0">
                <a:solidFill>
                  <a:srgbClr val="252525"/>
                </a:solidFill>
                <a:effectLst/>
                <a:latin typeface="微软雅黑" panose="020B0503020204020204" pitchFamily="34" charset="-122"/>
                <a:ea typeface="微软雅黑" panose="020B0503020204020204" pitchFamily="34" charset="-122"/>
              </a:rPr>
              <a:t>亿元。</a:t>
            </a:r>
            <a:endParaRPr lang="zh-CN" altLang="en-US" sz="900" i="0" dirty="0">
              <a:solidFill>
                <a:srgbClr val="252525"/>
              </a:solidFill>
              <a:effectLst/>
              <a:latin typeface="微软雅黑" panose="020B0503020204020204" pitchFamily="34" charset="-122"/>
              <a:ea typeface="微软雅黑" panose="020B0503020204020204" pitchFamily="34" charset="-122"/>
            </a:endParaRPr>
          </a:p>
        </p:txBody>
      </p:sp>
      <p:sp>
        <p:nvSpPr>
          <p:cNvPr id="10" name="îŝlîdé">
            <a:extLst>
              <a:ext uri="{FF2B5EF4-FFF2-40B4-BE49-F238E27FC236}">
                <a16:creationId xmlns:a16="http://schemas.microsoft.com/office/drawing/2014/main" id="{778264AA-7EA7-4CA1-86D3-B6D6DD6257A4}"/>
              </a:ext>
            </a:extLst>
          </p:cNvPr>
          <p:cNvSpPr txBox="1"/>
          <p:nvPr/>
        </p:nvSpPr>
        <p:spPr bwMode="auto">
          <a:xfrm>
            <a:off x="3691121" y="1791602"/>
            <a:ext cx="1572444"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en-US" altLang="zh-CN" sz="1350" dirty="0">
                <a:solidFill>
                  <a:schemeClr val="tx1">
                    <a:lumMod val="75000"/>
                  </a:schemeClr>
                </a:solidFill>
                <a:latin typeface="微软雅黑" panose="020B0503020204020204" pitchFamily="34" charset="-122"/>
                <a:ea typeface="微软雅黑" panose="020B0503020204020204" pitchFamily="34" charset="-122"/>
              </a:rPr>
              <a:t>PC/Pad/</a:t>
            </a:r>
            <a:r>
              <a:rPr lang="zh-CN" altLang="en-US" sz="1350" dirty="0">
                <a:solidFill>
                  <a:schemeClr val="tx1">
                    <a:lumMod val="75000"/>
                  </a:schemeClr>
                </a:solidFill>
                <a:latin typeface="微软雅黑" panose="020B0503020204020204" pitchFamily="34" charset="-122"/>
                <a:ea typeface="微软雅黑" panose="020B0503020204020204" pitchFamily="34" charset="-122"/>
              </a:rPr>
              <a:t>智慧屏</a:t>
            </a:r>
            <a:endParaRPr lang="en-US" altLang="zh-CN" sz="1350" dirty="0">
              <a:solidFill>
                <a:schemeClr val="tx1">
                  <a:lumMod val="75000"/>
                </a:schemeClr>
              </a:solidFill>
              <a:latin typeface="微软雅黑" panose="020B0503020204020204" pitchFamily="34" charset="-122"/>
              <a:ea typeface="微软雅黑" panose="020B0503020204020204" pitchFamily="34" charset="-122"/>
            </a:endParaRPr>
          </a:p>
        </p:txBody>
      </p:sp>
      <p:grpSp>
        <p:nvGrpSpPr>
          <p:cNvPr id="11" name="iŝľiḓé">
            <a:extLst>
              <a:ext uri="{FF2B5EF4-FFF2-40B4-BE49-F238E27FC236}">
                <a16:creationId xmlns:a16="http://schemas.microsoft.com/office/drawing/2014/main" id="{0723CA93-7D49-42AD-A122-E8280186AC25}"/>
              </a:ext>
            </a:extLst>
          </p:cNvPr>
          <p:cNvGrpSpPr/>
          <p:nvPr/>
        </p:nvGrpSpPr>
        <p:grpSpPr>
          <a:xfrm>
            <a:off x="1812513" y="1226885"/>
            <a:ext cx="465440" cy="565280"/>
            <a:chOff x="7500938" y="2982913"/>
            <a:chExt cx="685800" cy="817562"/>
          </a:xfrm>
          <a:solidFill>
            <a:schemeClr val="tx1">
              <a:lumMod val="60000"/>
              <a:lumOff val="40000"/>
            </a:schemeClr>
          </a:solidFill>
        </p:grpSpPr>
        <p:sp>
          <p:nvSpPr>
            <p:cNvPr id="12" name="işļíďé">
              <a:extLst>
                <a:ext uri="{FF2B5EF4-FFF2-40B4-BE49-F238E27FC236}">
                  <a16:creationId xmlns:a16="http://schemas.microsoft.com/office/drawing/2014/main" id="{BAD0E67E-7E3E-4207-BAA8-6C5504F592D1}"/>
                </a:ext>
              </a:extLst>
            </p:cNvPr>
            <p:cNvSpPr/>
            <p:nvPr/>
          </p:nvSpPr>
          <p:spPr bwMode="auto">
            <a:xfrm>
              <a:off x="7500938" y="2982913"/>
              <a:ext cx="685800" cy="817562"/>
            </a:xfrm>
            <a:custGeom>
              <a:avLst/>
              <a:gdLst/>
              <a:ahLst/>
              <a:cxnLst>
                <a:cxn ang="0">
                  <a:pos x="148" y="190"/>
                </a:cxn>
                <a:cxn ang="0">
                  <a:pos x="107" y="190"/>
                </a:cxn>
                <a:cxn ang="0">
                  <a:pos x="107" y="178"/>
                </a:cxn>
                <a:cxn ang="0">
                  <a:pos x="180" y="90"/>
                </a:cxn>
                <a:cxn ang="0">
                  <a:pos x="126" y="7"/>
                </a:cxn>
                <a:cxn ang="0">
                  <a:pos x="126" y="8"/>
                </a:cxn>
                <a:cxn ang="0">
                  <a:pos x="90" y="0"/>
                </a:cxn>
                <a:cxn ang="0">
                  <a:pos x="54" y="8"/>
                </a:cxn>
                <a:cxn ang="0">
                  <a:pos x="54" y="7"/>
                </a:cxn>
                <a:cxn ang="0">
                  <a:pos x="0" y="90"/>
                </a:cxn>
                <a:cxn ang="0">
                  <a:pos x="73" y="178"/>
                </a:cxn>
                <a:cxn ang="0">
                  <a:pos x="73" y="190"/>
                </a:cxn>
                <a:cxn ang="0">
                  <a:pos x="32" y="190"/>
                </a:cxn>
                <a:cxn ang="0">
                  <a:pos x="23" y="198"/>
                </a:cxn>
                <a:cxn ang="0">
                  <a:pos x="23" y="215"/>
                </a:cxn>
                <a:cxn ang="0">
                  <a:pos x="156" y="215"/>
                </a:cxn>
                <a:cxn ang="0">
                  <a:pos x="156" y="198"/>
                </a:cxn>
                <a:cxn ang="0">
                  <a:pos x="148" y="190"/>
                </a:cxn>
                <a:cxn ang="0">
                  <a:pos x="120" y="14"/>
                </a:cxn>
                <a:cxn ang="0">
                  <a:pos x="90" y="26"/>
                </a:cxn>
                <a:cxn ang="0">
                  <a:pos x="60" y="14"/>
                </a:cxn>
                <a:cxn ang="0">
                  <a:pos x="90" y="8"/>
                </a:cxn>
                <a:cxn ang="0">
                  <a:pos x="120" y="14"/>
                </a:cxn>
                <a:cxn ang="0">
                  <a:pos x="46" y="90"/>
                </a:cxn>
                <a:cxn ang="0">
                  <a:pos x="90" y="46"/>
                </a:cxn>
                <a:cxn ang="0">
                  <a:pos x="134" y="90"/>
                </a:cxn>
                <a:cxn ang="0">
                  <a:pos x="90" y="134"/>
                </a:cxn>
                <a:cxn ang="0">
                  <a:pos x="46" y="90"/>
                </a:cxn>
                <a:cxn ang="0">
                  <a:pos x="46" y="90"/>
                </a:cxn>
                <a:cxn ang="0">
                  <a:pos x="46" y="90"/>
                </a:cxn>
              </a:cxnLst>
              <a:rect l="0" t="0" r="r" b="b"/>
              <a:pathLst>
                <a:path w="180" h="215">
                  <a:moveTo>
                    <a:pt x="148" y="190"/>
                  </a:moveTo>
                  <a:cubicBezTo>
                    <a:pt x="107" y="190"/>
                    <a:pt x="107" y="190"/>
                    <a:pt x="107" y="190"/>
                  </a:cubicBezTo>
                  <a:cubicBezTo>
                    <a:pt x="107" y="178"/>
                    <a:pt x="107" y="178"/>
                    <a:pt x="107" y="178"/>
                  </a:cubicBezTo>
                  <a:cubicBezTo>
                    <a:pt x="148" y="170"/>
                    <a:pt x="180" y="134"/>
                    <a:pt x="180" y="90"/>
                  </a:cubicBezTo>
                  <a:cubicBezTo>
                    <a:pt x="180" y="53"/>
                    <a:pt x="158" y="21"/>
                    <a:pt x="126" y="7"/>
                  </a:cubicBezTo>
                  <a:cubicBezTo>
                    <a:pt x="126" y="8"/>
                    <a:pt x="126" y="8"/>
                    <a:pt x="126" y="8"/>
                  </a:cubicBezTo>
                  <a:cubicBezTo>
                    <a:pt x="115" y="3"/>
                    <a:pt x="103" y="0"/>
                    <a:pt x="90" y="0"/>
                  </a:cubicBezTo>
                  <a:cubicBezTo>
                    <a:pt x="77" y="0"/>
                    <a:pt x="65" y="3"/>
                    <a:pt x="54" y="8"/>
                  </a:cubicBezTo>
                  <a:cubicBezTo>
                    <a:pt x="54" y="8"/>
                    <a:pt x="54" y="8"/>
                    <a:pt x="54" y="7"/>
                  </a:cubicBezTo>
                  <a:cubicBezTo>
                    <a:pt x="22" y="21"/>
                    <a:pt x="0" y="53"/>
                    <a:pt x="0" y="90"/>
                  </a:cubicBezTo>
                  <a:cubicBezTo>
                    <a:pt x="0" y="134"/>
                    <a:pt x="32" y="170"/>
                    <a:pt x="73" y="178"/>
                  </a:cubicBezTo>
                  <a:cubicBezTo>
                    <a:pt x="73" y="190"/>
                    <a:pt x="73" y="190"/>
                    <a:pt x="73" y="190"/>
                  </a:cubicBezTo>
                  <a:cubicBezTo>
                    <a:pt x="32" y="190"/>
                    <a:pt x="32" y="190"/>
                    <a:pt x="32" y="190"/>
                  </a:cubicBezTo>
                  <a:cubicBezTo>
                    <a:pt x="24" y="190"/>
                    <a:pt x="23" y="198"/>
                    <a:pt x="23" y="198"/>
                  </a:cubicBezTo>
                  <a:cubicBezTo>
                    <a:pt x="23" y="215"/>
                    <a:pt x="23" y="215"/>
                    <a:pt x="23" y="215"/>
                  </a:cubicBezTo>
                  <a:cubicBezTo>
                    <a:pt x="156" y="215"/>
                    <a:pt x="156" y="215"/>
                    <a:pt x="156" y="215"/>
                  </a:cubicBezTo>
                  <a:cubicBezTo>
                    <a:pt x="156" y="198"/>
                    <a:pt x="156" y="198"/>
                    <a:pt x="156" y="198"/>
                  </a:cubicBezTo>
                  <a:cubicBezTo>
                    <a:pt x="156" y="193"/>
                    <a:pt x="153" y="190"/>
                    <a:pt x="148" y="190"/>
                  </a:cubicBezTo>
                  <a:close/>
                  <a:moveTo>
                    <a:pt x="120" y="14"/>
                  </a:moveTo>
                  <a:cubicBezTo>
                    <a:pt x="112" y="21"/>
                    <a:pt x="101" y="26"/>
                    <a:pt x="90" y="26"/>
                  </a:cubicBezTo>
                  <a:cubicBezTo>
                    <a:pt x="78" y="26"/>
                    <a:pt x="68" y="21"/>
                    <a:pt x="60" y="14"/>
                  </a:cubicBezTo>
                  <a:cubicBezTo>
                    <a:pt x="69" y="10"/>
                    <a:pt x="79" y="8"/>
                    <a:pt x="90" y="8"/>
                  </a:cubicBezTo>
                  <a:cubicBezTo>
                    <a:pt x="100" y="8"/>
                    <a:pt x="111" y="10"/>
                    <a:pt x="120" y="14"/>
                  </a:cubicBezTo>
                  <a:close/>
                  <a:moveTo>
                    <a:pt x="46" y="90"/>
                  </a:moveTo>
                  <a:cubicBezTo>
                    <a:pt x="46" y="65"/>
                    <a:pt x="65" y="46"/>
                    <a:pt x="90" y="46"/>
                  </a:cubicBezTo>
                  <a:cubicBezTo>
                    <a:pt x="114" y="46"/>
                    <a:pt x="134" y="65"/>
                    <a:pt x="134" y="90"/>
                  </a:cubicBezTo>
                  <a:cubicBezTo>
                    <a:pt x="134" y="114"/>
                    <a:pt x="114" y="134"/>
                    <a:pt x="90" y="134"/>
                  </a:cubicBezTo>
                  <a:cubicBezTo>
                    <a:pt x="65" y="134"/>
                    <a:pt x="46" y="114"/>
                    <a:pt x="46" y="90"/>
                  </a:cubicBezTo>
                  <a:close/>
                  <a:moveTo>
                    <a:pt x="46" y="90"/>
                  </a:moveTo>
                  <a:cubicBezTo>
                    <a:pt x="46" y="90"/>
                    <a:pt x="46" y="90"/>
                    <a:pt x="46" y="90"/>
                  </a:cubicBezTo>
                </a:path>
              </a:pathLst>
            </a:custGeom>
            <a:grpFill/>
            <a:ln w="9525">
              <a:noFill/>
              <a:round/>
              <a:headEnd/>
              <a:tailEnd/>
            </a:ln>
          </p:spPr>
          <p:txBody>
            <a:bodyPr wrap="square" lIns="68580" tIns="34290" rIns="68580" bIns="3429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350">
                <a:latin typeface="Times" pitchFamily="2" charset="0"/>
              </a:endParaRPr>
            </a:p>
          </p:txBody>
        </p:sp>
        <p:sp>
          <p:nvSpPr>
            <p:cNvPr id="13" name="ísļiḓe">
              <a:extLst>
                <a:ext uri="{FF2B5EF4-FFF2-40B4-BE49-F238E27FC236}">
                  <a16:creationId xmlns:a16="http://schemas.microsoft.com/office/drawing/2014/main" id="{A425C56B-B4FD-4E66-B3A2-3969C21C9FB2}"/>
                </a:ext>
              </a:extLst>
            </p:cNvPr>
            <p:cNvSpPr/>
            <p:nvPr/>
          </p:nvSpPr>
          <p:spPr bwMode="auto">
            <a:xfrm>
              <a:off x="7751763" y="3236913"/>
              <a:ext cx="179388" cy="176212"/>
            </a:xfrm>
            <a:custGeom>
              <a:avLst/>
              <a:gdLst/>
              <a:ahLst/>
              <a:cxnLst>
                <a:cxn ang="0">
                  <a:pos x="47" y="23"/>
                </a:cxn>
                <a:cxn ang="0">
                  <a:pos x="24" y="0"/>
                </a:cxn>
                <a:cxn ang="0">
                  <a:pos x="12" y="3"/>
                </a:cxn>
                <a:cxn ang="0">
                  <a:pos x="15" y="2"/>
                </a:cxn>
                <a:cxn ang="0">
                  <a:pos x="27" y="14"/>
                </a:cxn>
                <a:cxn ang="0">
                  <a:pos x="15" y="26"/>
                </a:cxn>
                <a:cxn ang="0">
                  <a:pos x="3" y="14"/>
                </a:cxn>
                <a:cxn ang="0">
                  <a:pos x="4" y="11"/>
                </a:cxn>
                <a:cxn ang="0">
                  <a:pos x="0" y="23"/>
                </a:cxn>
                <a:cxn ang="0">
                  <a:pos x="24" y="46"/>
                </a:cxn>
                <a:cxn ang="0">
                  <a:pos x="47" y="23"/>
                </a:cxn>
                <a:cxn ang="0">
                  <a:pos x="47" y="23"/>
                </a:cxn>
                <a:cxn ang="0">
                  <a:pos x="47" y="23"/>
                </a:cxn>
              </a:cxnLst>
              <a:rect l="0" t="0" r="r" b="b"/>
              <a:pathLst>
                <a:path w="47" h="46">
                  <a:moveTo>
                    <a:pt x="47" y="23"/>
                  </a:moveTo>
                  <a:cubicBezTo>
                    <a:pt x="47" y="10"/>
                    <a:pt x="37" y="0"/>
                    <a:pt x="24" y="0"/>
                  </a:cubicBezTo>
                  <a:cubicBezTo>
                    <a:pt x="19" y="0"/>
                    <a:pt x="15" y="1"/>
                    <a:pt x="12" y="3"/>
                  </a:cubicBezTo>
                  <a:cubicBezTo>
                    <a:pt x="13" y="3"/>
                    <a:pt x="14" y="2"/>
                    <a:pt x="15" y="2"/>
                  </a:cubicBezTo>
                  <a:cubicBezTo>
                    <a:pt x="22" y="2"/>
                    <a:pt x="27" y="8"/>
                    <a:pt x="27" y="14"/>
                  </a:cubicBezTo>
                  <a:cubicBezTo>
                    <a:pt x="27" y="21"/>
                    <a:pt x="22" y="26"/>
                    <a:pt x="15" y="26"/>
                  </a:cubicBezTo>
                  <a:cubicBezTo>
                    <a:pt x="9" y="26"/>
                    <a:pt x="3" y="21"/>
                    <a:pt x="3" y="14"/>
                  </a:cubicBezTo>
                  <a:cubicBezTo>
                    <a:pt x="3" y="13"/>
                    <a:pt x="4" y="12"/>
                    <a:pt x="4" y="11"/>
                  </a:cubicBezTo>
                  <a:cubicBezTo>
                    <a:pt x="2" y="14"/>
                    <a:pt x="0" y="18"/>
                    <a:pt x="0" y="23"/>
                  </a:cubicBezTo>
                  <a:cubicBezTo>
                    <a:pt x="0" y="36"/>
                    <a:pt x="11" y="46"/>
                    <a:pt x="24" y="46"/>
                  </a:cubicBezTo>
                  <a:cubicBezTo>
                    <a:pt x="37" y="46"/>
                    <a:pt x="47" y="36"/>
                    <a:pt x="47" y="23"/>
                  </a:cubicBezTo>
                  <a:close/>
                  <a:moveTo>
                    <a:pt x="47" y="23"/>
                  </a:moveTo>
                  <a:cubicBezTo>
                    <a:pt x="47" y="23"/>
                    <a:pt x="47" y="23"/>
                    <a:pt x="47" y="23"/>
                  </a:cubicBezTo>
                </a:path>
              </a:pathLst>
            </a:custGeom>
            <a:grpFill/>
            <a:ln w="9525">
              <a:noFill/>
              <a:round/>
              <a:headEnd/>
              <a:tailEnd/>
            </a:ln>
          </p:spPr>
          <p:txBody>
            <a:bodyPr wrap="square" lIns="68580" tIns="34290" rIns="68580" bIns="34290" anchor="ctr">
              <a:normAutofit fontScale="3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350">
                <a:latin typeface="Times" pitchFamily="2" charset="0"/>
              </a:endParaRPr>
            </a:p>
          </p:txBody>
        </p:sp>
      </p:grpSp>
      <p:grpSp>
        <p:nvGrpSpPr>
          <p:cNvPr id="14" name="Group 19">
            <a:extLst>
              <a:ext uri="{FF2B5EF4-FFF2-40B4-BE49-F238E27FC236}">
                <a16:creationId xmlns:a16="http://schemas.microsoft.com/office/drawing/2014/main" id="{80D57296-99A5-42D3-96CD-7B86E38FD1A1}"/>
              </a:ext>
            </a:extLst>
          </p:cNvPr>
          <p:cNvGrpSpPr/>
          <p:nvPr/>
        </p:nvGrpSpPr>
        <p:grpSpPr>
          <a:xfrm>
            <a:off x="4253349" y="1181590"/>
            <a:ext cx="447987" cy="568737"/>
            <a:chOff x="4011225" y="2114029"/>
            <a:chExt cx="334341" cy="393421"/>
          </a:xfrm>
          <a:solidFill>
            <a:schemeClr val="tx1">
              <a:lumMod val="60000"/>
              <a:lumOff val="40000"/>
            </a:schemeClr>
          </a:solidFill>
        </p:grpSpPr>
        <p:sp>
          <p:nvSpPr>
            <p:cNvPr id="15" name="Freeform 68">
              <a:extLst>
                <a:ext uri="{FF2B5EF4-FFF2-40B4-BE49-F238E27FC236}">
                  <a16:creationId xmlns:a16="http://schemas.microsoft.com/office/drawing/2014/main" id="{934DFE50-CEE3-4E87-8B29-74EC2D0D99D9}"/>
                </a:ext>
              </a:extLst>
            </p:cNvPr>
            <p:cNvSpPr>
              <a:spLocks noEditPoints="1"/>
            </p:cNvSpPr>
            <p:nvPr/>
          </p:nvSpPr>
          <p:spPr bwMode="auto">
            <a:xfrm>
              <a:off x="4011225" y="2114029"/>
              <a:ext cx="164722" cy="299494"/>
            </a:xfrm>
            <a:custGeom>
              <a:avLst/>
              <a:gdLst>
                <a:gd name="T0" fmla="*/ 50 w 50"/>
                <a:gd name="T1" fmla="*/ 83 h 90"/>
                <a:gd name="T2" fmla="*/ 50 w 50"/>
                <a:gd name="T3" fmla="*/ 7 h 90"/>
                <a:gd name="T4" fmla="*/ 44 w 50"/>
                <a:gd name="T5" fmla="*/ 0 h 90"/>
                <a:gd name="T6" fmla="*/ 6 w 50"/>
                <a:gd name="T7" fmla="*/ 0 h 90"/>
                <a:gd name="T8" fmla="*/ 0 w 50"/>
                <a:gd name="T9" fmla="*/ 7 h 90"/>
                <a:gd name="T10" fmla="*/ 0 w 50"/>
                <a:gd name="T11" fmla="*/ 83 h 90"/>
                <a:gd name="T12" fmla="*/ 6 w 50"/>
                <a:gd name="T13" fmla="*/ 90 h 90"/>
                <a:gd name="T14" fmla="*/ 44 w 50"/>
                <a:gd name="T15" fmla="*/ 90 h 90"/>
                <a:gd name="T16" fmla="*/ 50 w 50"/>
                <a:gd name="T17" fmla="*/ 83 h 90"/>
                <a:gd name="T18" fmla="*/ 39 w 50"/>
                <a:gd name="T19" fmla="*/ 5 h 90"/>
                <a:gd name="T20" fmla="*/ 41 w 50"/>
                <a:gd name="T21" fmla="*/ 6 h 90"/>
                <a:gd name="T22" fmla="*/ 39 w 50"/>
                <a:gd name="T23" fmla="*/ 8 h 90"/>
                <a:gd name="T24" fmla="*/ 38 w 50"/>
                <a:gd name="T25" fmla="*/ 6 h 90"/>
                <a:gd name="T26" fmla="*/ 39 w 50"/>
                <a:gd name="T27" fmla="*/ 5 h 90"/>
                <a:gd name="T28" fmla="*/ 16 w 50"/>
                <a:gd name="T29" fmla="*/ 5 h 90"/>
                <a:gd name="T30" fmla="*/ 34 w 50"/>
                <a:gd name="T31" fmla="*/ 5 h 90"/>
                <a:gd name="T32" fmla="*/ 34 w 50"/>
                <a:gd name="T33" fmla="*/ 7 h 90"/>
                <a:gd name="T34" fmla="*/ 16 w 50"/>
                <a:gd name="T35" fmla="*/ 7 h 90"/>
                <a:gd name="T36" fmla="*/ 16 w 50"/>
                <a:gd name="T37" fmla="*/ 5 h 90"/>
                <a:gd name="T38" fmla="*/ 5 w 50"/>
                <a:gd name="T39" fmla="*/ 69 h 90"/>
                <a:gd name="T40" fmla="*/ 5 w 50"/>
                <a:gd name="T41" fmla="*/ 11 h 90"/>
                <a:gd name="T42" fmla="*/ 45 w 50"/>
                <a:gd name="T43" fmla="*/ 11 h 90"/>
                <a:gd name="T44" fmla="*/ 45 w 50"/>
                <a:gd name="T45" fmla="*/ 69 h 90"/>
                <a:gd name="T46" fmla="*/ 5 w 50"/>
                <a:gd name="T47" fmla="*/ 69 h 90"/>
                <a:gd name="T48" fmla="*/ 25 w 50"/>
                <a:gd name="T49" fmla="*/ 83 h 90"/>
                <a:gd name="T50" fmla="*/ 21 w 50"/>
                <a:gd name="T51" fmla="*/ 79 h 90"/>
                <a:gd name="T52" fmla="*/ 25 w 50"/>
                <a:gd name="T53" fmla="*/ 75 h 90"/>
                <a:gd name="T54" fmla="*/ 29 w 50"/>
                <a:gd name="T55" fmla="*/ 79 h 90"/>
                <a:gd name="T56" fmla="*/ 25 w 50"/>
                <a:gd name="T57"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a:latin typeface="Times" pitchFamily="2" charset="0"/>
                <a:cs typeface="+mn-ea"/>
                <a:sym typeface="+mn-lt"/>
              </a:endParaRPr>
            </a:p>
          </p:txBody>
        </p:sp>
        <p:sp>
          <p:nvSpPr>
            <p:cNvPr id="16" name="Freeform 69">
              <a:extLst>
                <a:ext uri="{FF2B5EF4-FFF2-40B4-BE49-F238E27FC236}">
                  <a16:creationId xmlns:a16="http://schemas.microsoft.com/office/drawing/2014/main" id="{77C8A8A7-E58C-4466-A715-32F3A6EFE2A8}"/>
                </a:ext>
              </a:extLst>
            </p:cNvPr>
            <p:cNvSpPr>
              <a:spLocks noEditPoints="1"/>
            </p:cNvSpPr>
            <p:nvPr/>
          </p:nvSpPr>
          <p:spPr bwMode="auto">
            <a:xfrm>
              <a:off x="4175853" y="2204505"/>
              <a:ext cx="169713" cy="299494"/>
            </a:xfrm>
            <a:custGeom>
              <a:avLst/>
              <a:gdLst>
                <a:gd name="T0" fmla="*/ 44 w 51"/>
                <a:gd name="T1" fmla="*/ 0 h 90"/>
                <a:gd name="T2" fmla="*/ 7 w 51"/>
                <a:gd name="T3" fmla="*/ 0 h 90"/>
                <a:gd name="T4" fmla="*/ 0 w 51"/>
                <a:gd name="T5" fmla="*/ 7 h 90"/>
                <a:gd name="T6" fmla="*/ 0 w 51"/>
                <a:gd name="T7" fmla="*/ 83 h 90"/>
                <a:gd name="T8" fmla="*/ 7 w 51"/>
                <a:gd name="T9" fmla="*/ 90 h 90"/>
                <a:gd name="T10" fmla="*/ 44 w 51"/>
                <a:gd name="T11" fmla="*/ 90 h 90"/>
                <a:gd name="T12" fmla="*/ 51 w 51"/>
                <a:gd name="T13" fmla="*/ 83 h 90"/>
                <a:gd name="T14" fmla="*/ 51 w 51"/>
                <a:gd name="T15" fmla="*/ 7 h 90"/>
                <a:gd name="T16" fmla="*/ 44 w 51"/>
                <a:gd name="T17" fmla="*/ 0 h 90"/>
                <a:gd name="T18" fmla="*/ 40 w 51"/>
                <a:gd name="T19" fmla="*/ 5 h 90"/>
                <a:gd name="T20" fmla="*/ 42 w 51"/>
                <a:gd name="T21" fmla="*/ 6 h 90"/>
                <a:gd name="T22" fmla="*/ 40 w 51"/>
                <a:gd name="T23" fmla="*/ 8 h 90"/>
                <a:gd name="T24" fmla="*/ 38 w 51"/>
                <a:gd name="T25" fmla="*/ 6 h 90"/>
                <a:gd name="T26" fmla="*/ 40 w 51"/>
                <a:gd name="T27" fmla="*/ 5 h 90"/>
                <a:gd name="T28" fmla="*/ 17 w 51"/>
                <a:gd name="T29" fmla="*/ 5 h 90"/>
                <a:gd name="T30" fmla="*/ 34 w 51"/>
                <a:gd name="T31" fmla="*/ 5 h 90"/>
                <a:gd name="T32" fmla="*/ 34 w 51"/>
                <a:gd name="T33" fmla="*/ 7 h 90"/>
                <a:gd name="T34" fmla="*/ 17 w 51"/>
                <a:gd name="T35" fmla="*/ 7 h 90"/>
                <a:gd name="T36" fmla="*/ 17 w 51"/>
                <a:gd name="T37" fmla="*/ 5 h 90"/>
                <a:gd name="T38" fmla="*/ 26 w 51"/>
                <a:gd name="T39" fmla="*/ 83 h 90"/>
                <a:gd name="T40" fmla="*/ 21 w 51"/>
                <a:gd name="T41" fmla="*/ 79 h 90"/>
                <a:gd name="T42" fmla="*/ 26 w 51"/>
                <a:gd name="T43" fmla="*/ 75 h 90"/>
                <a:gd name="T44" fmla="*/ 30 w 51"/>
                <a:gd name="T45" fmla="*/ 79 h 90"/>
                <a:gd name="T46" fmla="*/ 26 w 51"/>
                <a:gd name="T47" fmla="*/ 83 h 90"/>
                <a:gd name="T48" fmla="*/ 46 w 51"/>
                <a:gd name="T49" fmla="*/ 69 h 90"/>
                <a:gd name="T50" fmla="*/ 5 w 51"/>
                <a:gd name="T51" fmla="*/ 69 h 90"/>
                <a:gd name="T52" fmla="*/ 5 w 51"/>
                <a:gd name="T53" fmla="*/ 11 h 90"/>
                <a:gd name="T54" fmla="*/ 46 w 51"/>
                <a:gd name="T55" fmla="*/ 11 h 90"/>
                <a:gd name="T56" fmla="*/ 46 w 51"/>
                <a:gd name="T5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a:latin typeface="Times" pitchFamily="2" charset="0"/>
                <a:cs typeface="+mn-ea"/>
                <a:sym typeface="+mn-lt"/>
              </a:endParaRPr>
            </a:p>
          </p:txBody>
        </p:sp>
        <p:sp>
          <p:nvSpPr>
            <p:cNvPr id="17" name="Freeform 70">
              <a:extLst>
                <a:ext uri="{FF2B5EF4-FFF2-40B4-BE49-F238E27FC236}">
                  <a16:creationId xmlns:a16="http://schemas.microsoft.com/office/drawing/2014/main" id="{3B05BEFF-A43F-4710-9748-6BF77D7F1996}"/>
                </a:ext>
              </a:extLst>
            </p:cNvPr>
            <p:cNvSpPr>
              <a:spLocks/>
            </p:cNvSpPr>
            <p:nvPr/>
          </p:nvSpPr>
          <p:spPr bwMode="auto">
            <a:xfrm>
              <a:off x="4190577" y="2125594"/>
              <a:ext cx="99831" cy="82362"/>
            </a:xfrm>
            <a:custGeom>
              <a:avLst/>
              <a:gdLst>
                <a:gd name="T0" fmla="*/ 32 w 40"/>
                <a:gd name="T1" fmla="*/ 33 h 33"/>
                <a:gd name="T2" fmla="*/ 40 w 40"/>
                <a:gd name="T3" fmla="*/ 33 h 33"/>
                <a:gd name="T4" fmla="*/ 40 w 40"/>
                <a:gd name="T5" fmla="*/ 8 h 33"/>
                <a:gd name="T6" fmla="*/ 40 w 40"/>
                <a:gd name="T7" fmla="*/ 0 h 33"/>
                <a:gd name="T8" fmla="*/ 32 w 40"/>
                <a:gd name="T9" fmla="*/ 0 h 33"/>
                <a:gd name="T10" fmla="*/ 0 w 40"/>
                <a:gd name="T11" fmla="*/ 0 h 33"/>
                <a:gd name="T12" fmla="*/ 0 w 40"/>
                <a:gd name="T13" fmla="*/ 8 h 33"/>
                <a:gd name="T14" fmla="*/ 32 w 40"/>
                <a:gd name="T15" fmla="*/ 8 h 33"/>
                <a:gd name="T16" fmla="*/ 32 w 40"/>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dirty="0">
                <a:latin typeface="Times" pitchFamily="2" charset="0"/>
                <a:cs typeface="+mn-ea"/>
                <a:sym typeface="+mn-lt"/>
              </a:endParaRPr>
            </a:p>
          </p:txBody>
        </p:sp>
        <p:sp>
          <p:nvSpPr>
            <p:cNvPr id="18" name="Freeform 71">
              <a:extLst>
                <a:ext uri="{FF2B5EF4-FFF2-40B4-BE49-F238E27FC236}">
                  <a16:creationId xmlns:a16="http://schemas.microsoft.com/office/drawing/2014/main" id="{BEF52C3A-5EAC-4C69-8483-6CA833F435FC}"/>
                </a:ext>
              </a:extLst>
            </p:cNvPr>
            <p:cNvSpPr>
              <a:spLocks/>
            </p:cNvSpPr>
            <p:nvPr/>
          </p:nvSpPr>
          <p:spPr bwMode="auto">
            <a:xfrm>
              <a:off x="4095399" y="2425088"/>
              <a:ext cx="82362" cy="82362"/>
            </a:xfrm>
            <a:custGeom>
              <a:avLst/>
              <a:gdLst>
                <a:gd name="T0" fmla="*/ 8 w 33"/>
                <a:gd name="T1" fmla="*/ 0 h 33"/>
                <a:gd name="T2" fmla="*/ 0 w 33"/>
                <a:gd name="T3" fmla="*/ 0 h 33"/>
                <a:gd name="T4" fmla="*/ 0 w 33"/>
                <a:gd name="T5" fmla="*/ 25 h 33"/>
                <a:gd name="T6" fmla="*/ 0 w 33"/>
                <a:gd name="T7" fmla="*/ 33 h 33"/>
                <a:gd name="T8" fmla="*/ 8 w 33"/>
                <a:gd name="T9" fmla="*/ 33 h 33"/>
                <a:gd name="T10" fmla="*/ 33 w 33"/>
                <a:gd name="T11" fmla="*/ 33 h 33"/>
                <a:gd name="T12" fmla="*/ 33 w 33"/>
                <a:gd name="T13" fmla="*/ 25 h 33"/>
                <a:gd name="T14" fmla="*/ 8 w 33"/>
                <a:gd name="T15" fmla="*/ 25 h 33"/>
                <a:gd name="T16" fmla="*/ 8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0"/>
                  </a:moveTo>
                  <a:lnTo>
                    <a:pt x="0" y="0"/>
                  </a:lnTo>
                  <a:lnTo>
                    <a:pt x="0" y="25"/>
                  </a:lnTo>
                  <a:lnTo>
                    <a:pt x="0" y="33"/>
                  </a:lnTo>
                  <a:lnTo>
                    <a:pt x="8" y="33"/>
                  </a:lnTo>
                  <a:lnTo>
                    <a:pt x="33" y="33"/>
                  </a:lnTo>
                  <a:lnTo>
                    <a:pt x="33" y="25"/>
                  </a:lnTo>
                  <a:lnTo>
                    <a:pt x="8" y="25"/>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975">
                <a:latin typeface="Times" pitchFamily="2" charset="0"/>
                <a:cs typeface="+mn-ea"/>
                <a:sym typeface="+mn-lt"/>
              </a:endParaRPr>
            </a:p>
          </p:txBody>
        </p:sp>
      </p:grpSp>
      <p:pic>
        <p:nvPicPr>
          <p:cNvPr id="19" name="图形 18" descr="汽车">
            <a:extLst>
              <a:ext uri="{FF2B5EF4-FFF2-40B4-BE49-F238E27FC236}">
                <a16:creationId xmlns:a16="http://schemas.microsoft.com/office/drawing/2014/main" id="{4484B61E-D46D-49F6-BDD4-8ECD8C338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99371" y="1081722"/>
            <a:ext cx="780576" cy="780576"/>
          </a:xfrm>
          <a:prstGeom prst="rect">
            <a:avLst/>
          </a:prstGeom>
        </p:spPr>
      </p:pic>
      <p:sp>
        <p:nvSpPr>
          <p:cNvPr id="20" name="iṧ1ïdé">
            <a:extLst>
              <a:ext uri="{FF2B5EF4-FFF2-40B4-BE49-F238E27FC236}">
                <a16:creationId xmlns:a16="http://schemas.microsoft.com/office/drawing/2014/main" id="{F4E959EC-1C7C-43E0-858C-8EE8A0208735}"/>
              </a:ext>
            </a:extLst>
          </p:cNvPr>
          <p:cNvSpPr/>
          <p:nvPr/>
        </p:nvSpPr>
        <p:spPr bwMode="auto">
          <a:xfrm>
            <a:off x="6383444" y="2170520"/>
            <a:ext cx="1177611" cy="96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342900"/>
            <a:r>
              <a:rPr lang="en-US" altLang="zh-CN"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2022</a:t>
            </a:r>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年，汽车产销分别完成</a:t>
            </a:r>
            <a:r>
              <a:rPr lang="en-US" altLang="zh-CN"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2702.1</a:t>
            </a:r>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万辆和</a:t>
            </a:r>
            <a:r>
              <a:rPr lang="en-US" altLang="zh-CN"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2686.4</a:t>
            </a:r>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万辆。</a:t>
            </a:r>
            <a:r>
              <a:rPr lang="zh-CN" altLang="en-US" sz="900" b="0" i="0" dirty="0">
                <a:solidFill>
                  <a:srgbClr val="333333"/>
                </a:solidFill>
                <a:effectLst/>
                <a:latin typeface="微软雅黑" panose="020B0503020204020204" pitchFamily="34" charset="-122"/>
                <a:ea typeface="微软雅黑" panose="020B0503020204020204" pitchFamily="34" charset="-122"/>
              </a:rPr>
              <a:t> </a:t>
            </a:r>
            <a:r>
              <a:rPr lang="en-US" altLang="zh-CN" sz="900" b="0" i="0" dirty="0">
                <a:solidFill>
                  <a:srgbClr val="333333"/>
                </a:solidFill>
                <a:effectLst/>
                <a:latin typeface="微软雅黑" panose="020B0503020204020204" pitchFamily="34" charset="-122"/>
                <a:ea typeface="微软雅黑" panose="020B0503020204020204" pitchFamily="34" charset="-122"/>
              </a:rPr>
              <a:t>2023</a:t>
            </a:r>
            <a:r>
              <a:rPr lang="zh-CN" altLang="en-US" sz="900" b="0" i="0" dirty="0">
                <a:solidFill>
                  <a:srgbClr val="333333"/>
                </a:solidFill>
                <a:effectLst/>
                <a:latin typeface="微软雅黑" panose="020B0503020204020204" pitchFamily="34" charset="-122"/>
                <a:ea typeface="微软雅黑" panose="020B0503020204020204" pitchFamily="34" charset="-122"/>
              </a:rPr>
              <a:t>年预计中国汽车市场总销量为</a:t>
            </a:r>
            <a:r>
              <a:rPr lang="en-US" altLang="zh-CN" sz="900" b="0" i="0" dirty="0">
                <a:solidFill>
                  <a:srgbClr val="333333"/>
                </a:solidFill>
                <a:effectLst/>
                <a:latin typeface="微软雅黑" panose="020B0503020204020204" pitchFamily="34" charset="-122"/>
                <a:ea typeface="微软雅黑" panose="020B0503020204020204" pitchFamily="34" charset="-122"/>
              </a:rPr>
              <a:t>2760</a:t>
            </a:r>
            <a:r>
              <a:rPr lang="zh-CN" altLang="en-US" sz="900" b="0" i="0" dirty="0">
                <a:solidFill>
                  <a:srgbClr val="333333"/>
                </a:solidFill>
                <a:effectLst/>
                <a:latin typeface="微软雅黑" panose="020B0503020204020204" pitchFamily="34" charset="-122"/>
                <a:ea typeface="微软雅黑" panose="020B0503020204020204" pitchFamily="34" charset="-122"/>
              </a:rPr>
              <a:t>万辆，同比增长</a:t>
            </a:r>
            <a:r>
              <a:rPr lang="en-US" altLang="zh-CN" sz="900" b="0" i="0" dirty="0">
                <a:solidFill>
                  <a:srgbClr val="333333"/>
                </a:solidFill>
                <a:effectLst/>
                <a:latin typeface="微软雅黑" panose="020B0503020204020204" pitchFamily="34" charset="-122"/>
                <a:ea typeface="微软雅黑" panose="020B0503020204020204" pitchFamily="34" charset="-122"/>
              </a:rPr>
              <a:t>3%</a:t>
            </a:r>
            <a:endPar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1" name="ïŝļiḓê">
            <a:extLst>
              <a:ext uri="{FF2B5EF4-FFF2-40B4-BE49-F238E27FC236}">
                <a16:creationId xmlns:a16="http://schemas.microsoft.com/office/drawing/2014/main" id="{38519853-DC04-4B6E-BBFD-1972E6E1B4AF}"/>
              </a:ext>
            </a:extLst>
          </p:cNvPr>
          <p:cNvSpPr txBox="1"/>
          <p:nvPr/>
        </p:nvSpPr>
        <p:spPr bwMode="auto">
          <a:xfrm>
            <a:off x="6475082" y="1791602"/>
            <a:ext cx="1029154"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zh-CN" altLang="en-US" sz="1350" dirty="0">
                <a:solidFill>
                  <a:schemeClr val="tx1">
                    <a:lumMod val="75000"/>
                  </a:schemeClr>
                </a:solidFill>
                <a:latin typeface="微软雅黑" panose="020B0503020204020204" pitchFamily="34" charset="-122"/>
                <a:ea typeface="微软雅黑" panose="020B0503020204020204" pitchFamily="34" charset="-122"/>
              </a:rPr>
              <a:t>汽车</a:t>
            </a:r>
            <a:endParaRPr lang="en-US" altLang="zh-CN" sz="13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22" name="ïṧľîḑe">
            <a:extLst>
              <a:ext uri="{FF2B5EF4-FFF2-40B4-BE49-F238E27FC236}">
                <a16:creationId xmlns:a16="http://schemas.microsoft.com/office/drawing/2014/main" id="{492D09EF-86BC-46DE-9E2C-8D88CE03A661}"/>
              </a:ext>
            </a:extLst>
          </p:cNvPr>
          <p:cNvSpPr/>
          <p:nvPr/>
        </p:nvSpPr>
        <p:spPr bwMode="auto">
          <a:xfrm>
            <a:off x="7662191" y="2235702"/>
            <a:ext cx="939214" cy="6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342900"/>
            <a:r>
              <a:rPr lang="zh-CN" altLang="en-US" sz="900" dirty="0">
                <a:solidFill>
                  <a:schemeClr val="tx1">
                    <a:lumMod val="75000"/>
                  </a:schemeClr>
                </a:solidFill>
                <a:latin typeface="微软雅黑" panose="020B0503020204020204" pitchFamily="34" charset="-122"/>
                <a:ea typeface="微软雅黑" panose="020B0503020204020204" pitchFamily="34" charset="-122"/>
                <a:cs typeface="+mn-ea"/>
                <a:sym typeface="+mn-lt"/>
              </a:rPr>
              <a:t>工业噪音隔离和听觉保护助听器和特种行业</a:t>
            </a:r>
          </a:p>
        </p:txBody>
      </p:sp>
      <p:sp>
        <p:nvSpPr>
          <p:cNvPr id="23" name="ïsļïďè">
            <a:extLst>
              <a:ext uri="{FF2B5EF4-FFF2-40B4-BE49-F238E27FC236}">
                <a16:creationId xmlns:a16="http://schemas.microsoft.com/office/drawing/2014/main" id="{38420D62-601F-44A1-9FEE-1117C6AAD815}"/>
              </a:ext>
            </a:extLst>
          </p:cNvPr>
          <p:cNvSpPr txBox="1"/>
          <p:nvPr/>
        </p:nvSpPr>
        <p:spPr bwMode="auto">
          <a:xfrm>
            <a:off x="7564312" y="1791602"/>
            <a:ext cx="1120364"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zh-CN" altLang="en-US" sz="1350" dirty="0">
                <a:solidFill>
                  <a:schemeClr val="tx1">
                    <a:lumMod val="75000"/>
                  </a:schemeClr>
                </a:solidFill>
                <a:latin typeface="微软雅黑" panose="020B0503020204020204" pitchFamily="34" charset="-122"/>
                <a:ea typeface="微软雅黑" panose="020B0503020204020204" pitchFamily="34" charset="-122"/>
              </a:rPr>
              <a:t>特种行业</a:t>
            </a:r>
            <a:endParaRPr lang="en-US" altLang="zh-CN" sz="1350" dirty="0">
              <a:solidFill>
                <a:schemeClr val="tx1">
                  <a:lumMod val="75000"/>
                </a:schemeClr>
              </a:solidFill>
              <a:latin typeface="微软雅黑" panose="020B0503020204020204" pitchFamily="34" charset="-122"/>
              <a:ea typeface="微软雅黑" panose="020B0503020204020204" pitchFamily="34" charset="-122"/>
            </a:endParaRPr>
          </a:p>
        </p:txBody>
      </p:sp>
      <p:pic>
        <p:nvPicPr>
          <p:cNvPr id="55" name="图形 54" descr="耳机">
            <a:extLst>
              <a:ext uri="{FF2B5EF4-FFF2-40B4-BE49-F238E27FC236}">
                <a16:creationId xmlns:a16="http://schemas.microsoft.com/office/drawing/2014/main" id="{27795900-9495-446D-9F32-40FE39EDDC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42081" y="1142029"/>
            <a:ext cx="720269" cy="720269"/>
          </a:xfrm>
          <a:prstGeom prst="rect">
            <a:avLst/>
          </a:prstGeom>
        </p:spPr>
      </p:pic>
      <p:sp>
        <p:nvSpPr>
          <p:cNvPr id="56" name="íSlîḓé">
            <a:extLst>
              <a:ext uri="{FF2B5EF4-FFF2-40B4-BE49-F238E27FC236}">
                <a16:creationId xmlns:a16="http://schemas.microsoft.com/office/drawing/2014/main" id="{DDDD4933-120A-4385-8C21-BAD4ACD1230A}"/>
              </a:ext>
            </a:extLst>
          </p:cNvPr>
          <p:cNvSpPr txBox="1"/>
          <p:nvPr/>
        </p:nvSpPr>
        <p:spPr bwMode="auto">
          <a:xfrm>
            <a:off x="2822060" y="1791602"/>
            <a:ext cx="760310"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zh-CN" altLang="en-US" sz="1350" dirty="0">
                <a:solidFill>
                  <a:schemeClr val="tx1">
                    <a:lumMod val="75000"/>
                  </a:schemeClr>
                </a:solidFill>
                <a:latin typeface="微软雅黑" panose="020B0503020204020204" pitchFamily="34" charset="-122"/>
                <a:ea typeface="微软雅黑" panose="020B0503020204020204" pitchFamily="34" charset="-122"/>
              </a:rPr>
              <a:t>耳机</a:t>
            </a:r>
            <a:endParaRPr lang="en-US" altLang="zh-CN" sz="13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57" name="íSlîḓé">
            <a:extLst>
              <a:ext uri="{FF2B5EF4-FFF2-40B4-BE49-F238E27FC236}">
                <a16:creationId xmlns:a16="http://schemas.microsoft.com/office/drawing/2014/main" id="{EF647561-B03F-47BE-80F4-C1CBD2F1A0AA}"/>
              </a:ext>
            </a:extLst>
          </p:cNvPr>
          <p:cNvSpPr txBox="1"/>
          <p:nvPr/>
        </p:nvSpPr>
        <p:spPr bwMode="auto">
          <a:xfrm>
            <a:off x="1563447" y="1791602"/>
            <a:ext cx="963572"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en-US" altLang="zh-CN" sz="1350" dirty="0" err="1">
                <a:solidFill>
                  <a:schemeClr val="tx1">
                    <a:lumMod val="75000"/>
                  </a:schemeClr>
                </a:solidFill>
                <a:latin typeface="微软雅黑" panose="020B0503020204020204" pitchFamily="34" charset="-122"/>
                <a:ea typeface="微软雅黑" panose="020B0503020204020204" pitchFamily="34" charset="-122"/>
              </a:rPr>
              <a:t>AIoT</a:t>
            </a:r>
            <a:endParaRPr lang="en-US" altLang="zh-CN" sz="13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6343AE2C-1EF3-4001-86E5-9E6A39315FB6}"/>
              </a:ext>
            </a:extLst>
          </p:cNvPr>
          <p:cNvSpPr/>
          <p:nvPr/>
        </p:nvSpPr>
        <p:spPr>
          <a:xfrm>
            <a:off x="2728254" y="2196731"/>
            <a:ext cx="1149090" cy="923330"/>
          </a:xfrm>
          <a:prstGeom prst="rect">
            <a:avLst/>
          </a:prstGeom>
        </p:spPr>
        <p:txBody>
          <a:bodyPr wrap="square">
            <a:spAutoFit/>
          </a:bodyPr>
          <a:lstStyle/>
          <a:p>
            <a:pPr algn="just"/>
            <a:r>
              <a:rPr lang="en-US" altLang="zh-CN" sz="900" dirty="0">
                <a:latin typeface="微软雅黑" panose="020B0503020204020204" pitchFamily="34" charset="-122"/>
                <a:ea typeface="微软雅黑" panose="020B0503020204020204" pitchFamily="34" charset="-122"/>
                <a:cs typeface="+mn-ea"/>
                <a:sym typeface="+mn-lt"/>
              </a:rPr>
              <a:t>2021</a:t>
            </a:r>
            <a:r>
              <a:rPr lang="zh-CN" altLang="en-US" sz="900" dirty="0">
                <a:latin typeface="微软雅黑" panose="020B0503020204020204" pitchFamily="34" charset="-122"/>
                <a:ea typeface="微软雅黑" panose="020B0503020204020204" pitchFamily="34" charset="-122"/>
                <a:cs typeface="+mn-ea"/>
                <a:sym typeface="+mn-lt"/>
              </a:rPr>
              <a:t>年全球耳机出货近</a:t>
            </a:r>
            <a:r>
              <a:rPr lang="en-US" altLang="zh-CN" sz="900" dirty="0">
                <a:latin typeface="微软雅黑" panose="020B0503020204020204" pitchFamily="34" charset="-122"/>
                <a:ea typeface="微软雅黑" panose="020B0503020204020204" pitchFamily="34" charset="-122"/>
                <a:cs typeface="+mn-ea"/>
                <a:sym typeface="+mn-lt"/>
              </a:rPr>
              <a:t>10</a:t>
            </a:r>
            <a:r>
              <a:rPr lang="zh-CN" altLang="en-US" sz="900" dirty="0">
                <a:latin typeface="微软雅黑" panose="020B0503020204020204" pitchFamily="34" charset="-122"/>
                <a:ea typeface="微软雅黑" panose="020B0503020204020204" pitchFamily="34" charset="-122"/>
                <a:cs typeface="+mn-ea"/>
                <a:sym typeface="+mn-lt"/>
              </a:rPr>
              <a:t>亿条，其中有线耳机超过</a:t>
            </a:r>
            <a:r>
              <a:rPr lang="en-US" altLang="zh-CN" sz="900" dirty="0">
                <a:latin typeface="微软雅黑" panose="020B0503020204020204" pitchFamily="34" charset="-122"/>
                <a:ea typeface="微软雅黑" panose="020B0503020204020204" pitchFamily="34" charset="-122"/>
                <a:cs typeface="+mn-ea"/>
                <a:sym typeface="+mn-lt"/>
              </a:rPr>
              <a:t>6</a:t>
            </a:r>
            <a:r>
              <a:rPr lang="zh-CN" altLang="en-US" sz="900" dirty="0">
                <a:latin typeface="微软雅黑" panose="020B0503020204020204" pitchFamily="34" charset="-122"/>
                <a:ea typeface="微软雅黑" panose="020B0503020204020204" pitchFamily="34" charset="-122"/>
                <a:cs typeface="+mn-ea"/>
                <a:sym typeface="+mn-lt"/>
              </a:rPr>
              <a:t>亿条；专业耳机（降噪、游戏、</a:t>
            </a:r>
            <a:r>
              <a:rPr lang="en-US" altLang="zh-CN" sz="900" dirty="0">
                <a:latin typeface="微软雅黑" panose="020B0503020204020204" pitchFamily="34" charset="-122"/>
                <a:ea typeface="微软雅黑" panose="020B0503020204020204" pitchFamily="34" charset="-122"/>
                <a:cs typeface="+mn-ea"/>
                <a:sym typeface="+mn-lt"/>
              </a:rPr>
              <a:t>Hi-Res</a:t>
            </a:r>
            <a:r>
              <a:rPr lang="zh-CN" altLang="en-US" sz="900" dirty="0">
                <a:latin typeface="微软雅黑" panose="020B0503020204020204" pitchFamily="34" charset="-122"/>
                <a:ea typeface="微软雅黑" panose="020B0503020204020204" pitchFamily="34" charset="-122"/>
                <a:cs typeface="+mn-ea"/>
                <a:sym typeface="+mn-lt"/>
              </a:rPr>
              <a:t>）</a:t>
            </a:r>
            <a:r>
              <a:rPr lang="en-US" altLang="zh-CN" sz="900" dirty="0">
                <a:latin typeface="微软雅黑" panose="020B0503020204020204" pitchFamily="34" charset="-122"/>
                <a:ea typeface="微软雅黑" panose="020B0503020204020204" pitchFamily="34" charset="-122"/>
                <a:cs typeface="+mn-ea"/>
                <a:sym typeface="+mn-lt"/>
              </a:rPr>
              <a:t>3</a:t>
            </a:r>
            <a:r>
              <a:rPr lang="zh-CN" altLang="en-US" sz="900" dirty="0">
                <a:latin typeface="微软雅黑" panose="020B0503020204020204" pitchFamily="34" charset="-122"/>
                <a:ea typeface="微软雅黑" panose="020B0503020204020204" pitchFamily="34" charset="-122"/>
                <a:cs typeface="+mn-ea"/>
                <a:sym typeface="+mn-lt"/>
              </a:rPr>
              <a:t>亿台以上</a:t>
            </a:r>
          </a:p>
        </p:txBody>
      </p:sp>
      <p:pic>
        <p:nvPicPr>
          <p:cNvPr id="60" name="图片 59">
            <a:extLst>
              <a:ext uri="{FF2B5EF4-FFF2-40B4-BE49-F238E27FC236}">
                <a16:creationId xmlns:a16="http://schemas.microsoft.com/office/drawing/2014/main" id="{C819DB5F-6E64-4F20-B385-3476D4581E2E}"/>
              </a:ext>
            </a:extLst>
          </p:cNvPr>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backgroundRemoval t="4962" b="93893" l="5699" r="92831">
                        <a14:foregroundMark x1="17463" y1="37023" x2="17463" y2="37023"/>
                        <a14:foregroundMark x1="37684" y1="17939" x2="37684" y2="17939"/>
                        <a14:foregroundMark x1="58456" y1="81870" x2="58456" y2="81870"/>
                      </a14:backgroundRemoval>
                    </a14:imgEffect>
                  </a14:imgLayer>
                </a14:imgProps>
              </a:ext>
            </a:extLst>
          </a:blip>
          <a:stretch>
            <a:fillRect/>
          </a:stretch>
        </p:blipFill>
        <p:spPr>
          <a:xfrm>
            <a:off x="624103" y="1662542"/>
            <a:ext cx="617122" cy="616350"/>
          </a:xfrm>
          <a:prstGeom prst="rect">
            <a:avLst/>
          </a:prstGeom>
        </p:spPr>
      </p:pic>
      <p:sp>
        <p:nvSpPr>
          <p:cNvPr id="61" name="文本框 60">
            <a:extLst>
              <a:ext uri="{FF2B5EF4-FFF2-40B4-BE49-F238E27FC236}">
                <a16:creationId xmlns:a16="http://schemas.microsoft.com/office/drawing/2014/main" id="{A46AFE09-6BAA-49E1-A6E4-663D68DC9707}"/>
              </a:ext>
            </a:extLst>
          </p:cNvPr>
          <p:cNvSpPr txBox="1"/>
          <p:nvPr/>
        </p:nvSpPr>
        <p:spPr>
          <a:xfrm>
            <a:off x="298137" y="2240644"/>
            <a:ext cx="1227443" cy="276999"/>
          </a:xfrm>
          <a:prstGeom prst="rect">
            <a:avLst/>
          </a:prstGeom>
          <a:noFill/>
        </p:spPr>
        <p:txBody>
          <a:bodyPr wrap="square" rtlCol="0">
            <a:spAutoFit/>
          </a:bodyPr>
          <a:lstStyle/>
          <a:p>
            <a:pPr algn="ctr"/>
            <a:r>
              <a:rPr kumimoji="1" lang="zh-CN" altLang="en-US" sz="1200" b="1" dirty="0">
                <a:latin typeface="微软雅黑" panose="020B0503020204020204" pitchFamily="34" charset="-122"/>
                <a:ea typeface="微软雅黑" panose="020B0503020204020204" pitchFamily="34" charset="-122"/>
              </a:rPr>
              <a:t>音频处理芯片</a:t>
            </a:r>
          </a:p>
        </p:txBody>
      </p:sp>
      <p:sp>
        <p:nvSpPr>
          <p:cNvPr id="63" name="三角形 16">
            <a:extLst>
              <a:ext uri="{FF2B5EF4-FFF2-40B4-BE49-F238E27FC236}">
                <a16:creationId xmlns:a16="http://schemas.microsoft.com/office/drawing/2014/main" id="{BDE27148-8618-4B2A-A0F2-A31A3D84F1BF}"/>
              </a:ext>
            </a:extLst>
          </p:cNvPr>
          <p:cNvSpPr/>
          <p:nvPr/>
        </p:nvSpPr>
        <p:spPr>
          <a:xfrm rot="5400000" flipH="1">
            <a:off x="830732" y="1984388"/>
            <a:ext cx="1244936" cy="144759"/>
          </a:xfrm>
          <a:prstGeom prst="triangle">
            <a:avLst>
              <a:gd name="adj" fmla="val 50938"/>
            </a:avLst>
          </a:prstGeom>
          <a:gradFill flip="none" rotWithShape="1">
            <a:gsLst>
              <a:gs pos="0">
                <a:schemeClr val="bg1">
                  <a:lumMod val="95000"/>
                </a:schemeClr>
              </a:gs>
              <a:gs pos="85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75" dirty="0">
              <a:latin typeface="Times" pitchFamily="2" charset="0"/>
            </a:endParaRPr>
          </a:p>
        </p:txBody>
      </p:sp>
      <p:grpSp>
        <p:nvGrpSpPr>
          <p:cNvPr id="40" name="组合 39">
            <a:extLst>
              <a:ext uri="{FF2B5EF4-FFF2-40B4-BE49-F238E27FC236}">
                <a16:creationId xmlns:a16="http://schemas.microsoft.com/office/drawing/2014/main" id="{6F362AA1-3CA1-ED0B-6628-9C6E7D9D5039}"/>
              </a:ext>
            </a:extLst>
          </p:cNvPr>
          <p:cNvGrpSpPr/>
          <p:nvPr/>
        </p:nvGrpSpPr>
        <p:grpSpPr>
          <a:xfrm>
            <a:off x="803870" y="3306380"/>
            <a:ext cx="7898524" cy="117815"/>
            <a:chOff x="731016" y="3179395"/>
            <a:chExt cx="7898524" cy="117815"/>
          </a:xfrm>
        </p:grpSpPr>
        <p:sp>
          <p:nvSpPr>
            <p:cNvPr id="4" name="等腰三角形 3">
              <a:extLst>
                <a:ext uri="{FF2B5EF4-FFF2-40B4-BE49-F238E27FC236}">
                  <a16:creationId xmlns:a16="http://schemas.microsoft.com/office/drawing/2014/main" id="{08D7E828-9859-4ED1-B339-5DCB69694F24}"/>
                </a:ext>
              </a:extLst>
            </p:cNvPr>
            <p:cNvSpPr/>
            <p:nvPr/>
          </p:nvSpPr>
          <p:spPr>
            <a:xfrm rot="10800000">
              <a:off x="4361231" y="3198921"/>
              <a:ext cx="227930" cy="98289"/>
            </a:xfrm>
            <a:prstGeom prst="triangle">
              <a:avLst>
                <a:gd name="adj" fmla="val 5000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cxnSp>
          <p:nvCxnSpPr>
            <p:cNvPr id="65" name="直接连接符 64">
              <a:extLst>
                <a:ext uri="{FF2B5EF4-FFF2-40B4-BE49-F238E27FC236}">
                  <a16:creationId xmlns:a16="http://schemas.microsoft.com/office/drawing/2014/main" id="{18846262-0F29-4750-94D4-F2EFE6B7DB44}"/>
                </a:ext>
              </a:extLst>
            </p:cNvPr>
            <p:cNvCxnSpPr>
              <a:cxnSpLocks/>
            </p:cNvCxnSpPr>
            <p:nvPr/>
          </p:nvCxnSpPr>
          <p:spPr>
            <a:xfrm>
              <a:off x="731016" y="3179395"/>
              <a:ext cx="7898524" cy="20969"/>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E547BE87-8005-1542-A3D6-06AB89FA22B3}"/>
              </a:ext>
            </a:extLst>
          </p:cNvPr>
          <p:cNvPicPr>
            <a:picLocks noChangeAspect="1"/>
          </p:cNvPicPr>
          <p:nvPr/>
        </p:nvPicPr>
        <p:blipFill>
          <a:blip r:embed="rId9">
            <a:duotone>
              <a:schemeClr val="accent6">
                <a:shade val="45000"/>
                <a:satMod val="135000"/>
              </a:schemeClr>
              <a:prstClr val="white"/>
            </a:duotone>
            <a:extLst>
              <a:ext uri="{BEBA8EAE-BF5A-486C-A8C5-ECC9F3942E4B}">
                <a14:imgProps xmlns:a14="http://schemas.microsoft.com/office/drawing/2010/main">
                  <a14:imgLayer r:embed="rId10">
                    <a14:imgEffect>
                      <a14:backgroundRemoval t="5455" b="95091" l="9607" r="89738"/>
                    </a14:imgEffect>
                  </a14:imgLayer>
                </a14:imgProps>
              </a:ext>
            </a:extLst>
          </a:blip>
          <a:stretch>
            <a:fillRect/>
          </a:stretch>
        </p:blipFill>
        <p:spPr>
          <a:xfrm>
            <a:off x="7775363" y="1047595"/>
            <a:ext cx="644039" cy="773408"/>
          </a:xfrm>
          <a:prstGeom prst="rect">
            <a:avLst/>
          </a:prstGeom>
        </p:spPr>
      </p:pic>
      <p:sp>
        <p:nvSpPr>
          <p:cNvPr id="32" name="矩形 31">
            <a:extLst>
              <a:ext uri="{FF2B5EF4-FFF2-40B4-BE49-F238E27FC236}">
                <a16:creationId xmlns:a16="http://schemas.microsoft.com/office/drawing/2014/main" id="{C3474E39-1C4A-4F78-AE8E-A60CD1E6DDF5}"/>
              </a:ext>
            </a:extLst>
          </p:cNvPr>
          <p:cNvSpPr/>
          <p:nvPr/>
        </p:nvSpPr>
        <p:spPr>
          <a:xfrm>
            <a:off x="8793" y="4740814"/>
            <a:ext cx="1182812" cy="3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文本框 33">
            <a:extLst>
              <a:ext uri="{FF2B5EF4-FFF2-40B4-BE49-F238E27FC236}">
                <a16:creationId xmlns:a16="http://schemas.microsoft.com/office/drawing/2014/main" id="{56FA6C5C-8B05-4790-AA32-E65D1DFE1E27}"/>
              </a:ext>
            </a:extLst>
          </p:cNvPr>
          <p:cNvSpPr txBox="1"/>
          <p:nvPr/>
        </p:nvSpPr>
        <p:spPr>
          <a:xfrm>
            <a:off x="803870" y="3416846"/>
            <a:ext cx="8002425" cy="1277273"/>
          </a:xfrm>
          <a:prstGeom prst="rect">
            <a:avLst/>
          </a:prstGeom>
          <a:noFill/>
        </p:spPr>
        <p:txBody>
          <a:bodyPr wrap="square" rtlCol="0">
            <a:spAutoFit/>
          </a:bodyPr>
          <a:lstStyle/>
          <a:p>
            <a:pPr marL="285744" indent="-285744" algn="just">
              <a:buFont typeface="Arial" panose="020B0604020202020204" pitchFamily="34" charset="0"/>
              <a:buChar char="•"/>
            </a:pPr>
            <a:r>
              <a:rPr kumimoji="1" lang="zh-CN" altLang="en-US" sz="1100" dirty="0">
                <a:latin typeface="微软雅黑" panose="020B0503020204020204" pitchFamily="34" charset="-122"/>
                <a:ea typeface="微软雅黑" panose="020B0503020204020204" pitchFamily="34" charset="-122"/>
              </a:rPr>
              <a:t>放眼未来，有交互和控制需求的终端都将具备音频入口，对声音质量和个性化感知的要求不断提升</a:t>
            </a:r>
            <a:endParaRPr kumimoji="1" lang="en-US" altLang="zh-CN" sz="1100" dirty="0">
              <a:latin typeface="微软雅黑" panose="020B0503020204020204" pitchFamily="34" charset="-122"/>
              <a:ea typeface="微软雅黑" panose="020B0503020204020204" pitchFamily="34" charset="-122"/>
            </a:endParaRPr>
          </a:p>
          <a:p>
            <a:pPr marL="285744" indent="-285744" algn="just">
              <a:buFont typeface="Arial" panose="020B0604020202020204" pitchFamily="34" charset="0"/>
              <a:buChar char="•"/>
            </a:pPr>
            <a:endParaRPr kumimoji="1" lang="en-US" altLang="zh-CN" sz="1100" dirty="0">
              <a:latin typeface="微软雅黑" panose="020B0503020204020204" pitchFamily="34" charset="-122"/>
              <a:ea typeface="微软雅黑" panose="020B0503020204020204" pitchFamily="34" charset="-122"/>
            </a:endParaRPr>
          </a:p>
          <a:p>
            <a:pPr marL="285744" indent="-285744" algn="just">
              <a:buFont typeface="Arial" panose="020B0604020202020204" pitchFamily="34" charset="0"/>
              <a:buChar char="•"/>
            </a:pPr>
            <a:r>
              <a:rPr kumimoji="1" lang="zh-CN" altLang="en-US" sz="1100" dirty="0">
                <a:latin typeface="微软雅黑" panose="020B0503020204020204" pitchFamily="34" charset="-122"/>
                <a:ea typeface="微软雅黑" panose="020B0503020204020204" pitchFamily="34" charset="-122"/>
              </a:rPr>
              <a:t>随着消费者对于音质要求的逐渐提高，电子音响产品的市场需求也在逐步提升，相应的音频</a:t>
            </a:r>
            <a:r>
              <a:rPr kumimoji="1" lang="en-US" altLang="zh-CN" sz="1100" dirty="0">
                <a:latin typeface="微软雅黑" panose="020B0503020204020204" pitchFamily="34" charset="-122"/>
                <a:ea typeface="微软雅黑" panose="020B0503020204020204" pitchFamily="34" charset="-122"/>
              </a:rPr>
              <a:t>SoC</a:t>
            </a:r>
            <a:r>
              <a:rPr kumimoji="1" lang="zh-CN" altLang="en-US" sz="1100" dirty="0">
                <a:latin typeface="微软雅黑" panose="020B0503020204020204" pitchFamily="34" charset="-122"/>
                <a:ea typeface="微软雅黑" panose="020B0503020204020204" pitchFamily="34" charset="-122"/>
              </a:rPr>
              <a:t>芯片需求也在逐步提升。我国主要电子音响行业产值从</a:t>
            </a:r>
            <a:r>
              <a:rPr kumimoji="1" lang="en-US" altLang="zh-CN" sz="1100" dirty="0">
                <a:latin typeface="微软雅黑" panose="020B0503020204020204" pitchFamily="34" charset="-122"/>
                <a:ea typeface="微软雅黑" panose="020B0503020204020204" pitchFamily="34" charset="-122"/>
              </a:rPr>
              <a:t>2017</a:t>
            </a:r>
            <a:r>
              <a:rPr kumimoji="1" lang="zh-CN" altLang="en-US" sz="1100" dirty="0">
                <a:latin typeface="微软雅黑" panose="020B0503020204020204" pitchFamily="34" charset="-122"/>
                <a:ea typeface="微软雅黑" panose="020B0503020204020204" pitchFamily="34" charset="-122"/>
              </a:rPr>
              <a:t>年的</a:t>
            </a:r>
            <a:r>
              <a:rPr kumimoji="1" lang="en-US" altLang="zh-CN" sz="1100" dirty="0">
                <a:latin typeface="微软雅黑" panose="020B0503020204020204" pitchFamily="34" charset="-122"/>
                <a:ea typeface="微软雅黑" panose="020B0503020204020204" pitchFamily="34" charset="-122"/>
              </a:rPr>
              <a:t>3104</a:t>
            </a:r>
            <a:r>
              <a:rPr kumimoji="1" lang="zh-CN" altLang="en-US" sz="1100" dirty="0">
                <a:latin typeface="微软雅黑" panose="020B0503020204020204" pitchFamily="34" charset="-122"/>
                <a:ea typeface="微软雅黑" panose="020B0503020204020204" pitchFamily="34" charset="-122"/>
              </a:rPr>
              <a:t>亿元增长到</a:t>
            </a:r>
            <a:r>
              <a:rPr kumimoji="1" lang="en-US" altLang="zh-CN" sz="1100" dirty="0">
                <a:latin typeface="微软雅黑" panose="020B0503020204020204" pitchFamily="34" charset="-122"/>
                <a:ea typeface="微软雅黑" panose="020B0503020204020204" pitchFamily="34" charset="-122"/>
              </a:rPr>
              <a:t>2021</a:t>
            </a:r>
            <a:r>
              <a:rPr kumimoji="1" lang="zh-CN" altLang="en-US" sz="1100" dirty="0">
                <a:latin typeface="微软雅黑" panose="020B0503020204020204" pitchFamily="34" charset="-122"/>
                <a:ea typeface="微软雅黑" panose="020B0503020204020204" pitchFamily="34" charset="-122"/>
              </a:rPr>
              <a:t>年的</a:t>
            </a:r>
            <a:r>
              <a:rPr kumimoji="1" lang="en-US" altLang="zh-CN" sz="1100" dirty="0">
                <a:latin typeface="微软雅黑" panose="020B0503020204020204" pitchFamily="34" charset="-122"/>
                <a:ea typeface="微软雅黑" panose="020B0503020204020204" pitchFamily="34" charset="-122"/>
              </a:rPr>
              <a:t>3819</a:t>
            </a:r>
            <a:r>
              <a:rPr kumimoji="1" lang="zh-CN" altLang="en-US" sz="1100" dirty="0">
                <a:latin typeface="微软雅黑" panose="020B0503020204020204" pitchFamily="34" charset="-122"/>
                <a:ea typeface="微软雅黑" panose="020B0503020204020204" pitchFamily="34" charset="-122"/>
              </a:rPr>
              <a:t>亿元，总体实现了稳定增长，在电子信息产业中保持较高的景气度，预计</a:t>
            </a:r>
            <a:r>
              <a:rPr kumimoji="1" lang="en-US" altLang="zh-CN" sz="1100" dirty="0">
                <a:latin typeface="微软雅黑" panose="020B0503020204020204" pitchFamily="34" charset="-122"/>
                <a:ea typeface="微软雅黑" panose="020B0503020204020204" pitchFamily="34" charset="-122"/>
              </a:rPr>
              <a:t>2023</a:t>
            </a:r>
            <a:r>
              <a:rPr kumimoji="1" lang="zh-CN" altLang="en-US" sz="1100" dirty="0">
                <a:latin typeface="微软雅黑" panose="020B0503020204020204" pitchFamily="34" charset="-122"/>
                <a:ea typeface="微软雅黑" panose="020B0503020204020204" pitchFamily="34" charset="-122"/>
              </a:rPr>
              <a:t>年我国主要电子音响产品总市场规模将达</a:t>
            </a:r>
            <a:r>
              <a:rPr kumimoji="1" lang="en-US" altLang="zh-CN" sz="1100" dirty="0">
                <a:latin typeface="微软雅黑" panose="020B0503020204020204" pitchFamily="34" charset="-122"/>
                <a:ea typeface="微软雅黑" panose="020B0503020204020204" pitchFamily="34" charset="-122"/>
              </a:rPr>
              <a:t>4451</a:t>
            </a:r>
            <a:r>
              <a:rPr kumimoji="1" lang="zh-CN" altLang="en-US" sz="1100" dirty="0">
                <a:latin typeface="微软雅黑" panose="020B0503020204020204" pitchFamily="34" charset="-122"/>
                <a:ea typeface="微软雅黑" panose="020B0503020204020204" pitchFamily="34" charset="-122"/>
              </a:rPr>
              <a:t>亿元。</a:t>
            </a:r>
            <a:endParaRPr kumimoji="1" lang="en-US" altLang="zh-CN" sz="1100" dirty="0">
              <a:latin typeface="微软雅黑" panose="020B0503020204020204" pitchFamily="34" charset="-122"/>
              <a:ea typeface="微软雅黑" panose="020B0503020204020204" pitchFamily="34" charset="-122"/>
            </a:endParaRPr>
          </a:p>
          <a:p>
            <a:pPr marL="285744" indent="-285744" algn="just">
              <a:buFont typeface="Arial" panose="020B0604020202020204" pitchFamily="34" charset="0"/>
              <a:buChar char="•"/>
            </a:pPr>
            <a:endParaRPr kumimoji="1" lang="en-US" altLang="zh-CN" sz="1100" dirty="0">
              <a:latin typeface="微软雅黑" panose="020B0503020204020204" pitchFamily="34" charset="-122"/>
              <a:ea typeface="微软雅黑" panose="020B0503020204020204" pitchFamily="34" charset="-122"/>
            </a:endParaRPr>
          </a:p>
          <a:p>
            <a:pPr marL="285744" indent="-285744" algn="just">
              <a:buFont typeface="Arial" panose="020B0604020202020204" pitchFamily="34" charset="0"/>
              <a:buChar char="•"/>
            </a:pPr>
            <a:r>
              <a:rPr kumimoji="1" lang="zh-CN" altLang="en-US" sz="1100" dirty="0">
                <a:latin typeface="微软雅黑" panose="020B0503020204020204" pitchFamily="34" charset="-122"/>
                <a:ea typeface="微软雅黑" panose="020B0503020204020204" pitchFamily="34" charset="-122"/>
              </a:rPr>
              <a:t>九音科技系列芯片可以深入服务于专业前端音频和后端音频处理市场</a:t>
            </a:r>
            <a:endParaRPr kumimoji="1" lang="en-US" altLang="zh-CN" sz="1100" dirty="0">
              <a:latin typeface="微软雅黑" panose="020B0503020204020204" pitchFamily="34" charset="-122"/>
              <a:ea typeface="微软雅黑" panose="020B0503020204020204" pitchFamily="34" charset="-122"/>
            </a:endParaRPr>
          </a:p>
        </p:txBody>
      </p:sp>
      <p:sp>
        <p:nvSpPr>
          <p:cNvPr id="37" name="文本框 55">
            <a:extLst>
              <a:ext uri="{FF2B5EF4-FFF2-40B4-BE49-F238E27FC236}">
                <a16:creationId xmlns:a16="http://schemas.microsoft.com/office/drawing/2014/main" id="{CC4F2650-9A73-D2AD-2E92-F02CB461A267}"/>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微软雅黑" panose="020B0503020204020204" pitchFamily="34" charset="-122"/>
                <a:ea typeface="微软雅黑" panose="020B0503020204020204" pitchFamily="34" charset="-122"/>
              </a:rPr>
              <a:t>音频处理无处不在</a:t>
            </a:r>
          </a:p>
        </p:txBody>
      </p:sp>
      <p:sp>
        <p:nvSpPr>
          <p:cNvPr id="38" name="日期占位符 1">
            <a:extLst>
              <a:ext uri="{FF2B5EF4-FFF2-40B4-BE49-F238E27FC236}">
                <a16:creationId xmlns:a16="http://schemas.microsoft.com/office/drawing/2014/main" id="{BBC8E01F-F0DC-19D0-F8D1-B409E66BA58A}"/>
              </a:ext>
            </a:extLst>
          </p:cNvPr>
          <p:cNvSpPr>
            <a:spLocks noGrp="1"/>
          </p:cNvSpPr>
          <p:nvPr>
            <p:ph type="dt" sz="half" idx="10"/>
          </p:nvPr>
        </p:nvSpPr>
        <p:spPr>
          <a:xfrm>
            <a:off x="628650" y="4767263"/>
            <a:ext cx="2057400" cy="274637"/>
          </a:xfrm>
        </p:spPr>
        <p:txBody>
          <a:bodyPr/>
          <a:lstStyle/>
          <a:p>
            <a:pPr>
              <a:defRPr/>
            </a:pPr>
            <a:r>
              <a:rPr lang="en-US" altLang="zh-CN"/>
              <a:t>2022/9/9</a:t>
            </a:r>
            <a:endParaRPr lang="zh-CN" altLang="en-US" dirty="0"/>
          </a:p>
        </p:txBody>
      </p:sp>
      <p:sp>
        <p:nvSpPr>
          <p:cNvPr id="39" name="页脚占位符 3">
            <a:extLst>
              <a:ext uri="{FF2B5EF4-FFF2-40B4-BE49-F238E27FC236}">
                <a16:creationId xmlns:a16="http://schemas.microsoft.com/office/drawing/2014/main" id="{92C47171-4800-370A-AFAF-E76AB8B7C69F}"/>
              </a:ext>
            </a:extLst>
          </p:cNvPr>
          <p:cNvSpPr>
            <a:spLocks noGrp="1"/>
          </p:cNvSpPr>
          <p:nvPr>
            <p:ph type="ftr" sz="quarter" idx="11"/>
          </p:nvPr>
        </p:nvSpPr>
        <p:spPr>
          <a:xfrm>
            <a:off x="3028950" y="4767263"/>
            <a:ext cx="3086100" cy="274637"/>
          </a:xfrm>
        </p:spPr>
        <p:txBody>
          <a:bodyPr/>
          <a:lstStyle/>
          <a:p>
            <a:pPr>
              <a:defRPr/>
            </a:pPr>
            <a:r>
              <a:rPr lang="zh-CN" altLang="en-US"/>
              <a:t>深圳市九音科技有限公司</a:t>
            </a:r>
          </a:p>
        </p:txBody>
      </p:sp>
      <p:sp>
        <p:nvSpPr>
          <p:cNvPr id="5" name="iṧ1ïdé">
            <a:extLst>
              <a:ext uri="{FF2B5EF4-FFF2-40B4-BE49-F238E27FC236}">
                <a16:creationId xmlns:a16="http://schemas.microsoft.com/office/drawing/2014/main" id="{FF661ACD-494D-B195-3A73-8C0534BB8009}"/>
              </a:ext>
            </a:extLst>
          </p:cNvPr>
          <p:cNvSpPr/>
          <p:nvPr/>
        </p:nvSpPr>
        <p:spPr bwMode="auto">
          <a:xfrm>
            <a:off x="5166912" y="2248682"/>
            <a:ext cx="1099266" cy="96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342900"/>
            <a:r>
              <a:rPr lang="zh-CN" altLang="en-US" sz="900" dirty="0">
                <a:solidFill>
                  <a:srgbClr val="252525"/>
                </a:solidFill>
                <a:latin typeface="微软雅黑" panose="020B0503020204020204" pitchFamily="34" charset="-122"/>
                <a:ea typeface="微软雅黑" panose="020B0503020204020204" pitchFamily="34" charset="-122"/>
              </a:rPr>
              <a:t>预计</a:t>
            </a:r>
            <a:r>
              <a:rPr lang="en-US" altLang="zh-CN" sz="900" dirty="0">
                <a:solidFill>
                  <a:srgbClr val="252525"/>
                </a:solidFill>
                <a:latin typeface="微软雅黑" panose="020B0503020204020204" pitchFamily="34" charset="-122"/>
                <a:ea typeface="微软雅黑" panose="020B0503020204020204" pitchFamily="34" charset="-122"/>
              </a:rPr>
              <a:t>2023</a:t>
            </a:r>
            <a:r>
              <a:rPr lang="zh-CN" altLang="en-US" sz="900" dirty="0">
                <a:solidFill>
                  <a:srgbClr val="252525"/>
                </a:solidFill>
                <a:latin typeface="微软雅黑" panose="020B0503020204020204" pitchFamily="34" charset="-122"/>
                <a:ea typeface="微软雅黑" panose="020B0503020204020204" pitchFamily="34" charset="-122"/>
              </a:rPr>
              <a:t>年我国主要电子音响产品总市场规模将达</a:t>
            </a:r>
            <a:r>
              <a:rPr lang="en-US" altLang="zh-CN" sz="900" dirty="0">
                <a:solidFill>
                  <a:srgbClr val="252525"/>
                </a:solidFill>
                <a:latin typeface="微软雅黑" panose="020B0503020204020204" pitchFamily="34" charset="-122"/>
                <a:ea typeface="微软雅黑" panose="020B0503020204020204" pitchFamily="34" charset="-122"/>
              </a:rPr>
              <a:t>4451</a:t>
            </a:r>
            <a:r>
              <a:rPr lang="zh-CN" altLang="en-US" sz="900" dirty="0">
                <a:solidFill>
                  <a:srgbClr val="252525"/>
                </a:solidFill>
                <a:latin typeface="微软雅黑" panose="020B0503020204020204" pitchFamily="34" charset="-122"/>
                <a:ea typeface="微软雅黑" panose="020B0503020204020204" pitchFamily="34" charset="-122"/>
              </a:rPr>
              <a:t>亿元</a:t>
            </a:r>
            <a:endParaRPr lang="zh-CN" altLang="en-US" sz="900" dirty="0">
              <a:solidFill>
                <a:srgbClr val="252525"/>
              </a:solidFill>
              <a:latin typeface="微软雅黑" panose="020B0503020204020204" pitchFamily="34" charset="-122"/>
              <a:ea typeface="微软雅黑" panose="020B0503020204020204" pitchFamily="34" charset="-122"/>
              <a:sym typeface="+mn-lt"/>
            </a:endParaRPr>
          </a:p>
        </p:txBody>
      </p:sp>
      <p:pic>
        <p:nvPicPr>
          <p:cNvPr id="7" name="图片 6">
            <a:extLst>
              <a:ext uri="{FF2B5EF4-FFF2-40B4-BE49-F238E27FC236}">
                <a16:creationId xmlns:a16="http://schemas.microsoft.com/office/drawing/2014/main" id="{99C7B3C1-FF36-7342-ECDC-BE3B8431A276}"/>
              </a:ext>
            </a:extLst>
          </p:cNvPr>
          <p:cNvPicPr>
            <a:picLocks noChangeAspect="1"/>
          </p:cNvPicPr>
          <p:nvPr/>
        </p:nvPicPr>
        <p:blipFill>
          <a:blip r:embed="rId11">
            <a:duotone>
              <a:schemeClr val="bg2">
                <a:shade val="45000"/>
                <a:satMod val="135000"/>
              </a:schemeClr>
              <a:prstClr val="white"/>
            </a:duotone>
            <a:extLst>
              <a:ext uri="{BEBA8EAE-BF5A-486C-A8C5-ECC9F3942E4B}">
                <a14:imgProps xmlns:a14="http://schemas.microsoft.com/office/drawing/2010/main">
                  <a14:imgLayer r:embed="rId12">
                    <a14:imgEffect>
                      <a14:sharpenSoften amount="50000"/>
                    </a14:imgEffect>
                    <a14:imgEffect>
                      <a14:colorTemperature colorTemp="10119"/>
                    </a14:imgEffect>
                    <a14:imgEffect>
                      <a14:saturation sat="318000"/>
                    </a14:imgEffect>
                    <a14:imgEffect>
                      <a14:brightnessContrast bright="73000" contrast="-12000"/>
                    </a14:imgEffect>
                  </a14:imgLayer>
                </a14:imgProps>
              </a:ext>
            </a:extLst>
          </a:blip>
          <a:stretch>
            <a:fillRect/>
          </a:stretch>
        </p:blipFill>
        <p:spPr>
          <a:xfrm>
            <a:off x="5277847" y="1169855"/>
            <a:ext cx="1094250" cy="587138"/>
          </a:xfrm>
          <a:prstGeom prst="rect">
            <a:avLst/>
          </a:prstGeom>
          <a:noFill/>
        </p:spPr>
      </p:pic>
      <p:sp>
        <p:nvSpPr>
          <p:cNvPr id="24" name="ïŝļiḓê">
            <a:extLst>
              <a:ext uri="{FF2B5EF4-FFF2-40B4-BE49-F238E27FC236}">
                <a16:creationId xmlns:a16="http://schemas.microsoft.com/office/drawing/2014/main" id="{DBB3F16F-39C8-819B-7D4F-1343708EC78A}"/>
              </a:ext>
            </a:extLst>
          </p:cNvPr>
          <p:cNvSpPr txBox="1"/>
          <p:nvPr/>
        </p:nvSpPr>
        <p:spPr bwMode="auto">
          <a:xfrm>
            <a:off x="5224205" y="1791602"/>
            <a:ext cx="1029154" cy="329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pPr>
            <a:r>
              <a:rPr lang="zh-CN" altLang="en-US" sz="1350" dirty="0">
                <a:solidFill>
                  <a:schemeClr val="tx1">
                    <a:lumMod val="75000"/>
                  </a:schemeClr>
                </a:solidFill>
                <a:latin typeface="微软雅黑" panose="020B0503020204020204" pitchFamily="34" charset="-122"/>
                <a:ea typeface="微软雅黑" panose="020B0503020204020204" pitchFamily="34" charset="-122"/>
              </a:rPr>
              <a:t>音响</a:t>
            </a:r>
            <a:endParaRPr lang="en-US" altLang="zh-CN" sz="1350" dirty="0">
              <a:solidFill>
                <a:schemeClr val="tx1">
                  <a:lumMod val="75000"/>
                </a:schemeClr>
              </a:solidFill>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id="{CE3C2704-0A3F-2CD7-32BE-B3697360EAD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spTree>
    <p:extLst>
      <p:ext uri="{BB962C8B-B14F-4D97-AF65-F5344CB8AC3E}">
        <p14:creationId xmlns:p14="http://schemas.microsoft.com/office/powerpoint/2010/main" val="313583504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A4EBD0-269B-3015-0D6E-EFF94BAB491F}"/>
              </a:ext>
            </a:extLst>
          </p:cNvPr>
          <p:cNvSpPr>
            <a:spLocks noGrp="1"/>
          </p:cNvSpPr>
          <p:nvPr>
            <p:ph type="dt" sz="half" idx="10"/>
          </p:nvPr>
        </p:nvSpPr>
        <p:spPr/>
        <p:txBody>
          <a:bodyPr/>
          <a:lstStyle/>
          <a:p>
            <a:pPr>
              <a:defRPr/>
            </a:pPr>
            <a:r>
              <a:rPr lang="en-US" altLang="zh-CN"/>
              <a:t>2022/9/9</a:t>
            </a:r>
            <a:endParaRPr lang="zh-CN" altLang="en-US" dirty="0"/>
          </a:p>
        </p:txBody>
      </p:sp>
      <p:sp>
        <p:nvSpPr>
          <p:cNvPr id="3" name="页脚占位符 2">
            <a:extLst>
              <a:ext uri="{FF2B5EF4-FFF2-40B4-BE49-F238E27FC236}">
                <a16:creationId xmlns:a16="http://schemas.microsoft.com/office/drawing/2014/main" id="{5800C735-6D66-7845-5944-4C1948C668D4}"/>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4E7F2677-31EF-C6F4-F400-2FED0433475C}"/>
              </a:ext>
            </a:extLst>
          </p:cNvPr>
          <p:cNvSpPr>
            <a:spLocks noGrp="1"/>
          </p:cNvSpPr>
          <p:nvPr>
            <p:ph type="sldNum" sz="quarter" idx="12"/>
          </p:nvPr>
        </p:nvSpPr>
        <p:spPr/>
        <p:txBody>
          <a:bodyPr/>
          <a:lstStyle/>
          <a:p>
            <a:pPr>
              <a:defRPr/>
            </a:pPr>
            <a:fld id="{84543B02-B5C3-48B4-A10E-C9FED9D43D25}" type="slidenum">
              <a:rPr lang="zh-CN" altLang="en-US" smtClean="0"/>
              <a:pPr>
                <a:defRPr/>
              </a:pPr>
              <a:t>4</a:t>
            </a:fld>
            <a:endParaRPr lang="zh-CN" altLang="en-US" dirty="0"/>
          </a:p>
        </p:txBody>
      </p:sp>
      <p:sp>
        <p:nvSpPr>
          <p:cNvPr id="5" name="文本框 108">
            <a:extLst>
              <a:ext uri="{FF2B5EF4-FFF2-40B4-BE49-F238E27FC236}">
                <a16:creationId xmlns:a16="http://schemas.microsoft.com/office/drawing/2014/main" id="{89EBF9DB-C277-616F-A02A-F0AD9B2D8C41}"/>
              </a:ext>
            </a:extLst>
          </p:cNvPr>
          <p:cNvSpPr txBox="1">
            <a:spLocks noChangeArrowheads="1"/>
          </p:cNvSpPr>
          <p:nvPr/>
        </p:nvSpPr>
        <p:spPr bwMode="auto">
          <a:xfrm>
            <a:off x="630239" y="404814"/>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微软雅黑" panose="020B0503020204020204" pitchFamily="34" charset="-122"/>
                <a:ea typeface="微软雅黑" panose="020B0503020204020204" pitchFamily="34" charset="-122"/>
              </a:rPr>
              <a:t>目录</a:t>
            </a:r>
          </a:p>
        </p:txBody>
      </p:sp>
      <p:sp>
        <p:nvSpPr>
          <p:cNvPr id="6" name="íṥḷïḍé">
            <a:extLst>
              <a:ext uri="{FF2B5EF4-FFF2-40B4-BE49-F238E27FC236}">
                <a16:creationId xmlns:a16="http://schemas.microsoft.com/office/drawing/2014/main" id="{6DFB8763-86C1-386B-45A6-4D39E2E55B3E}"/>
              </a:ext>
            </a:extLst>
          </p:cNvPr>
          <p:cNvSpPr/>
          <p:nvPr/>
        </p:nvSpPr>
        <p:spPr bwMode="auto">
          <a:xfrm>
            <a:off x="769134" y="1301238"/>
            <a:ext cx="6717516" cy="2615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defTabSz="457189">
              <a:buFont typeface="Arial" panose="020B0604020202020204" pitchFamily="34" charset="0"/>
              <a:buChar char="•"/>
            </a:pPr>
            <a:r>
              <a:rPr lang="en-US" altLang="zh-CN" sz="2800" dirty="0">
                <a:solidFill>
                  <a:schemeClr val="tx1">
                    <a:lumMod val="75000"/>
                  </a:schemeClr>
                </a:solidFill>
                <a:latin typeface="Times" pitchFamily="2" charset="0"/>
                <a:cs typeface="+mn-ea"/>
                <a:sym typeface="+mn-lt"/>
              </a:rPr>
              <a:t>SNC8600</a:t>
            </a:r>
            <a:r>
              <a:rPr lang="zh-CN" altLang="en-US" sz="2800" dirty="0">
                <a:solidFill>
                  <a:schemeClr val="tx1">
                    <a:lumMod val="75000"/>
                  </a:schemeClr>
                </a:solidFill>
                <a:latin typeface="Times" pitchFamily="2" charset="0"/>
                <a:cs typeface="+mn-ea"/>
                <a:sym typeface="+mn-lt"/>
              </a:rPr>
              <a:t>芯片简介</a:t>
            </a:r>
            <a:endParaRPr lang="en-US" altLang="zh-CN" sz="2800" dirty="0">
              <a:solidFill>
                <a:schemeClr val="tx1">
                  <a:lumMod val="75000"/>
                </a:schemeClr>
              </a:solidFill>
              <a:latin typeface="Times" pitchFamily="2" charset="0"/>
              <a:cs typeface="+mn-ea"/>
              <a:sym typeface="+mn-lt"/>
            </a:endParaRPr>
          </a:p>
          <a:p>
            <a:pPr marL="285750" indent="-285750" algn="just" defTabSz="457189">
              <a:buFont typeface="Arial" panose="020B0604020202020204" pitchFamily="34" charset="0"/>
              <a:buChar char="•"/>
            </a:pPr>
            <a:r>
              <a:rPr lang="zh-CN" altLang="en-US" sz="2800" dirty="0">
                <a:solidFill>
                  <a:schemeClr val="tx1">
                    <a:lumMod val="75000"/>
                  </a:schemeClr>
                </a:solidFill>
                <a:latin typeface="Times" pitchFamily="2" charset="0"/>
                <a:cs typeface="+mn-ea"/>
              </a:rPr>
              <a:t>合作生态</a:t>
            </a:r>
            <a:endParaRPr lang="en-US" altLang="zh-CN" sz="2800" dirty="0">
              <a:solidFill>
                <a:schemeClr val="tx1">
                  <a:lumMod val="75000"/>
                </a:schemeClr>
              </a:solidFill>
              <a:latin typeface="Times" pitchFamily="2" charset="0"/>
              <a:cs typeface="+mn-ea"/>
            </a:endParaRPr>
          </a:p>
          <a:p>
            <a:pPr marL="285750" indent="-285750" algn="just" defTabSz="457189">
              <a:buFont typeface="Arial" panose="020B0604020202020204" pitchFamily="34" charset="0"/>
              <a:buChar char="•"/>
            </a:pPr>
            <a:r>
              <a:rPr lang="en-US" altLang="zh-CN" sz="2800" dirty="0">
                <a:solidFill>
                  <a:schemeClr val="tx1">
                    <a:lumMod val="75000"/>
                  </a:schemeClr>
                </a:solidFill>
                <a:latin typeface="Times" pitchFamily="2" charset="0"/>
                <a:cs typeface="+mn-ea"/>
              </a:rPr>
              <a:t>SDK</a:t>
            </a:r>
            <a:r>
              <a:rPr lang="zh-CN" altLang="en-US" sz="2800" dirty="0">
                <a:solidFill>
                  <a:schemeClr val="tx1">
                    <a:lumMod val="75000"/>
                  </a:schemeClr>
                </a:solidFill>
                <a:latin typeface="Times" pitchFamily="2" charset="0"/>
                <a:cs typeface="+mn-ea"/>
              </a:rPr>
              <a:t>开发平台</a:t>
            </a:r>
            <a:endParaRPr lang="en-US" altLang="zh-CN" sz="2800" dirty="0">
              <a:solidFill>
                <a:schemeClr val="tx1">
                  <a:lumMod val="75000"/>
                </a:schemeClr>
              </a:solidFill>
              <a:latin typeface="Times" pitchFamily="2" charset="0"/>
              <a:cs typeface="+mn-ea"/>
            </a:endParaRPr>
          </a:p>
          <a:p>
            <a:pPr marL="285750" indent="-285750" algn="just" defTabSz="457189">
              <a:buFont typeface="Arial" panose="020B0604020202020204" pitchFamily="34" charset="0"/>
              <a:buChar char="•"/>
            </a:pPr>
            <a:r>
              <a:rPr lang="zh-CN" altLang="en-US" sz="2800" dirty="0">
                <a:solidFill>
                  <a:schemeClr val="tx1">
                    <a:lumMod val="75000"/>
                  </a:schemeClr>
                </a:solidFill>
                <a:latin typeface="Times" pitchFamily="2" charset="0"/>
                <a:cs typeface="+mn-ea"/>
              </a:rPr>
              <a:t>芯片信息</a:t>
            </a:r>
            <a:endParaRPr lang="en-US" altLang="zh-CN" sz="2800" dirty="0">
              <a:solidFill>
                <a:schemeClr val="tx1">
                  <a:lumMod val="75000"/>
                </a:schemeClr>
              </a:solidFill>
              <a:latin typeface="Times" pitchFamily="2" charset="0"/>
              <a:cs typeface="+mn-ea"/>
            </a:endParaRPr>
          </a:p>
          <a:p>
            <a:pPr marL="285750" indent="-285750" algn="just" defTabSz="457189">
              <a:buFont typeface="Arial" panose="020B0604020202020204" pitchFamily="34" charset="0"/>
              <a:buChar char="•"/>
            </a:pPr>
            <a:r>
              <a:rPr lang="zh-CN" altLang="en-US" sz="2800" dirty="0">
                <a:solidFill>
                  <a:schemeClr val="tx1">
                    <a:lumMod val="75000"/>
                  </a:schemeClr>
                </a:solidFill>
                <a:latin typeface="Times" pitchFamily="2" charset="0"/>
                <a:cs typeface="+mn-ea"/>
              </a:rPr>
              <a:t>资料下载</a:t>
            </a:r>
          </a:p>
          <a:p>
            <a:pPr marL="285750" indent="-285750" algn="just" defTabSz="457189">
              <a:buFont typeface="Arial" panose="020B0604020202020204" pitchFamily="34" charset="0"/>
              <a:buChar char="•"/>
            </a:pPr>
            <a:endParaRPr lang="zh-CN" altLang="en-US" sz="2800" b="1" dirty="0"/>
          </a:p>
          <a:p>
            <a:pPr marL="285750" indent="-285750" algn="just" defTabSz="457189">
              <a:buFont typeface="Arial" panose="020B0604020202020204" pitchFamily="34" charset="0"/>
              <a:buChar char="•"/>
            </a:pPr>
            <a:endParaRPr lang="zh-CN" altLang="en-US" sz="2800" b="1" dirty="0"/>
          </a:p>
          <a:p>
            <a:pPr marL="285750" indent="-285750" algn="just" defTabSz="457189">
              <a:buFont typeface="Arial" panose="020B0604020202020204" pitchFamily="34" charset="0"/>
              <a:buChar char="•"/>
            </a:pPr>
            <a:endParaRPr lang="zh-CN" altLang="en-US" sz="2800" b="1" dirty="0"/>
          </a:p>
          <a:p>
            <a:pPr marL="285750" indent="-285750" algn="just" defTabSz="457189">
              <a:buFont typeface="Arial" panose="020B0604020202020204" pitchFamily="34" charset="0"/>
              <a:buChar char="•"/>
            </a:pPr>
            <a:endParaRPr lang="en-US" altLang="zh-CN" sz="2800" dirty="0">
              <a:solidFill>
                <a:schemeClr val="tx1">
                  <a:lumMod val="75000"/>
                </a:schemeClr>
              </a:solidFill>
              <a:latin typeface="Times" pitchFamily="2" charset="0"/>
              <a:cs typeface="+mn-ea"/>
              <a:sym typeface="+mn-lt"/>
            </a:endParaRPr>
          </a:p>
          <a:p>
            <a:pPr marL="285750" indent="-285750" algn="just" defTabSz="457189">
              <a:buFont typeface="Arial" panose="020B0604020202020204" pitchFamily="34" charset="0"/>
              <a:buChar char="•"/>
            </a:pPr>
            <a:endParaRPr lang="en-US" altLang="zh-CN" sz="2800" dirty="0">
              <a:solidFill>
                <a:schemeClr val="tx1">
                  <a:lumMod val="75000"/>
                </a:schemeClr>
              </a:solidFill>
              <a:latin typeface="Times" pitchFamily="2" charset="0"/>
              <a:cs typeface="+mn-ea"/>
              <a:sym typeface="+mn-lt"/>
            </a:endParaRPr>
          </a:p>
          <a:p>
            <a:pPr marL="285750" indent="-285750" algn="just" defTabSz="457189">
              <a:buFont typeface="Arial" panose="020B0604020202020204" pitchFamily="34" charset="0"/>
              <a:buChar char="•"/>
            </a:pPr>
            <a:endParaRPr lang="zh-CN" altLang="en-US" sz="2800" dirty="0">
              <a:solidFill>
                <a:schemeClr val="tx1">
                  <a:lumMod val="75000"/>
                </a:schemeClr>
              </a:solidFill>
              <a:latin typeface="Times" pitchFamily="2" charset="0"/>
              <a:cs typeface="+mn-ea"/>
              <a:sym typeface="+mn-lt"/>
            </a:endParaRPr>
          </a:p>
        </p:txBody>
      </p:sp>
    </p:spTree>
    <p:extLst>
      <p:ext uri="{BB962C8B-B14F-4D97-AF65-F5344CB8AC3E}">
        <p14:creationId xmlns:p14="http://schemas.microsoft.com/office/powerpoint/2010/main" val="350537964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原创设计师QQ598969553      _2">
            <a:extLst>
              <a:ext uri="{FF2B5EF4-FFF2-40B4-BE49-F238E27FC236}">
                <a16:creationId xmlns:a16="http://schemas.microsoft.com/office/drawing/2014/main" id="{D4D7B265-A2A2-726B-4C8E-B682D73DCE72}"/>
              </a:ext>
            </a:extLst>
          </p:cNvPr>
          <p:cNvCxnSpPr>
            <a:cxnSpLocks/>
          </p:cNvCxnSpPr>
          <p:nvPr/>
        </p:nvCxnSpPr>
        <p:spPr>
          <a:xfrm>
            <a:off x="4049289" y="1471755"/>
            <a:ext cx="0" cy="2815624"/>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微软雅黑" panose="020B0503020204020204" pitchFamily="34" charset="-122"/>
                <a:ea typeface="微软雅黑" panose="020B0503020204020204" pitchFamily="34" charset="-122"/>
              </a:rPr>
              <a:t>芯片简介</a:t>
            </a:r>
          </a:p>
        </p:txBody>
      </p:sp>
      <p:pic>
        <p:nvPicPr>
          <p:cNvPr id="27" name="图片 26">
            <a:extLst>
              <a:ext uri="{FF2B5EF4-FFF2-40B4-BE49-F238E27FC236}">
                <a16:creationId xmlns:a16="http://schemas.microsoft.com/office/drawing/2014/main" id="{80EC1F17-974E-745A-E4BD-DA5B4E0051E3}"/>
              </a:ext>
            </a:extLst>
          </p:cNvPr>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265184" y="1307983"/>
            <a:ext cx="3765492" cy="2994305"/>
          </a:xfrm>
          <a:prstGeom prst="rect">
            <a:avLst/>
          </a:prstGeom>
          <a:noFill/>
        </p:spPr>
      </p:pic>
      <p:sp>
        <p:nvSpPr>
          <p:cNvPr id="2" name="日期占位符 1">
            <a:extLst>
              <a:ext uri="{FF2B5EF4-FFF2-40B4-BE49-F238E27FC236}">
                <a16:creationId xmlns:a16="http://schemas.microsoft.com/office/drawing/2014/main" id="{68241DC6-29A8-5A5F-CBE5-B2DCD25FE1AF}"/>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5FC20804-7583-8397-B6E2-86B7066FE157}"/>
              </a:ext>
            </a:extLst>
          </p:cNvPr>
          <p:cNvSpPr>
            <a:spLocks noGrp="1"/>
          </p:cNvSpPr>
          <p:nvPr>
            <p:ph type="ftr" sz="quarter" idx="11"/>
          </p:nvPr>
        </p:nvSpPr>
        <p:spPr/>
        <p:txBody>
          <a:bodyPr/>
          <a:lstStyle/>
          <a:p>
            <a:pPr>
              <a:defRPr/>
            </a:pPr>
            <a:r>
              <a:rPr lang="zh-CN" altLang="en-US" dirty="0"/>
              <a:t>深圳市九音科技有限公司</a:t>
            </a:r>
          </a:p>
        </p:txBody>
      </p:sp>
      <p:sp>
        <p:nvSpPr>
          <p:cNvPr id="5" name="灯片编号占位符 4">
            <a:extLst>
              <a:ext uri="{FF2B5EF4-FFF2-40B4-BE49-F238E27FC236}">
                <a16:creationId xmlns:a16="http://schemas.microsoft.com/office/drawing/2014/main" id="{0F255F28-4C97-66F2-C691-E76B6F6DA7A0}"/>
              </a:ext>
            </a:extLst>
          </p:cNvPr>
          <p:cNvSpPr>
            <a:spLocks noGrp="1"/>
          </p:cNvSpPr>
          <p:nvPr>
            <p:ph type="sldNum" sz="quarter" idx="12"/>
          </p:nvPr>
        </p:nvSpPr>
        <p:spPr/>
        <p:txBody>
          <a:bodyPr/>
          <a:lstStyle/>
          <a:p>
            <a:pPr>
              <a:defRPr/>
            </a:pPr>
            <a:fld id="{84543B02-B5C3-48B4-A10E-C9FED9D43D25}" type="slidenum">
              <a:rPr lang="zh-CN" altLang="en-US" smtClean="0"/>
              <a:pPr>
                <a:defRPr/>
              </a:pPr>
              <a:t>5</a:t>
            </a:fld>
            <a:endParaRPr lang="zh-CN" altLang="en-US" dirty="0"/>
          </a:p>
        </p:txBody>
      </p:sp>
      <p:grpSp>
        <p:nvGrpSpPr>
          <p:cNvPr id="11" name="组合 10">
            <a:extLst>
              <a:ext uri="{FF2B5EF4-FFF2-40B4-BE49-F238E27FC236}">
                <a16:creationId xmlns:a16="http://schemas.microsoft.com/office/drawing/2014/main" id="{50D3C93A-A062-0406-D4B4-003CDE4BD702}"/>
              </a:ext>
            </a:extLst>
          </p:cNvPr>
          <p:cNvGrpSpPr/>
          <p:nvPr/>
        </p:nvGrpSpPr>
        <p:grpSpPr>
          <a:xfrm>
            <a:off x="3832224" y="1200760"/>
            <a:ext cx="4992173" cy="3273933"/>
            <a:chOff x="1554450" y="866376"/>
            <a:chExt cx="5603844" cy="3839463"/>
          </a:xfrm>
        </p:grpSpPr>
        <p:sp>
          <p:nvSpPr>
            <p:cNvPr id="12" name="任意多边形: 形状 11">
              <a:extLst>
                <a:ext uri="{FF2B5EF4-FFF2-40B4-BE49-F238E27FC236}">
                  <a16:creationId xmlns:a16="http://schemas.microsoft.com/office/drawing/2014/main" id="{3251D82B-E2F3-C7A3-FFB5-9ACD4A129B16}"/>
                </a:ext>
              </a:extLst>
            </p:cNvPr>
            <p:cNvSpPr/>
            <p:nvPr/>
          </p:nvSpPr>
          <p:spPr>
            <a:xfrm>
              <a:off x="3521674" y="1653985"/>
              <a:ext cx="828052" cy="841733"/>
            </a:xfrm>
            <a:custGeom>
              <a:avLst/>
              <a:gdLst/>
              <a:ahLst/>
              <a:cxnLst/>
              <a:rect l="0" t="0" r="0" b="0"/>
              <a:pathLst>
                <a:path w="1209379" h="1211925">
                  <a:moveTo>
                    <a:pt x="0" y="296082"/>
                  </a:moveTo>
                  <a:lnTo>
                    <a:pt x="300069" y="296082"/>
                  </a:lnTo>
                  <a:cubicBezTo>
                    <a:pt x="300069" y="296082"/>
                    <a:pt x="380129" y="295357"/>
                    <a:pt x="389750" y="264830"/>
                  </a:cubicBezTo>
                  <a:cubicBezTo>
                    <a:pt x="389750" y="264830"/>
                    <a:pt x="396868" y="249567"/>
                    <a:pt x="383040" y="232124"/>
                  </a:cubicBezTo>
                  <a:cubicBezTo>
                    <a:pt x="383040" y="232124"/>
                    <a:pt x="365573" y="200871"/>
                    <a:pt x="347378" y="184880"/>
                  </a:cubicBezTo>
                  <a:cubicBezTo>
                    <a:pt x="329183" y="168890"/>
                    <a:pt x="315353" y="99843"/>
                    <a:pt x="347378" y="56234"/>
                  </a:cubicBezTo>
                  <a:cubicBezTo>
                    <a:pt x="379401" y="12625"/>
                    <a:pt x="423798" y="0"/>
                    <a:pt x="468195" y="0"/>
                  </a:cubicBezTo>
                  <a:cubicBezTo>
                    <a:pt x="512592" y="7537"/>
                    <a:pt x="551893" y="22800"/>
                    <a:pt x="575912" y="70770"/>
                  </a:cubicBezTo>
                  <a:cubicBezTo>
                    <a:pt x="599930" y="118740"/>
                    <a:pt x="588286" y="162350"/>
                    <a:pt x="559899" y="195783"/>
                  </a:cubicBezTo>
                  <a:cubicBezTo>
                    <a:pt x="531515" y="229217"/>
                    <a:pt x="520598" y="251020"/>
                    <a:pt x="523510" y="259743"/>
                  </a:cubicBezTo>
                  <a:cubicBezTo>
                    <a:pt x="526421" y="268464"/>
                    <a:pt x="530789" y="280820"/>
                    <a:pt x="557716" y="289541"/>
                  </a:cubicBezTo>
                  <a:cubicBezTo>
                    <a:pt x="584646" y="298264"/>
                    <a:pt x="637777" y="296082"/>
                    <a:pt x="637777" y="296082"/>
                  </a:cubicBezTo>
                  <a:lnTo>
                    <a:pt x="916530" y="296082"/>
                  </a:lnTo>
                  <a:lnTo>
                    <a:pt x="916530" y="567185"/>
                  </a:lnTo>
                  <a:cubicBezTo>
                    <a:pt x="916530" y="567185"/>
                    <a:pt x="914348" y="667484"/>
                    <a:pt x="942005" y="679841"/>
                  </a:cubicBezTo>
                  <a:cubicBezTo>
                    <a:pt x="969661" y="692197"/>
                    <a:pt x="985674" y="674753"/>
                    <a:pt x="991564" y="668940"/>
                  </a:cubicBezTo>
                  <a:cubicBezTo>
                    <a:pt x="991564" y="668940"/>
                    <a:pt x="1035895" y="630418"/>
                    <a:pt x="1052630" y="626058"/>
                  </a:cubicBezTo>
                  <a:cubicBezTo>
                    <a:pt x="1069373" y="621696"/>
                    <a:pt x="1128326" y="609341"/>
                    <a:pt x="1175636" y="660217"/>
                  </a:cubicBezTo>
                  <a:cubicBezTo>
                    <a:pt x="1222939" y="711095"/>
                    <a:pt x="1212018" y="789587"/>
                    <a:pt x="1193831" y="821568"/>
                  </a:cubicBezTo>
                  <a:cubicBezTo>
                    <a:pt x="1175636" y="853548"/>
                    <a:pt x="1134756" y="883705"/>
                    <a:pt x="1088176" y="882413"/>
                  </a:cubicBezTo>
                  <a:cubicBezTo>
                    <a:pt x="1088176" y="882413"/>
                    <a:pt x="1047432" y="882869"/>
                    <a:pt x="1022884" y="859826"/>
                  </a:cubicBezTo>
                  <a:cubicBezTo>
                    <a:pt x="998336" y="836783"/>
                    <a:pt x="969859" y="822069"/>
                    <a:pt x="963969" y="819622"/>
                  </a:cubicBezTo>
                  <a:cubicBezTo>
                    <a:pt x="958079" y="817175"/>
                    <a:pt x="938440" y="814720"/>
                    <a:pt x="930590" y="837269"/>
                  </a:cubicBezTo>
                  <a:cubicBezTo>
                    <a:pt x="922731" y="859826"/>
                    <a:pt x="916355" y="869136"/>
                    <a:pt x="916355" y="920216"/>
                  </a:cubicBezTo>
                  <a:lnTo>
                    <a:pt x="916355" y="1211820"/>
                  </a:lnTo>
                  <a:lnTo>
                    <a:pt x="644867" y="1211820"/>
                  </a:lnTo>
                  <a:cubicBezTo>
                    <a:pt x="644867" y="1211820"/>
                    <a:pt x="530975" y="1215818"/>
                    <a:pt x="526060" y="1174565"/>
                  </a:cubicBezTo>
                  <a:cubicBezTo>
                    <a:pt x="526060" y="1174565"/>
                    <a:pt x="521530" y="1160224"/>
                    <a:pt x="534015" y="1144545"/>
                  </a:cubicBezTo>
                  <a:cubicBezTo>
                    <a:pt x="548867" y="1120764"/>
                    <a:pt x="561293" y="1108604"/>
                    <a:pt x="573968" y="1091231"/>
                  </a:cubicBezTo>
                  <a:cubicBezTo>
                    <a:pt x="573968" y="1091231"/>
                    <a:pt x="611494" y="1013308"/>
                    <a:pt x="559802" y="958459"/>
                  </a:cubicBezTo>
                  <a:cubicBezTo>
                    <a:pt x="559802" y="958459"/>
                    <a:pt x="521282" y="913786"/>
                    <a:pt x="455426" y="915032"/>
                  </a:cubicBezTo>
                  <a:cubicBezTo>
                    <a:pt x="392800" y="921234"/>
                    <a:pt x="369688" y="945805"/>
                    <a:pt x="356516" y="960944"/>
                  </a:cubicBezTo>
                  <a:cubicBezTo>
                    <a:pt x="344189" y="975110"/>
                    <a:pt x="316742" y="1020916"/>
                    <a:pt x="335889" y="1074351"/>
                  </a:cubicBezTo>
                  <a:cubicBezTo>
                    <a:pt x="335889" y="1074351"/>
                    <a:pt x="345333" y="1093214"/>
                    <a:pt x="356019" y="1106864"/>
                  </a:cubicBezTo>
                  <a:cubicBezTo>
                    <a:pt x="385096" y="1144340"/>
                    <a:pt x="406965" y="1169655"/>
                    <a:pt x="385842" y="1188762"/>
                  </a:cubicBezTo>
                  <a:cubicBezTo>
                    <a:pt x="369439" y="1205390"/>
                    <a:pt x="341853" y="1211820"/>
                    <a:pt x="300233" y="1211820"/>
                  </a:cubicBezTo>
                  <a:lnTo>
                    <a:pt x="0" y="1211820"/>
                  </a:lnTo>
                  <a:lnTo>
                    <a:pt x="0" y="925026"/>
                  </a:lnTo>
                  <a:cubicBezTo>
                    <a:pt x="0" y="925026"/>
                    <a:pt x="-1691" y="811779"/>
                    <a:pt x="39547" y="818155"/>
                  </a:cubicBezTo>
                  <a:cubicBezTo>
                    <a:pt x="39547" y="818155"/>
                    <a:pt x="65566" y="821583"/>
                    <a:pt x="94532" y="847567"/>
                  </a:cubicBezTo>
                  <a:cubicBezTo>
                    <a:pt x="123496" y="873552"/>
                    <a:pt x="156389" y="889238"/>
                    <a:pt x="205482" y="877960"/>
                  </a:cubicBezTo>
                  <a:cubicBezTo>
                    <a:pt x="254576" y="866689"/>
                    <a:pt x="280595" y="824038"/>
                    <a:pt x="287468" y="799520"/>
                  </a:cubicBezTo>
                  <a:cubicBezTo>
                    <a:pt x="294341" y="775010"/>
                    <a:pt x="312014" y="703923"/>
                    <a:pt x="247211" y="646073"/>
                  </a:cubicBezTo>
                  <a:cubicBezTo>
                    <a:pt x="247211" y="646073"/>
                    <a:pt x="204501" y="608812"/>
                    <a:pt x="148534" y="625482"/>
                  </a:cubicBezTo>
                  <a:cubicBezTo>
                    <a:pt x="148534" y="625482"/>
                    <a:pt x="118833" y="635042"/>
                    <a:pt x="99441" y="654407"/>
                  </a:cubicBezTo>
                  <a:cubicBezTo>
                    <a:pt x="80049" y="673772"/>
                    <a:pt x="55257" y="692157"/>
                    <a:pt x="36111" y="687744"/>
                  </a:cubicBezTo>
                  <a:cubicBezTo>
                    <a:pt x="16964" y="683333"/>
                    <a:pt x="3218" y="651956"/>
                    <a:pt x="0" y="620089"/>
                  </a:cubicBezTo>
                  <a:cubicBezTo>
                    <a:pt x="0" y="588223"/>
                    <a:pt x="0" y="548022"/>
                    <a:pt x="0" y="547531"/>
                  </a:cubicBezTo>
                  <a:lnTo>
                    <a:pt x="0" y="296082"/>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1554FAD8-6D4F-F1CC-4195-E03D34290919}"/>
                </a:ext>
              </a:extLst>
            </p:cNvPr>
            <p:cNvSpPr/>
            <p:nvPr/>
          </p:nvSpPr>
          <p:spPr>
            <a:xfrm flipV="1">
              <a:off x="4153282" y="1860626"/>
              <a:ext cx="828052" cy="843801"/>
            </a:xfrm>
            <a:custGeom>
              <a:avLst/>
              <a:gdLst/>
              <a:ahLst/>
              <a:cxnLst/>
              <a:rect l="0" t="0" r="0" b="0"/>
              <a:pathLst>
                <a:path w="1209379" h="1214902">
                  <a:moveTo>
                    <a:pt x="0" y="297421"/>
                  </a:moveTo>
                  <a:lnTo>
                    <a:pt x="302404" y="297276"/>
                  </a:lnTo>
                  <a:cubicBezTo>
                    <a:pt x="302404" y="297276"/>
                    <a:pt x="381117" y="293668"/>
                    <a:pt x="389750" y="268305"/>
                  </a:cubicBezTo>
                  <a:cubicBezTo>
                    <a:pt x="389750" y="268305"/>
                    <a:pt x="396837" y="256379"/>
                    <a:pt x="382422" y="230773"/>
                  </a:cubicBezTo>
                  <a:cubicBezTo>
                    <a:pt x="382422" y="230773"/>
                    <a:pt x="365772" y="208400"/>
                    <a:pt x="346885" y="183045"/>
                  </a:cubicBezTo>
                  <a:cubicBezTo>
                    <a:pt x="326257" y="164152"/>
                    <a:pt x="315572" y="103248"/>
                    <a:pt x="346139" y="58998"/>
                  </a:cubicBezTo>
                  <a:cubicBezTo>
                    <a:pt x="376924" y="14434"/>
                    <a:pt x="428894" y="-1906"/>
                    <a:pt x="467912" y="0"/>
                  </a:cubicBezTo>
                  <a:cubicBezTo>
                    <a:pt x="515627" y="7043"/>
                    <a:pt x="557341" y="22754"/>
                    <a:pt x="578501" y="72422"/>
                  </a:cubicBezTo>
                  <a:cubicBezTo>
                    <a:pt x="604650" y="131338"/>
                    <a:pt x="587448" y="173846"/>
                    <a:pt x="546502" y="216119"/>
                  </a:cubicBezTo>
                  <a:cubicBezTo>
                    <a:pt x="524075" y="240221"/>
                    <a:pt x="522655" y="255720"/>
                    <a:pt x="525567" y="264458"/>
                  </a:cubicBezTo>
                  <a:cubicBezTo>
                    <a:pt x="528477" y="273193"/>
                    <a:pt x="533431" y="278405"/>
                    <a:pt x="560359" y="287142"/>
                  </a:cubicBezTo>
                  <a:cubicBezTo>
                    <a:pt x="587288" y="295878"/>
                    <a:pt x="638149" y="297608"/>
                    <a:pt x="638149" y="297608"/>
                  </a:cubicBezTo>
                  <a:lnTo>
                    <a:pt x="916902" y="297608"/>
                  </a:lnTo>
                  <a:lnTo>
                    <a:pt x="916530" y="571169"/>
                  </a:lnTo>
                  <a:cubicBezTo>
                    <a:pt x="916530" y="571169"/>
                    <a:pt x="914348" y="671639"/>
                    <a:pt x="942005" y="684015"/>
                  </a:cubicBezTo>
                  <a:cubicBezTo>
                    <a:pt x="969661" y="696391"/>
                    <a:pt x="985674" y="678919"/>
                    <a:pt x="991564" y="673095"/>
                  </a:cubicBezTo>
                  <a:cubicBezTo>
                    <a:pt x="991564" y="673095"/>
                    <a:pt x="1035895" y="634508"/>
                    <a:pt x="1052630" y="630140"/>
                  </a:cubicBezTo>
                  <a:cubicBezTo>
                    <a:pt x="1069373" y="625771"/>
                    <a:pt x="1128326" y="613396"/>
                    <a:pt x="1175636" y="664357"/>
                  </a:cubicBezTo>
                  <a:cubicBezTo>
                    <a:pt x="1222939" y="715320"/>
                    <a:pt x="1212018" y="793949"/>
                    <a:pt x="1193831" y="825983"/>
                  </a:cubicBezTo>
                  <a:cubicBezTo>
                    <a:pt x="1175636" y="858017"/>
                    <a:pt x="1134756" y="888220"/>
                    <a:pt x="1088176" y="886928"/>
                  </a:cubicBezTo>
                  <a:cubicBezTo>
                    <a:pt x="1088176" y="886928"/>
                    <a:pt x="1047432" y="887384"/>
                    <a:pt x="1022884" y="864295"/>
                  </a:cubicBezTo>
                  <a:cubicBezTo>
                    <a:pt x="998336" y="841221"/>
                    <a:pt x="969859" y="826485"/>
                    <a:pt x="963969" y="824030"/>
                  </a:cubicBezTo>
                  <a:cubicBezTo>
                    <a:pt x="958079" y="821575"/>
                    <a:pt x="938440" y="819120"/>
                    <a:pt x="930590" y="841708"/>
                  </a:cubicBezTo>
                  <a:cubicBezTo>
                    <a:pt x="922731" y="864295"/>
                    <a:pt x="916355" y="873628"/>
                    <a:pt x="916355" y="924798"/>
                  </a:cubicBezTo>
                  <a:lnTo>
                    <a:pt x="916355" y="1214731"/>
                  </a:lnTo>
                  <a:lnTo>
                    <a:pt x="644867" y="1214731"/>
                  </a:lnTo>
                  <a:cubicBezTo>
                    <a:pt x="644867" y="1214731"/>
                    <a:pt x="529988" y="1216897"/>
                    <a:pt x="526060" y="1179573"/>
                  </a:cubicBezTo>
                  <a:cubicBezTo>
                    <a:pt x="526060" y="1179573"/>
                    <a:pt x="520661" y="1167786"/>
                    <a:pt x="540789" y="1138320"/>
                  </a:cubicBezTo>
                  <a:cubicBezTo>
                    <a:pt x="560917" y="1108855"/>
                    <a:pt x="578100" y="1096087"/>
                    <a:pt x="586446" y="1071045"/>
                  </a:cubicBezTo>
                  <a:cubicBezTo>
                    <a:pt x="586446" y="1071045"/>
                    <a:pt x="602647" y="1003276"/>
                    <a:pt x="560917" y="962517"/>
                  </a:cubicBezTo>
                  <a:cubicBezTo>
                    <a:pt x="560917" y="962517"/>
                    <a:pt x="517715" y="914394"/>
                    <a:pt x="454874" y="918810"/>
                  </a:cubicBezTo>
                  <a:cubicBezTo>
                    <a:pt x="392037" y="923225"/>
                    <a:pt x="366017" y="949749"/>
                    <a:pt x="353744" y="963992"/>
                  </a:cubicBezTo>
                  <a:cubicBezTo>
                    <a:pt x="341470" y="978234"/>
                    <a:pt x="315451" y="1026357"/>
                    <a:pt x="334598" y="1079884"/>
                  </a:cubicBezTo>
                  <a:cubicBezTo>
                    <a:pt x="334598" y="1079884"/>
                    <a:pt x="351780" y="1114753"/>
                    <a:pt x="370926" y="1132430"/>
                  </a:cubicBezTo>
                  <a:cubicBezTo>
                    <a:pt x="390072" y="1150108"/>
                    <a:pt x="401855" y="1177118"/>
                    <a:pt x="384182" y="1191847"/>
                  </a:cubicBezTo>
                  <a:cubicBezTo>
                    <a:pt x="366508" y="1206584"/>
                    <a:pt x="319379" y="1210999"/>
                    <a:pt x="300233" y="1214731"/>
                  </a:cubicBezTo>
                  <a:lnTo>
                    <a:pt x="0" y="1214731"/>
                  </a:lnTo>
                  <a:lnTo>
                    <a:pt x="0" y="929617"/>
                  </a:lnTo>
                  <a:cubicBezTo>
                    <a:pt x="0" y="929617"/>
                    <a:pt x="-1691" y="816172"/>
                    <a:pt x="39547" y="822556"/>
                  </a:cubicBezTo>
                  <a:cubicBezTo>
                    <a:pt x="39547" y="822556"/>
                    <a:pt x="65566" y="825998"/>
                    <a:pt x="94531" y="852021"/>
                  </a:cubicBezTo>
                  <a:cubicBezTo>
                    <a:pt x="123496" y="878051"/>
                    <a:pt x="156389" y="893768"/>
                    <a:pt x="205482" y="882466"/>
                  </a:cubicBezTo>
                  <a:cubicBezTo>
                    <a:pt x="254576" y="871173"/>
                    <a:pt x="277052" y="826895"/>
                    <a:pt x="285749" y="803898"/>
                  </a:cubicBezTo>
                  <a:cubicBezTo>
                    <a:pt x="292709" y="781652"/>
                    <a:pt x="307494" y="706948"/>
                    <a:pt x="250336" y="655988"/>
                  </a:cubicBezTo>
                  <a:cubicBezTo>
                    <a:pt x="250336" y="655988"/>
                    <a:pt x="209207" y="618574"/>
                    <a:pt x="150309" y="629513"/>
                  </a:cubicBezTo>
                  <a:cubicBezTo>
                    <a:pt x="150309" y="629513"/>
                    <a:pt x="118747" y="633987"/>
                    <a:pt x="99441" y="658538"/>
                  </a:cubicBezTo>
                  <a:cubicBezTo>
                    <a:pt x="80049" y="677936"/>
                    <a:pt x="55257" y="696351"/>
                    <a:pt x="36111" y="691931"/>
                  </a:cubicBezTo>
                  <a:cubicBezTo>
                    <a:pt x="12631" y="688926"/>
                    <a:pt x="3218" y="656083"/>
                    <a:pt x="0" y="624162"/>
                  </a:cubicBezTo>
                  <a:cubicBezTo>
                    <a:pt x="0" y="592242"/>
                    <a:pt x="0" y="551973"/>
                    <a:pt x="0" y="551482"/>
                  </a:cubicBezTo>
                  <a:lnTo>
                    <a:pt x="0" y="297421"/>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D7F8FE70-03B7-F95C-036E-DA41DD41FE4C}"/>
                </a:ext>
              </a:extLst>
            </p:cNvPr>
            <p:cNvSpPr/>
            <p:nvPr/>
          </p:nvSpPr>
          <p:spPr>
            <a:xfrm flipH="1">
              <a:off x="3319372" y="2284687"/>
              <a:ext cx="828052" cy="843872"/>
            </a:xfrm>
            <a:custGeom>
              <a:avLst/>
              <a:gdLst/>
              <a:ahLst/>
              <a:cxnLst/>
              <a:rect l="0" t="0" r="0" b="0"/>
              <a:pathLst>
                <a:path w="1209379" h="1215003">
                  <a:moveTo>
                    <a:pt x="0" y="299843"/>
                  </a:moveTo>
                  <a:lnTo>
                    <a:pt x="300069" y="299843"/>
                  </a:lnTo>
                  <a:cubicBezTo>
                    <a:pt x="300069" y="299843"/>
                    <a:pt x="381949" y="294951"/>
                    <a:pt x="389404" y="267450"/>
                  </a:cubicBezTo>
                  <a:cubicBezTo>
                    <a:pt x="389404" y="267450"/>
                    <a:pt x="396868" y="253249"/>
                    <a:pt x="383040" y="235776"/>
                  </a:cubicBezTo>
                  <a:cubicBezTo>
                    <a:pt x="383040" y="235776"/>
                    <a:pt x="363294" y="210917"/>
                    <a:pt x="347378" y="188453"/>
                  </a:cubicBezTo>
                  <a:cubicBezTo>
                    <a:pt x="330693" y="164907"/>
                    <a:pt x="315353" y="101385"/>
                    <a:pt x="347378" y="57703"/>
                  </a:cubicBezTo>
                  <a:cubicBezTo>
                    <a:pt x="379401" y="14021"/>
                    <a:pt x="424082" y="-1757"/>
                    <a:pt x="468195" y="0"/>
                  </a:cubicBezTo>
                  <a:cubicBezTo>
                    <a:pt x="512419" y="8295"/>
                    <a:pt x="552175" y="23902"/>
                    <a:pt x="575791" y="72152"/>
                  </a:cubicBezTo>
                  <a:cubicBezTo>
                    <a:pt x="597692" y="116898"/>
                    <a:pt x="588286" y="165885"/>
                    <a:pt x="559899" y="199375"/>
                  </a:cubicBezTo>
                  <a:cubicBezTo>
                    <a:pt x="531515" y="232864"/>
                    <a:pt x="520598" y="254705"/>
                    <a:pt x="523510" y="263442"/>
                  </a:cubicBezTo>
                  <a:cubicBezTo>
                    <a:pt x="526421" y="272178"/>
                    <a:pt x="535252" y="285163"/>
                    <a:pt x="557152" y="291689"/>
                  </a:cubicBezTo>
                  <a:cubicBezTo>
                    <a:pt x="584284" y="299772"/>
                    <a:pt x="637777" y="299843"/>
                    <a:pt x="637777" y="299843"/>
                  </a:cubicBezTo>
                  <a:lnTo>
                    <a:pt x="917054" y="299432"/>
                  </a:lnTo>
                  <a:lnTo>
                    <a:pt x="917343" y="581606"/>
                  </a:lnTo>
                  <a:cubicBezTo>
                    <a:pt x="917343" y="581606"/>
                    <a:pt x="914348" y="671870"/>
                    <a:pt x="942005" y="684247"/>
                  </a:cubicBezTo>
                  <a:cubicBezTo>
                    <a:pt x="969661" y="696624"/>
                    <a:pt x="985674" y="679150"/>
                    <a:pt x="991564" y="673327"/>
                  </a:cubicBezTo>
                  <a:cubicBezTo>
                    <a:pt x="991564" y="673327"/>
                    <a:pt x="1035895" y="634741"/>
                    <a:pt x="1052630" y="630372"/>
                  </a:cubicBezTo>
                  <a:cubicBezTo>
                    <a:pt x="1069373" y="626004"/>
                    <a:pt x="1128326" y="613628"/>
                    <a:pt x="1175636" y="664590"/>
                  </a:cubicBezTo>
                  <a:cubicBezTo>
                    <a:pt x="1222939" y="715552"/>
                    <a:pt x="1212018" y="794177"/>
                    <a:pt x="1193831" y="826211"/>
                  </a:cubicBezTo>
                  <a:cubicBezTo>
                    <a:pt x="1175636" y="858245"/>
                    <a:pt x="1134756" y="888455"/>
                    <a:pt x="1088176" y="887163"/>
                  </a:cubicBezTo>
                  <a:cubicBezTo>
                    <a:pt x="1088176" y="887163"/>
                    <a:pt x="1047432" y="887612"/>
                    <a:pt x="1022884" y="864530"/>
                  </a:cubicBezTo>
                  <a:cubicBezTo>
                    <a:pt x="998336" y="841449"/>
                    <a:pt x="969859" y="826720"/>
                    <a:pt x="963969" y="824266"/>
                  </a:cubicBezTo>
                  <a:cubicBezTo>
                    <a:pt x="958079" y="821811"/>
                    <a:pt x="938440" y="819348"/>
                    <a:pt x="930590" y="841943"/>
                  </a:cubicBezTo>
                  <a:cubicBezTo>
                    <a:pt x="922731" y="864530"/>
                    <a:pt x="916355" y="873863"/>
                    <a:pt x="916355" y="925026"/>
                  </a:cubicBezTo>
                  <a:lnTo>
                    <a:pt x="916355" y="1214845"/>
                  </a:lnTo>
                  <a:lnTo>
                    <a:pt x="644867" y="1214845"/>
                  </a:lnTo>
                  <a:cubicBezTo>
                    <a:pt x="644867" y="1214845"/>
                    <a:pt x="529988" y="1217132"/>
                    <a:pt x="526060" y="1179801"/>
                  </a:cubicBezTo>
                  <a:cubicBezTo>
                    <a:pt x="526060" y="1179801"/>
                    <a:pt x="520661" y="1168021"/>
                    <a:pt x="540789" y="1138556"/>
                  </a:cubicBezTo>
                  <a:cubicBezTo>
                    <a:pt x="560917" y="1109091"/>
                    <a:pt x="578100" y="1096323"/>
                    <a:pt x="586446" y="1071273"/>
                  </a:cubicBezTo>
                  <a:cubicBezTo>
                    <a:pt x="586446" y="1071273"/>
                    <a:pt x="602647" y="1003504"/>
                    <a:pt x="560917" y="962745"/>
                  </a:cubicBezTo>
                  <a:cubicBezTo>
                    <a:pt x="560917" y="962745"/>
                    <a:pt x="517715" y="914622"/>
                    <a:pt x="454874" y="919045"/>
                  </a:cubicBezTo>
                  <a:cubicBezTo>
                    <a:pt x="392037" y="923461"/>
                    <a:pt x="366017" y="949977"/>
                    <a:pt x="353744" y="964220"/>
                  </a:cubicBezTo>
                  <a:cubicBezTo>
                    <a:pt x="341470" y="978462"/>
                    <a:pt x="315451" y="1026585"/>
                    <a:pt x="334598" y="1080112"/>
                  </a:cubicBezTo>
                  <a:cubicBezTo>
                    <a:pt x="334598" y="1080112"/>
                    <a:pt x="351780" y="1114981"/>
                    <a:pt x="370926" y="1132658"/>
                  </a:cubicBezTo>
                  <a:cubicBezTo>
                    <a:pt x="390073" y="1150344"/>
                    <a:pt x="401855" y="1177346"/>
                    <a:pt x="384182" y="1192083"/>
                  </a:cubicBezTo>
                  <a:cubicBezTo>
                    <a:pt x="366508" y="1206812"/>
                    <a:pt x="319379" y="1211235"/>
                    <a:pt x="300233" y="1214845"/>
                  </a:cubicBezTo>
                  <a:lnTo>
                    <a:pt x="0" y="1214845"/>
                  </a:lnTo>
                  <a:lnTo>
                    <a:pt x="0" y="929845"/>
                  </a:lnTo>
                  <a:cubicBezTo>
                    <a:pt x="0" y="929845"/>
                    <a:pt x="-1691" y="816407"/>
                    <a:pt x="39548" y="822791"/>
                  </a:cubicBezTo>
                  <a:cubicBezTo>
                    <a:pt x="39548" y="822791"/>
                    <a:pt x="65566" y="826226"/>
                    <a:pt x="94532" y="852256"/>
                  </a:cubicBezTo>
                  <a:cubicBezTo>
                    <a:pt x="123496" y="878279"/>
                    <a:pt x="157134" y="896853"/>
                    <a:pt x="205482" y="882702"/>
                  </a:cubicBezTo>
                  <a:cubicBezTo>
                    <a:pt x="255361" y="868102"/>
                    <a:pt x="277690" y="828028"/>
                    <a:pt x="284561" y="803472"/>
                  </a:cubicBezTo>
                  <a:cubicBezTo>
                    <a:pt x="291436" y="778916"/>
                    <a:pt x="306928" y="700929"/>
                    <a:pt x="249149" y="653697"/>
                  </a:cubicBezTo>
                  <a:cubicBezTo>
                    <a:pt x="249149" y="653697"/>
                    <a:pt x="204415" y="617030"/>
                    <a:pt x="148534" y="629796"/>
                  </a:cubicBezTo>
                  <a:cubicBezTo>
                    <a:pt x="148534" y="629796"/>
                    <a:pt x="118833" y="639371"/>
                    <a:pt x="99441" y="658769"/>
                  </a:cubicBezTo>
                  <a:cubicBezTo>
                    <a:pt x="80049" y="678166"/>
                    <a:pt x="53671" y="692880"/>
                    <a:pt x="34182" y="690363"/>
                  </a:cubicBezTo>
                  <a:cubicBezTo>
                    <a:pt x="14922" y="687878"/>
                    <a:pt x="3219" y="656315"/>
                    <a:pt x="0" y="624395"/>
                  </a:cubicBezTo>
                  <a:cubicBezTo>
                    <a:pt x="0" y="592475"/>
                    <a:pt x="0" y="552206"/>
                    <a:pt x="0" y="551714"/>
                  </a:cubicBezTo>
                  <a:lnTo>
                    <a:pt x="0" y="299843"/>
                  </a:lnTo>
                  <a:close/>
                </a:path>
              </a:pathLst>
            </a:custGeom>
            <a:ln/>
          </p:spPr>
          <p:style>
            <a:lnRef idx="1">
              <a:schemeClr val="accent2"/>
            </a:lnRef>
            <a:fillRef idx="2">
              <a:schemeClr val="accent2"/>
            </a:fillRef>
            <a:effectRef idx="1">
              <a:schemeClr val="accent2"/>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5" name="任意多边形: 形状 14">
              <a:extLst>
                <a:ext uri="{FF2B5EF4-FFF2-40B4-BE49-F238E27FC236}">
                  <a16:creationId xmlns:a16="http://schemas.microsoft.com/office/drawing/2014/main" id="{75122BA4-8430-6517-B4DC-C502379965B1}"/>
                </a:ext>
              </a:extLst>
            </p:cNvPr>
            <p:cNvSpPr/>
            <p:nvPr/>
          </p:nvSpPr>
          <p:spPr>
            <a:xfrm flipH="1" flipV="1">
              <a:off x="3949364" y="2495718"/>
              <a:ext cx="828052" cy="841833"/>
            </a:xfrm>
            <a:custGeom>
              <a:avLst/>
              <a:gdLst/>
              <a:ahLst/>
              <a:cxnLst/>
              <a:rect l="0" t="0" r="0" b="0"/>
              <a:pathLst>
                <a:path w="1209379" h="1212068">
                  <a:moveTo>
                    <a:pt x="0" y="296120"/>
                  </a:moveTo>
                  <a:lnTo>
                    <a:pt x="300069" y="296120"/>
                  </a:lnTo>
                  <a:cubicBezTo>
                    <a:pt x="300069" y="296120"/>
                    <a:pt x="380129" y="295392"/>
                    <a:pt x="389750" y="264770"/>
                  </a:cubicBezTo>
                  <a:cubicBezTo>
                    <a:pt x="389750" y="264770"/>
                    <a:pt x="396868" y="249462"/>
                    <a:pt x="383040" y="231964"/>
                  </a:cubicBezTo>
                  <a:cubicBezTo>
                    <a:pt x="383040" y="231964"/>
                    <a:pt x="365573" y="200614"/>
                    <a:pt x="347378" y="184574"/>
                  </a:cubicBezTo>
                  <a:cubicBezTo>
                    <a:pt x="329183" y="168536"/>
                    <a:pt x="315353" y="99276"/>
                    <a:pt x="347378" y="55532"/>
                  </a:cubicBezTo>
                  <a:cubicBezTo>
                    <a:pt x="379401" y="11789"/>
                    <a:pt x="423798" y="-2063"/>
                    <a:pt x="468195" y="0"/>
                  </a:cubicBezTo>
                  <a:cubicBezTo>
                    <a:pt x="512592" y="6686"/>
                    <a:pt x="551893" y="21996"/>
                    <a:pt x="575912" y="70113"/>
                  </a:cubicBezTo>
                  <a:cubicBezTo>
                    <a:pt x="599930" y="118231"/>
                    <a:pt x="588286" y="161974"/>
                    <a:pt x="559899" y="195512"/>
                  </a:cubicBezTo>
                  <a:cubicBezTo>
                    <a:pt x="531515" y="229049"/>
                    <a:pt x="520598" y="250918"/>
                    <a:pt x="523510" y="259668"/>
                  </a:cubicBezTo>
                  <a:cubicBezTo>
                    <a:pt x="526421" y="268415"/>
                    <a:pt x="530789" y="280810"/>
                    <a:pt x="557716" y="289558"/>
                  </a:cubicBezTo>
                  <a:cubicBezTo>
                    <a:pt x="584646" y="298308"/>
                    <a:pt x="637777" y="296120"/>
                    <a:pt x="637777" y="296120"/>
                  </a:cubicBezTo>
                  <a:lnTo>
                    <a:pt x="916530" y="296120"/>
                  </a:lnTo>
                  <a:lnTo>
                    <a:pt x="916530" y="568057"/>
                  </a:lnTo>
                  <a:cubicBezTo>
                    <a:pt x="916530" y="568057"/>
                    <a:pt x="914348" y="668668"/>
                    <a:pt x="942005" y="681062"/>
                  </a:cubicBezTo>
                  <a:cubicBezTo>
                    <a:pt x="969661" y="693455"/>
                    <a:pt x="985674" y="675958"/>
                    <a:pt x="991564" y="670125"/>
                  </a:cubicBezTo>
                  <a:cubicBezTo>
                    <a:pt x="991564" y="670125"/>
                    <a:pt x="1035895" y="631486"/>
                    <a:pt x="1052630" y="627112"/>
                  </a:cubicBezTo>
                  <a:cubicBezTo>
                    <a:pt x="1069373" y="622736"/>
                    <a:pt x="1128326" y="610344"/>
                    <a:pt x="1175636" y="661376"/>
                  </a:cubicBezTo>
                  <a:cubicBezTo>
                    <a:pt x="1222939" y="712410"/>
                    <a:pt x="1212018" y="791145"/>
                    <a:pt x="1193831" y="823224"/>
                  </a:cubicBezTo>
                  <a:cubicBezTo>
                    <a:pt x="1175636" y="855304"/>
                    <a:pt x="1134756" y="885552"/>
                    <a:pt x="1088176" y="884260"/>
                  </a:cubicBezTo>
                  <a:cubicBezTo>
                    <a:pt x="1088176" y="884260"/>
                    <a:pt x="1047432" y="884708"/>
                    <a:pt x="1022884" y="861597"/>
                  </a:cubicBezTo>
                  <a:cubicBezTo>
                    <a:pt x="998336" y="838485"/>
                    <a:pt x="969859" y="823734"/>
                    <a:pt x="963969" y="821271"/>
                  </a:cubicBezTo>
                  <a:cubicBezTo>
                    <a:pt x="958079" y="818816"/>
                    <a:pt x="938440" y="816354"/>
                    <a:pt x="930590" y="838979"/>
                  </a:cubicBezTo>
                  <a:cubicBezTo>
                    <a:pt x="922731" y="861597"/>
                    <a:pt x="916355" y="870945"/>
                    <a:pt x="916355" y="922176"/>
                  </a:cubicBezTo>
                  <a:lnTo>
                    <a:pt x="916355" y="1211820"/>
                  </a:lnTo>
                  <a:lnTo>
                    <a:pt x="644867" y="1211820"/>
                  </a:lnTo>
                  <a:cubicBezTo>
                    <a:pt x="644867" y="1211820"/>
                    <a:pt x="529988" y="1214693"/>
                    <a:pt x="526060" y="1177308"/>
                  </a:cubicBezTo>
                  <a:cubicBezTo>
                    <a:pt x="526060" y="1177308"/>
                    <a:pt x="520661" y="1165513"/>
                    <a:pt x="540789" y="1136002"/>
                  </a:cubicBezTo>
                  <a:cubicBezTo>
                    <a:pt x="560917" y="1106499"/>
                    <a:pt x="574768" y="1097729"/>
                    <a:pt x="586446" y="1068628"/>
                  </a:cubicBezTo>
                  <a:cubicBezTo>
                    <a:pt x="586446" y="1068628"/>
                    <a:pt x="602647" y="1000768"/>
                    <a:pt x="560917" y="959948"/>
                  </a:cubicBezTo>
                  <a:cubicBezTo>
                    <a:pt x="560917" y="959948"/>
                    <a:pt x="517715" y="911757"/>
                    <a:pt x="454874" y="916188"/>
                  </a:cubicBezTo>
                  <a:cubicBezTo>
                    <a:pt x="392037" y="920611"/>
                    <a:pt x="366017" y="947165"/>
                    <a:pt x="353744" y="961423"/>
                  </a:cubicBezTo>
                  <a:cubicBezTo>
                    <a:pt x="341470" y="975688"/>
                    <a:pt x="315451" y="1023880"/>
                    <a:pt x="334598" y="1077482"/>
                  </a:cubicBezTo>
                  <a:cubicBezTo>
                    <a:pt x="334598" y="1077482"/>
                    <a:pt x="351780" y="1112397"/>
                    <a:pt x="370926" y="1130105"/>
                  </a:cubicBezTo>
                  <a:cubicBezTo>
                    <a:pt x="390073" y="1147805"/>
                    <a:pt x="401855" y="1174854"/>
                    <a:pt x="384182" y="1189605"/>
                  </a:cubicBezTo>
                  <a:cubicBezTo>
                    <a:pt x="366508" y="1204357"/>
                    <a:pt x="319379" y="1208788"/>
                    <a:pt x="300233" y="1211820"/>
                  </a:cubicBezTo>
                  <a:lnTo>
                    <a:pt x="0" y="1211820"/>
                  </a:lnTo>
                  <a:lnTo>
                    <a:pt x="0" y="927002"/>
                  </a:lnTo>
                  <a:cubicBezTo>
                    <a:pt x="0" y="927002"/>
                    <a:pt x="-1691" y="813405"/>
                    <a:pt x="39548" y="819797"/>
                  </a:cubicBezTo>
                  <a:cubicBezTo>
                    <a:pt x="39548" y="819797"/>
                    <a:pt x="65567" y="823240"/>
                    <a:pt x="94532" y="849300"/>
                  </a:cubicBezTo>
                  <a:cubicBezTo>
                    <a:pt x="123496" y="875368"/>
                    <a:pt x="156389" y="891108"/>
                    <a:pt x="205482" y="879791"/>
                  </a:cubicBezTo>
                  <a:cubicBezTo>
                    <a:pt x="254576" y="868482"/>
                    <a:pt x="280595" y="825702"/>
                    <a:pt x="287468" y="801108"/>
                  </a:cubicBezTo>
                  <a:cubicBezTo>
                    <a:pt x="294341" y="776522"/>
                    <a:pt x="312014" y="705217"/>
                    <a:pt x="247211" y="647189"/>
                  </a:cubicBezTo>
                  <a:cubicBezTo>
                    <a:pt x="247211" y="647189"/>
                    <a:pt x="204501" y="609813"/>
                    <a:pt x="148534" y="626535"/>
                  </a:cubicBezTo>
                  <a:cubicBezTo>
                    <a:pt x="148534" y="626535"/>
                    <a:pt x="118833" y="636123"/>
                    <a:pt x="99441" y="655549"/>
                  </a:cubicBezTo>
                  <a:cubicBezTo>
                    <a:pt x="80049" y="674973"/>
                    <a:pt x="55257" y="693415"/>
                    <a:pt x="36111" y="688989"/>
                  </a:cubicBezTo>
                  <a:cubicBezTo>
                    <a:pt x="16965" y="684563"/>
                    <a:pt x="3218" y="653089"/>
                    <a:pt x="0" y="621125"/>
                  </a:cubicBezTo>
                  <a:cubicBezTo>
                    <a:pt x="0" y="589160"/>
                    <a:pt x="0" y="548836"/>
                    <a:pt x="0" y="548344"/>
                  </a:cubicBezTo>
                  <a:lnTo>
                    <a:pt x="0" y="296120"/>
                  </a:lnTo>
                  <a:close/>
                </a:path>
              </a:pathLst>
            </a:custGeom>
            <a:ln/>
          </p:spPr>
          <p:style>
            <a:lnRef idx="1">
              <a:schemeClr val="accent3"/>
            </a:lnRef>
            <a:fillRef idx="2">
              <a:schemeClr val="accent3"/>
            </a:fillRef>
            <a:effectRef idx="1">
              <a:schemeClr val="accent3"/>
            </a:effectRef>
            <a:fontRef idx="minor">
              <a:schemeClr val="dk1"/>
            </a:fontRef>
          </p:style>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6" name="任意多边形: 形状 15">
              <a:extLst>
                <a:ext uri="{FF2B5EF4-FFF2-40B4-BE49-F238E27FC236}">
                  <a16:creationId xmlns:a16="http://schemas.microsoft.com/office/drawing/2014/main" id="{D0466862-3074-14CD-FFA1-30A2AE6F9590}"/>
                </a:ext>
              </a:extLst>
            </p:cNvPr>
            <p:cNvSpPr/>
            <p:nvPr/>
          </p:nvSpPr>
          <p:spPr>
            <a:xfrm>
              <a:off x="3014036" y="1001153"/>
              <a:ext cx="922943" cy="897075"/>
            </a:xfrm>
            <a:custGeom>
              <a:avLst/>
              <a:gdLst/>
              <a:ahLst/>
              <a:cxnLst/>
              <a:rect l="0" t="0" r="0" b="0"/>
              <a:pathLst>
                <a:path w="2323594" h="953610" fill="none">
                  <a:moveTo>
                    <a:pt x="2323594" y="953610"/>
                  </a:moveTo>
                  <a:lnTo>
                    <a:pt x="2323594"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8" name="任意多边形: 形状 17">
              <a:extLst>
                <a:ext uri="{FF2B5EF4-FFF2-40B4-BE49-F238E27FC236}">
                  <a16:creationId xmlns:a16="http://schemas.microsoft.com/office/drawing/2014/main" id="{F4612988-EE2F-12EA-06FC-ACB8FF08E05B}"/>
                </a:ext>
              </a:extLst>
            </p:cNvPr>
            <p:cNvSpPr/>
            <p:nvPr/>
          </p:nvSpPr>
          <p:spPr>
            <a:xfrm>
              <a:off x="4649561" y="977739"/>
              <a:ext cx="522394" cy="955781"/>
            </a:xfrm>
            <a:custGeom>
              <a:avLst/>
              <a:gdLst/>
              <a:ahLst/>
              <a:cxnLst/>
              <a:rect l="0" t="0" r="0" b="0"/>
              <a:pathLst>
                <a:path w="614384" h="826948" fill="none">
                  <a:moveTo>
                    <a:pt x="0" y="826948"/>
                  </a:moveTo>
                  <a:lnTo>
                    <a:pt x="248865" y="826948"/>
                  </a:lnTo>
                  <a:lnTo>
                    <a:pt x="248865" y="0"/>
                  </a:lnTo>
                  <a:lnTo>
                    <a:pt x="614384"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19" name="任意多边形: 形状 18">
              <a:extLst>
                <a:ext uri="{FF2B5EF4-FFF2-40B4-BE49-F238E27FC236}">
                  <a16:creationId xmlns:a16="http://schemas.microsoft.com/office/drawing/2014/main" id="{75520BEC-725E-2162-A5B9-F116F95BE016}"/>
                </a:ext>
              </a:extLst>
            </p:cNvPr>
            <p:cNvSpPr/>
            <p:nvPr/>
          </p:nvSpPr>
          <p:spPr>
            <a:xfrm flipV="1">
              <a:off x="2857689" y="2633388"/>
              <a:ext cx="663984" cy="220403"/>
            </a:xfrm>
            <a:custGeom>
              <a:avLst/>
              <a:gdLst/>
              <a:ahLst/>
              <a:cxnLst/>
              <a:rect l="0" t="0" r="0" b="0"/>
              <a:pathLst>
                <a:path w="1618458" h="283898" fill="none">
                  <a:moveTo>
                    <a:pt x="1618458" y="283898"/>
                  </a:moveTo>
                  <a:lnTo>
                    <a:pt x="1294766" y="283898"/>
                  </a:lnTo>
                  <a:lnTo>
                    <a:pt x="1294766" y="0"/>
                  </a:lnTo>
                  <a:lnTo>
                    <a:pt x="0" y="0"/>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20" name="任意多边形: 形状 19">
              <a:extLst>
                <a:ext uri="{FF2B5EF4-FFF2-40B4-BE49-F238E27FC236}">
                  <a16:creationId xmlns:a16="http://schemas.microsoft.com/office/drawing/2014/main" id="{17EF334F-2936-DB69-8B1F-1FA2A74E6A93}"/>
                </a:ext>
              </a:extLst>
            </p:cNvPr>
            <p:cNvSpPr/>
            <p:nvPr/>
          </p:nvSpPr>
          <p:spPr>
            <a:xfrm>
              <a:off x="5172324" y="866376"/>
              <a:ext cx="943305"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900" i="1" kern="100" dirty="0">
                  <a:latin typeface="微软雅黑" panose="020B0503020204020204" pitchFamily="34" charset="-122"/>
                  <a:ea typeface="微软雅黑" panose="020B0503020204020204" pitchFamily="34" charset="-122"/>
                  <a:cs typeface="Times New Roman" panose="02020603050405020304" pitchFamily="18" charset="0"/>
                </a:rPr>
                <a:t>  HiFi3 Core</a:t>
              </a:r>
              <a:endParaRPr lang="en-US" altLang="zh-CN" sz="900" i="1" dirty="0">
                <a:solidFill>
                  <a:srgbClr val="FFFFFF"/>
                </a:solidFill>
                <a:latin typeface="微软雅黑" panose="020B0503020204020204" pitchFamily="34" charset="-122"/>
                <a:ea typeface="微软雅黑" panose="020B0503020204020204" pitchFamily="34" charset="-122"/>
              </a:endParaRPr>
            </a:p>
          </p:txBody>
        </p:sp>
        <p:sp>
          <p:nvSpPr>
            <p:cNvPr id="22" name="Text 128">
              <a:extLst>
                <a:ext uri="{FF2B5EF4-FFF2-40B4-BE49-F238E27FC236}">
                  <a16:creationId xmlns:a16="http://schemas.microsoft.com/office/drawing/2014/main" id="{A6D49900-E04C-A8FB-34FC-1951F24C9920}"/>
                </a:ext>
              </a:extLst>
            </p:cNvPr>
            <p:cNvSpPr txBox="1"/>
            <p:nvPr/>
          </p:nvSpPr>
          <p:spPr>
            <a:xfrm>
              <a:off x="1554451" y="3019847"/>
              <a:ext cx="2717940" cy="1685992"/>
            </a:xfrm>
            <a:prstGeom prst="rect">
              <a:avLst/>
            </a:prstGeom>
            <a:noFill/>
          </p:spPr>
          <p:txBody>
            <a:bodyPr wrap="square" lIns="27000" tIns="0" rIns="27000" bIns="0" rtlCol="0" anchor="t"/>
            <a:lstStyle/>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立体声</a:t>
              </a:r>
              <a:r>
                <a:rPr lang="en-US" altLang="zh-CN" sz="600" dirty="0">
                  <a:solidFill>
                    <a:srgbClr val="2A2B2E"/>
                  </a:solidFill>
                  <a:latin typeface="微软雅黑" panose="020B0503020204020204" pitchFamily="34" charset="-122"/>
                  <a:ea typeface="微软雅黑" panose="020B0503020204020204" pitchFamily="34" charset="-122"/>
                </a:rPr>
                <a:t>24</a:t>
              </a:r>
              <a:r>
                <a:rPr lang="zh-CN" altLang="en-US" sz="600" dirty="0">
                  <a:solidFill>
                    <a:srgbClr val="2A2B2E"/>
                  </a:solidFill>
                  <a:latin typeface="微软雅黑" panose="020B0503020204020204" pitchFamily="34" charset="-122"/>
                  <a:ea typeface="微软雅黑" panose="020B0503020204020204" pitchFamily="34" charset="-122"/>
                </a:rPr>
                <a:t>位</a:t>
              </a:r>
              <a:r>
                <a:rPr lang="en-US" altLang="zh-CN" sz="600" dirty="0">
                  <a:solidFill>
                    <a:srgbClr val="2A2B2E"/>
                  </a:solidFill>
                  <a:latin typeface="微软雅黑" panose="020B0503020204020204" pitchFamily="34" charset="-122"/>
                  <a:ea typeface="微软雅黑" panose="020B0503020204020204" pitchFamily="34" charset="-122"/>
                </a:rPr>
                <a:t>ADC</a:t>
              </a:r>
              <a:r>
                <a:rPr lang="zh-CN" altLang="en-US" sz="600" dirty="0">
                  <a:solidFill>
                    <a:srgbClr val="2A2B2E"/>
                  </a:solidFill>
                  <a:latin typeface="微软雅黑" panose="020B0503020204020204" pitchFamily="34" charset="-122"/>
                  <a:ea typeface="微软雅黑" panose="020B0503020204020204" pitchFamily="34" charset="-122"/>
                </a:rPr>
                <a:t>和</a:t>
              </a:r>
              <a:r>
                <a:rPr lang="en-US" altLang="zh-CN" sz="600" dirty="0">
                  <a:solidFill>
                    <a:srgbClr val="2A2B2E"/>
                  </a:solidFill>
                  <a:latin typeface="微软雅黑" panose="020B0503020204020204" pitchFamily="34" charset="-122"/>
                  <a:ea typeface="微软雅黑" panose="020B0503020204020204" pitchFamily="34" charset="-122"/>
                </a:rPr>
                <a:t>DAC</a:t>
              </a:r>
            </a:p>
            <a:p>
              <a:pPr marL="685800" lvl="2" indent="0" algn="just">
                <a:lnSpc>
                  <a:spcPts val="1200"/>
                </a:lnSpc>
              </a:pP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DAC: SNR 100dB, THD+N:- 89dB,</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DR:</a:t>
              </a:r>
              <a:r>
                <a:rPr lang="en-US" altLang="zh-CN" sz="600" dirty="0">
                  <a:solidFill>
                    <a:srgbClr val="2A2B2E"/>
                  </a:solidFill>
                  <a:latin typeface="微软雅黑" panose="020B0503020204020204" pitchFamily="34" charset="-122"/>
                  <a:ea typeface="微软雅黑" panose="020B0503020204020204" pitchFamily="34" charset="-122"/>
                </a:rPr>
                <a:t> 106dBA</a:t>
              </a:r>
              <a:endPar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685800" lvl="2" indent="0" algn="just">
                <a:lnSpc>
                  <a:spcPts val="1200"/>
                </a:lnSpc>
              </a:pP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ADC: SNR  95dB, THD+N: - 88dB, DR:</a:t>
              </a:r>
              <a:r>
                <a:rPr lang="en-US" altLang="zh-CN" sz="600" dirty="0">
                  <a:solidFill>
                    <a:srgbClr val="2A2B2E"/>
                  </a:solidFill>
                  <a:latin typeface="微软雅黑" panose="020B0503020204020204" pitchFamily="34" charset="-122"/>
                  <a:ea typeface="微软雅黑" panose="020B0503020204020204" pitchFamily="34" charset="-122"/>
                </a:rPr>
                <a:t> 110dBA </a:t>
              </a:r>
              <a:endParaRPr lang="zh-CN"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采样率支持：</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8k, 16k, 32k, 48k, 96k, 192k</a:t>
              </a:r>
              <a:endParaRPr lang="zh-CN"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多达</a:t>
              </a:r>
              <a:r>
                <a:rPr lang="en-US" altLang="zh-CN" sz="600" dirty="0">
                  <a:solidFill>
                    <a:srgbClr val="2A2B2E"/>
                  </a:solidFill>
                  <a:latin typeface="微软雅黑" panose="020B0503020204020204" pitchFamily="34" charset="-122"/>
                  <a:ea typeface="微软雅黑" panose="020B0503020204020204" pitchFamily="34" charset="-122"/>
                </a:rPr>
                <a:t>8</a:t>
              </a:r>
              <a:r>
                <a:rPr lang="zh-CN" altLang="en-US" sz="600" dirty="0">
                  <a:solidFill>
                    <a:srgbClr val="2A2B2E"/>
                  </a:solidFill>
                  <a:latin typeface="微软雅黑" panose="020B0503020204020204" pitchFamily="34" charset="-122"/>
                  <a:ea typeface="微软雅黑" panose="020B0503020204020204" pitchFamily="34" charset="-122"/>
                </a:rPr>
                <a:t>个</a:t>
              </a:r>
              <a:r>
                <a:rPr lang="en-US" altLang="zh-CN" sz="600" dirty="0">
                  <a:solidFill>
                    <a:srgbClr val="2A2B2E"/>
                  </a:solidFill>
                  <a:latin typeface="微软雅黑" panose="020B0503020204020204" pitchFamily="34" charset="-122"/>
                  <a:ea typeface="微软雅黑" panose="020B0503020204020204" pitchFamily="34" charset="-122"/>
                </a:rPr>
                <a:t>DMIC</a:t>
              </a:r>
              <a:r>
                <a:rPr lang="zh-CN" altLang="en-US" sz="600" dirty="0">
                  <a:solidFill>
                    <a:srgbClr val="2A2B2E"/>
                  </a:solidFill>
                  <a:latin typeface="微软雅黑" panose="020B0503020204020204" pitchFamily="34" charset="-122"/>
                  <a:ea typeface="微软雅黑" panose="020B0503020204020204" pitchFamily="34" charset="-122"/>
                </a:rPr>
                <a:t>输入 </a:t>
              </a:r>
              <a:endParaRPr lang="en-US" altLang="zh-CN" sz="600"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支持本地音频运算</a:t>
              </a:r>
              <a:r>
                <a:rPr lang="en-US" altLang="zh-CN" sz="600" dirty="0">
                  <a:solidFill>
                    <a:srgbClr val="2A2B2E"/>
                  </a:solidFill>
                  <a:latin typeface="微软雅黑" panose="020B0503020204020204" pitchFamily="34" charset="-122"/>
                  <a:ea typeface="微软雅黑" panose="020B0503020204020204" pitchFamily="34" charset="-122"/>
                </a:rPr>
                <a:t>: AGC</a:t>
              </a:r>
              <a:r>
                <a:rPr lang="zh-CN" altLang="en-US" sz="600" dirty="0">
                  <a:solidFill>
                    <a:srgbClr val="2A2B2E"/>
                  </a:solidFill>
                  <a:latin typeface="微软雅黑" panose="020B0503020204020204" pitchFamily="34" charset="-122"/>
                  <a:ea typeface="微软雅黑" panose="020B0503020204020204" pitchFamily="34" charset="-122"/>
                </a:rPr>
                <a:t>、</a:t>
              </a:r>
              <a:r>
                <a:rPr lang="en-US" altLang="zh-CN" sz="600" dirty="0">
                  <a:solidFill>
                    <a:srgbClr val="2A2B2E"/>
                  </a:solidFill>
                  <a:latin typeface="微软雅黑" panose="020B0503020204020204" pitchFamily="34" charset="-122"/>
                  <a:ea typeface="微软雅黑" panose="020B0503020204020204" pitchFamily="34" charset="-122"/>
                </a:rPr>
                <a:t>DRC</a:t>
              </a:r>
              <a:r>
                <a:rPr lang="zh-CN" altLang="en-US" sz="600" dirty="0">
                  <a:solidFill>
                    <a:srgbClr val="2A2B2E"/>
                  </a:solidFill>
                  <a:latin typeface="微软雅黑" panose="020B0503020204020204" pitchFamily="34" charset="-122"/>
                  <a:ea typeface="微软雅黑" panose="020B0503020204020204" pitchFamily="34" charset="-122"/>
                </a:rPr>
                <a:t>、</a:t>
              </a:r>
              <a:r>
                <a:rPr lang="en-US" altLang="zh-CN" sz="600" dirty="0">
                  <a:solidFill>
                    <a:srgbClr val="2A2B2E"/>
                  </a:solidFill>
                  <a:latin typeface="微软雅黑" panose="020B0503020204020204" pitchFamily="34" charset="-122"/>
                  <a:ea typeface="微软雅黑" panose="020B0503020204020204" pitchFamily="34" charset="-122"/>
                </a:rPr>
                <a:t>Mixer</a:t>
              </a: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独立声道增益控制：</a:t>
              </a:r>
              <a:endParaRPr lang="en-US" altLang="zh-CN" sz="600" dirty="0">
                <a:solidFill>
                  <a:srgbClr val="2A2B2E"/>
                </a:solidFill>
                <a:latin typeface="微软雅黑" panose="020B0503020204020204" pitchFamily="34" charset="-122"/>
                <a:ea typeface="微软雅黑" panose="020B0503020204020204" pitchFamily="34" charset="-122"/>
              </a:endParaRPr>
            </a:p>
            <a:p>
              <a:pPr marL="685800" lvl="2" indent="0" algn="just">
                <a:lnSpc>
                  <a:spcPts val="1200"/>
                </a:lnSpc>
              </a:pPr>
              <a:r>
                <a:rPr lang="zh-CN" altLang="en-US" sz="600" dirty="0">
                  <a:solidFill>
                    <a:srgbClr val="2A2B2E"/>
                  </a:solidFill>
                  <a:latin typeface="微软雅黑" panose="020B0503020204020204" pitchFamily="34" charset="-122"/>
                  <a:ea typeface="微软雅黑" panose="020B0503020204020204" pitchFamily="34" charset="-122"/>
                </a:rPr>
                <a:t>模拟增益（</a:t>
              </a:r>
              <a:r>
                <a:rPr lang="en-US" altLang="zh-CN" sz="600" dirty="0">
                  <a:solidFill>
                    <a:srgbClr val="2A2B2E"/>
                  </a:solidFill>
                  <a:latin typeface="微软雅黑" panose="020B0503020204020204" pitchFamily="34" charset="-122"/>
                  <a:ea typeface="微软雅黑" panose="020B0503020204020204" pitchFamily="34" charset="-122"/>
                </a:rPr>
                <a:t>12dB~-19dB, 1dB Step</a:t>
              </a:r>
              <a:r>
                <a:rPr lang="zh-CN" altLang="en-US" sz="600" dirty="0">
                  <a:solidFill>
                    <a:srgbClr val="2A2B2E"/>
                  </a:solidFill>
                  <a:latin typeface="微软雅黑" panose="020B0503020204020204" pitchFamily="34" charset="-122"/>
                  <a:ea typeface="微软雅黑" panose="020B0503020204020204" pitchFamily="34" charset="-122"/>
                </a:rPr>
                <a:t>）</a:t>
              </a:r>
              <a:endParaRPr lang="en-US" altLang="zh-CN" sz="600" dirty="0">
                <a:solidFill>
                  <a:srgbClr val="2A2B2E"/>
                </a:solidFill>
                <a:latin typeface="微软雅黑" panose="020B0503020204020204" pitchFamily="34" charset="-122"/>
                <a:ea typeface="微软雅黑" panose="020B0503020204020204" pitchFamily="34" charset="-122"/>
              </a:endParaRPr>
            </a:p>
            <a:p>
              <a:pPr marL="685800" lvl="2" indent="0" algn="just">
                <a:lnSpc>
                  <a:spcPts val="1200"/>
                </a:lnSpc>
              </a:pPr>
              <a:r>
                <a:rPr lang="zh-CN" altLang="en-US" sz="600" dirty="0">
                  <a:solidFill>
                    <a:srgbClr val="2A2B2E"/>
                  </a:solidFill>
                  <a:latin typeface="微软雅黑" panose="020B0503020204020204" pitchFamily="34" charset="-122"/>
                  <a:ea typeface="微软雅黑" panose="020B0503020204020204" pitchFamily="34" charset="-122"/>
                </a:rPr>
                <a:t>数字增益（</a:t>
              </a:r>
              <a:r>
                <a:rPr lang="en-US" altLang="zh-CN" sz="600" dirty="0">
                  <a:solidFill>
                    <a:srgbClr val="2A2B2E"/>
                  </a:solidFill>
                  <a:latin typeface="微软雅黑" panose="020B0503020204020204" pitchFamily="34" charset="-122"/>
                  <a:ea typeface="微软雅黑" panose="020B0503020204020204" pitchFamily="34" charset="-122"/>
                </a:rPr>
                <a:t>64dB~-64dB, 1dB Step</a:t>
              </a:r>
              <a:r>
                <a:rPr lang="zh-CN" altLang="en-US" sz="600" dirty="0">
                  <a:solidFill>
                    <a:srgbClr val="2A2B2E"/>
                  </a:solidFill>
                  <a:latin typeface="微软雅黑" panose="020B0503020204020204" pitchFamily="34" charset="-122"/>
                  <a:ea typeface="微软雅黑" panose="020B0503020204020204" pitchFamily="34" charset="-122"/>
                </a:rPr>
                <a:t>）</a:t>
              </a:r>
            </a:p>
          </p:txBody>
        </p:sp>
        <p:sp>
          <p:nvSpPr>
            <p:cNvPr id="23" name="任意多边形: 形状 22">
              <a:extLst>
                <a:ext uri="{FF2B5EF4-FFF2-40B4-BE49-F238E27FC236}">
                  <a16:creationId xmlns:a16="http://schemas.microsoft.com/office/drawing/2014/main" id="{40AB122B-6AD9-5999-B173-3E2E9E5086AC}"/>
                </a:ext>
              </a:extLst>
            </p:cNvPr>
            <p:cNvSpPr/>
            <p:nvPr/>
          </p:nvSpPr>
          <p:spPr>
            <a:xfrm>
              <a:off x="2025687" y="880864"/>
              <a:ext cx="1005457" cy="27965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sz="900" i="1" dirty="0">
                  <a:solidFill>
                    <a:srgbClr val="FFFFFF"/>
                  </a:solidFill>
                  <a:latin typeface="微软雅黑" panose="020B0503020204020204" pitchFamily="34" charset="-122"/>
                  <a:ea typeface="微软雅黑" panose="020B0503020204020204" pitchFamily="34" charset="-122"/>
                </a:rPr>
                <a:t>Interface</a:t>
              </a:r>
              <a:endParaRPr sz="900" i="1" dirty="0">
                <a:solidFill>
                  <a:srgbClr val="FFFFFF"/>
                </a:solidFill>
                <a:latin typeface="微软雅黑" panose="020B0503020204020204" pitchFamily="34" charset="-122"/>
                <a:ea typeface="微软雅黑" panose="020B0503020204020204" pitchFamily="34" charset="-122"/>
              </a:endParaRPr>
            </a:p>
          </p:txBody>
        </p:sp>
        <p:sp>
          <p:nvSpPr>
            <p:cNvPr id="25" name="任意多边形: 形状 24">
              <a:extLst>
                <a:ext uri="{FF2B5EF4-FFF2-40B4-BE49-F238E27FC236}">
                  <a16:creationId xmlns:a16="http://schemas.microsoft.com/office/drawing/2014/main" id="{C7F20629-4CDD-C691-5304-74E53820C723}"/>
                </a:ext>
              </a:extLst>
            </p:cNvPr>
            <p:cNvSpPr/>
            <p:nvPr/>
          </p:nvSpPr>
          <p:spPr>
            <a:xfrm>
              <a:off x="2021160" y="2754143"/>
              <a:ext cx="836529" cy="242677"/>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altLang="zh-CN" sz="900" i="1" kern="100" dirty="0">
                  <a:latin typeface="微软雅黑" panose="020B0503020204020204" pitchFamily="34" charset="-122"/>
                  <a:ea typeface="微软雅黑" panose="020B0503020204020204" pitchFamily="34" charset="-122"/>
                  <a:cs typeface="Times New Roman" panose="02020603050405020304" pitchFamily="18" charset="0"/>
                </a:rPr>
                <a:t>Codec</a:t>
              </a:r>
              <a:endParaRPr lang="en-US" altLang="zh-CN" sz="900" i="1" dirty="0">
                <a:solidFill>
                  <a:srgbClr val="FFFFFF"/>
                </a:solidFill>
                <a:latin typeface="微软雅黑" panose="020B0503020204020204" pitchFamily="34" charset="-122"/>
                <a:ea typeface="微软雅黑" panose="020B0503020204020204" pitchFamily="34" charset="-122"/>
              </a:endParaRPr>
            </a:p>
          </p:txBody>
        </p:sp>
        <p:sp>
          <p:nvSpPr>
            <p:cNvPr id="26" name="Text 131">
              <a:extLst>
                <a:ext uri="{FF2B5EF4-FFF2-40B4-BE49-F238E27FC236}">
                  <a16:creationId xmlns:a16="http://schemas.microsoft.com/office/drawing/2014/main" id="{28E7C900-5DE3-C342-E8A7-53E68C502121}"/>
                </a:ext>
              </a:extLst>
            </p:cNvPr>
            <p:cNvSpPr txBox="1"/>
            <p:nvPr/>
          </p:nvSpPr>
          <p:spPr>
            <a:xfrm>
              <a:off x="1554450" y="1290707"/>
              <a:ext cx="2394910" cy="1342681"/>
            </a:xfrm>
            <a:prstGeom prst="rect">
              <a:avLst/>
            </a:prstGeom>
            <a:noFill/>
          </p:spPr>
          <p:txBody>
            <a:bodyPr wrap="square" lIns="27000" tIns="0" rIns="27000" bIns="0" rtlCol="0" anchor="t"/>
            <a:lstStyle/>
            <a:p>
              <a:pPr marL="557213" lvl="1" indent="-214313" algn="just">
                <a:lnSpc>
                  <a:spcPts val="1200"/>
                </a:lnSpc>
                <a:spcAft>
                  <a:spcPts val="0"/>
                </a:spcAft>
                <a:buFont typeface="Wingdings" panose="05000000000000000000" pitchFamily="2" charset="2"/>
                <a:buChar char=""/>
              </a:pP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USB2.0 HS/FS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设备</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支持</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UAC1.0</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UAC2.0</a:t>
              </a:r>
            </a:p>
            <a:p>
              <a:pPr marL="557213" lvl="1" indent="-214313" algn="just">
                <a:lnSpc>
                  <a:spcPts val="1200"/>
                </a:lnSpc>
                <a:spcAft>
                  <a:spcPts val="0"/>
                </a:spcAft>
                <a:buFont typeface="Wingdings" panose="05000000000000000000" pitchFamily="2" charset="2"/>
                <a:buChar char=""/>
              </a:pP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路全双工 </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I2S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数字音频接口</a:t>
              </a:r>
              <a:endPar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spcAft>
                  <a:spcPts val="0"/>
                </a:spcAft>
                <a:buFont typeface="Wingdings" panose="05000000000000000000" pitchFamily="2" charset="2"/>
                <a:buChar char=""/>
              </a:pP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IIC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控制单元，支持主从模式</a:t>
              </a:r>
              <a:endParaRPr lang="zh-CN"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zh-CN" altLang="en-US" sz="600" kern="100" dirty="0">
                  <a:solidFill>
                    <a:srgbClr val="2A2B2E"/>
                  </a:solidFill>
                  <a:latin typeface="微软雅黑" panose="020B0503020204020204" pitchFamily="34" charset="-122"/>
                  <a:ea typeface="微软雅黑" panose="020B0503020204020204" pitchFamily="34" charset="-122"/>
                  <a:cs typeface="Times New Roman" panose="02020603050405020304" pitchFamily="18" charset="0"/>
                </a:rPr>
                <a:t>一个 </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256bits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600" kern="100" dirty="0" err="1">
                  <a:latin typeface="微软雅黑" panose="020B0503020204020204" pitchFamily="34" charset="-122"/>
                  <a:ea typeface="微软雅黑" panose="020B0503020204020204" pitchFamily="34" charset="-122"/>
                  <a:cs typeface="Times New Roman" panose="02020603050405020304" pitchFamily="18" charset="0"/>
                </a:rPr>
                <a:t>eFuse</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路 </a:t>
              </a:r>
              <a:r>
                <a:rPr lang="en-US" altLang="zh-CN" sz="600" kern="100" dirty="0" err="1">
                  <a:latin typeface="微软雅黑" panose="020B0503020204020204" pitchFamily="34" charset="-122"/>
                  <a:ea typeface="微软雅黑" panose="020B0503020204020204" pitchFamily="34" charset="-122"/>
                  <a:cs typeface="Times New Roman" panose="02020603050405020304" pitchFamily="18" charset="0"/>
                </a:rPr>
                <a:t>Uart</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单元</a:t>
              </a:r>
              <a:endPar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16 </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rPr>
                <a:t>GPIO</a:t>
              </a:r>
              <a:r>
                <a:rPr lang="zh-CN" altLang="en-US" sz="600" kern="100" dirty="0">
                  <a:latin typeface="微软雅黑" panose="020B0503020204020204" pitchFamily="34" charset="-122"/>
                  <a:ea typeface="微软雅黑" panose="020B0503020204020204" pitchFamily="34" charset="-122"/>
                  <a:cs typeface="Times New Roman" panose="02020603050405020304" pitchFamily="18" charset="0"/>
                </a:rPr>
                <a:t>，支持引脚复用</a:t>
              </a:r>
              <a:endPar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57213" lvl="1" indent="-214313" algn="just">
                <a:lnSpc>
                  <a:spcPts val="1200"/>
                </a:lnSpc>
                <a:buFont typeface="Wingdings" panose="05000000000000000000" pitchFamily="2" charset="2"/>
                <a:buChar char=""/>
              </a:pPr>
              <a:r>
                <a:rPr lang="en-US" altLang="zh-CN" sz="600" dirty="0">
                  <a:solidFill>
                    <a:srgbClr val="2A2B2E"/>
                  </a:solidFill>
                  <a:latin typeface="微软雅黑" panose="020B0503020204020204" pitchFamily="34" charset="-122"/>
                  <a:ea typeface="微软雅黑" panose="020B0503020204020204" pitchFamily="34" charset="-122"/>
                </a:rPr>
                <a:t>2</a:t>
              </a:r>
              <a:r>
                <a:rPr lang="zh-CN" altLang="en-US" sz="600" dirty="0">
                  <a:solidFill>
                    <a:srgbClr val="2A2B2E"/>
                  </a:solidFill>
                  <a:latin typeface="微软雅黑" panose="020B0503020204020204" pitchFamily="34" charset="-122"/>
                  <a:ea typeface="微软雅黑" panose="020B0503020204020204" pitchFamily="34" charset="-122"/>
                </a:rPr>
                <a:t>个 </a:t>
              </a:r>
              <a:r>
                <a:rPr lang="en-US" altLang="zh-CN" sz="600" dirty="0">
                  <a:solidFill>
                    <a:srgbClr val="2A2B2E"/>
                  </a:solidFill>
                  <a:latin typeface="微软雅黑" panose="020B0503020204020204" pitchFamily="34" charset="-122"/>
                  <a:ea typeface="微软雅黑" panose="020B0503020204020204" pitchFamily="34" charset="-122"/>
                </a:rPr>
                <a:t>24bit </a:t>
              </a:r>
              <a:r>
                <a:rPr lang="zh-CN" altLang="en-US" sz="600" dirty="0">
                  <a:solidFill>
                    <a:srgbClr val="2A2B2E"/>
                  </a:solidFill>
                  <a:latin typeface="微软雅黑" panose="020B0503020204020204" pitchFamily="34" charset="-122"/>
                  <a:ea typeface="微软雅黑" panose="020B0503020204020204" pitchFamily="34" charset="-122"/>
                </a:rPr>
                <a:t>低速</a:t>
              </a:r>
              <a:r>
                <a:rPr lang="en-US" altLang="zh-CN" sz="600" dirty="0">
                  <a:solidFill>
                    <a:srgbClr val="2A2B2E"/>
                  </a:solidFill>
                  <a:latin typeface="微软雅黑" panose="020B0503020204020204" pitchFamily="34" charset="-122"/>
                  <a:ea typeface="微软雅黑" panose="020B0503020204020204" pitchFamily="34" charset="-122"/>
                </a:rPr>
                <a:t>ADC</a:t>
              </a:r>
              <a:r>
                <a:rPr lang="zh-CN" altLang="en-US" sz="600" dirty="0">
                  <a:solidFill>
                    <a:srgbClr val="2A2B2E"/>
                  </a:solidFill>
                  <a:latin typeface="微软雅黑" panose="020B0503020204020204" pitchFamily="34" charset="-122"/>
                  <a:ea typeface="微软雅黑" panose="020B0503020204020204" pitchFamily="34" charset="-122"/>
                </a:rPr>
                <a:t>转换器</a:t>
              </a:r>
              <a:endParaRPr lang="zh-CN"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Text 132">
              <a:extLst>
                <a:ext uri="{FF2B5EF4-FFF2-40B4-BE49-F238E27FC236}">
                  <a16:creationId xmlns:a16="http://schemas.microsoft.com/office/drawing/2014/main" id="{888286D6-69E1-8A3B-9858-EDDC1F2FFEA3}"/>
                </a:ext>
              </a:extLst>
            </p:cNvPr>
            <p:cNvSpPr txBox="1"/>
            <p:nvPr/>
          </p:nvSpPr>
          <p:spPr>
            <a:xfrm>
              <a:off x="3442212" y="2661508"/>
              <a:ext cx="494767" cy="309080"/>
            </a:xfrm>
            <a:prstGeom prst="rect">
              <a:avLst/>
            </a:prstGeom>
            <a:noFill/>
          </p:spPr>
          <p:txBody>
            <a:bodyPr wrap="square" lIns="27000" tIns="0" rIns="27000" bIns="0" rtlCol="0" anchor="ctr"/>
            <a:lstStyle/>
            <a:p>
              <a:pPr defTabSz="685800" hangingPunct="1"/>
              <a:r>
                <a:rPr lang="en-US" altLang="zh-CN" sz="900" i="1" dirty="0">
                  <a:solidFill>
                    <a:srgbClr val="FFFFFF"/>
                  </a:solidFill>
                  <a:latin typeface="微软雅黑" panose="020B0503020204020204" pitchFamily="34" charset="-122"/>
                  <a:ea typeface="微软雅黑" panose="020B0503020204020204" pitchFamily="34" charset="-122"/>
                </a:rPr>
                <a:t>Codec</a:t>
              </a:r>
              <a:endParaRPr sz="900" i="1" dirty="0">
                <a:solidFill>
                  <a:srgbClr val="FFFFFF"/>
                </a:solidFill>
                <a:latin typeface="微软雅黑" panose="020B0503020204020204" pitchFamily="34" charset="-122"/>
                <a:ea typeface="微软雅黑" panose="020B0503020204020204" pitchFamily="34" charset="-122"/>
              </a:endParaRPr>
            </a:p>
          </p:txBody>
        </p:sp>
        <p:sp>
          <p:nvSpPr>
            <p:cNvPr id="30" name="Text 133">
              <a:extLst>
                <a:ext uri="{FF2B5EF4-FFF2-40B4-BE49-F238E27FC236}">
                  <a16:creationId xmlns:a16="http://schemas.microsoft.com/office/drawing/2014/main" id="{CA63AB03-2FF6-C82B-E9BD-AB056996B77D}"/>
                </a:ext>
              </a:extLst>
            </p:cNvPr>
            <p:cNvSpPr txBox="1"/>
            <p:nvPr/>
          </p:nvSpPr>
          <p:spPr>
            <a:xfrm>
              <a:off x="3491489" y="1831167"/>
              <a:ext cx="701809" cy="330342"/>
            </a:xfrm>
            <a:prstGeom prst="rect">
              <a:avLst/>
            </a:prstGeom>
            <a:noFill/>
          </p:spPr>
          <p:txBody>
            <a:bodyPr wrap="square" lIns="27000" tIns="0" rIns="27000" bIns="0" rtlCol="0" anchor="ctr"/>
            <a:lstStyle/>
            <a:p>
              <a:pPr defTabSz="685800" hangingPunct="1"/>
              <a:r>
                <a:rPr lang="en-US" altLang="zh-CN" sz="900" i="1" dirty="0">
                  <a:solidFill>
                    <a:srgbClr val="FFFFFF"/>
                  </a:solidFill>
                  <a:latin typeface="微软雅黑" panose="020B0503020204020204" pitchFamily="34" charset="-122"/>
                  <a:ea typeface="微软雅黑" panose="020B0503020204020204" pitchFamily="34" charset="-122"/>
                </a:rPr>
                <a:t>Peripheral</a:t>
              </a:r>
              <a:endParaRPr lang="zh-CN" altLang="en-US" sz="900" i="1" dirty="0">
                <a:solidFill>
                  <a:srgbClr val="FFFFFF"/>
                </a:solidFill>
                <a:latin typeface="微软雅黑" panose="020B0503020204020204" pitchFamily="34" charset="-122"/>
                <a:ea typeface="微软雅黑" panose="020B0503020204020204" pitchFamily="34" charset="-122"/>
              </a:endParaRPr>
            </a:p>
          </p:txBody>
        </p:sp>
        <p:sp>
          <p:nvSpPr>
            <p:cNvPr id="31" name="Text 134">
              <a:extLst>
                <a:ext uri="{FF2B5EF4-FFF2-40B4-BE49-F238E27FC236}">
                  <a16:creationId xmlns:a16="http://schemas.microsoft.com/office/drawing/2014/main" id="{6049ABE1-97BA-1C0B-9F91-38626BCC97FC}"/>
                </a:ext>
              </a:extLst>
            </p:cNvPr>
            <p:cNvSpPr txBox="1"/>
            <p:nvPr/>
          </p:nvSpPr>
          <p:spPr>
            <a:xfrm>
              <a:off x="4306047" y="2194098"/>
              <a:ext cx="720647" cy="309080"/>
            </a:xfrm>
            <a:prstGeom prst="rect">
              <a:avLst/>
            </a:prstGeom>
            <a:noFill/>
          </p:spPr>
          <p:txBody>
            <a:bodyPr wrap="square" lIns="27000" tIns="0" rIns="27000" bIns="0" rtlCol="0" anchor="ctr"/>
            <a:lstStyle/>
            <a:p>
              <a:pPr defTabSz="685800" hangingPunct="1"/>
              <a:r>
                <a:rPr lang="en-US" altLang="zh-CN" sz="800" i="1" dirty="0">
                  <a:solidFill>
                    <a:srgbClr val="FFFFFF"/>
                  </a:solidFill>
                  <a:latin typeface="微软雅黑" panose="020B0503020204020204" pitchFamily="34" charset="-122"/>
                  <a:ea typeface="微软雅黑" panose="020B0503020204020204" pitchFamily="34" charset="-122"/>
                </a:rPr>
                <a:t>Core</a:t>
              </a:r>
              <a:endParaRPr sz="800" i="1" dirty="0">
                <a:solidFill>
                  <a:srgbClr val="FFFFFF"/>
                </a:solidFill>
                <a:latin typeface="微软雅黑" panose="020B0503020204020204" pitchFamily="34" charset="-122"/>
                <a:ea typeface="微软雅黑" panose="020B0503020204020204" pitchFamily="34" charset="-122"/>
              </a:endParaRPr>
            </a:p>
          </p:txBody>
        </p:sp>
        <p:sp>
          <p:nvSpPr>
            <p:cNvPr id="32" name="Text 135">
              <a:extLst>
                <a:ext uri="{FF2B5EF4-FFF2-40B4-BE49-F238E27FC236}">
                  <a16:creationId xmlns:a16="http://schemas.microsoft.com/office/drawing/2014/main" id="{80E2DEB6-399D-AB13-7EBB-0FF66D130B5D}"/>
                </a:ext>
              </a:extLst>
            </p:cNvPr>
            <p:cNvSpPr txBox="1"/>
            <p:nvPr/>
          </p:nvSpPr>
          <p:spPr>
            <a:xfrm>
              <a:off x="4213624" y="2852416"/>
              <a:ext cx="622281" cy="309080"/>
            </a:xfrm>
            <a:prstGeom prst="rect">
              <a:avLst/>
            </a:prstGeom>
            <a:noFill/>
          </p:spPr>
          <p:txBody>
            <a:bodyPr wrap="square" lIns="27000" tIns="0" rIns="27000" bIns="0" rtlCol="0" anchor="ctr"/>
            <a:lstStyle/>
            <a:p>
              <a:pPr defTabSz="685800" hangingPunct="1"/>
              <a:r>
                <a:rPr lang="en-US" sz="900" i="1" dirty="0">
                  <a:solidFill>
                    <a:srgbClr val="FFFFFF"/>
                  </a:solidFill>
                  <a:latin typeface="微软雅黑" panose="020B0503020204020204" pitchFamily="34" charset="-122"/>
                  <a:ea typeface="微软雅黑" panose="020B0503020204020204" pitchFamily="34" charset="-122"/>
                </a:rPr>
                <a:t>DSP</a:t>
              </a:r>
              <a:endParaRPr sz="900" i="1" dirty="0">
                <a:solidFill>
                  <a:srgbClr val="FFFFFF"/>
                </a:solidFill>
                <a:latin typeface="微软雅黑" panose="020B0503020204020204" pitchFamily="34" charset="-122"/>
                <a:ea typeface="微软雅黑" panose="020B0503020204020204" pitchFamily="34" charset="-122"/>
              </a:endParaRPr>
            </a:p>
          </p:txBody>
        </p:sp>
        <p:sp>
          <p:nvSpPr>
            <p:cNvPr id="33" name="Text 129">
              <a:extLst>
                <a:ext uri="{FF2B5EF4-FFF2-40B4-BE49-F238E27FC236}">
                  <a16:creationId xmlns:a16="http://schemas.microsoft.com/office/drawing/2014/main" id="{10E243E6-68A3-6255-CF68-349D7D2E0A89}"/>
                </a:ext>
              </a:extLst>
            </p:cNvPr>
            <p:cNvSpPr txBox="1"/>
            <p:nvPr/>
          </p:nvSpPr>
          <p:spPr>
            <a:xfrm>
              <a:off x="4542281" y="1162533"/>
              <a:ext cx="2616013" cy="1342680"/>
            </a:xfrm>
            <a:prstGeom prst="rect">
              <a:avLst/>
            </a:prstGeom>
            <a:noFill/>
          </p:spPr>
          <p:txBody>
            <a:bodyPr wrap="square" lIns="27000" tIns="0" rIns="27000" bIns="0" rtlCol="0" anchor="t"/>
            <a:lstStyle/>
            <a:p>
              <a:pPr marL="557213" lvl="1" indent="-214313" algn="just">
                <a:lnSpc>
                  <a:spcPts val="1200"/>
                </a:lnSpc>
                <a:buFont typeface="Wingdings" panose="05000000000000000000" pitchFamily="2" charset="2"/>
                <a:buChar char=""/>
              </a:pPr>
              <a:r>
                <a:rPr lang="en-US" altLang="zh-CN" sz="600" dirty="0">
                  <a:latin typeface="微软雅黑" panose="020B0503020204020204" pitchFamily="34" charset="-122"/>
                  <a:ea typeface="微软雅黑" panose="020B0503020204020204" pitchFamily="34" charset="-122"/>
                </a:rPr>
                <a:t>VLIW</a:t>
              </a:r>
              <a:r>
                <a:rPr lang="zh-CN" altLang="en-US" sz="600" dirty="0">
                  <a:latin typeface="微软雅黑" panose="020B0503020204020204" pitchFamily="34" charset="-122"/>
                  <a:ea typeface="微软雅黑" panose="020B0503020204020204" pitchFamily="34" charset="-122"/>
                </a:rPr>
                <a:t>架构的</a:t>
              </a:r>
              <a:r>
                <a:rPr lang="en-US" altLang="zh-CN" sz="600" dirty="0">
                  <a:latin typeface="微软雅黑" panose="020B0503020204020204" pitchFamily="34" charset="-122"/>
                  <a:ea typeface="微软雅黑" panose="020B0503020204020204" pitchFamily="34" charset="-122"/>
                </a:rPr>
                <a:t>HiFi3</a:t>
              </a:r>
              <a:r>
                <a:rPr lang="zh-CN" altLang="en-US" sz="600" dirty="0">
                  <a:latin typeface="微软雅黑" panose="020B0503020204020204" pitchFamily="34" charset="-122"/>
                  <a:ea typeface="微软雅黑" panose="020B0503020204020204" pitchFamily="34" charset="-122"/>
                </a:rPr>
                <a:t>内核</a:t>
              </a:r>
              <a:endParaRPr lang="en-US" altLang="zh-CN" sz="600" dirty="0">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支持一个</a:t>
              </a:r>
              <a:r>
                <a:rPr lang="en-US" altLang="zh-CN" sz="600" dirty="0">
                  <a:solidFill>
                    <a:srgbClr val="2A2B2E"/>
                  </a:solidFill>
                  <a:latin typeface="微软雅黑" panose="020B0503020204020204" pitchFamily="34" charset="-122"/>
                  <a:ea typeface="微软雅黑" panose="020B0503020204020204" pitchFamily="34" charset="-122"/>
                </a:rPr>
                <a:t>2</a:t>
              </a:r>
              <a:r>
                <a:rPr lang="zh-CN" altLang="en-US" sz="600" dirty="0">
                  <a:solidFill>
                    <a:srgbClr val="2A2B2E"/>
                  </a:solidFill>
                  <a:latin typeface="微软雅黑" panose="020B0503020204020204" pitchFamily="34" charset="-122"/>
                  <a:ea typeface="微软雅黑" panose="020B0503020204020204" pitchFamily="34" charset="-122"/>
                </a:rPr>
                <a:t>路</a:t>
              </a:r>
              <a:r>
                <a:rPr lang="en-US" altLang="zh-CN" sz="600" dirty="0">
                  <a:solidFill>
                    <a:srgbClr val="2A2B2E"/>
                  </a:solidFill>
                  <a:latin typeface="微软雅黑" panose="020B0503020204020204" pitchFamily="34" charset="-122"/>
                  <a:ea typeface="微软雅黑" panose="020B0503020204020204" pitchFamily="34" charset="-122"/>
                </a:rPr>
                <a:t>SIMD</a:t>
              </a:r>
              <a:r>
                <a:rPr lang="zh-CN" altLang="en-US" sz="600" dirty="0">
                  <a:solidFill>
                    <a:srgbClr val="2A2B2E"/>
                  </a:solidFill>
                  <a:latin typeface="微软雅黑" panose="020B0503020204020204" pitchFamily="34" charset="-122"/>
                  <a:ea typeface="微软雅黑" panose="020B0503020204020204" pitchFamily="34" charset="-122"/>
                </a:rPr>
                <a:t>单精度</a:t>
              </a:r>
              <a:r>
                <a:rPr lang="en-US" altLang="zh-CN" sz="600" dirty="0">
                  <a:solidFill>
                    <a:srgbClr val="2A2B2E"/>
                  </a:solidFill>
                  <a:latin typeface="微软雅黑" panose="020B0503020204020204" pitchFamily="34" charset="-122"/>
                  <a:ea typeface="微软雅黑" panose="020B0503020204020204" pitchFamily="34" charset="-122"/>
                </a:rPr>
                <a:t>IEEE</a:t>
              </a:r>
              <a:r>
                <a:rPr lang="zh-CN" altLang="en-US" sz="600" dirty="0">
                  <a:solidFill>
                    <a:srgbClr val="2A2B2E"/>
                  </a:solidFill>
                  <a:latin typeface="微软雅黑" panose="020B0503020204020204" pitchFamily="34" charset="-122"/>
                  <a:ea typeface="微软雅黑" panose="020B0503020204020204" pitchFamily="34" charset="-122"/>
                </a:rPr>
                <a:t>浮点单元</a:t>
              </a:r>
              <a:endParaRPr lang="en-US" altLang="zh-CN" sz="600"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支持两个</a:t>
              </a:r>
              <a:r>
                <a:rPr lang="en-US" altLang="zh-CN" sz="600" dirty="0">
                  <a:solidFill>
                    <a:srgbClr val="2A2B2E"/>
                  </a:solidFill>
                  <a:latin typeface="微软雅黑" panose="020B0503020204020204" pitchFamily="34" charset="-122"/>
                  <a:ea typeface="微软雅黑" panose="020B0503020204020204" pitchFamily="34" charset="-122"/>
                </a:rPr>
                <a:t>2</a:t>
              </a:r>
              <a:r>
                <a:rPr lang="zh-CN" altLang="en-US" sz="600" dirty="0">
                  <a:solidFill>
                    <a:srgbClr val="2A2B2E"/>
                  </a:solidFill>
                  <a:latin typeface="微软雅黑" panose="020B0503020204020204" pitchFamily="34" charset="-122"/>
                  <a:ea typeface="微软雅黑" panose="020B0503020204020204" pitchFamily="34" charset="-122"/>
                </a:rPr>
                <a:t>乘法器的乘</a:t>
              </a:r>
              <a:r>
                <a:rPr lang="en-US" altLang="zh-CN" sz="600" dirty="0">
                  <a:solidFill>
                    <a:srgbClr val="2A2B2E"/>
                  </a:solidFill>
                  <a:latin typeface="微软雅黑" panose="020B0503020204020204" pitchFamily="34" charset="-122"/>
                  <a:ea typeface="微软雅黑" panose="020B0503020204020204" pitchFamily="34" charset="-122"/>
                </a:rPr>
                <a:t>/</a:t>
              </a:r>
              <a:r>
                <a:rPr lang="zh-CN" altLang="en-US" sz="600" dirty="0">
                  <a:solidFill>
                    <a:srgbClr val="2A2B2E"/>
                  </a:solidFill>
                  <a:latin typeface="微软雅黑" panose="020B0503020204020204" pitchFamily="34" charset="-122"/>
                  <a:ea typeface="微软雅黑" panose="020B0503020204020204" pitchFamily="34" charset="-122"/>
                </a:rPr>
                <a:t>积单元，乘法器支持</a:t>
              </a:r>
              <a:r>
                <a:rPr lang="en-US" altLang="zh-CN" sz="600" dirty="0">
                  <a:solidFill>
                    <a:srgbClr val="2A2B2E"/>
                  </a:solidFill>
                  <a:latin typeface="微软雅黑" panose="020B0503020204020204" pitchFamily="34" charset="-122"/>
                  <a:ea typeface="微软雅黑" panose="020B0503020204020204" pitchFamily="34" charset="-122"/>
                </a:rPr>
                <a:t>4</a:t>
              </a:r>
              <a:r>
                <a:rPr lang="zh-CN" altLang="en-US" sz="600" dirty="0">
                  <a:solidFill>
                    <a:srgbClr val="2A2B2E"/>
                  </a:solidFill>
                  <a:latin typeface="微软雅黑" panose="020B0503020204020204" pitchFamily="34" charset="-122"/>
                  <a:ea typeface="微软雅黑" panose="020B0503020204020204" pitchFamily="34" charset="-122"/>
                </a:rPr>
                <a:t>个</a:t>
              </a:r>
              <a:r>
                <a:rPr lang="en-US" altLang="zh-CN" sz="600" dirty="0">
                  <a:solidFill>
                    <a:srgbClr val="2A2B2E"/>
                  </a:solidFill>
                  <a:latin typeface="微软雅黑" panose="020B0503020204020204" pitchFamily="34" charset="-122"/>
                  <a:ea typeface="微软雅黑" panose="020B0503020204020204" pitchFamily="34" charset="-122"/>
                </a:rPr>
                <a:t>24</a:t>
              </a:r>
              <a:r>
                <a:rPr lang="zh-CN" altLang="en-US" sz="600" dirty="0">
                  <a:solidFill>
                    <a:srgbClr val="2A2B2E"/>
                  </a:solidFill>
                  <a:latin typeface="微软雅黑" panose="020B0503020204020204" pitchFamily="34" charset="-122"/>
                  <a:ea typeface="微软雅黑" panose="020B0503020204020204" pitchFamily="34" charset="-122"/>
                </a:rPr>
                <a:t>位、</a:t>
              </a:r>
              <a:r>
                <a:rPr lang="en-US" altLang="zh-CN" sz="600" dirty="0">
                  <a:solidFill>
                    <a:srgbClr val="2A2B2E"/>
                  </a:solidFill>
                  <a:latin typeface="微软雅黑" panose="020B0503020204020204" pitchFamily="34" charset="-122"/>
                  <a:ea typeface="微软雅黑" panose="020B0503020204020204" pitchFamily="34" charset="-122"/>
                </a:rPr>
                <a:t>4</a:t>
              </a:r>
              <a:r>
                <a:rPr lang="zh-CN" altLang="en-US" sz="600" dirty="0">
                  <a:solidFill>
                    <a:srgbClr val="2A2B2E"/>
                  </a:solidFill>
                  <a:latin typeface="微软雅黑" panose="020B0503020204020204" pitchFamily="34" charset="-122"/>
                  <a:ea typeface="微软雅黑" panose="020B0503020204020204" pitchFamily="34" charset="-122"/>
                </a:rPr>
                <a:t>个</a:t>
              </a:r>
              <a:r>
                <a:rPr lang="en-US" altLang="zh-CN" sz="600" dirty="0">
                  <a:solidFill>
                    <a:srgbClr val="2A2B2E"/>
                  </a:solidFill>
                  <a:latin typeface="微软雅黑" panose="020B0503020204020204" pitchFamily="34" charset="-122"/>
                  <a:ea typeface="微软雅黑" panose="020B0503020204020204" pitchFamily="34" charset="-122"/>
                </a:rPr>
                <a:t>32x16</a:t>
              </a:r>
              <a:r>
                <a:rPr lang="zh-CN" altLang="en-US" sz="600" dirty="0">
                  <a:solidFill>
                    <a:srgbClr val="2A2B2E"/>
                  </a:solidFill>
                  <a:latin typeface="微软雅黑" panose="020B0503020204020204" pitchFamily="34" charset="-122"/>
                  <a:ea typeface="微软雅黑" panose="020B0503020204020204" pitchFamily="34" charset="-122"/>
                </a:rPr>
                <a:t>位或</a:t>
              </a:r>
              <a:r>
                <a:rPr lang="en-US" altLang="zh-CN" sz="600" dirty="0">
                  <a:solidFill>
                    <a:srgbClr val="2A2B2E"/>
                  </a:solidFill>
                  <a:latin typeface="微软雅黑" panose="020B0503020204020204" pitchFamily="34" charset="-122"/>
                  <a:ea typeface="微软雅黑" panose="020B0503020204020204" pitchFamily="34" charset="-122"/>
                </a:rPr>
                <a:t>4</a:t>
              </a:r>
              <a:r>
                <a:rPr lang="zh-CN" altLang="en-US" sz="600" dirty="0">
                  <a:solidFill>
                    <a:srgbClr val="2A2B2E"/>
                  </a:solidFill>
                  <a:latin typeface="微软雅黑" panose="020B0503020204020204" pitchFamily="34" charset="-122"/>
                  <a:ea typeface="微软雅黑" panose="020B0503020204020204" pitchFamily="34" charset="-122"/>
                </a:rPr>
                <a:t>个</a:t>
              </a:r>
              <a:r>
                <a:rPr lang="en-US" altLang="zh-CN" sz="600" dirty="0">
                  <a:solidFill>
                    <a:srgbClr val="2A2B2E"/>
                  </a:solidFill>
                  <a:latin typeface="微软雅黑" panose="020B0503020204020204" pitchFamily="34" charset="-122"/>
                  <a:ea typeface="微软雅黑" panose="020B0503020204020204" pitchFamily="34" charset="-122"/>
                </a:rPr>
                <a:t>16x16</a:t>
              </a:r>
              <a:r>
                <a:rPr lang="zh-CN" altLang="en-US" sz="600" dirty="0">
                  <a:solidFill>
                    <a:srgbClr val="2A2B2E"/>
                  </a:solidFill>
                  <a:latin typeface="微软雅黑" panose="020B0503020204020204" pitchFamily="34" charset="-122"/>
                  <a:ea typeface="微软雅黑" panose="020B0503020204020204" pitchFamily="34" charset="-122"/>
                </a:rPr>
                <a:t>位乘法操作</a:t>
              </a:r>
              <a:endParaRPr lang="en-US" altLang="zh-CN" sz="600" dirty="0">
                <a:solidFill>
                  <a:srgbClr val="2A2B2E"/>
                </a:solidFill>
                <a:latin typeface="微软雅黑" panose="020B0503020204020204" pitchFamily="34" charset="-122"/>
                <a:ea typeface="微软雅黑" panose="020B0503020204020204" pitchFamily="34" charset="-122"/>
              </a:endParaRPr>
            </a:p>
            <a:p>
              <a:pPr marL="900113" lvl="2"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每个周期支持两次</a:t>
              </a:r>
              <a:r>
                <a:rPr lang="en-US" altLang="zh-CN" sz="600" dirty="0">
                  <a:solidFill>
                    <a:srgbClr val="2A2B2E"/>
                  </a:solidFill>
                  <a:latin typeface="微软雅黑" panose="020B0503020204020204" pitchFamily="34" charset="-122"/>
                  <a:ea typeface="微软雅黑" panose="020B0503020204020204" pitchFamily="34" charset="-122"/>
                </a:rPr>
                <a:t>32x32-bit</a:t>
              </a:r>
              <a:r>
                <a:rPr lang="zh-CN" altLang="en-US" sz="600" dirty="0">
                  <a:solidFill>
                    <a:srgbClr val="2A2B2E"/>
                  </a:solidFill>
                  <a:latin typeface="微软雅黑" panose="020B0503020204020204" pitchFamily="34" charset="-122"/>
                  <a:ea typeface="微软雅黑" panose="020B0503020204020204" pitchFamily="34" charset="-122"/>
                </a:rPr>
                <a:t>乘法</a:t>
              </a:r>
              <a:endParaRPr lang="en-US" sz="600" dirty="0">
                <a:solidFill>
                  <a:srgbClr val="392033"/>
                </a:solidFill>
                <a:latin typeface="微软雅黑" panose="020B0503020204020204" pitchFamily="34" charset="-122"/>
                <a:ea typeface="微软雅黑" panose="020B0503020204020204" pitchFamily="34" charset="-122"/>
              </a:endParaRPr>
            </a:p>
            <a:p>
              <a:pPr marL="900113" lvl="2"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支持单乘、双乘和四乘的运算</a:t>
              </a:r>
              <a:endParaRPr lang="en-US" altLang="zh-CN" sz="600"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通过可选的浮点单元，</a:t>
              </a:r>
              <a:r>
                <a:rPr lang="en-US" altLang="zh-CN" sz="600" dirty="0">
                  <a:solidFill>
                    <a:srgbClr val="2A2B2E"/>
                  </a:solidFill>
                  <a:latin typeface="微软雅黑" panose="020B0503020204020204" pitchFamily="34" charset="-122"/>
                  <a:ea typeface="微软雅黑" panose="020B0503020204020204" pitchFamily="34" charset="-122"/>
                </a:rPr>
                <a:t>HiFi 3</a:t>
              </a:r>
              <a:r>
                <a:rPr lang="zh-CN" altLang="en-US" sz="600" dirty="0">
                  <a:solidFill>
                    <a:srgbClr val="2A2B2E"/>
                  </a:solidFill>
                  <a:latin typeface="微软雅黑" panose="020B0503020204020204" pitchFamily="34" charset="-122"/>
                  <a:ea typeface="微软雅黑" panose="020B0503020204020204" pitchFamily="34" charset="-122"/>
                </a:rPr>
                <a:t>支持每个周期两个</a:t>
              </a:r>
              <a:r>
                <a:rPr lang="en-US" altLang="zh-CN" sz="600" dirty="0">
                  <a:solidFill>
                    <a:srgbClr val="2A2B2E"/>
                  </a:solidFill>
                  <a:latin typeface="微软雅黑" panose="020B0503020204020204" pitchFamily="34" charset="-122"/>
                  <a:ea typeface="微软雅黑" panose="020B0503020204020204" pitchFamily="34" charset="-122"/>
                </a:rPr>
                <a:t>IEEE-754</a:t>
              </a:r>
              <a:r>
                <a:rPr lang="zh-CN" altLang="en-US" sz="600" dirty="0">
                  <a:solidFill>
                    <a:srgbClr val="2A2B2E"/>
                  </a:solidFill>
                  <a:latin typeface="微软雅黑" panose="020B0503020204020204" pitchFamily="34" charset="-122"/>
                  <a:ea typeface="微软雅黑" panose="020B0503020204020204" pitchFamily="34" charset="-122"/>
                </a:rPr>
                <a:t>浮点</a:t>
              </a:r>
              <a:r>
                <a:rPr lang="en-US" altLang="zh-CN" sz="600" dirty="0">
                  <a:solidFill>
                    <a:srgbClr val="2A2B2E"/>
                  </a:solidFill>
                  <a:latin typeface="微软雅黑" panose="020B0503020204020204" pitchFamily="34" charset="-122"/>
                  <a:ea typeface="微软雅黑" panose="020B0503020204020204" pitchFamily="34" charset="-122"/>
                </a:rPr>
                <a:t>MAC</a:t>
              </a: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一个算术</a:t>
              </a:r>
              <a:r>
                <a:rPr lang="en-US" altLang="zh-CN" sz="600" dirty="0">
                  <a:solidFill>
                    <a:srgbClr val="2A2B2E"/>
                  </a:solidFill>
                  <a:latin typeface="微软雅黑" panose="020B0503020204020204" pitchFamily="34" charset="-122"/>
                  <a:ea typeface="微软雅黑" panose="020B0503020204020204" pitchFamily="34" charset="-122"/>
                </a:rPr>
                <a:t>/</a:t>
              </a:r>
              <a:r>
                <a:rPr lang="zh-CN" altLang="en-US" sz="600" dirty="0">
                  <a:solidFill>
                    <a:srgbClr val="2A2B2E"/>
                  </a:solidFill>
                  <a:latin typeface="微软雅黑" panose="020B0503020204020204" pitchFamily="34" charset="-122"/>
                  <a:ea typeface="微软雅黑" panose="020B0503020204020204" pitchFamily="34" charset="-122"/>
                </a:rPr>
                <a:t>逻辑单元，以及一个对</a:t>
              </a:r>
              <a:r>
                <a:rPr lang="en-US" altLang="zh-CN" sz="600" dirty="0">
                  <a:solidFill>
                    <a:srgbClr val="2A2B2E"/>
                  </a:solidFill>
                  <a:latin typeface="微软雅黑" panose="020B0503020204020204" pitchFamily="34" charset="-122"/>
                  <a:ea typeface="微软雅黑" panose="020B0503020204020204" pitchFamily="34" charset="-122"/>
                </a:rPr>
                <a:t>AE_DR</a:t>
              </a:r>
              <a:r>
                <a:rPr lang="zh-CN" altLang="en-US" sz="600" dirty="0">
                  <a:solidFill>
                    <a:srgbClr val="2A2B2E"/>
                  </a:solidFill>
                  <a:latin typeface="微软雅黑" panose="020B0503020204020204" pitchFamily="34" charset="-122"/>
                  <a:ea typeface="微软雅黑" panose="020B0503020204020204" pitchFamily="34" charset="-122"/>
                </a:rPr>
                <a:t>值进行操作的移位单元</a:t>
              </a:r>
              <a:endParaRPr lang="en-US" altLang="zh-CN" sz="600" dirty="0">
                <a:solidFill>
                  <a:srgbClr val="2A2B2E"/>
                </a:solidFill>
                <a:latin typeface="微软雅黑" panose="020B0503020204020204" pitchFamily="34" charset="-122"/>
                <a:ea typeface="微软雅黑" panose="020B0503020204020204" pitchFamily="34" charset="-122"/>
              </a:endParaRPr>
            </a:p>
          </p:txBody>
        </p:sp>
        <p:sp>
          <p:nvSpPr>
            <p:cNvPr id="34" name="任意多边形: 形状 33">
              <a:extLst>
                <a:ext uri="{FF2B5EF4-FFF2-40B4-BE49-F238E27FC236}">
                  <a16:creationId xmlns:a16="http://schemas.microsoft.com/office/drawing/2014/main" id="{98ADC639-43E2-CB1A-55DB-67993598D0D3}"/>
                </a:ext>
              </a:extLst>
            </p:cNvPr>
            <p:cNvSpPr/>
            <p:nvPr/>
          </p:nvSpPr>
          <p:spPr>
            <a:xfrm>
              <a:off x="4471345" y="3110687"/>
              <a:ext cx="622281" cy="162107"/>
            </a:xfrm>
            <a:custGeom>
              <a:avLst/>
              <a:gdLst>
                <a:gd name="connsiteX0" fmla="*/ 0 w 614384"/>
                <a:gd name="connsiteY0" fmla="*/ 848562 h 848562"/>
                <a:gd name="connsiteX1" fmla="*/ 248865 w 614384"/>
                <a:gd name="connsiteY1" fmla="*/ 848562 h 848562"/>
                <a:gd name="connsiteX2" fmla="*/ 465789 w 614384"/>
                <a:gd name="connsiteY2" fmla="*/ 0 h 848562"/>
                <a:gd name="connsiteX3" fmla="*/ 614384 w 614384"/>
                <a:gd name="connsiteY3" fmla="*/ 21614 h 848562"/>
                <a:gd name="connsiteX0" fmla="*/ 0 w 614384"/>
                <a:gd name="connsiteY0" fmla="*/ 848562 h 848562"/>
                <a:gd name="connsiteX1" fmla="*/ 470610 w 614384"/>
                <a:gd name="connsiteY1" fmla="*/ 848562 h 848562"/>
                <a:gd name="connsiteX2" fmla="*/ 465789 w 614384"/>
                <a:gd name="connsiteY2" fmla="*/ 0 h 848562"/>
                <a:gd name="connsiteX3" fmla="*/ 614384 w 614384"/>
                <a:gd name="connsiteY3" fmla="*/ 21614 h 848562"/>
                <a:gd name="connsiteX0" fmla="*/ 0 w 614384"/>
                <a:gd name="connsiteY0" fmla="*/ 826948 h 826948"/>
                <a:gd name="connsiteX1" fmla="*/ 470610 w 614384"/>
                <a:gd name="connsiteY1" fmla="*/ 826948 h 826948"/>
                <a:gd name="connsiteX2" fmla="*/ 475430 w 614384"/>
                <a:gd name="connsiteY2" fmla="*/ 14408 h 826948"/>
                <a:gd name="connsiteX3" fmla="*/ 614384 w 614384"/>
                <a:gd name="connsiteY3" fmla="*/ 0 h 826948"/>
                <a:gd name="connsiteX0" fmla="*/ 0 w 614384"/>
                <a:gd name="connsiteY0" fmla="*/ 826948 h 826948"/>
                <a:gd name="connsiteX1" fmla="*/ 470610 w 614384"/>
                <a:gd name="connsiteY1" fmla="*/ 826948 h 826948"/>
                <a:gd name="connsiteX2" fmla="*/ 470609 w 614384"/>
                <a:gd name="connsiteY2" fmla="*/ 7204 h 826948"/>
                <a:gd name="connsiteX3" fmla="*/ 614384 w 614384"/>
                <a:gd name="connsiteY3" fmla="*/ 0 h 826948"/>
                <a:gd name="connsiteX0" fmla="*/ 0 w 614384"/>
                <a:gd name="connsiteY0" fmla="*/ 834154 h 834154"/>
                <a:gd name="connsiteX1" fmla="*/ 470610 w 614384"/>
                <a:gd name="connsiteY1" fmla="*/ 834154 h 834154"/>
                <a:gd name="connsiteX2" fmla="*/ 470609 w 614384"/>
                <a:gd name="connsiteY2" fmla="*/ 0 h 834154"/>
                <a:gd name="connsiteX3" fmla="*/ 614384 w 614384"/>
                <a:gd name="connsiteY3" fmla="*/ 7206 h 834154"/>
                <a:gd name="connsiteX0" fmla="*/ 0 w 614384"/>
                <a:gd name="connsiteY0" fmla="*/ 834154 h 834154"/>
                <a:gd name="connsiteX1" fmla="*/ 465790 w 614384"/>
                <a:gd name="connsiteY1" fmla="*/ 834154 h 834154"/>
                <a:gd name="connsiteX2" fmla="*/ 470609 w 614384"/>
                <a:gd name="connsiteY2" fmla="*/ 0 h 834154"/>
                <a:gd name="connsiteX3" fmla="*/ 614384 w 614384"/>
                <a:gd name="connsiteY3" fmla="*/ 7206 h 834154"/>
                <a:gd name="connsiteX0" fmla="*/ 0 w 614384"/>
                <a:gd name="connsiteY0" fmla="*/ 826949 h 826949"/>
                <a:gd name="connsiteX1" fmla="*/ 465790 w 614384"/>
                <a:gd name="connsiteY1" fmla="*/ 826949 h 826949"/>
                <a:gd name="connsiteX2" fmla="*/ 465788 w 614384"/>
                <a:gd name="connsiteY2" fmla="*/ 0 h 826949"/>
                <a:gd name="connsiteX3" fmla="*/ 614384 w 614384"/>
                <a:gd name="connsiteY3" fmla="*/ 1 h 826949"/>
                <a:gd name="connsiteX0" fmla="*/ 0 w 614384"/>
                <a:gd name="connsiteY0" fmla="*/ 826949 h 826949"/>
                <a:gd name="connsiteX1" fmla="*/ 465790 w 614384"/>
                <a:gd name="connsiteY1" fmla="*/ 819744 h 826949"/>
                <a:gd name="connsiteX2" fmla="*/ 465788 w 614384"/>
                <a:gd name="connsiteY2" fmla="*/ 0 h 826949"/>
                <a:gd name="connsiteX3" fmla="*/ 614384 w 614384"/>
                <a:gd name="connsiteY3" fmla="*/ 1 h 826949"/>
              </a:gdLst>
              <a:ahLst/>
              <a:cxnLst>
                <a:cxn ang="0">
                  <a:pos x="connsiteX0" y="connsiteY0"/>
                </a:cxn>
                <a:cxn ang="0">
                  <a:pos x="connsiteX1" y="connsiteY1"/>
                </a:cxn>
                <a:cxn ang="0">
                  <a:pos x="connsiteX2" y="connsiteY2"/>
                </a:cxn>
                <a:cxn ang="0">
                  <a:pos x="connsiteX3" y="connsiteY3"/>
                </a:cxn>
              </a:cxnLst>
              <a:rect l="l" t="t" r="r" b="b"/>
              <a:pathLst>
                <a:path w="614384" h="826949" fill="none">
                  <a:moveTo>
                    <a:pt x="0" y="826949"/>
                  </a:moveTo>
                  <a:lnTo>
                    <a:pt x="465790" y="819744"/>
                  </a:lnTo>
                  <a:cubicBezTo>
                    <a:pt x="467397" y="548897"/>
                    <a:pt x="464181" y="270847"/>
                    <a:pt x="465788" y="0"/>
                  </a:cubicBezTo>
                  <a:lnTo>
                    <a:pt x="614384" y="1"/>
                  </a:lnTo>
                </a:path>
              </a:pathLst>
            </a:custGeom>
            <a:solidFill>
              <a:srgbClr val="FFFFFF"/>
            </a:solidFill>
            <a:ln w="7600" cap="flat">
              <a:solidFill>
                <a:srgbClr val="000000"/>
              </a:solidFill>
              <a:bevel/>
              <a:headEnd type="oval" w="med" len="med"/>
            </a:ln>
          </p:spPr>
          <p:txBody>
            <a:bodyPr wrap="square"/>
            <a:lstStyle/>
            <a:p>
              <a:endParaRPr lang="zh-CN" altLang="en-US" sz="1050">
                <a:latin typeface="微软雅黑" panose="020B0503020204020204" pitchFamily="34" charset="-122"/>
                <a:ea typeface="微软雅黑" panose="020B0503020204020204" pitchFamily="34" charset="-122"/>
              </a:endParaRPr>
            </a:p>
          </p:txBody>
        </p:sp>
        <p:sp>
          <p:nvSpPr>
            <p:cNvPr id="35" name="任意多边形: 形状 34">
              <a:extLst>
                <a:ext uri="{FF2B5EF4-FFF2-40B4-BE49-F238E27FC236}">
                  <a16:creationId xmlns:a16="http://schemas.microsoft.com/office/drawing/2014/main" id="{C374D06A-EA8F-AFED-9DC2-697FE6E3DC82}"/>
                </a:ext>
              </a:extLst>
            </p:cNvPr>
            <p:cNvSpPr/>
            <p:nvPr/>
          </p:nvSpPr>
          <p:spPr>
            <a:xfrm>
              <a:off x="5079292" y="2996819"/>
              <a:ext cx="913525" cy="226474"/>
            </a:xfrm>
            <a:custGeom>
              <a:avLst/>
              <a:gdLst/>
              <a:ahLst/>
              <a:cxnLst/>
              <a:rect l="l" t="t" r="r" b="b"/>
              <a:pathLst>
                <a:path w="1096771" h="174707">
                  <a:moveTo>
                    <a:pt x="0" y="0"/>
                  </a:moveTo>
                  <a:lnTo>
                    <a:pt x="1096771" y="0"/>
                  </a:lnTo>
                  <a:lnTo>
                    <a:pt x="1096771" y="174707"/>
                  </a:lnTo>
                  <a:lnTo>
                    <a:pt x="0" y="174707"/>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lstStyle/>
            <a:p>
              <a:pPr defTabSz="685800" hangingPunct="1"/>
              <a:r>
                <a:rPr lang="en-US" sz="900" i="1" dirty="0">
                  <a:solidFill>
                    <a:srgbClr val="FFFFFF"/>
                  </a:solidFill>
                  <a:latin typeface="微软雅黑" panose="020B0503020204020204" pitchFamily="34" charset="-122"/>
                  <a:ea typeface="微软雅黑" panose="020B0503020204020204" pitchFamily="34" charset="-122"/>
                </a:rPr>
                <a:t> DSP</a:t>
              </a:r>
              <a:endParaRPr sz="900" i="1" dirty="0">
                <a:solidFill>
                  <a:srgbClr val="FFFFFF"/>
                </a:solidFill>
                <a:latin typeface="微软雅黑" panose="020B0503020204020204" pitchFamily="34" charset="-122"/>
                <a:ea typeface="微软雅黑" panose="020B0503020204020204" pitchFamily="34" charset="-122"/>
              </a:endParaRPr>
            </a:p>
          </p:txBody>
        </p:sp>
      </p:grpSp>
      <p:sp>
        <p:nvSpPr>
          <p:cNvPr id="37" name="Text 129">
            <a:extLst>
              <a:ext uri="{FF2B5EF4-FFF2-40B4-BE49-F238E27FC236}">
                <a16:creationId xmlns:a16="http://schemas.microsoft.com/office/drawing/2014/main" id="{B567022C-D91A-9EA6-0185-B271A9DCA724}"/>
              </a:ext>
            </a:extLst>
          </p:cNvPr>
          <p:cNvSpPr txBox="1"/>
          <p:nvPr/>
        </p:nvSpPr>
        <p:spPr>
          <a:xfrm>
            <a:off x="6493927" y="3269703"/>
            <a:ext cx="2352661" cy="1123455"/>
          </a:xfrm>
          <a:prstGeom prst="rect">
            <a:avLst/>
          </a:prstGeom>
          <a:noFill/>
        </p:spPr>
        <p:txBody>
          <a:bodyPr wrap="square" lIns="27000" tIns="0" rIns="27000" bIns="0" rtlCol="0" anchor="t"/>
          <a:lstStyle/>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音频</a:t>
            </a:r>
            <a:r>
              <a:rPr lang="en-US" altLang="zh-CN" sz="600" dirty="0">
                <a:solidFill>
                  <a:srgbClr val="2A2B2E"/>
                </a:solidFill>
                <a:latin typeface="微软雅黑" panose="020B0503020204020204" pitchFamily="34" charset="-122"/>
                <a:ea typeface="微软雅黑" panose="020B0503020204020204" pitchFamily="34" charset="-122"/>
              </a:rPr>
              <a:t>DSP</a:t>
            </a:r>
            <a:r>
              <a:rPr lang="zh-CN" altLang="en-US" sz="600" dirty="0">
                <a:solidFill>
                  <a:srgbClr val="2A2B2E"/>
                </a:solidFill>
                <a:latin typeface="微软雅黑" panose="020B0503020204020204" pitchFamily="34" charset="-122"/>
                <a:ea typeface="微软雅黑" panose="020B0503020204020204" pitchFamily="34" charset="-122"/>
              </a:rPr>
              <a:t>，主频可达</a:t>
            </a:r>
            <a:r>
              <a:rPr lang="en-US" altLang="zh-CN" sz="600" dirty="0">
                <a:solidFill>
                  <a:srgbClr val="2A2B2E"/>
                </a:solidFill>
                <a:latin typeface="微软雅黑" panose="020B0503020204020204" pitchFamily="34" charset="-122"/>
                <a:ea typeface="微软雅黑" panose="020B0503020204020204" pitchFamily="34" charset="-122"/>
              </a:rPr>
              <a:t>200MHz </a:t>
            </a:r>
          </a:p>
          <a:p>
            <a:pPr marL="557213" lvl="1" indent="-214313" algn="just">
              <a:lnSpc>
                <a:spcPts val="1200"/>
              </a:lnSpc>
              <a:buFont typeface="Wingdings" panose="05000000000000000000" pitchFamily="2" charset="2"/>
              <a:buChar char=""/>
            </a:pPr>
            <a:r>
              <a:rPr lang="en-US" altLang="zh-CN" sz="600" dirty="0">
                <a:solidFill>
                  <a:srgbClr val="2A2B2E"/>
                </a:solidFill>
                <a:latin typeface="微软雅黑" panose="020B0503020204020204" pitchFamily="34" charset="-122"/>
                <a:ea typeface="微软雅黑" panose="020B0503020204020204" pitchFamily="34" charset="-122"/>
              </a:rPr>
              <a:t>512KB</a:t>
            </a:r>
            <a:r>
              <a:rPr lang="zh-CN" altLang="en-US" sz="600" dirty="0">
                <a:solidFill>
                  <a:srgbClr val="2A2B2E"/>
                </a:solidFill>
                <a:latin typeface="微软雅黑" panose="020B0503020204020204" pitchFamily="34" charset="-122"/>
                <a:ea typeface="微软雅黑" panose="020B0503020204020204" pitchFamily="34" charset="-122"/>
              </a:rPr>
              <a:t>的</a:t>
            </a:r>
            <a:r>
              <a:rPr lang="en-US" altLang="zh-CN" sz="600" dirty="0">
                <a:solidFill>
                  <a:srgbClr val="2A2B2E"/>
                </a:solidFill>
                <a:latin typeface="微软雅黑" panose="020B0503020204020204" pitchFamily="34" charset="-122"/>
                <a:ea typeface="微软雅黑" panose="020B0503020204020204" pitchFamily="34" charset="-122"/>
              </a:rPr>
              <a:t>RAM</a:t>
            </a:r>
            <a:endParaRPr lang="zh-CN" altLang="en-US" sz="600"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en-US" altLang="zh-CN" sz="600" dirty="0">
                <a:solidFill>
                  <a:srgbClr val="2A2B2E"/>
                </a:solidFill>
                <a:latin typeface="微软雅黑" panose="020B0503020204020204" pitchFamily="34" charset="-122"/>
                <a:ea typeface="微软雅黑" panose="020B0503020204020204" pitchFamily="34" charset="-122"/>
              </a:rPr>
              <a:t>48KB</a:t>
            </a:r>
            <a:r>
              <a:rPr lang="zh-CN" altLang="en-US" sz="600" dirty="0">
                <a:solidFill>
                  <a:srgbClr val="2A2B2E"/>
                </a:solidFill>
                <a:latin typeface="微软雅黑" panose="020B0503020204020204" pitchFamily="34" charset="-122"/>
                <a:ea typeface="微软雅黑" panose="020B0503020204020204" pitchFamily="34" charset="-122"/>
              </a:rPr>
              <a:t>的</a:t>
            </a:r>
            <a:r>
              <a:rPr lang="en-US" altLang="zh-CN" sz="600" dirty="0">
                <a:solidFill>
                  <a:srgbClr val="2A2B2E"/>
                </a:solidFill>
                <a:latin typeface="微软雅黑" panose="020B0503020204020204" pitchFamily="34" charset="-122"/>
                <a:ea typeface="微软雅黑" panose="020B0503020204020204" pitchFamily="34" charset="-122"/>
              </a:rPr>
              <a:t>Cache </a:t>
            </a: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片内</a:t>
            </a:r>
            <a:r>
              <a:rPr lang="en-US" altLang="zh-CN" sz="600" dirty="0">
                <a:solidFill>
                  <a:srgbClr val="2A2B2E"/>
                </a:solidFill>
                <a:latin typeface="微软雅黑" panose="020B0503020204020204" pitchFamily="34" charset="-122"/>
                <a:ea typeface="微软雅黑" panose="020B0503020204020204" pitchFamily="34" charset="-122"/>
              </a:rPr>
              <a:t>1MB NOR</a:t>
            </a:r>
            <a:r>
              <a:rPr lang="zh-CN" altLang="en-US" sz="600" dirty="0">
                <a:solidFill>
                  <a:srgbClr val="2A2B2E"/>
                </a:solidFill>
                <a:latin typeface="微软雅黑" panose="020B0503020204020204" pitchFamily="34" charset="-122"/>
                <a:ea typeface="微软雅黑" panose="020B0503020204020204" pitchFamily="34" charset="-122"/>
              </a:rPr>
              <a:t>闪存 </a:t>
            </a: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单独的电源管理单元支持</a:t>
            </a:r>
            <a:r>
              <a:rPr lang="en-US" altLang="zh-CN" sz="600" dirty="0">
                <a:solidFill>
                  <a:srgbClr val="2A2B2E"/>
                </a:solidFill>
                <a:latin typeface="微软雅黑" panose="020B0503020204020204" pitchFamily="34" charset="-122"/>
                <a:ea typeface="微软雅黑" panose="020B0503020204020204" pitchFamily="34" charset="-122"/>
              </a:rPr>
              <a:t>3.3V</a:t>
            </a:r>
            <a:r>
              <a:rPr lang="zh-CN" altLang="en-US" sz="600" dirty="0">
                <a:solidFill>
                  <a:srgbClr val="2A2B2E"/>
                </a:solidFill>
                <a:latin typeface="微软雅黑" panose="020B0503020204020204" pitchFamily="34" charset="-122"/>
                <a:ea typeface="微软雅黑" panose="020B0503020204020204" pitchFamily="34" charset="-122"/>
              </a:rPr>
              <a:t>到</a:t>
            </a:r>
            <a:r>
              <a:rPr lang="en-US" altLang="zh-CN" sz="600" dirty="0">
                <a:solidFill>
                  <a:srgbClr val="2A2B2E"/>
                </a:solidFill>
                <a:latin typeface="微软雅黑" panose="020B0503020204020204" pitchFamily="34" charset="-122"/>
                <a:ea typeface="微软雅黑" panose="020B0503020204020204" pitchFamily="34" charset="-122"/>
              </a:rPr>
              <a:t>5.5V </a:t>
            </a:r>
            <a:r>
              <a:rPr lang="zh-CN" altLang="en-US" sz="600" dirty="0">
                <a:solidFill>
                  <a:srgbClr val="2A2B2E"/>
                </a:solidFill>
                <a:latin typeface="微软雅黑" panose="020B0503020204020204" pitchFamily="34" charset="-122"/>
                <a:ea typeface="微软雅黑" panose="020B0503020204020204" pitchFamily="34" charset="-122"/>
              </a:rPr>
              <a:t>宽电压</a:t>
            </a:r>
            <a:endParaRPr lang="en-US" altLang="zh-CN" sz="600" dirty="0">
              <a:solidFill>
                <a:srgbClr val="2A2B2E"/>
              </a:solidFill>
              <a:latin typeface="微软雅黑" panose="020B0503020204020204" pitchFamily="34" charset="-122"/>
              <a:ea typeface="微软雅黑" panose="020B0503020204020204" pitchFamily="34" charset="-122"/>
            </a:endParaRPr>
          </a:p>
          <a:p>
            <a:pPr marL="557213" lvl="1" indent="-214313" algn="just">
              <a:lnSpc>
                <a:spcPts val="1200"/>
              </a:lnSpc>
              <a:buFont typeface="Wingdings" panose="05000000000000000000" pitchFamily="2" charset="2"/>
              <a:buChar char=""/>
            </a:pPr>
            <a:r>
              <a:rPr lang="zh-CN" altLang="en-US" sz="600" dirty="0">
                <a:solidFill>
                  <a:srgbClr val="2A2B2E"/>
                </a:solidFill>
                <a:latin typeface="微软雅黑" panose="020B0503020204020204" pitchFamily="34" charset="-122"/>
                <a:ea typeface="微软雅黑" panose="020B0503020204020204" pitchFamily="34" charset="-122"/>
              </a:rPr>
              <a:t>用于所有片上电源电压的</a:t>
            </a:r>
            <a:r>
              <a:rPr lang="en-US" altLang="zh-CN" sz="600" dirty="0">
                <a:solidFill>
                  <a:srgbClr val="2A2B2E"/>
                </a:solidFill>
                <a:latin typeface="微软雅黑" panose="020B0503020204020204" pitchFamily="34" charset="-122"/>
                <a:ea typeface="微软雅黑" panose="020B0503020204020204" pitchFamily="34" charset="-122"/>
              </a:rPr>
              <a:t>DC-DC</a:t>
            </a:r>
            <a:r>
              <a:rPr lang="zh-CN" altLang="en-US" sz="600" dirty="0">
                <a:solidFill>
                  <a:srgbClr val="2A2B2E"/>
                </a:solidFill>
                <a:latin typeface="微软雅黑" panose="020B0503020204020204" pitchFamily="34" charset="-122"/>
                <a:ea typeface="微软雅黑" panose="020B0503020204020204" pitchFamily="34" charset="-122"/>
              </a:rPr>
              <a:t>稳压器和</a:t>
            </a:r>
            <a:r>
              <a:rPr lang="en-US" altLang="zh-CN" sz="600" dirty="0">
                <a:solidFill>
                  <a:srgbClr val="2A2B2E"/>
                </a:solidFill>
                <a:latin typeface="微软雅黑" panose="020B0503020204020204" pitchFamily="34" charset="-122"/>
                <a:ea typeface="微软雅黑" panose="020B0503020204020204" pitchFamily="34" charset="-122"/>
              </a:rPr>
              <a:t>LDO</a:t>
            </a:r>
            <a:r>
              <a:rPr lang="zh-CN" altLang="en-US" sz="600" dirty="0">
                <a:solidFill>
                  <a:srgbClr val="2A2B2E"/>
                </a:solidFill>
                <a:latin typeface="微软雅黑" panose="020B0503020204020204" pitchFamily="34" charset="-122"/>
                <a:ea typeface="微软雅黑" panose="020B0503020204020204" pitchFamily="34" charset="-122"/>
              </a:rPr>
              <a:t>内置硬件</a:t>
            </a:r>
            <a:r>
              <a:rPr lang="en-US" altLang="zh-CN" sz="600" dirty="0">
                <a:solidFill>
                  <a:srgbClr val="2A2B2E"/>
                </a:solidFill>
                <a:latin typeface="微软雅黑" panose="020B0503020204020204" pitchFamily="34" charset="-122"/>
                <a:ea typeface="微软雅黑" panose="020B0503020204020204" pitchFamily="34" charset="-122"/>
              </a:rPr>
              <a:t>BQ</a:t>
            </a:r>
            <a:r>
              <a:rPr lang="zh-CN" altLang="en-US" sz="600" dirty="0">
                <a:solidFill>
                  <a:srgbClr val="2A2B2E"/>
                </a:solidFill>
                <a:latin typeface="微软雅黑" panose="020B0503020204020204" pitchFamily="34" charset="-122"/>
                <a:ea typeface="微软雅黑" panose="020B0503020204020204" pitchFamily="34" charset="-122"/>
              </a:rPr>
              <a:t>加速器，支持</a:t>
            </a:r>
            <a:r>
              <a:rPr lang="en-US" altLang="zh-CN" sz="600" dirty="0">
                <a:solidFill>
                  <a:srgbClr val="2A2B2E"/>
                </a:solidFill>
                <a:latin typeface="微软雅黑" panose="020B0503020204020204" pitchFamily="34" charset="-122"/>
                <a:ea typeface="微软雅黑" panose="020B0503020204020204" pitchFamily="34" charset="-122"/>
              </a:rPr>
              <a:t>8-Band </a:t>
            </a:r>
            <a:r>
              <a:rPr lang="zh-CN" altLang="en-US" sz="600" dirty="0">
                <a:solidFill>
                  <a:srgbClr val="2A2B2E"/>
                </a:solidFill>
                <a:latin typeface="微软雅黑" panose="020B0503020204020204" pitchFamily="34" charset="-122"/>
                <a:ea typeface="微软雅黑" panose="020B0503020204020204" pitchFamily="34" charset="-122"/>
              </a:rPr>
              <a:t>硬件</a:t>
            </a:r>
            <a:r>
              <a:rPr lang="en-US" altLang="zh-CN" sz="600" dirty="0">
                <a:solidFill>
                  <a:srgbClr val="2A2B2E"/>
                </a:solidFill>
                <a:latin typeface="微软雅黑" panose="020B0503020204020204" pitchFamily="34" charset="-122"/>
                <a:ea typeface="微软雅黑" panose="020B0503020204020204" pitchFamily="34" charset="-122"/>
              </a:rPr>
              <a:t>EQ</a:t>
            </a:r>
          </a:p>
          <a:p>
            <a:pPr marL="557213" lvl="1" indent="-214313" algn="just">
              <a:lnSpc>
                <a:spcPts val="1200"/>
              </a:lnSpc>
              <a:buFont typeface="Wingdings" panose="05000000000000000000" pitchFamily="2" charset="2"/>
              <a:buChar char=""/>
            </a:pPr>
            <a:endParaRPr lang="en-US" altLang="zh-CN" sz="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9FE2810A-EA27-3826-9721-832F6F3F87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To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7" name="Picture 64" hidden="1">
            <a:extLst>
              <a:ext uri="{FF2B5EF4-FFF2-40B4-BE49-F238E27FC236}">
                <a16:creationId xmlns:a16="http://schemas.microsoft.com/office/drawing/2014/main" id="{D117F68A-5D1E-C6CC-C46C-44B3A28091F2}"/>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文本框 55">
            <a:extLst>
              <a:ext uri="{FF2B5EF4-FFF2-40B4-BE49-F238E27FC236}">
                <a16:creationId xmlns:a16="http://schemas.microsoft.com/office/drawing/2014/main" id="{F6E9F9BE-2766-5328-82B1-BFE002A62124}"/>
              </a:ext>
            </a:extLst>
          </p:cNvPr>
          <p:cNvSpPr txBox="1">
            <a:spLocks noChangeArrowheads="1"/>
          </p:cNvSpPr>
          <p:nvPr/>
        </p:nvSpPr>
        <p:spPr bwMode="auto">
          <a:xfrm>
            <a:off x="630238" y="404813"/>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微软雅黑" panose="020B0503020204020204" pitchFamily="34" charset="-122"/>
                <a:ea typeface="微软雅黑" panose="020B0503020204020204" pitchFamily="34" charset="-122"/>
              </a:rPr>
              <a:t>合作生态</a:t>
            </a:r>
          </a:p>
        </p:txBody>
      </p:sp>
      <p:sp>
        <p:nvSpPr>
          <p:cNvPr id="2" name="日期占位符 1">
            <a:extLst>
              <a:ext uri="{FF2B5EF4-FFF2-40B4-BE49-F238E27FC236}">
                <a16:creationId xmlns:a16="http://schemas.microsoft.com/office/drawing/2014/main" id="{68241DC6-29A8-5A5F-CBE5-B2DCD25FE1AF}"/>
              </a:ext>
            </a:extLst>
          </p:cNvPr>
          <p:cNvSpPr>
            <a:spLocks noGrp="1"/>
          </p:cNvSpPr>
          <p:nvPr>
            <p:ph type="dt" sz="half" idx="10"/>
          </p:nvPr>
        </p:nvSpPr>
        <p:spPr/>
        <p:txBody>
          <a:bodyPr/>
          <a:lstStyle/>
          <a:p>
            <a:pPr>
              <a:defRPr/>
            </a:pPr>
            <a:r>
              <a:rPr lang="en-US" altLang="zh-CN"/>
              <a:t>2022/9/9</a:t>
            </a:r>
            <a:endParaRPr lang="zh-CN" altLang="en-US" dirty="0"/>
          </a:p>
        </p:txBody>
      </p:sp>
      <p:sp>
        <p:nvSpPr>
          <p:cNvPr id="4" name="页脚占位符 3">
            <a:extLst>
              <a:ext uri="{FF2B5EF4-FFF2-40B4-BE49-F238E27FC236}">
                <a16:creationId xmlns:a16="http://schemas.microsoft.com/office/drawing/2014/main" id="{5FC20804-7583-8397-B6E2-86B7066FE157}"/>
              </a:ext>
            </a:extLst>
          </p:cNvPr>
          <p:cNvSpPr>
            <a:spLocks noGrp="1"/>
          </p:cNvSpPr>
          <p:nvPr>
            <p:ph type="ftr" sz="quarter" idx="11"/>
          </p:nvPr>
        </p:nvSpPr>
        <p:spPr/>
        <p:txBody>
          <a:bodyPr/>
          <a:lstStyle/>
          <a:p>
            <a:pPr>
              <a:defRPr/>
            </a:pPr>
            <a:r>
              <a:rPr lang="zh-CN" altLang="en-US"/>
              <a:t>深圳市九音科技有限公司</a:t>
            </a:r>
          </a:p>
        </p:txBody>
      </p:sp>
      <p:sp>
        <p:nvSpPr>
          <p:cNvPr id="5" name="灯片编号占位符 4">
            <a:extLst>
              <a:ext uri="{FF2B5EF4-FFF2-40B4-BE49-F238E27FC236}">
                <a16:creationId xmlns:a16="http://schemas.microsoft.com/office/drawing/2014/main" id="{0F255F28-4C97-66F2-C691-E76B6F6DA7A0}"/>
              </a:ext>
            </a:extLst>
          </p:cNvPr>
          <p:cNvSpPr>
            <a:spLocks noGrp="1"/>
          </p:cNvSpPr>
          <p:nvPr>
            <p:ph type="sldNum" sz="quarter" idx="12"/>
          </p:nvPr>
        </p:nvSpPr>
        <p:spPr/>
        <p:txBody>
          <a:bodyPr/>
          <a:lstStyle/>
          <a:p>
            <a:pPr>
              <a:defRPr/>
            </a:pPr>
            <a:fld id="{84543B02-B5C3-48B4-A10E-C9FED9D43D25}" type="slidenum">
              <a:rPr lang="zh-CN" altLang="en-US" smtClean="0"/>
              <a:pPr>
                <a:defRPr/>
              </a:pPr>
              <a:t>6</a:t>
            </a:fld>
            <a:endParaRPr lang="zh-CN" altLang="en-US" dirty="0"/>
          </a:p>
        </p:txBody>
      </p:sp>
      <p:sp>
        <p:nvSpPr>
          <p:cNvPr id="6" name="内容占位符 6">
            <a:extLst>
              <a:ext uri="{FF2B5EF4-FFF2-40B4-BE49-F238E27FC236}">
                <a16:creationId xmlns:a16="http://schemas.microsoft.com/office/drawing/2014/main" id="{12C373D8-83CD-C332-C526-9A90B69EC16E}"/>
              </a:ext>
            </a:extLst>
          </p:cNvPr>
          <p:cNvSpPr txBox="1">
            <a:spLocks/>
          </p:cNvSpPr>
          <p:nvPr/>
        </p:nvSpPr>
        <p:spPr>
          <a:xfrm>
            <a:off x="775553" y="1083026"/>
            <a:ext cx="7620493" cy="361308"/>
          </a:xfrm>
          <a:prstGeom prst="rect">
            <a:avLst/>
          </a:prstGeom>
        </p:spPr>
        <p:txBody>
          <a:bodyPr>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500" dirty="0">
                <a:latin typeface="微软雅黑" panose="020B0503020204020204" pitchFamily="34" charset="-122"/>
                <a:ea typeface="微软雅黑" panose="020B0503020204020204" pitchFamily="34" charset="-122"/>
              </a:rPr>
              <a:t>依托</a:t>
            </a:r>
            <a:r>
              <a:rPr lang="en-US" altLang="zh-CN" sz="1500" dirty="0">
                <a:latin typeface="微软雅黑" panose="020B0503020204020204" pitchFamily="34" charset="-122"/>
                <a:ea typeface="微软雅黑" panose="020B0503020204020204" pitchFamily="34" charset="-122"/>
              </a:rPr>
              <a:t>SNC86xx </a:t>
            </a:r>
            <a:r>
              <a:rPr lang="zh-CN" altLang="en-US" sz="1500" dirty="0">
                <a:latin typeface="微软雅黑" panose="020B0503020204020204" pitchFamily="34" charset="-122"/>
                <a:ea typeface="微软雅黑" panose="020B0503020204020204" pitchFamily="34" charset="-122"/>
              </a:rPr>
              <a:t>的</a:t>
            </a:r>
            <a:r>
              <a:rPr lang="en-US" altLang="zh-CN" sz="1500" dirty="0">
                <a:latin typeface="微软雅黑" panose="020B0503020204020204" pitchFamily="34" charset="-122"/>
                <a:ea typeface="微软雅黑" panose="020B0503020204020204" pitchFamily="34" charset="-122"/>
              </a:rPr>
              <a:t>SDK</a:t>
            </a:r>
            <a:r>
              <a:rPr lang="zh-CN" altLang="en-US" sz="1500" dirty="0">
                <a:latin typeface="微软雅黑" panose="020B0503020204020204" pitchFamily="34" charset="-122"/>
                <a:ea typeface="微软雅黑" panose="020B0503020204020204" pitchFamily="34" charset="-122"/>
              </a:rPr>
              <a:t>开放平台，与更多优秀的合作方一起打开产品市场</a:t>
            </a:r>
            <a:endParaRPr lang="en-US" altLang="zh-CN" dirty="0">
              <a:latin typeface="微软雅黑" panose="020B0503020204020204" pitchFamily="34" charset="-122"/>
              <a:ea typeface="微软雅黑" panose="020B0503020204020204" pitchFamily="34" charset="-122"/>
            </a:endParaRPr>
          </a:p>
        </p:txBody>
      </p:sp>
      <p:sp>
        <p:nvSpPr>
          <p:cNvPr id="54" name="椭圆 53">
            <a:extLst>
              <a:ext uri="{FF2B5EF4-FFF2-40B4-BE49-F238E27FC236}">
                <a16:creationId xmlns:a16="http://schemas.microsoft.com/office/drawing/2014/main" id="{5229A09B-4FAA-4085-8960-E1F1CD67DB4A}"/>
              </a:ext>
            </a:extLst>
          </p:cNvPr>
          <p:cNvSpPr/>
          <p:nvPr/>
        </p:nvSpPr>
        <p:spPr>
          <a:xfrm>
            <a:off x="1375662" y="1519015"/>
            <a:ext cx="6403976" cy="3248248"/>
          </a:xfrm>
          <a:prstGeom prst="ellipse">
            <a:avLst/>
          </a:prstGeom>
          <a:noFill/>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graphicFrame>
        <p:nvGraphicFramePr>
          <p:cNvPr id="3" name="图示 2">
            <a:extLst>
              <a:ext uri="{FF2B5EF4-FFF2-40B4-BE49-F238E27FC236}">
                <a16:creationId xmlns:a16="http://schemas.microsoft.com/office/drawing/2014/main" id="{FCB7E6B9-F4CA-3C64-2CFD-5FAA7A5A5764}"/>
              </a:ext>
            </a:extLst>
          </p:cNvPr>
          <p:cNvGraphicFramePr/>
          <p:nvPr>
            <p:extLst>
              <p:ext uri="{D42A27DB-BD31-4B8C-83A1-F6EECF244321}">
                <p14:modId xmlns:p14="http://schemas.microsoft.com/office/powerpoint/2010/main" val="1876621106"/>
              </p:ext>
            </p:extLst>
          </p:nvPr>
        </p:nvGraphicFramePr>
        <p:xfrm>
          <a:off x="2608303" y="1966418"/>
          <a:ext cx="3844996" cy="2293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221" name="组合 9220">
            <a:extLst>
              <a:ext uri="{FF2B5EF4-FFF2-40B4-BE49-F238E27FC236}">
                <a16:creationId xmlns:a16="http://schemas.microsoft.com/office/drawing/2014/main" id="{015DF05C-DF85-79A5-08F3-713C56804DDF}"/>
              </a:ext>
            </a:extLst>
          </p:cNvPr>
          <p:cNvGrpSpPr/>
          <p:nvPr/>
        </p:nvGrpSpPr>
        <p:grpSpPr>
          <a:xfrm>
            <a:off x="382385" y="1617308"/>
            <a:ext cx="1841537" cy="2982178"/>
            <a:chOff x="390694" y="1627725"/>
            <a:chExt cx="1841537" cy="2982178"/>
          </a:xfrm>
        </p:grpSpPr>
        <p:pic>
          <p:nvPicPr>
            <p:cNvPr id="7" name="图片 6">
              <a:extLst>
                <a:ext uri="{FF2B5EF4-FFF2-40B4-BE49-F238E27FC236}">
                  <a16:creationId xmlns:a16="http://schemas.microsoft.com/office/drawing/2014/main" id="{4C59951E-880D-CB48-6B7A-43419C327DC1}"/>
                </a:ext>
              </a:extLst>
            </p:cNvPr>
            <p:cNvPicPr>
              <a:picLocks noChangeAspect="1"/>
            </p:cNvPicPr>
            <p:nvPr/>
          </p:nvPicPr>
          <p:blipFill>
            <a:blip r:embed="rId9"/>
            <a:stretch>
              <a:fillRect/>
            </a:stretch>
          </p:blipFill>
          <p:spPr>
            <a:xfrm>
              <a:off x="618867" y="1627725"/>
              <a:ext cx="1235924" cy="619569"/>
            </a:xfrm>
            <a:prstGeom prst="rect">
              <a:avLst/>
            </a:prstGeom>
          </p:spPr>
        </p:pic>
        <p:pic>
          <p:nvPicPr>
            <p:cNvPr id="8" name="Picture 4" descr="查看源图像">
              <a:extLst>
                <a:ext uri="{FF2B5EF4-FFF2-40B4-BE49-F238E27FC236}">
                  <a16:creationId xmlns:a16="http://schemas.microsoft.com/office/drawing/2014/main" id="{1C1070CC-2D06-7F65-7E11-C40645C7E8C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236" y="3688102"/>
              <a:ext cx="999360" cy="921801"/>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F40436F2-A6B2-CFA5-756C-36D2BD96C4A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0694" y="2275726"/>
              <a:ext cx="662227" cy="576820"/>
            </a:xfrm>
            <a:prstGeom prst="rect">
              <a:avLst/>
            </a:prstGeom>
          </p:spPr>
        </p:pic>
        <p:pic>
          <p:nvPicPr>
            <p:cNvPr id="17" name="图片 16">
              <a:extLst>
                <a:ext uri="{FF2B5EF4-FFF2-40B4-BE49-F238E27FC236}">
                  <a16:creationId xmlns:a16="http://schemas.microsoft.com/office/drawing/2014/main" id="{D5BE8C50-1602-B54C-2AC5-4F73CD8E28E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8694486">
              <a:off x="443180" y="3900600"/>
              <a:ext cx="673309" cy="575499"/>
            </a:xfrm>
            <a:prstGeom prst="rect">
              <a:avLst/>
            </a:prstGeom>
          </p:spPr>
        </p:pic>
        <p:pic>
          <p:nvPicPr>
            <p:cNvPr id="28" name="图片 27">
              <a:extLst>
                <a:ext uri="{FF2B5EF4-FFF2-40B4-BE49-F238E27FC236}">
                  <a16:creationId xmlns:a16="http://schemas.microsoft.com/office/drawing/2014/main" id="{6E225D4B-DA0C-88E4-0275-43385A2B7CD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2421" y="3094177"/>
              <a:ext cx="869810" cy="509551"/>
            </a:xfrm>
            <a:prstGeom prst="rect">
              <a:avLst/>
            </a:prstGeom>
          </p:spPr>
        </p:pic>
        <p:pic>
          <p:nvPicPr>
            <p:cNvPr id="37" name="图片 36">
              <a:extLst>
                <a:ext uri="{FF2B5EF4-FFF2-40B4-BE49-F238E27FC236}">
                  <a16:creationId xmlns:a16="http://schemas.microsoft.com/office/drawing/2014/main" id="{B0DD8333-E6E8-CCE3-BD89-D3102B618FF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485415" y="2359487"/>
              <a:ext cx="518562" cy="625981"/>
            </a:xfrm>
            <a:prstGeom prst="rect">
              <a:avLst/>
            </a:prstGeom>
          </p:spPr>
        </p:pic>
        <p:pic>
          <p:nvPicPr>
            <p:cNvPr id="38" name="图片 37">
              <a:extLst>
                <a:ext uri="{FF2B5EF4-FFF2-40B4-BE49-F238E27FC236}">
                  <a16:creationId xmlns:a16="http://schemas.microsoft.com/office/drawing/2014/main" id="{97C62038-83DF-D07B-0F33-6B3BBF64C0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9383" y="2962021"/>
              <a:ext cx="745507" cy="687649"/>
            </a:xfrm>
            <a:prstGeom prst="rect">
              <a:avLst/>
            </a:prstGeom>
          </p:spPr>
        </p:pic>
      </p:grpSp>
      <p:pic>
        <p:nvPicPr>
          <p:cNvPr id="10" name="图片 9">
            <a:extLst>
              <a:ext uri="{FF2B5EF4-FFF2-40B4-BE49-F238E27FC236}">
                <a16:creationId xmlns:a16="http://schemas.microsoft.com/office/drawing/2014/main" id="{5E29482E-C056-5D10-DF2C-CD4C10557F0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grpSp>
        <p:nvGrpSpPr>
          <p:cNvPr id="13" name="组合 12">
            <a:extLst>
              <a:ext uri="{FF2B5EF4-FFF2-40B4-BE49-F238E27FC236}">
                <a16:creationId xmlns:a16="http://schemas.microsoft.com/office/drawing/2014/main" id="{3622E05C-82F1-D03F-A72A-D49FA605823C}"/>
              </a:ext>
            </a:extLst>
          </p:cNvPr>
          <p:cNvGrpSpPr/>
          <p:nvPr/>
        </p:nvGrpSpPr>
        <p:grpSpPr>
          <a:xfrm>
            <a:off x="6903202" y="1650672"/>
            <a:ext cx="1886011" cy="2925104"/>
            <a:chOff x="6924071" y="1489639"/>
            <a:chExt cx="1886011" cy="2925104"/>
          </a:xfrm>
        </p:grpSpPr>
        <p:pic>
          <p:nvPicPr>
            <p:cNvPr id="14" name="Picture 2" descr="山逊/SAMSON">
              <a:extLst>
                <a:ext uri="{FF2B5EF4-FFF2-40B4-BE49-F238E27FC236}">
                  <a16:creationId xmlns:a16="http://schemas.microsoft.com/office/drawing/2014/main" id="{8745A798-27B2-1FD1-4923-CF918BCB511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41488" y="2111668"/>
              <a:ext cx="968594" cy="460082"/>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a:extLst>
                <a:ext uri="{FF2B5EF4-FFF2-40B4-BE49-F238E27FC236}">
                  <a16:creationId xmlns:a16="http://schemas.microsoft.com/office/drawing/2014/main" id="{0C4A8A0A-3F80-E7C5-1BDF-896620943BBF}"/>
                </a:ext>
              </a:extLst>
            </p:cNvPr>
            <p:cNvPicPr>
              <a:picLocks noChangeAspect="1"/>
            </p:cNvPicPr>
            <p:nvPr/>
          </p:nvPicPr>
          <p:blipFill>
            <a:blip r:embed="rId18"/>
            <a:stretch>
              <a:fillRect/>
            </a:stretch>
          </p:blipFill>
          <p:spPr>
            <a:xfrm>
              <a:off x="7844797" y="1495268"/>
              <a:ext cx="790283" cy="589840"/>
            </a:xfrm>
            <a:prstGeom prst="rect">
              <a:avLst/>
            </a:prstGeom>
            <a:ln>
              <a:noFill/>
            </a:ln>
          </p:spPr>
        </p:pic>
        <p:pic>
          <p:nvPicPr>
            <p:cNvPr id="16" name="图片 15">
              <a:extLst>
                <a:ext uri="{FF2B5EF4-FFF2-40B4-BE49-F238E27FC236}">
                  <a16:creationId xmlns:a16="http://schemas.microsoft.com/office/drawing/2014/main" id="{87D0B585-3D92-9685-9B5B-254B4A70E6A1}"/>
                </a:ext>
              </a:extLst>
            </p:cNvPr>
            <p:cNvPicPr>
              <a:picLocks noChangeAspect="1"/>
            </p:cNvPicPr>
            <p:nvPr/>
          </p:nvPicPr>
          <p:blipFill>
            <a:blip r:embed="rId19"/>
            <a:stretch>
              <a:fillRect/>
            </a:stretch>
          </p:blipFill>
          <p:spPr>
            <a:xfrm>
              <a:off x="6967148" y="2227030"/>
              <a:ext cx="790283" cy="589840"/>
            </a:xfrm>
            <a:prstGeom prst="rect">
              <a:avLst/>
            </a:prstGeom>
            <a:ln>
              <a:noFill/>
            </a:ln>
          </p:spPr>
        </p:pic>
        <p:pic>
          <p:nvPicPr>
            <p:cNvPr id="18" name="图片 17">
              <a:extLst>
                <a:ext uri="{FF2B5EF4-FFF2-40B4-BE49-F238E27FC236}">
                  <a16:creationId xmlns:a16="http://schemas.microsoft.com/office/drawing/2014/main" id="{E0C38198-BF49-CE1F-CC55-34C281C7B538}"/>
                </a:ext>
              </a:extLst>
            </p:cNvPr>
            <p:cNvPicPr>
              <a:picLocks noChangeAspect="1"/>
            </p:cNvPicPr>
            <p:nvPr/>
          </p:nvPicPr>
          <p:blipFill>
            <a:blip r:embed="rId20"/>
            <a:stretch>
              <a:fillRect/>
            </a:stretch>
          </p:blipFill>
          <p:spPr>
            <a:xfrm>
              <a:off x="6967148" y="1489639"/>
              <a:ext cx="819484" cy="589839"/>
            </a:xfrm>
            <a:prstGeom prst="rect">
              <a:avLst/>
            </a:prstGeom>
            <a:ln>
              <a:noFill/>
            </a:ln>
          </p:spPr>
        </p:pic>
        <p:pic>
          <p:nvPicPr>
            <p:cNvPr id="20" name="Picture 6">
              <a:extLst>
                <a:ext uri="{FF2B5EF4-FFF2-40B4-BE49-F238E27FC236}">
                  <a16:creationId xmlns:a16="http://schemas.microsoft.com/office/drawing/2014/main" id="{6E6A0362-A251-1004-2444-EE2ACC6BD58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81825" y="2403482"/>
              <a:ext cx="819484" cy="530594"/>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a:extLst>
                <a:ext uri="{FF2B5EF4-FFF2-40B4-BE49-F238E27FC236}">
                  <a16:creationId xmlns:a16="http://schemas.microsoft.com/office/drawing/2014/main" id="{7A04925F-F02A-F9C6-B56D-5464EC2232C9}"/>
                </a:ext>
              </a:extLst>
            </p:cNvPr>
            <p:cNvPicPr>
              <a:picLocks noChangeAspect="1"/>
            </p:cNvPicPr>
            <p:nvPr/>
          </p:nvPicPr>
          <p:blipFill>
            <a:blip r:embed="rId22"/>
            <a:stretch>
              <a:fillRect/>
            </a:stretch>
          </p:blipFill>
          <p:spPr>
            <a:xfrm>
              <a:off x="6924071" y="3023208"/>
              <a:ext cx="876436" cy="654141"/>
            </a:xfrm>
            <a:prstGeom prst="rect">
              <a:avLst/>
            </a:prstGeom>
            <a:ln>
              <a:noFill/>
            </a:ln>
          </p:spPr>
        </p:pic>
        <p:pic>
          <p:nvPicPr>
            <p:cNvPr id="22" name="图片 21">
              <a:extLst>
                <a:ext uri="{FF2B5EF4-FFF2-40B4-BE49-F238E27FC236}">
                  <a16:creationId xmlns:a16="http://schemas.microsoft.com/office/drawing/2014/main" id="{EFDD645E-CE19-64C7-2213-55CEB36786B4}"/>
                </a:ext>
              </a:extLst>
            </p:cNvPr>
            <p:cNvPicPr>
              <a:picLocks noChangeAspect="1"/>
            </p:cNvPicPr>
            <p:nvPr/>
          </p:nvPicPr>
          <p:blipFill>
            <a:blip r:embed="rId23"/>
            <a:stretch>
              <a:fillRect/>
            </a:stretch>
          </p:blipFill>
          <p:spPr>
            <a:xfrm>
              <a:off x="6954584" y="3760600"/>
              <a:ext cx="867221" cy="654143"/>
            </a:xfrm>
            <a:prstGeom prst="rect">
              <a:avLst/>
            </a:prstGeom>
            <a:ln>
              <a:noFill/>
            </a:ln>
          </p:spPr>
        </p:pic>
        <p:pic>
          <p:nvPicPr>
            <p:cNvPr id="23" name="图片 22">
              <a:extLst>
                <a:ext uri="{FF2B5EF4-FFF2-40B4-BE49-F238E27FC236}">
                  <a16:creationId xmlns:a16="http://schemas.microsoft.com/office/drawing/2014/main" id="{EE103576-51DC-E03B-8205-0CEF2A0BBBAB}"/>
                </a:ext>
              </a:extLst>
            </p:cNvPr>
            <p:cNvPicPr>
              <a:picLocks noChangeAspect="1"/>
            </p:cNvPicPr>
            <p:nvPr/>
          </p:nvPicPr>
          <p:blipFill>
            <a:blip r:embed="rId24"/>
            <a:stretch>
              <a:fillRect/>
            </a:stretch>
          </p:blipFill>
          <p:spPr>
            <a:xfrm>
              <a:off x="7853349" y="3014952"/>
              <a:ext cx="876436" cy="654143"/>
            </a:xfrm>
            <a:prstGeom prst="rect">
              <a:avLst/>
            </a:prstGeom>
            <a:ln>
              <a:noFill/>
            </a:ln>
          </p:spPr>
        </p:pic>
        <p:grpSp>
          <p:nvGrpSpPr>
            <p:cNvPr id="24" name="组合 23">
              <a:extLst>
                <a:ext uri="{FF2B5EF4-FFF2-40B4-BE49-F238E27FC236}">
                  <a16:creationId xmlns:a16="http://schemas.microsoft.com/office/drawing/2014/main" id="{B3DAC4BB-1FD5-8F04-39E1-BFD9E495C0F4}"/>
                </a:ext>
              </a:extLst>
            </p:cNvPr>
            <p:cNvGrpSpPr/>
            <p:nvPr/>
          </p:nvGrpSpPr>
          <p:grpSpPr>
            <a:xfrm>
              <a:off x="7669442" y="3781662"/>
              <a:ext cx="1079841" cy="633080"/>
              <a:chOff x="2755363" y="2755814"/>
              <a:chExt cx="2566490" cy="1582419"/>
            </a:xfrm>
          </p:grpSpPr>
          <p:pic>
            <p:nvPicPr>
              <p:cNvPr id="25" name="图片 24">
                <a:extLst>
                  <a:ext uri="{FF2B5EF4-FFF2-40B4-BE49-F238E27FC236}">
                    <a16:creationId xmlns:a16="http://schemas.microsoft.com/office/drawing/2014/main" id="{7AA94BA9-AE55-A423-E045-D01A24758EB1}"/>
                  </a:ext>
                </a:extLst>
              </p:cNvPr>
              <p:cNvPicPr>
                <a:picLocks noChangeAspect="1"/>
              </p:cNvPicPr>
              <p:nvPr/>
            </p:nvPicPr>
            <p:blipFill>
              <a:blip r:embed="rId25"/>
              <a:stretch>
                <a:fillRect/>
              </a:stretch>
            </p:blipFill>
            <p:spPr>
              <a:xfrm>
                <a:off x="3308770" y="2802904"/>
                <a:ext cx="2013083" cy="1535329"/>
              </a:xfrm>
              <a:prstGeom prst="rect">
                <a:avLst/>
              </a:prstGeom>
              <a:ln>
                <a:noFill/>
              </a:ln>
            </p:spPr>
          </p:pic>
          <p:sp>
            <p:nvSpPr>
              <p:cNvPr id="26" name="文本框 25">
                <a:extLst>
                  <a:ext uri="{FF2B5EF4-FFF2-40B4-BE49-F238E27FC236}">
                    <a16:creationId xmlns:a16="http://schemas.microsoft.com/office/drawing/2014/main" id="{9A4E5ED6-CC15-B2BA-0A8B-255B028BAAFA}"/>
                  </a:ext>
                </a:extLst>
              </p:cNvPr>
              <p:cNvSpPr txBox="1"/>
              <p:nvPr/>
            </p:nvSpPr>
            <p:spPr>
              <a:xfrm>
                <a:off x="2755363" y="2755814"/>
                <a:ext cx="2196272" cy="568874"/>
              </a:xfrm>
              <a:prstGeom prst="rect">
                <a:avLst/>
              </a:prstGeom>
              <a:noFill/>
            </p:spPr>
            <p:txBody>
              <a:bodyPr wrap="square" rtlCol="0">
                <a:spAutoFit/>
              </a:bodyPr>
              <a:lstStyle/>
              <a:p>
                <a:pPr algn="ctr"/>
                <a:r>
                  <a:rPr lang="zh-CN" altLang="en-US" sz="975" b="1" dirty="0"/>
                  <a:t>立讯精密</a:t>
                </a:r>
              </a:p>
            </p:txBody>
          </p:sp>
        </p:grpSp>
      </p:grpSp>
      <p:sp>
        <p:nvSpPr>
          <p:cNvPr id="9220" name="流程图: 存储数据 9218">
            <a:extLst>
              <a:ext uri="{FF2B5EF4-FFF2-40B4-BE49-F238E27FC236}">
                <a16:creationId xmlns:a16="http://schemas.microsoft.com/office/drawing/2014/main" id="{3E802449-8E9E-0DE5-B9E5-16A7776B5F6E}"/>
              </a:ext>
            </a:extLst>
          </p:cNvPr>
          <p:cNvSpPr/>
          <p:nvPr/>
        </p:nvSpPr>
        <p:spPr>
          <a:xfrm flipH="1">
            <a:off x="6073755" y="1504948"/>
            <a:ext cx="2514131" cy="318032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24 w 10000"/>
              <a:gd name="connsiteY1" fmla="*/ 1682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24 w 10000"/>
              <a:gd name="connsiteY1" fmla="*/ 1682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24 w 10000"/>
              <a:gd name="connsiteY1" fmla="*/ 1682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9825"/>
              <a:gd name="connsiteY0" fmla="*/ 0 h 10000"/>
              <a:gd name="connsiteX1" fmla="*/ 7924 w 9825"/>
              <a:gd name="connsiteY1" fmla="*/ 1682 h 10000"/>
              <a:gd name="connsiteX2" fmla="*/ 4232 w 9825"/>
              <a:gd name="connsiteY2" fmla="*/ 4811 h 10000"/>
              <a:gd name="connsiteX3" fmla="*/ 9825 w 9825"/>
              <a:gd name="connsiteY3" fmla="*/ 8743 h 10000"/>
              <a:gd name="connsiteX4" fmla="*/ 1667 w 9825"/>
              <a:gd name="connsiteY4" fmla="*/ 10000 h 10000"/>
              <a:gd name="connsiteX5" fmla="*/ 0 w 9825"/>
              <a:gd name="connsiteY5" fmla="*/ 5000 h 10000"/>
              <a:gd name="connsiteX6" fmla="*/ 1667 w 9825"/>
              <a:gd name="connsiteY6" fmla="*/ 0 h 10000"/>
              <a:gd name="connsiteX0" fmla="*/ 1697 w 10000"/>
              <a:gd name="connsiteY0" fmla="*/ 0 h 10000"/>
              <a:gd name="connsiteX1" fmla="*/ 8065 w 10000"/>
              <a:gd name="connsiteY1" fmla="*/ 1682 h 10000"/>
              <a:gd name="connsiteX2" fmla="*/ 4307 w 10000"/>
              <a:gd name="connsiteY2" fmla="*/ 4811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078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078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154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154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127"/>
              <a:gd name="connsiteY0" fmla="*/ 0 h 10000"/>
              <a:gd name="connsiteX1" fmla="*/ 8065 w 10127"/>
              <a:gd name="connsiteY1" fmla="*/ 1682 h 10000"/>
              <a:gd name="connsiteX2" fmla="*/ 4154 w 10127"/>
              <a:gd name="connsiteY2" fmla="*/ 5000 h 10000"/>
              <a:gd name="connsiteX3" fmla="*/ 10127 w 10127"/>
              <a:gd name="connsiteY3" fmla="*/ 8806 h 10000"/>
              <a:gd name="connsiteX4" fmla="*/ 1697 w 10127"/>
              <a:gd name="connsiteY4" fmla="*/ 10000 h 10000"/>
              <a:gd name="connsiteX5" fmla="*/ 0 w 10127"/>
              <a:gd name="connsiteY5" fmla="*/ 5000 h 10000"/>
              <a:gd name="connsiteX6" fmla="*/ 1697 w 10127"/>
              <a:gd name="connsiteY6" fmla="*/ 0 h 10000"/>
              <a:gd name="connsiteX0" fmla="*/ 1697 w 10127"/>
              <a:gd name="connsiteY0" fmla="*/ 0 h 10000"/>
              <a:gd name="connsiteX1" fmla="*/ 8065 w 10127"/>
              <a:gd name="connsiteY1" fmla="*/ 1682 h 10000"/>
              <a:gd name="connsiteX2" fmla="*/ 4154 w 10127"/>
              <a:gd name="connsiteY2" fmla="*/ 5000 h 10000"/>
              <a:gd name="connsiteX3" fmla="*/ 10127 w 10127"/>
              <a:gd name="connsiteY3" fmla="*/ 8806 h 10000"/>
              <a:gd name="connsiteX4" fmla="*/ 1697 w 10127"/>
              <a:gd name="connsiteY4" fmla="*/ 10000 h 10000"/>
              <a:gd name="connsiteX5" fmla="*/ 0 w 10127"/>
              <a:gd name="connsiteY5" fmla="*/ 5000 h 10000"/>
              <a:gd name="connsiteX6" fmla="*/ 1697 w 10127"/>
              <a:gd name="connsiteY6" fmla="*/ 0 h 10000"/>
              <a:gd name="connsiteX0" fmla="*/ 1697 w 10127"/>
              <a:gd name="connsiteY0" fmla="*/ 0 h 10000"/>
              <a:gd name="connsiteX1" fmla="*/ 8065 w 10127"/>
              <a:gd name="connsiteY1" fmla="*/ 1682 h 10000"/>
              <a:gd name="connsiteX2" fmla="*/ 4129 w 10127"/>
              <a:gd name="connsiteY2" fmla="*/ 5063 h 10000"/>
              <a:gd name="connsiteX3" fmla="*/ 10127 w 10127"/>
              <a:gd name="connsiteY3" fmla="*/ 8806 h 10000"/>
              <a:gd name="connsiteX4" fmla="*/ 1697 w 10127"/>
              <a:gd name="connsiteY4" fmla="*/ 10000 h 10000"/>
              <a:gd name="connsiteX5" fmla="*/ 0 w 10127"/>
              <a:gd name="connsiteY5" fmla="*/ 5000 h 10000"/>
              <a:gd name="connsiteX6" fmla="*/ 1697 w 10127"/>
              <a:gd name="connsiteY6" fmla="*/ 0 h 10000"/>
              <a:gd name="connsiteX0" fmla="*/ 1469 w 10128"/>
              <a:gd name="connsiteY0" fmla="*/ 0 h 10016"/>
              <a:gd name="connsiteX1" fmla="*/ 8066 w 10128"/>
              <a:gd name="connsiteY1" fmla="*/ 1698 h 10016"/>
              <a:gd name="connsiteX2" fmla="*/ 4130 w 10128"/>
              <a:gd name="connsiteY2" fmla="*/ 5079 h 10016"/>
              <a:gd name="connsiteX3" fmla="*/ 10128 w 10128"/>
              <a:gd name="connsiteY3" fmla="*/ 8822 h 10016"/>
              <a:gd name="connsiteX4" fmla="*/ 1698 w 10128"/>
              <a:gd name="connsiteY4" fmla="*/ 10016 h 10016"/>
              <a:gd name="connsiteX5" fmla="*/ 1 w 10128"/>
              <a:gd name="connsiteY5" fmla="*/ 5016 h 10016"/>
              <a:gd name="connsiteX6" fmla="*/ 1469 w 10128"/>
              <a:gd name="connsiteY6" fmla="*/ 0 h 10016"/>
              <a:gd name="connsiteX0" fmla="*/ 1469 w 10128"/>
              <a:gd name="connsiteY0" fmla="*/ 0 h 10016"/>
              <a:gd name="connsiteX1" fmla="*/ 8066 w 10128"/>
              <a:gd name="connsiteY1" fmla="*/ 1698 h 10016"/>
              <a:gd name="connsiteX2" fmla="*/ 4130 w 10128"/>
              <a:gd name="connsiteY2" fmla="*/ 5079 h 10016"/>
              <a:gd name="connsiteX3" fmla="*/ 10128 w 10128"/>
              <a:gd name="connsiteY3" fmla="*/ 8822 h 10016"/>
              <a:gd name="connsiteX4" fmla="*/ 1698 w 10128"/>
              <a:gd name="connsiteY4" fmla="*/ 10016 h 10016"/>
              <a:gd name="connsiteX5" fmla="*/ 1 w 10128"/>
              <a:gd name="connsiteY5" fmla="*/ 5016 h 10016"/>
              <a:gd name="connsiteX6" fmla="*/ 1469 w 10128"/>
              <a:gd name="connsiteY6" fmla="*/ 0 h 10016"/>
              <a:gd name="connsiteX0" fmla="*/ 3742 w 10187"/>
              <a:gd name="connsiteY0" fmla="*/ 0 h 9843"/>
              <a:gd name="connsiteX1" fmla="*/ 8125 w 10187"/>
              <a:gd name="connsiteY1" fmla="*/ 1525 h 9843"/>
              <a:gd name="connsiteX2" fmla="*/ 4189 w 10187"/>
              <a:gd name="connsiteY2" fmla="*/ 4906 h 9843"/>
              <a:gd name="connsiteX3" fmla="*/ 10187 w 10187"/>
              <a:gd name="connsiteY3" fmla="*/ 8649 h 9843"/>
              <a:gd name="connsiteX4" fmla="*/ 1757 w 10187"/>
              <a:gd name="connsiteY4" fmla="*/ 9843 h 9843"/>
              <a:gd name="connsiteX5" fmla="*/ 60 w 10187"/>
              <a:gd name="connsiteY5" fmla="*/ 4843 h 9843"/>
              <a:gd name="connsiteX6" fmla="*/ 3742 w 10187"/>
              <a:gd name="connsiteY6" fmla="*/ 0 h 9843"/>
              <a:gd name="connsiteX0" fmla="*/ 3230 w 9982"/>
              <a:gd name="connsiteY0" fmla="*/ 0 h 10016"/>
              <a:gd name="connsiteX1" fmla="*/ 7958 w 9982"/>
              <a:gd name="connsiteY1" fmla="*/ 1565 h 10016"/>
              <a:gd name="connsiteX2" fmla="*/ 4094 w 9982"/>
              <a:gd name="connsiteY2" fmla="*/ 5000 h 10016"/>
              <a:gd name="connsiteX3" fmla="*/ 9982 w 9982"/>
              <a:gd name="connsiteY3" fmla="*/ 8803 h 10016"/>
              <a:gd name="connsiteX4" fmla="*/ 1707 w 9982"/>
              <a:gd name="connsiteY4" fmla="*/ 10016 h 10016"/>
              <a:gd name="connsiteX5" fmla="*/ 41 w 9982"/>
              <a:gd name="connsiteY5" fmla="*/ 4936 h 10016"/>
              <a:gd name="connsiteX6" fmla="*/ 3230 w 9982"/>
              <a:gd name="connsiteY6" fmla="*/ 0 h 10016"/>
              <a:gd name="connsiteX0" fmla="*/ 3196 w 9960"/>
              <a:gd name="connsiteY0" fmla="*/ 0 h 9585"/>
              <a:gd name="connsiteX1" fmla="*/ 7932 w 9960"/>
              <a:gd name="connsiteY1" fmla="*/ 1563 h 9585"/>
              <a:gd name="connsiteX2" fmla="*/ 4061 w 9960"/>
              <a:gd name="connsiteY2" fmla="*/ 4992 h 9585"/>
              <a:gd name="connsiteX3" fmla="*/ 9960 w 9960"/>
              <a:gd name="connsiteY3" fmla="*/ 8789 h 9585"/>
              <a:gd name="connsiteX4" fmla="*/ 3297 w 9960"/>
              <a:gd name="connsiteY4" fmla="*/ 9585 h 9585"/>
              <a:gd name="connsiteX5" fmla="*/ 1 w 9960"/>
              <a:gd name="connsiteY5" fmla="*/ 4928 h 9585"/>
              <a:gd name="connsiteX6" fmla="*/ 3196 w 9960"/>
              <a:gd name="connsiteY6" fmla="*/ 0 h 9585"/>
              <a:gd name="connsiteX0" fmla="*/ 3209 w 10000"/>
              <a:gd name="connsiteY0" fmla="*/ 0 h 10000"/>
              <a:gd name="connsiteX1" fmla="*/ 8919 w 10000"/>
              <a:gd name="connsiteY1" fmla="*/ 999 h 10000"/>
              <a:gd name="connsiteX2" fmla="*/ 4077 w 10000"/>
              <a:gd name="connsiteY2" fmla="*/ 5208 h 10000"/>
              <a:gd name="connsiteX3" fmla="*/ 10000 w 10000"/>
              <a:gd name="connsiteY3" fmla="*/ 9170 h 10000"/>
              <a:gd name="connsiteX4" fmla="*/ 3310 w 10000"/>
              <a:gd name="connsiteY4" fmla="*/ 10000 h 10000"/>
              <a:gd name="connsiteX5" fmla="*/ 1 w 10000"/>
              <a:gd name="connsiteY5" fmla="*/ 5141 h 10000"/>
              <a:gd name="connsiteX6" fmla="*/ 3209 w 10000"/>
              <a:gd name="connsiteY6" fmla="*/ 0 h 10000"/>
              <a:gd name="connsiteX0" fmla="*/ 3209 w 10000"/>
              <a:gd name="connsiteY0" fmla="*/ 0 h 10000"/>
              <a:gd name="connsiteX1" fmla="*/ 9849 w 10000"/>
              <a:gd name="connsiteY1" fmla="*/ 2213 h 10000"/>
              <a:gd name="connsiteX2" fmla="*/ 4077 w 10000"/>
              <a:gd name="connsiteY2" fmla="*/ 5208 h 10000"/>
              <a:gd name="connsiteX3" fmla="*/ 10000 w 10000"/>
              <a:gd name="connsiteY3" fmla="*/ 9170 h 10000"/>
              <a:gd name="connsiteX4" fmla="*/ 3310 w 10000"/>
              <a:gd name="connsiteY4" fmla="*/ 10000 h 10000"/>
              <a:gd name="connsiteX5" fmla="*/ 1 w 10000"/>
              <a:gd name="connsiteY5" fmla="*/ 5141 h 10000"/>
              <a:gd name="connsiteX6" fmla="*/ 3209 w 10000"/>
              <a:gd name="connsiteY6" fmla="*/ 0 h 10000"/>
              <a:gd name="connsiteX0" fmla="*/ 3209 w 9849"/>
              <a:gd name="connsiteY0" fmla="*/ 0 h 10000"/>
              <a:gd name="connsiteX1" fmla="*/ 9849 w 9849"/>
              <a:gd name="connsiteY1" fmla="*/ 2213 h 10000"/>
              <a:gd name="connsiteX2" fmla="*/ 4077 w 9849"/>
              <a:gd name="connsiteY2" fmla="*/ 5208 h 10000"/>
              <a:gd name="connsiteX3" fmla="*/ 9548 w 9849"/>
              <a:gd name="connsiteY3" fmla="*/ 7507 h 10000"/>
              <a:gd name="connsiteX4" fmla="*/ 3310 w 9849"/>
              <a:gd name="connsiteY4" fmla="*/ 10000 h 10000"/>
              <a:gd name="connsiteX5" fmla="*/ 1 w 9849"/>
              <a:gd name="connsiteY5" fmla="*/ 5141 h 10000"/>
              <a:gd name="connsiteX6" fmla="*/ 3209 w 9849"/>
              <a:gd name="connsiteY6" fmla="*/ 0 h 10000"/>
              <a:gd name="connsiteX0" fmla="*/ 3258 w 9923"/>
              <a:gd name="connsiteY0" fmla="*/ 0 h 10000"/>
              <a:gd name="connsiteX1" fmla="*/ 9923 w 9923"/>
              <a:gd name="connsiteY1" fmla="*/ 2196 h 10000"/>
              <a:gd name="connsiteX2" fmla="*/ 4140 w 9923"/>
              <a:gd name="connsiteY2" fmla="*/ 5208 h 10000"/>
              <a:gd name="connsiteX3" fmla="*/ 9694 w 9923"/>
              <a:gd name="connsiteY3" fmla="*/ 7507 h 10000"/>
              <a:gd name="connsiteX4" fmla="*/ 3361 w 9923"/>
              <a:gd name="connsiteY4" fmla="*/ 10000 h 10000"/>
              <a:gd name="connsiteX5" fmla="*/ 1 w 9923"/>
              <a:gd name="connsiteY5" fmla="*/ 5141 h 10000"/>
              <a:gd name="connsiteX6" fmla="*/ 3258 w 9923"/>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769 w 10000"/>
              <a:gd name="connsiteY3" fmla="*/ 7507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769 w 10000"/>
              <a:gd name="connsiteY3" fmla="*/ 7507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13 w 10000"/>
              <a:gd name="connsiteY2" fmla="*/ 4559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13 w 10000"/>
              <a:gd name="connsiteY2" fmla="*/ 4559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13 w 10000"/>
              <a:gd name="connsiteY2" fmla="*/ 4559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40 h 10040"/>
              <a:gd name="connsiteX1" fmla="*/ 10000 w 10000"/>
              <a:gd name="connsiteY1" fmla="*/ 2236 h 10040"/>
              <a:gd name="connsiteX2" fmla="*/ 8313 w 10000"/>
              <a:gd name="connsiteY2" fmla="*/ 4599 h 10040"/>
              <a:gd name="connsiteX3" fmla="*/ 9846 w 10000"/>
              <a:gd name="connsiteY3" fmla="*/ 7530 h 10040"/>
              <a:gd name="connsiteX4" fmla="*/ 3387 w 10000"/>
              <a:gd name="connsiteY4" fmla="*/ 10040 h 10040"/>
              <a:gd name="connsiteX5" fmla="*/ 1 w 10000"/>
              <a:gd name="connsiteY5" fmla="*/ 5181 h 10040"/>
              <a:gd name="connsiteX6" fmla="*/ 3283 w 10000"/>
              <a:gd name="connsiteY6" fmla="*/ 40 h 10040"/>
              <a:gd name="connsiteX0" fmla="*/ 3283 w 10000"/>
              <a:gd name="connsiteY0" fmla="*/ 94 h 10094"/>
              <a:gd name="connsiteX1" fmla="*/ 10000 w 10000"/>
              <a:gd name="connsiteY1" fmla="*/ 2290 h 10094"/>
              <a:gd name="connsiteX2" fmla="*/ 8313 w 10000"/>
              <a:gd name="connsiteY2" fmla="*/ 4653 h 10094"/>
              <a:gd name="connsiteX3" fmla="*/ 9846 w 10000"/>
              <a:gd name="connsiteY3" fmla="*/ 7584 h 10094"/>
              <a:gd name="connsiteX4" fmla="*/ 3387 w 10000"/>
              <a:gd name="connsiteY4" fmla="*/ 10094 h 10094"/>
              <a:gd name="connsiteX5" fmla="*/ 1 w 10000"/>
              <a:gd name="connsiteY5" fmla="*/ 5235 h 10094"/>
              <a:gd name="connsiteX6" fmla="*/ 3283 w 10000"/>
              <a:gd name="connsiteY6" fmla="*/ 94 h 10094"/>
              <a:gd name="connsiteX0" fmla="*/ 3514 w 10000"/>
              <a:gd name="connsiteY0" fmla="*/ 94 h 10127"/>
              <a:gd name="connsiteX1" fmla="*/ 10000 w 10000"/>
              <a:gd name="connsiteY1" fmla="*/ 2323 h 10127"/>
              <a:gd name="connsiteX2" fmla="*/ 8313 w 10000"/>
              <a:gd name="connsiteY2" fmla="*/ 4686 h 10127"/>
              <a:gd name="connsiteX3" fmla="*/ 9846 w 10000"/>
              <a:gd name="connsiteY3" fmla="*/ 7617 h 10127"/>
              <a:gd name="connsiteX4" fmla="*/ 3387 w 10000"/>
              <a:gd name="connsiteY4" fmla="*/ 10127 h 10127"/>
              <a:gd name="connsiteX5" fmla="*/ 1 w 10000"/>
              <a:gd name="connsiteY5" fmla="*/ 5268 h 10127"/>
              <a:gd name="connsiteX6" fmla="*/ 3514 w 10000"/>
              <a:gd name="connsiteY6" fmla="*/ 94 h 10127"/>
              <a:gd name="connsiteX0" fmla="*/ 3514 w 10000"/>
              <a:gd name="connsiteY0" fmla="*/ 94 h 10127"/>
              <a:gd name="connsiteX1" fmla="*/ 10000 w 10000"/>
              <a:gd name="connsiteY1" fmla="*/ 2323 h 10127"/>
              <a:gd name="connsiteX2" fmla="*/ 8313 w 10000"/>
              <a:gd name="connsiteY2" fmla="*/ 4686 h 10127"/>
              <a:gd name="connsiteX3" fmla="*/ 9846 w 10000"/>
              <a:gd name="connsiteY3" fmla="*/ 7617 h 10127"/>
              <a:gd name="connsiteX4" fmla="*/ 3387 w 10000"/>
              <a:gd name="connsiteY4" fmla="*/ 10127 h 10127"/>
              <a:gd name="connsiteX5" fmla="*/ 1 w 10000"/>
              <a:gd name="connsiteY5" fmla="*/ 5268 h 10127"/>
              <a:gd name="connsiteX6" fmla="*/ 3514 w 10000"/>
              <a:gd name="connsiteY6" fmla="*/ 94 h 10127"/>
              <a:gd name="connsiteX0" fmla="*/ 3514 w 10736"/>
              <a:gd name="connsiteY0" fmla="*/ 94 h 10127"/>
              <a:gd name="connsiteX1" fmla="*/ 10000 w 10736"/>
              <a:gd name="connsiteY1" fmla="*/ 2323 h 10127"/>
              <a:gd name="connsiteX2" fmla="*/ 10730 w 10736"/>
              <a:gd name="connsiteY2" fmla="*/ 5019 h 10127"/>
              <a:gd name="connsiteX3" fmla="*/ 9846 w 10736"/>
              <a:gd name="connsiteY3" fmla="*/ 7617 h 10127"/>
              <a:gd name="connsiteX4" fmla="*/ 3387 w 10736"/>
              <a:gd name="connsiteY4" fmla="*/ 10127 h 10127"/>
              <a:gd name="connsiteX5" fmla="*/ 1 w 10736"/>
              <a:gd name="connsiteY5" fmla="*/ 5268 h 10127"/>
              <a:gd name="connsiteX6" fmla="*/ 3514 w 10736"/>
              <a:gd name="connsiteY6" fmla="*/ 94 h 10127"/>
              <a:gd name="connsiteX0" fmla="*/ 3514 w 12263"/>
              <a:gd name="connsiteY0" fmla="*/ 94 h 10127"/>
              <a:gd name="connsiteX1" fmla="*/ 12263 w 12263"/>
              <a:gd name="connsiteY1" fmla="*/ 3338 h 10127"/>
              <a:gd name="connsiteX2" fmla="*/ 10730 w 12263"/>
              <a:gd name="connsiteY2" fmla="*/ 5019 h 10127"/>
              <a:gd name="connsiteX3" fmla="*/ 9846 w 12263"/>
              <a:gd name="connsiteY3" fmla="*/ 7617 h 10127"/>
              <a:gd name="connsiteX4" fmla="*/ 3387 w 12263"/>
              <a:gd name="connsiteY4" fmla="*/ 10127 h 10127"/>
              <a:gd name="connsiteX5" fmla="*/ 1 w 12263"/>
              <a:gd name="connsiteY5" fmla="*/ 5268 h 10127"/>
              <a:gd name="connsiteX6" fmla="*/ 3514 w 12263"/>
              <a:gd name="connsiteY6" fmla="*/ 94 h 10127"/>
              <a:gd name="connsiteX0" fmla="*/ 3514 w 12263"/>
              <a:gd name="connsiteY0" fmla="*/ 94 h 10127"/>
              <a:gd name="connsiteX1" fmla="*/ 12263 w 12263"/>
              <a:gd name="connsiteY1" fmla="*/ 3338 h 10127"/>
              <a:gd name="connsiteX2" fmla="*/ 10730 w 12263"/>
              <a:gd name="connsiteY2" fmla="*/ 5019 h 10127"/>
              <a:gd name="connsiteX3" fmla="*/ 12238 w 12263"/>
              <a:gd name="connsiteY3" fmla="*/ 6719 h 10127"/>
              <a:gd name="connsiteX4" fmla="*/ 3387 w 12263"/>
              <a:gd name="connsiteY4" fmla="*/ 10127 h 10127"/>
              <a:gd name="connsiteX5" fmla="*/ 1 w 12263"/>
              <a:gd name="connsiteY5" fmla="*/ 5268 h 10127"/>
              <a:gd name="connsiteX6" fmla="*/ 3514 w 12263"/>
              <a:gd name="connsiteY6" fmla="*/ 94 h 10127"/>
              <a:gd name="connsiteX0" fmla="*/ 3514 w 12263"/>
              <a:gd name="connsiteY0" fmla="*/ 94 h 10127"/>
              <a:gd name="connsiteX1" fmla="*/ 12263 w 12263"/>
              <a:gd name="connsiteY1" fmla="*/ 3338 h 10127"/>
              <a:gd name="connsiteX2" fmla="*/ 10730 w 12263"/>
              <a:gd name="connsiteY2" fmla="*/ 5019 h 10127"/>
              <a:gd name="connsiteX3" fmla="*/ 12238 w 12263"/>
              <a:gd name="connsiteY3" fmla="*/ 6719 h 10127"/>
              <a:gd name="connsiteX4" fmla="*/ 3387 w 12263"/>
              <a:gd name="connsiteY4" fmla="*/ 10127 h 10127"/>
              <a:gd name="connsiteX5" fmla="*/ 1 w 12263"/>
              <a:gd name="connsiteY5" fmla="*/ 5268 h 10127"/>
              <a:gd name="connsiteX6" fmla="*/ 3514 w 12263"/>
              <a:gd name="connsiteY6" fmla="*/ 94 h 10127"/>
              <a:gd name="connsiteX0" fmla="*/ 3514 w 12238"/>
              <a:gd name="connsiteY0" fmla="*/ 94 h 10127"/>
              <a:gd name="connsiteX1" fmla="*/ 12134 w 12238"/>
              <a:gd name="connsiteY1" fmla="*/ 3122 h 10127"/>
              <a:gd name="connsiteX2" fmla="*/ 10730 w 12238"/>
              <a:gd name="connsiteY2" fmla="*/ 5019 h 10127"/>
              <a:gd name="connsiteX3" fmla="*/ 12238 w 12238"/>
              <a:gd name="connsiteY3" fmla="*/ 6719 h 10127"/>
              <a:gd name="connsiteX4" fmla="*/ 3387 w 12238"/>
              <a:gd name="connsiteY4" fmla="*/ 10127 h 10127"/>
              <a:gd name="connsiteX5" fmla="*/ 1 w 12238"/>
              <a:gd name="connsiteY5" fmla="*/ 5268 h 10127"/>
              <a:gd name="connsiteX6" fmla="*/ 3514 w 12238"/>
              <a:gd name="connsiteY6" fmla="*/ 94 h 10127"/>
              <a:gd name="connsiteX0" fmla="*/ 3514 w 12238"/>
              <a:gd name="connsiteY0" fmla="*/ 94 h 10127"/>
              <a:gd name="connsiteX1" fmla="*/ 12134 w 12238"/>
              <a:gd name="connsiteY1" fmla="*/ 3122 h 10127"/>
              <a:gd name="connsiteX2" fmla="*/ 10730 w 12238"/>
              <a:gd name="connsiteY2" fmla="*/ 5019 h 10127"/>
              <a:gd name="connsiteX3" fmla="*/ 12238 w 12238"/>
              <a:gd name="connsiteY3" fmla="*/ 6719 h 10127"/>
              <a:gd name="connsiteX4" fmla="*/ 3387 w 12238"/>
              <a:gd name="connsiteY4" fmla="*/ 10127 h 10127"/>
              <a:gd name="connsiteX5" fmla="*/ 1 w 12238"/>
              <a:gd name="connsiteY5" fmla="*/ 5268 h 10127"/>
              <a:gd name="connsiteX6" fmla="*/ 3514 w 12238"/>
              <a:gd name="connsiteY6" fmla="*/ 94 h 10127"/>
              <a:gd name="connsiteX0" fmla="*/ 3719 w 12443"/>
              <a:gd name="connsiteY0" fmla="*/ 99 h 10132"/>
              <a:gd name="connsiteX1" fmla="*/ 12339 w 12443"/>
              <a:gd name="connsiteY1" fmla="*/ 3127 h 10132"/>
              <a:gd name="connsiteX2" fmla="*/ 10935 w 12443"/>
              <a:gd name="connsiteY2" fmla="*/ 5024 h 10132"/>
              <a:gd name="connsiteX3" fmla="*/ 12443 w 12443"/>
              <a:gd name="connsiteY3" fmla="*/ 6724 h 10132"/>
              <a:gd name="connsiteX4" fmla="*/ 3592 w 12443"/>
              <a:gd name="connsiteY4" fmla="*/ 10132 h 10132"/>
              <a:gd name="connsiteX5" fmla="*/ 0 w 12443"/>
              <a:gd name="connsiteY5" fmla="*/ 5007 h 10132"/>
              <a:gd name="connsiteX6" fmla="*/ 3719 w 12443"/>
              <a:gd name="connsiteY6" fmla="*/ 99 h 10132"/>
              <a:gd name="connsiteX0" fmla="*/ 3720 w 12444"/>
              <a:gd name="connsiteY0" fmla="*/ 250 h 10283"/>
              <a:gd name="connsiteX1" fmla="*/ 12340 w 12444"/>
              <a:gd name="connsiteY1" fmla="*/ 3278 h 10283"/>
              <a:gd name="connsiteX2" fmla="*/ 10936 w 12444"/>
              <a:gd name="connsiteY2" fmla="*/ 5175 h 10283"/>
              <a:gd name="connsiteX3" fmla="*/ 12444 w 12444"/>
              <a:gd name="connsiteY3" fmla="*/ 6875 h 10283"/>
              <a:gd name="connsiteX4" fmla="*/ 3593 w 12444"/>
              <a:gd name="connsiteY4" fmla="*/ 10283 h 10283"/>
              <a:gd name="connsiteX5" fmla="*/ 1 w 12444"/>
              <a:gd name="connsiteY5" fmla="*/ 5158 h 10283"/>
              <a:gd name="connsiteX6" fmla="*/ 3720 w 12444"/>
              <a:gd name="connsiteY6" fmla="*/ 250 h 10283"/>
              <a:gd name="connsiteX0" fmla="*/ 3926 w 12444"/>
              <a:gd name="connsiteY0" fmla="*/ 99 h 10182"/>
              <a:gd name="connsiteX1" fmla="*/ 12340 w 12444"/>
              <a:gd name="connsiteY1" fmla="*/ 3177 h 10182"/>
              <a:gd name="connsiteX2" fmla="*/ 10936 w 12444"/>
              <a:gd name="connsiteY2" fmla="*/ 5074 h 10182"/>
              <a:gd name="connsiteX3" fmla="*/ 12444 w 12444"/>
              <a:gd name="connsiteY3" fmla="*/ 6774 h 10182"/>
              <a:gd name="connsiteX4" fmla="*/ 3593 w 12444"/>
              <a:gd name="connsiteY4" fmla="*/ 10182 h 10182"/>
              <a:gd name="connsiteX5" fmla="*/ 1 w 12444"/>
              <a:gd name="connsiteY5" fmla="*/ 5057 h 10182"/>
              <a:gd name="connsiteX6" fmla="*/ 3926 w 12444"/>
              <a:gd name="connsiteY6" fmla="*/ 99 h 1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44" h="10182">
                <a:moveTo>
                  <a:pt x="3926" y="99"/>
                </a:moveTo>
                <a:cubicBezTo>
                  <a:pt x="8120" y="1015"/>
                  <a:pt x="11902" y="3209"/>
                  <a:pt x="12340" y="3177"/>
                </a:cubicBezTo>
                <a:cubicBezTo>
                  <a:pt x="10776" y="4092"/>
                  <a:pt x="10919" y="4475"/>
                  <a:pt x="10936" y="5074"/>
                </a:cubicBezTo>
                <a:cubicBezTo>
                  <a:pt x="10953" y="5673"/>
                  <a:pt x="11522" y="6259"/>
                  <a:pt x="12444" y="6774"/>
                </a:cubicBezTo>
                <a:lnTo>
                  <a:pt x="3593" y="10182"/>
                </a:lnTo>
                <a:cubicBezTo>
                  <a:pt x="2646" y="10182"/>
                  <a:pt x="-54" y="6737"/>
                  <a:pt x="1" y="5057"/>
                </a:cubicBezTo>
                <a:cubicBezTo>
                  <a:pt x="56" y="3377"/>
                  <a:pt x="1462" y="-682"/>
                  <a:pt x="3926" y="99"/>
                </a:cubicBezTo>
                <a:close/>
              </a:path>
            </a:pathLst>
          </a:custGeom>
          <a:gradFill flip="none" rotWithShape="1">
            <a:gsLst>
              <a:gs pos="54000">
                <a:schemeClr val="accent3">
                  <a:lumMod val="20000"/>
                  <a:lumOff val="80000"/>
                  <a:alpha val="10000"/>
                </a:schemeClr>
              </a:gs>
              <a:gs pos="96000">
                <a:schemeClr val="accent5">
                  <a:lumMod val="45000"/>
                  <a:lumOff val="55000"/>
                </a:schemeClr>
              </a:gs>
              <a:gs pos="83000">
                <a:schemeClr val="accent5">
                  <a:lumMod val="45000"/>
                  <a:lumOff val="55000"/>
                </a:schemeClr>
              </a:gs>
              <a:gs pos="100000">
                <a:schemeClr val="accent5">
                  <a:lumMod val="30000"/>
                  <a:lumOff val="7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流程图: 存储数据 9218">
            <a:extLst>
              <a:ext uri="{FF2B5EF4-FFF2-40B4-BE49-F238E27FC236}">
                <a16:creationId xmlns:a16="http://schemas.microsoft.com/office/drawing/2014/main" id="{638A7C4D-8611-4E49-0692-BE4EA081B603}"/>
              </a:ext>
            </a:extLst>
          </p:cNvPr>
          <p:cNvSpPr/>
          <p:nvPr/>
        </p:nvSpPr>
        <p:spPr>
          <a:xfrm>
            <a:off x="512867" y="1519015"/>
            <a:ext cx="2476623" cy="318032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49 w 10000"/>
              <a:gd name="connsiteY1" fmla="*/ 1588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24 w 10000"/>
              <a:gd name="connsiteY1" fmla="*/ 1682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24 w 10000"/>
              <a:gd name="connsiteY1" fmla="*/ 1682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7924 w 10000"/>
              <a:gd name="connsiteY1" fmla="*/ 1682 h 10000"/>
              <a:gd name="connsiteX2" fmla="*/ 4232 w 10000"/>
              <a:gd name="connsiteY2" fmla="*/ 4811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9825"/>
              <a:gd name="connsiteY0" fmla="*/ 0 h 10000"/>
              <a:gd name="connsiteX1" fmla="*/ 7924 w 9825"/>
              <a:gd name="connsiteY1" fmla="*/ 1682 h 10000"/>
              <a:gd name="connsiteX2" fmla="*/ 4232 w 9825"/>
              <a:gd name="connsiteY2" fmla="*/ 4811 h 10000"/>
              <a:gd name="connsiteX3" fmla="*/ 9825 w 9825"/>
              <a:gd name="connsiteY3" fmla="*/ 8743 h 10000"/>
              <a:gd name="connsiteX4" fmla="*/ 1667 w 9825"/>
              <a:gd name="connsiteY4" fmla="*/ 10000 h 10000"/>
              <a:gd name="connsiteX5" fmla="*/ 0 w 9825"/>
              <a:gd name="connsiteY5" fmla="*/ 5000 h 10000"/>
              <a:gd name="connsiteX6" fmla="*/ 1667 w 9825"/>
              <a:gd name="connsiteY6" fmla="*/ 0 h 10000"/>
              <a:gd name="connsiteX0" fmla="*/ 1697 w 10000"/>
              <a:gd name="connsiteY0" fmla="*/ 0 h 10000"/>
              <a:gd name="connsiteX1" fmla="*/ 8065 w 10000"/>
              <a:gd name="connsiteY1" fmla="*/ 1682 h 10000"/>
              <a:gd name="connsiteX2" fmla="*/ 4307 w 10000"/>
              <a:gd name="connsiteY2" fmla="*/ 4811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078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078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154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000"/>
              <a:gd name="connsiteY0" fmla="*/ 0 h 10000"/>
              <a:gd name="connsiteX1" fmla="*/ 8065 w 10000"/>
              <a:gd name="connsiteY1" fmla="*/ 1682 h 10000"/>
              <a:gd name="connsiteX2" fmla="*/ 4154 w 10000"/>
              <a:gd name="connsiteY2" fmla="*/ 5000 h 10000"/>
              <a:gd name="connsiteX3" fmla="*/ 10000 w 10000"/>
              <a:gd name="connsiteY3" fmla="*/ 8743 h 10000"/>
              <a:gd name="connsiteX4" fmla="*/ 1697 w 10000"/>
              <a:gd name="connsiteY4" fmla="*/ 10000 h 10000"/>
              <a:gd name="connsiteX5" fmla="*/ 0 w 10000"/>
              <a:gd name="connsiteY5" fmla="*/ 5000 h 10000"/>
              <a:gd name="connsiteX6" fmla="*/ 1697 w 10000"/>
              <a:gd name="connsiteY6" fmla="*/ 0 h 10000"/>
              <a:gd name="connsiteX0" fmla="*/ 1697 w 10127"/>
              <a:gd name="connsiteY0" fmla="*/ 0 h 10000"/>
              <a:gd name="connsiteX1" fmla="*/ 8065 w 10127"/>
              <a:gd name="connsiteY1" fmla="*/ 1682 h 10000"/>
              <a:gd name="connsiteX2" fmla="*/ 4154 w 10127"/>
              <a:gd name="connsiteY2" fmla="*/ 5000 h 10000"/>
              <a:gd name="connsiteX3" fmla="*/ 10127 w 10127"/>
              <a:gd name="connsiteY3" fmla="*/ 8806 h 10000"/>
              <a:gd name="connsiteX4" fmla="*/ 1697 w 10127"/>
              <a:gd name="connsiteY4" fmla="*/ 10000 h 10000"/>
              <a:gd name="connsiteX5" fmla="*/ 0 w 10127"/>
              <a:gd name="connsiteY5" fmla="*/ 5000 h 10000"/>
              <a:gd name="connsiteX6" fmla="*/ 1697 w 10127"/>
              <a:gd name="connsiteY6" fmla="*/ 0 h 10000"/>
              <a:gd name="connsiteX0" fmla="*/ 1697 w 10127"/>
              <a:gd name="connsiteY0" fmla="*/ 0 h 10000"/>
              <a:gd name="connsiteX1" fmla="*/ 8065 w 10127"/>
              <a:gd name="connsiteY1" fmla="*/ 1682 h 10000"/>
              <a:gd name="connsiteX2" fmla="*/ 4154 w 10127"/>
              <a:gd name="connsiteY2" fmla="*/ 5000 h 10000"/>
              <a:gd name="connsiteX3" fmla="*/ 10127 w 10127"/>
              <a:gd name="connsiteY3" fmla="*/ 8806 h 10000"/>
              <a:gd name="connsiteX4" fmla="*/ 1697 w 10127"/>
              <a:gd name="connsiteY4" fmla="*/ 10000 h 10000"/>
              <a:gd name="connsiteX5" fmla="*/ 0 w 10127"/>
              <a:gd name="connsiteY5" fmla="*/ 5000 h 10000"/>
              <a:gd name="connsiteX6" fmla="*/ 1697 w 10127"/>
              <a:gd name="connsiteY6" fmla="*/ 0 h 10000"/>
              <a:gd name="connsiteX0" fmla="*/ 1697 w 10127"/>
              <a:gd name="connsiteY0" fmla="*/ 0 h 10000"/>
              <a:gd name="connsiteX1" fmla="*/ 8065 w 10127"/>
              <a:gd name="connsiteY1" fmla="*/ 1682 h 10000"/>
              <a:gd name="connsiteX2" fmla="*/ 4129 w 10127"/>
              <a:gd name="connsiteY2" fmla="*/ 5063 h 10000"/>
              <a:gd name="connsiteX3" fmla="*/ 10127 w 10127"/>
              <a:gd name="connsiteY3" fmla="*/ 8806 h 10000"/>
              <a:gd name="connsiteX4" fmla="*/ 1697 w 10127"/>
              <a:gd name="connsiteY4" fmla="*/ 10000 h 10000"/>
              <a:gd name="connsiteX5" fmla="*/ 0 w 10127"/>
              <a:gd name="connsiteY5" fmla="*/ 5000 h 10000"/>
              <a:gd name="connsiteX6" fmla="*/ 1697 w 10127"/>
              <a:gd name="connsiteY6" fmla="*/ 0 h 10000"/>
              <a:gd name="connsiteX0" fmla="*/ 1469 w 10128"/>
              <a:gd name="connsiteY0" fmla="*/ 0 h 10016"/>
              <a:gd name="connsiteX1" fmla="*/ 8066 w 10128"/>
              <a:gd name="connsiteY1" fmla="*/ 1698 h 10016"/>
              <a:gd name="connsiteX2" fmla="*/ 4130 w 10128"/>
              <a:gd name="connsiteY2" fmla="*/ 5079 h 10016"/>
              <a:gd name="connsiteX3" fmla="*/ 10128 w 10128"/>
              <a:gd name="connsiteY3" fmla="*/ 8822 h 10016"/>
              <a:gd name="connsiteX4" fmla="*/ 1698 w 10128"/>
              <a:gd name="connsiteY4" fmla="*/ 10016 h 10016"/>
              <a:gd name="connsiteX5" fmla="*/ 1 w 10128"/>
              <a:gd name="connsiteY5" fmla="*/ 5016 h 10016"/>
              <a:gd name="connsiteX6" fmla="*/ 1469 w 10128"/>
              <a:gd name="connsiteY6" fmla="*/ 0 h 10016"/>
              <a:gd name="connsiteX0" fmla="*/ 1469 w 10128"/>
              <a:gd name="connsiteY0" fmla="*/ 0 h 10016"/>
              <a:gd name="connsiteX1" fmla="*/ 8066 w 10128"/>
              <a:gd name="connsiteY1" fmla="*/ 1698 h 10016"/>
              <a:gd name="connsiteX2" fmla="*/ 4130 w 10128"/>
              <a:gd name="connsiteY2" fmla="*/ 5079 h 10016"/>
              <a:gd name="connsiteX3" fmla="*/ 10128 w 10128"/>
              <a:gd name="connsiteY3" fmla="*/ 8822 h 10016"/>
              <a:gd name="connsiteX4" fmla="*/ 1698 w 10128"/>
              <a:gd name="connsiteY4" fmla="*/ 10016 h 10016"/>
              <a:gd name="connsiteX5" fmla="*/ 1 w 10128"/>
              <a:gd name="connsiteY5" fmla="*/ 5016 h 10016"/>
              <a:gd name="connsiteX6" fmla="*/ 1469 w 10128"/>
              <a:gd name="connsiteY6" fmla="*/ 0 h 10016"/>
              <a:gd name="connsiteX0" fmla="*/ 3742 w 10187"/>
              <a:gd name="connsiteY0" fmla="*/ 0 h 9843"/>
              <a:gd name="connsiteX1" fmla="*/ 8125 w 10187"/>
              <a:gd name="connsiteY1" fmla="*/ 1525 h 9843"/>
              <a:gd name="connsiteX2" fmla="*/ 4189 w 10187"/>
              <a:gd name="connsiteY2" fmla="*/ 4906 h 9843"/>
              <a:gd name="connsiteX3" fmla="*/ 10187 w 10187"/>
              <a:gd name="connsiteY3" fmla="*/ 8649 h 9843"/>
              <a:gd name="connsiteX4" fmla="*/ 1757 w 10187"/>
              <a:gd name="connsiteY4" fmla="*/ 9843 h 9843"/>
              <a:gd name="connsiteX5" fmla="*/ 60 w 10187"/>
              <a:gd name="connsiteY5" fmla="*/ 4843 h 9843"/>
              <a:gd name="connsiteX6" fmla="*/ 3742 w 10187"/>
              <a:gd name="connsiteY6" fmla="*/ 0 h 9843"/>
              <a:gd name="connsiteX0" fmla="*/ 3230 w 9982"/>
              <a:gd name="connsiteY0" fmla="*/ 0 h 10016"/>
              <a:gd name="connsiteX1" fmla="*/ 7958 w 9982"/>
              <a:gd name="connsiteY1" fmla="*/ 1565 h 10016"/>
              <a:gd name="connsiteX2" fmla="*/ 4094 w 9982"/>
              <a:gd name="connsiteY2" fmla="*/ 5000 h 10016"/>
              <a:gd name="connsiteX3" fmla="*/ 9982 w 9982"/>
              <a:gd name="connsiteY3" fmla="*/ 8803 h 10016"/>
              <a:gd name="connsiteX4" fmla="*/ 1707 w 9982"/>
              <a:gd name="connsiteY4" fmla="*/ 10016 h 10016"/>
              <a:gd name="connsiteX5" fmla="*/ 41 w 9982"/>
              <a:gd name="connsiteY5" fmla="*/ 4936 h 10016"/>
              <a:gd name="connsiteX6" fmla="*/ 3230 w 9982"/>
              <a:gd name="connsiteY6" fmla="*/ 0 h 10016"/>
              <a:gd name="connsiteX0" fmla="*/ 3196 w 9960"/>
              <a:gd name="connsiteY0" fmla="*/ 0 h 9585"/>
              <a:gd name="connsiteX1" fmla="*/ 7932 w 9960"/>
              <a:gd name="connsiteY1" fmla="*/ 1563 h 9585"/>
              <a:gd name="connsiteX2" fmla="*/ 4061 w 9960"/>
              <a:gd name="connsiteY2" fmla="*/ 4992 h 9585"/>
              <a:gd name="connsiteX3" fmla="*/ 9960 w 9960"/>
              <a:gd name="connsiteY3" fmla="*/ 8789 h 9585"/>
              <a:gd name="connsiteX4" fmla="*/ 3297 w 9960"/>
              <a:gd name="connsiteY4" fmla="*/ 9585 h 9585"/>
              <a:gd name="connsiteX5" fmla="*/ 1 w 9960"/>
              <a:gd name="connsiteY5" fmla="*/ 4928 h 9585"/>
              <a:gd name="connsiteX6" fmla="*/ 3196 w 9960"/>
              <a:gd name="connsiteY6" fmla="*/ 0 h 9585"/>
              <a:gd name="connsiteX0" fmla="*/ 3209 w 10000"/>
              <a:gd name="connsiteY0" fmla="*/ 0 h 10000"/>
              <a:gd name="connsiteX1" fmla="*/ 8919 w 10000"/>
              <a:gd name="connsiteY1" fmla="*/ 999 h 10000"/>
              <a:gd name="connsiteX2" fmla="*/ 4077 w 10000"/>
              <a:gd name="connsiteY2" fmla="*/ 5208 h 10000"/>
              <a:gd name="connsiteX3" fmla="*/ 10000 w 10000"/>
              <a:gd name="connsiteY3" fmla="*/ 9170 h 10000"/>
              <a:gd name="connsiteX4" fmla="*/ 3310 w 10000"/>
              <a:gd name="connsiteY4" fmla="*/ 10000 h 10000"/>
              <a:gd name="connsiteX5" fmla="*/ 1 w 10000"/>
              <a:gd name="connsiteY5" fmla="*/ 5141 h 10000"/>
              <a:gd name="connsiteX6" fmla="*/ 3209 w 10000"/>
              <a:gd name="connsiteY6" fmla="*/ 0 h 10000"/>
              <a:gd name="connsiteX0" fmla="*/ 3209 w 10000"/>
              <a:gd name="connsiteY0" fmla="*/ 0 h 10000"/>
              <a:gd name="connsiteX1" fmla="*/ 9849 w 10000"/>
              <a:gd name="connsiteY1" fmla="*/ 2213 h 10000"/>
              <a:gd name="connsiteX2" fmla="*/ 4077 w 10000"/>
              <a:gd name="connsiteY2" fmla="*/ 5208 h 10000"/>
              <a:gd name="connsiteX3" fmla="*/ 10000 w 10000"/>
              <a:gd name="connsiteY3" fmla="*/ 9170 h 10000"/>
              <a:gd name="connsiteX4" fmla="*/ 3310 w 10000"/>
              <a:gd name="connsiteY4" fmla="*/ 10000 h 10000"/>
              <a:gd name="connsiteX5" fmla="*/ 1 w 10000"/>
              <a:gd name="connsiteY5" fmla="*/ 5141 h 10000"/>
              <a:gd name="connsiteX6" fmla="*/ 3209 w 10000"/>
              <a:gd name="connsiteY6" fmla="*/ 0 h 10000"/>
              <a:gd name="connsiteX0" fmla="*/ 3209 w 9849"/>
              <a:gd name="connsiteY0" fmla="*/ 0 h 10000"/>
              <a:gd name="connsiteX1" fmla="*/ 9849 w 9849"/>
              <a:gd name="connsiteY1" fmla="*/ 2213 h 10000"/>
              <a:gd name="connsiteX2" fmla="*/ 4077 w 9849"/>
              <a:gd name="connsiteY2" fmla="*/ 5208 h 10000"/>
              <a:gd name="connsiteX3" fmla="*/ 9548 w 9849"/>
              <a:gd name="connsiteY3" fmla="*/ 7507 h 10000"/>
              <a:gd name="connsiteX4" fmla="*/ 3310 w 9849"/>
              <a:gd name="connsiteY4" fmla="*/ 10000 h 10000"/>
              <a:gd name="connsiteX5" fmla="*/ 1 w 9849"/>
              <a:gd name="connsiteY5" fmla="*/ 5141 h 10000"/>
              <a:gd name="connsiteX6" fmla="*/ 3209 w 9849"/>
              <a:gd name="connsiteY6" fmla="*/ 0 h 10000"/>
              <a:gd name="connsiteX0" fmla="*/ 3258 w 9923"/>
              <a:gd name="connsiteY0" fmla="*/ 0 h 10000"/>
              <a:gd name="connsiteX1" fmla="*/ 9923 w 9923"/>
              <a:gd name="connsiteY1" fmla="*/ 2196 h 10000"/>
              <a:gd name="connsiteX2" fmla="*/ 4140 w 9923"/>
              <a:gd name="connsiteY2" fmla="*/ 5208 h 10000"/>
              <a:gd name="connsiteX3" fmla="*/ 9694 w 9923"/>
              <a:gd name="connsiteY3" fmla="*/ 7507 h 10000"/>
              <a:gd name="connsiteX4" fmla="*/ 3361 w 9923"/>
              <a:gd name="connsiteY4" fmla="*/ 10000 h 10000"/>
              <a:gd name="connsiteX5" fmla="*/ 1 w 9923"/>
              <a:gd name="connsiteY5" fmla="*/ 5141 h 10000"/>
              <a:gd name="connsiteX6" fmla="*/ 3258 w 9923"/>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769 w 10000"/>
              <a:gd name="connsiteY3" fmla="*/ 7507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769 w 10000"/>
              <a:gd name="connsiteY3" fmla="*/ 7507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64 w 10000"/>
              <a:gd name="connsiteY2" fmla="*/ 5058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13 w 10000"/>
              <a:gd name="connsiteY2" fmla="*/ 4559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13 w 10000"/>
              <a:gd name="connsiteY2" fmla="*/ 4559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0 h 10000"/>
              <a:gd name="connsiteX1" fmla="*/ 10000 w 10000"/>
              <a:gd name="connsiteY1" fmla="*/ 2196 h 10000"/>
              <a:gd name="connsiteX2" fmla="*/ 8313 w 10000"/>
              <a:gd name="connsiteY2" fmla="*/ 4559 h 10000"/>
              <a:gd name="connsiteX3" fmla="*/ 9846 w 10000"/>
              <a:gd name="connsiteY3" fmla="*/ 7490 h 10000"/>
              <a:gd name="connsiteX4" fmla="*/ 3387 w 10000"/>
              <a:gd name="connsiteY4" fmla="*/ 10000 h 10000"/>
              <a:gd name="connsiteX5" fmla="*/ 1 w 10000"/>
              <a:gd name="connsiteY5" fmla="*/ 5141 h 10000"/>
              <a:gd name="connsiteX6" fmla="*/ 3283 w 10000"/>
              <a:gd name="connsiteY6" fmla="*/ 0 h 10000"/>
              <a:gd name="connsiteX0" fmla="*/ 3283 w 10000"/>
              <a:gd name="connsiteY0" fmla="*/ 40 h 10040"/>
              <a:gd name="connsiteX1" fmla="*/ 10000 w 10000"/>
              <a:gd name="connsiteY1" fmla="*/ 2236 h 10040"/>
              <a:gd name="connsiteX2" fmla="*/ 8313 w 10000"/>
              <a:gd name="connsiteY2" fmla="*/ 4599 h 10040"/>
              <a:gd name="connsiteX3" fmla="*/ 9846 w 10000"/>
              <a:gd name="connsiteY3" fmla="*/ 7530 h 10040"/>
              <a:gd name="connsiteX4" fmla="*/ 3387 w 10000"/>
              <a:gd name="connsiteY4" fmla="*/ 10040 h 10040"/>
              <a:gd name="connsiteX5" fmla="*/ 1 w 10000"/>
              <a:gd name="connsiteY5" fmla="*/ 5181 h 10040"/>
              <a:gd name="connsiteX6" fmla="*/ 3283 w 10000"/>
              <a:gd name="connsiteY6" fmla="*/ 40 h 10040"/>
              <a:gd name="connsiteX0" fmla="*/ 3283 w 10000"/>
              <a:gd name="connsiteY0" fmla="*/ 94 h 10094"/>
              <a:gd name="connsiteX1" fmla="*/ 10000 w 10000"/>
              <a:gd name="connsiteY1" fmla="*/ 2290 h 10094"/>
              <a:gd name="connsiteX2" fmla="*/ 8313 w 10000"/>
              <a:gd name="connsiteY2" fmla="*/ 4653 h 10094"/>
              <a:gd name="connsiteX3" fmla="*/ 9846 w 10000"/>
              <a:gd name="connsiteY3" fmla="*/ 7584 h 10094"/>
              <a:gd name="connsiteX4" fmla="*/ 3387 w 10000"/>
              <a:gd name="connsiteY4" fmla="*/ 10094 h 10094"/>
              <a:gd name="connsiteX5" fmla="*/ 1 w 10000"/>
              <a:gd name="connsiteY5" fmla="*/ 5235 h 10094"/>
              <a:gd name="connsiteX6" fmla="*/ 3283 w 10000"/>
              <a:gd name="connsiteY6" fmla="*/ 94 h 10094"/>
              <a:gd name="connsiteX0" fmla="*/ 3514 w 10000"/>
              <a:gd name="connsiteY0" fmla="*/ 94 h 10127"/>
              <a:gd name="connsiteX1" fmla="*/ 10000 w 10000"/>
              <a:gd name="connsiteY1" fmla="*/ 2323 h 10127"/>
              <a:gd name="connsiteX2" fmla="*/ 8313 w 10000"/>
              <a:gd name="connsiteY2" fmla="*/ 4686 h 10127"/>
              <a:gd name="connsiteX3" fmla="*/ 9846 w 10000"/>
              <a:gd name="connsiteY3" fmla="*/ 7617 h 10127"/>
              <a:gd name="connsiteX4" fmla="*/ 3387 w 10000"/>
              <a:gd name="connsiteY4" fmla="*/ 10127 h 10127"/>
              <a:gd name="connsiteX5" fmla="*/ 1 w 10000"/>
              <a:gd name="connsiteY5" fmla="*/ 5268 h 10127"/>
              <a:gd name="connsiteX6" fmla="*/ 3514 w 10000"/>
              <a:gd name="connsiteY6" fmla="*/ 94 h 10127"/>
              <a:gd name="connsiteX0" fmla="*/ 3514 w 10000"/>
              <a:gd name="connsiteY0" fmla="*/ 94 h 10127"/>
              <a:gd name="connsiteX1" fmla="*/ 10000 w 10000"/>
              <a:gd name="connsiteY1" fmla="*/ 2323 h 10127"/>
              <a:gd name="connsiteX2" fmla="*/ 8313 w 10000"/>
              <a:gd name="connsiteY2" fmla="*/ 4686 h 10127"/>
              <a:gd name="connsiteX3" fmla="*/ 9846 w 10000"/>
              <a:gd name="connsiteY3" fmla="*/ 7617 h 10127"/>
              <a:gd name="connsiteX4" fmla="*/ 3387 w 10000"/>
              <a:gd name="connsiteY4" fmla="*/ 10127 h 10127"/>
              <a:gd name="connsiteX5" fmla="*/ 1 w 10000"/>
              <a:gd name="connsiteY5" fmla="*/ 5268 h 10127"/>
              <a:gd name="connsiteX6" fmla="*/ 3514 w 10000"/>
              <a:gd name="connsiteY6" fmla="*/ 94 h 10127"/>
              <a:gd name="connsiteX0" fmla="*/ 3514 w 10736"/>
              <a:gd name="connsiteY0" fmla="*/ 94 h 10127"/>
              <a:gd name="connsiteX1" fmla="*/ 10000 w 10736"/>
              <a:gd name="connsiteY1" fmla="*/ 2323 h 10127"/>
              <a:gd name="connsiteX2" fmla="*/ 10730 w 10736"/>
              <a:gd name="connsiteY2" fmla="*/ 5019 h 10127"/>
              <a:gd name="connsiteX3" fmla="*/ 9846 w 10736"/>
              <a:gd name="connsiteY3" fmla="*/ 7617 h 10127"/>
              <a:gd name="connsiteX4" fmla="*/ 3387 w 10736"/>
              <a:gd name="connsiteY4" fmla="*/ 10127 h 10127"/>
              <a:gd name="connsiteX5" fmla="*/ 1 w 10736"/>
              <a:gd name="connsiteY5" fmla="*/ 5268 h 10127"/>
              <a:gd name="connsiteX6" fmla="*/ 3514 w 10736"/>
              <a:gd name="connsiteY6" fmla="*/ 94 h 10127"/>
              <a:gd name="connsiteX0" fmla="*/ 3514 w 12263"/>
              <a:gd name="connsiteY0" fmla="*/ 94 h 10127"/>
              <a:gd name="connsiteX1" fmla="*/ 12263 w 12263"/>
              <a:gd name="connsiteY1" fmla="*/ 3338 h 10127"/>
              <a:gd name="connsiteX2" fmla="*/ 10730 w 12263"/>
              <a:gd name="connsiteY2" fmla="*/ 5019 h 10127"/>
              <a:gd name="connsiteX3" fmla="*/ 9846 w 12263"/>
              <a:gd name="connsiteY3" fmla="*/ 7617 h 10127"/>
              <a:gd name="connsiteX4" fmla="*/ 3387 w 12263"/>
              <a:gd name="connsiteY4" fmla="*/ 10127 h 10127"/>
              <a:gd name="connsiteX5" fmla="*/ 1 w 12263"/>
              <a:gd name="connsiteY5" fmla="*/ 5268 h 10127"/>
              <a:gd name="connsiteX6" fmla="*/ 3514 w 12263"/>
              <a:gd name="connsiteY6" fmla="*/ 94 h 10127"/>
              <a:gd name="connsiteX0" fmla="*/ 3514 w 12263"/>
              <a:gd name="connsiteY0" fmla="*/ 94 h 10127"/>
              <a:gd name="connsiteX1" fmla="*/ 12263 w 12263"/>
              <a:gd name="connsiteY1" fmla="*/ 3338 h 10127"/>
              <a:gd name="connsiteX2" fmla="*/ 10730 w 12263"/>
              <a:gd name="connsiteY2" fmla="*/ 5019 h 10127"/>
              <a:gd name="connsiteX3" fmla="*/ 12238 w 12263"/>
              <a:gd name="connsiteY3" fmla="*/ 6719 h 10127"/>
              <a:gd name="connsiteX4" fmla="*/ 3387 w 12263"/>
              <a:gd name="connsiteY4" fmla="*/ 10127 h 10127"/>
              <a:gd name="connsiteX5" fmla="*/ 1 w 12263"/>
              <a:gd name="connsiteY5" fmla="*/ 5268 h 10127"/>
              <a:gd name="connsiteX6" fmla="*/ 3514 w 12263"/>
              <a:gd name="connsiteY6" fmla="*/ 94 h 10127"/>
              <a:gd name="connsiteX0" fmla="*/ 3514 w 12263"/>
              <a:gd name="connsiteY0" fmla="*/ 94 h 10127"/>
              <a:gd name="connsiteX1" fmla="*/ 12263 w 12263"/>
              <a:gd name="connsiteY1" fmla="*/ 3338 h 10127"/>
              <a:gd name="connsiteX2" fmla="*/ 10730 w 12263"/>
              <a:gd name="connsiteY2" fmla="*/ 5019 h 10127"/>
              <a:gd name="connsiteX3" fmla="*/ 12238 w 12263"/>
              <a:gd name="connsiteY3" fmla="*/ 6719 h 10127"/>
              <a:gd name="connsiteX4" fmla="*/ 3387 w 12263"/>
              <a:gd name="connsiteY4" fmla="*/ 10127 h 10127"/>
              <a:gd name="connsiteX5" fmla="*/ 1 w 12263"/>
              <a:gd name="connsiteY5" fmla="*/ 5268 h 10127"/>
              <a:gd name="connsiteX6" fmla="*/ 3514 w 12263"/>
              <a:gd name="connsiteY6" fmla="*/ 94 h 10127"/>
              <a:gd name="connsiteX0" fmla="*/ 3514 w 12238"/>
              <a:gd name="connsiteY0" fmla="*/ 94 h 10127"/>
              <a:gd name="connsiteX1" fmla="*/ 12134 w 12238"/>
              <a:gd name="connsiteY1" fmla="*/ 3122 h 10127"/>
              <a:gd name="connsiteX2" fmla="*/ 10730 w 12238"/>
              <a:gd name="connsiteY2" fmla="*/ 5019 h 10127"/>
              <a:gd name="connsiteX3" fmla="*/ 12238 w 12238"/>
              <a:gd name="connsiteY3" fmla="*/ 6719 h 10127"/>
              <a:gd name="connsiteX4" fmla="*/ 3387 w 12238"/>
              <a:gd name="connsiteY4" fmla="*/ 10127 h 10127"/>
              <a:gd name="connsiteX5" fmla="*/ 1 w 12238"/>
              <a:gd name="connsiteY5" fmla="*/ 5268 h 10127"/>
              <a:gd name="connsiteX6" fmla="*/ 3514 w 12238"/>
              <a:gd name="connsiteY6" fmla="*/ 94 h 10127"/>
              <a:gd name="connsiteX0" fmla="*/ 3514 w 12238"/>
              <a:gd name="connsiteY0" fmla="*/ 94 h 10127"/>
              <a:gd name="connsiteX1" fmla="*/ 12134 w 12238"/>
              <a:gd name="connsiteY1" fmla="*/ 3122 h 10127"/>
              <a:gd name="connsiteX2" fmla="*/ 10730 w 12238"/>
              <a:gd name="connsiteY2" fmla="*/ 5019 h 10127"/>
              <a:gd name="connsiteX3" fmla="*/ 12238 w 12238"/>
              <a:gd name="connsiteY3" fmla="*/ 6719 h 10127"/>
              <a:gd name="connsiteX4" fmla="*/ 3387 w 12238"/>
              <a:gd name="connsiteY4" fmla="*/ 10127 h 10127"/>
              <a:gd name="connsiteX5" fmla="*/ 1 w 12238"/>
              <a:gd name="connsiteY5" fmla="*/ 5268 h 10127"/>
              <a:gd name="connsiteX6" fmla="*/ 3514 w 12238"/>
              <a:gd name="connsiteY6" fmla="*/ 94 h 10127"/>
              <a:gd name="connsiteX0" fmla="*/ 3719 w 12443"/>
              <a:gd name="connsiteY0" fmla="*/ 99 h 10132"/>
              <a:gd name="connsiteX1" fmla="*/ 12339 w 12443"/>
              <a:gd name="connsiteY1" fmla="*/ 3127 h 10132"/>
              <a:gd name="connsiteX2" fmla="*/ 10935 w 12443"/>
              <a:gd name="connsiteY2" fmla="*/ 5024 h 10132"/>
              <a:gd name="connsiteX3" fmla="*/ 12443 w 12443"/>
              <a:gd name="connsiteY3" fmla="*/ 6724 h 10132"/>
              <a:gd name="connsiteX4" fmla="*/ 3592 w 12443"/>
              <a:gd name="connsiteY4" fmla="*/ 10132 h 10132"/>
              <a:gd name="connsiteX5" fmla="*/ 0 w 12443"/>
              <a:gd name="connsiteY5" fmla="*/ 5007 h 10132"/>
              <a:gd name="connsiteX6" fmla="*/ 3719 w 12443"/>
              <a:gd name="connsiteY6" fmla="*/ 99 h 10132"/>
              <a:gd name="connsiteX0" fmla="*/ 3720 w 12444"/>
              <a:gd name="connsiteY0" fmla="*/ 250 h 10283"/>
              <a:gd name="connsiteX1" fmla="*/ 12340 w 12444"/>
              <a:gd name="connsiteY1" fmla="*/ 3278 h 10283"/>
              <a:gd name="connsiteX2" fmla="*/ 10936 w 12444"/>
              <a:gd name="connsiteY2" fmla="*/ 5175 h 10283"/>
              <a:gd name="connsiteX3" fmla="*/ 12444 w 12444"/>
              <a:gd name="connsiteY3" fmla="*/ 6875 h 10283"/>
              <a:gd name="connsiteX4" fmla="*/ 3593 w 12444"/>
              <a:gd name="connsiteY4" fmla="*/ 10283 h 10283"/>
              <a:gd name="connsiteX5" fmla="*/ 1 w 12444"/>
              <a:gd name="connsiteY5" fmla="*/ 5158 h 10283"/>
              <a:gd name="connsiteX6" fmla="*/ 3720 w 12444"/>
              <a:gd name="connsiteY6" fmla="*/ 250 h 10283"/>
              <a:gd name="connsiteX0" fmla="*/ 3926 w 12444"/>
              <a:gd name="connsiteY0" fmla="*/ 99 h 10182"/>
              <a:gd name="connsiteX1" fmla="*/ 12340 w 12444"/>
              <a:gd name="connsiteY1" fmla="*/ 3177 h 10182"/>
              <a:gd name="connsiteX2" fmla="*/ 10936 w 12444"/>
              <a:gd name="connsiteY2" fmla="*/ 5074 h 10182"/>
              <a:gd name="connsiteX3" fmla="*/ 12444 w 12444"/>
              <a:gd name="connsiteY3" fmla="*/ 6774 h 10182"/>
              <a:gd name="connsiteX4" fmla="*/ 3593 w 12444"/>
              <a:gd name="connsiteY4" fmla="*/ 10182 h 10182"/>
              <a:gd name="connsiteX5" fmla="*/ 1 w 12444"/>
              <a:gd name="connsiteY5" fmla="*/ 5057 h 10182"/>
              <a:gd name="connsiteX6" fmla="*/ 3926 w 12444"/>
              <a:gd name="connsiteY6" fmla="*/ 99 h 1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44" h="10182">
                <a:moveTo>
                  <a:pt x="3926" y="99"/>
                </a:moveTo>
                <a:cubicBezTo>
                  <a:pt x="8120" y="1015"/>
                  <a:pt x="11902" y="3209"/>
                  <a:pt x="12340" y="3177"/>
                </a:cubicBezTo>
                <a:cubicBezTo>
                  <a:pt x="10776" y="4092"/>
                  <a:pt x="10919" y="4475"/>
                  <a:pt x="10936" y="5074"/>
                </a:cubicBezTo>
                <a:cubicBezTo>
                  <a:pt x="10953" y="5673"/>
                  <a:pt x="11522" y="6259"/>
                  <a:pt x="12444" y="6774"/>
                </a:cubicBezTo>
                <a:lnTo>
                  <a:pt x="3593" y="10182"/>
                </a:lnTo>
                <a:cubicBezTo>
                  <a:pt x="2646" y="10182"/>
                  <a:pt x="-54" y="6737"/>
                  <a:pt x="1" y="5057"/>
                </a:cubicBezTo>
                <a:cubicBezTo>
                  <a:pt x="56" y="3377"/>
                  <a:pt x="1462" y="-682"/>
                  <a:pt x="3926" y="99"/>
                </a:cubicBezTo>
                <a:close/>
              </a:path>
            </a:pathLst>
          </a:custGeom>
          <a:gradFill flip="none" rotWithShape="1">
            <a:gsLst>
              <a:gs pos="54000">
                <a:schemeClr val="accent3">
                  <a:lumMod val="20000"/>
                  <a:lumOff val="80000"/>
                  <a:alpha val="10000"/>
                </a:schemeClr>
              </a:gs>
              <a:gs pos="96000">
                <a:schemeClr val="accent5">
                  <a:lumMod val="45000"/>
                  <a:lumOff val="55000"/>
                </a:schemeClr>
              </a:gs>
              <a:gs pos="83000">
                <a:schemeClr val="accent5">
                  <a:lumMod val="45000"/>
                  <a:lumOff val="55000"/>
                </a:schemeClr>
              </a:gs>
              <a:gs pos="100000">
                <a:schemeClr val="accent5">
                  <a:lumMod val="30000"/>
                  <a:lumOff val="7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28909703"/>
      </p:ext>
    </p:extLst>
  </p:cSld>
  <p:clrMapOvr>
    <a:masterClrMapping/>
  </p:clrMapOvr>
  <p:transition advClick="0" advTm="5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64" hidden="1">
            <a:extLst>
              <a:ext uri="{FF2B5EF4-FFF2-40B4-BE49-F238E27FC236}">
                <a16:creationId xmlns:a16="http://schemas.microsoft.com/office/drawing/2014/main" id="{B17B2F52-D9F2-D6E3-03E3-FE51AEDEAB70}"/>
              </a:ext>
            </a:extLst>
          </p:cNvPr>
          <p:cNvPicPr>
            <a:picLocks noGrp="1" noSelect="1" noRot="1" noChangeAspect="1" noMove="1" noResize="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文本框 27">
            <a:extLst>
              <a:ext uri="{FF2B5EF4-FFF2-40B4-BE49-F238E27FC236}">
                <a16:creationId xmlns:a16="http://schemas.microsoft.com/office/drawing/2014/main" id="{3E2D7888-4987-3B60-B5A3-0543E5B5977B}"/>
              </a:ext>
            </a:extLst>
          </p:cNvPr>
          <p:cNvSpPr txBox="1">
            <a:spLocks noChangeArrowheads="1"/>
          </p:cNvSpPr>
          <p:nvPr/>
        </p:nvSpPr>
        <p:spPr bwMode="auto">
          <a:xfrm>
            <a:off x="630238" y="404813"/>
            <a:ext cx="6403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latin typeface="微软雅黑" panose="020B0503020204020204" pitchFamily="34" charset="-122"/>
                <a:ea typeface="微软雅黑" panose="020B0503020204020204" pitchFamily="34" charset="-122"/>
              </a:rPr>
              <a:t>SDK</a:t>
            </a:r>
            <a:r>
              <a:rPr lang="zh-CN" altLang="en-US" sz="2400" b="1" dirty="0">
                <a:latin typeface="微软雅黑" panose="020B0503020204020204" pitchFamily="34" charset="-122"/>
                <a:ea typeface="微软雅黑" panose="020B0503020204020204" pitchFamily="34" charset="-122"/>
              </a:rPr>
              <a:t>开发平台</a:t>
            </a:r>
          </a:p>
        </p:txBody>
      </p:sp>
      <p:sp>
        <p:nvSpPr>
          <p:cNvPr id="3" name="日期占位符 2">
            <a:extLst>
              <a:ext uri="{FF2B5EF4-FFF2-40B4-BE49-F238E27FC236}">
                <a16:creationId xmlns:a16="http://schemas.microsoft.com/office/drawing/2014/main" id="{B745B1D5-C79B-3E10-F6E5-C3386B49EE07}"/>
              </a:ext>
            </a:extLst>
          </p:cNvPr>
          <p:cNvSpPr>
            <a:spLocks noGrp="1"/>
          </p:cNvSpPr>
          <p:nvPr>
            <p:ph type="dt" sz="half" idx="10"/>
          </p:nvPr>
        </p:nvSpPr>
        <p:spPr/>
        <p:txBody>
          <a:bodyPr/>
          <a:lstStyle/>
          <a:p>
            <a:pPr>
              <a:defRPr/>
            </a:pPr>
            <a:r>
              <a:rPr lang="en-US" altLang="zh-CN" dirty="0"/>
              <a:t>2022/9/9</a:t>
            </a:r>
            <a:endParaRPr lang="zh-CN" altLang="en-US" dirty="0"/>
          </a:p>
        </p:txBody>
      </p:sp>
      <p:sp>
        <p:nvSpPr>
          <p:cNvPr id="4" name="页脚占位符 3">
            <a:extLst>
              <a:ext uri="{FF2B5EF4-FFF2-40B4-BE49-F238E27FC236}">
                <a16:creationId xmlns:a16="http://schemas.microsoft.com/office/drawing/2014/main" id="{F7A5F409-7010-7899-4C25-3F88FA31FF00}"/>
              </a:ext>
            </a:extLst>
          </p:cNvPr>
          <p:cNvSpPr>
            <a:spLocks noGrp="1"/>
          </p:cNvSpPr>
          <p:nvPr>
            <p:ph type="ftr" sz="quarter" idx="11"/>
          </p:nvPr>
        </p:nvSpPr>
        <p:spPr/>
        <p:txBody>
          <a:bodyPr/>
          <a:lstStyle/>
          <a:p>
            <a:pPr>
              <a:defRPr/>
            </a:pPr>
            <a:r>
              <a:rPr lang="zh-CN" altLang="en-US" dirty="0"/>
              <a:t>深圳市九音科技有限公司</a:t>
            </a:r>
          </a:p>
        </p:txBody>
      </p:sp>
      <p:sp>
        <p:nvSpPr>
          <p:cNvPr id="5" name="灯片编号占位符 4">
            <a:extLst>
              <a:ext uri="{FF2B5EF4-FFF2-40B4-BE49-F238E27FC236}">
                <a16:creationId xmlns:a16="http://schemas.microsoft.com/office/drawing/2014/main" id="{9939CA9F-22A3-D6AD-270B-E7334671F7AB}"/>
              </a:ext>
            </a:extLst>
          </p:cNvPr>
          <p:cNvSpPr>
            <a:spLocks noGrp="1"/>
          </p:cNvSpPr>
          <p:nvPr>
            <p:ph type="sldNum" sz="quarter" idx="12"/>
          </p:nvPr>
        </p:nvSpPr>
        <p:spPr/>
        <p:txBody>
          <a:bodyPr/>
          <a:lstStyle/>
          <a:p>
            <a:pPr>
              <a:defRPr/>
            </a:pPr>
            <a:fld id="{84543B02-B5C3-48B4-A10E-C9FED9D43D25}" type="slidenum">
              <a:rPr lang="zh-CN" altLang="en-US" smtClean="0"/>
              <a:pPr>
                <a:defRPr/>
              </a:pPr>
              <a:t>7</a:t>
            </a:fld>
            <a:endParaRPr lang="zh-CN" altLang="en-US" dirty="0"/>
          </a:p>
        </p:txBody>
      </p:sp>
      <p:graphicFrame>
        <p:nvGraphicFramePr>
          <p:cNvPr id="9" name="表格 8">
            <a:extLst>
              <a:ext uri="{FF2B5EF4-FFF2-40B4-BE49-F238E27FC236}">
                <a16:creationId xmlns:a16="http://schemas.microsoft.com/office/drawing/2014/main" id="{45CFE411-9529-7321-59EE-12E32EA3D22A}"/>
              </a:ext>
            </a:extLst>
          </p:cNvPr>
          <p:cNvGraphicFramePr>
            <a:graphicFrameLocks noGrp="1"/>
          </p:cNvGraphicFramePr>
          <p:nvPr>
            <p:extLst>
              <p:ext uri="{D42A27DB-BD31-4B8C-83A1-F6EECF244321}">
                <p14:modId xmlns:p14="http://schemas.microsoft.com/office/powerpoint/2010/main" val="2927491750"/>
              </p:ext>
            </p:extLst>
          </p:nvPr>
        </p:nvGraphicFramePr>
        <p:xfrm>
          <a:off x="534920" y="2940619"/>
          <a:ext cx="7980430" cy="1542055"/>
        </p:xfrm>
        <a:graphic>
          <a:graphicData uri="http://schemas.openxmlformats.org/drawingml/2006/table">
            <a:tbl>
              <a:tblPr firstRow="1" firstCol="1" bandRow="1">
                <a:tableStyleId>{C083E6E3-FA7D-4D7B-A595-EF9225AFEA82}</a:tableStyleId>
              </a:tblPr>
              <a:tblGrid>
                <a:gridCol w="740664">
                  <a:extLst>
                    <a:ext uri="{9D8B030D-6E8A-4147-A177-3AD203B41FA5}">
                      <a16:colId xmlns:a16="http://schemas.microsoft.com/office/drawing/2014/main" val="2106994981"/>
                    </a:ext>
                  </a:extLst>
                </a:gridCol>
                <a:gridCol w="644652">
                  <a:extLst>
                    <a:ext uri="{9D8B030D-6E8A-4147-A177-3AD203B41FA5}">
                      <a16:colId xmlns:a16="http://schemas.microsoft.com/office/drawing/2014/main" val="3034102136"/>
                    </a:ext>
                  </a:extLst>
                </a:gridCol>
                <a:gridCol w="490264">
                  <a:extLst>
                    <a:ext uri="{9D8B030D-6E8A-4147-A177-3AD203B41FA5}">
                      <a16:colId xmlns:a16="http://schemas.microsoft.com/office/drawing/2014/main" val="853981810"/>
                    </a:ext>
                  </a:extLst>
                </a:gridCol>
                <a:gridCol w="613448">
                  <a:extLst>
                    <a:ext uri="{9D8B030D-6E8A-4147-A177-3AD203B41FA5}">
                      <a16:colId xmlns:a16="http://schemas.microsoft.com/office/drawing/2014/main" val="5980387"/>
                    </a:ext>
                  </a:extLst>
                </a:gridCol>
                <a:gridCol w="613448">
                  <a:extLst>
                    <a:ext uri="{9D8B030D-6E8A-4147-A177-3AD203B41FA5}">
                      <a16:colId xmlns:a16="http://schemas.microsoft.com/office/drawing/2014/main" val="2417463194"/>
                    </a:ext>
                  </a:extLst>
                </a:gridCol>
                <a:gridCol w="598633">
                  <a:extLst>
                    <a:ext uri="{9D8B030D-6E8A-4147-A177-3AD203B41FA5}">
                      <a16:colId xmlns:a16="http://schemas.microsoft.com/office/drawing/2014/main" val="4016019113"/>
                    </a:ext>
                  </a:extLst>
                </a:gridCol>
                <a:gridCol w="598633">
                  <a:extLst>
                    <a:ext uri="{9D8B030D-6E8A-4147-A177-3AD203B41FA5}">
                      <a16:colId xmlns:a16="http://schemas.microsoft.com/office/drawing/2014/main" val="4240147128"/>
                    </a:ext>
                  </a:extLst>
                </a:gridCol>
                <a:gridCol w="613448">
                  <a:extLst>
                    <a:ext uri="{9D8B030D-6E8A-4147-A177-3AD203B41FA5}">
                      <a16:colId xmlns:a16="http://schemas.microsoft.com/office/drawing/2014/main" val="2870205279"/>
                    </a:ext>
                  </a:extLst>
                </a:gridCol>
                <a:gridCol w="613448">
                  <a:extLst>
                    <a:ext uri="{9D8B030D-6E8A-4147-A177-3AD203B41FA5}">
                      <a16:colId xmlns:a16="http://schemas.microsoft.com/office/drawing/2014/main" val="458472809"/>
                    </a:ext>
                  </a:extLst>
                </a:gridCol>
                <a:gridCol w="613448">
                  <a:extLst>
                    <a:ext uri="{9D8B030D-6E8A-4147-A177-3AD203B41FA5}">
                      <a16:colId xmlns:a16="http://schemas.microsoft.com/office/drawing/2014/main" val="4291091326"/>
                    </a:ext>
                  </a:extLst>
                </a:gridCol>
                <a:gridCol w="613448">
                  <a:extLst>
                    <a:ext uri="{9D8B030D-6E8A-4147-A177-3AD203B41FA5}">
                      <a16:colId xmlns:a16="http://schemas.microsoft.com/office/drawing/2014/main" val="1009387737"/>
                    </a:ext>
                  </a:extLst>
                </a:gridCol>
                <a:gridCol w="613448">
                  <a:extLst>
                    <a:ext uri="{9D8B030D-6E8A-4147-A177-3AD203B41FA5}">
                      <a16:colId xmlns:a16="http://schemas.microsoft.com/office/drawing/2014/main" val="3385372011"/>
                    </a:ext>
                  </a:extLst>
                </a:gridCol>
                <a:gridCol w="613448">
                  <a:extLst>
                    <a:ext uri="{9D8B030D-6E8A-4147-A177-3AD203B41FA5}">
                      <a16:colId xmlns:a16="http://schemas.microsoft.com/office/drawing/2014/main" val="407273755"/>
                    </a:ext>
                  </a:extLst>
                </a:gridCol>
              </a:tblGrid>
              <a:tr h="392309">
                <a:tc gridSpan="9">
                  <a:txBody>
                    <a:bodyPr/>
                    <a:lstStyle/>
                    <a:p>
                      <a:pPr algn="l"/>
                      <a:r>
                        <a:rPr lang="zh-CN" altLang="en-US" sz="900" b="0" kern="0" dirty="0">
                          <a:effectLst/>
                          <a:latin typeface="微软雅黑" panose="020B0503020204020204" pitchFamily="34" charset="-122"/>
                          <a:ea typeface="微软雅黑" panose="020B0503020204020204" pitchFamily="34" charset="-122"/>
                        </a:rPr>
                        <a:t>测试主题：        系统效率</a:t>
                      </a:r>
                      <a:endParaRPr lang="en-US" altLang="zh-CN" sz="900" b="0" kern="0" dirty="0">
                        <a:effectLst/>
                        <a:latin typeface="微软雅黑" panose="020B0503020204020204" pitchFamily="34" charset="-122"/>
                        <a:ea typeface="微软雅黑" panose="020B0503020204020204" pitchFamily="34" charset="-122"/>
                      </a:endParaRPr>
                    </a:p>
                    <a:p>
                      <a:pPr algn="l"/>
                      <a:r>
                        <a:rPr lang="zh-CN" altLang="zh-CN" sz="900" b="0" kern="0" dirty="0">
                          <a:effectLst/>
                          <a:latin typeface="微软雅黑" panose="020B0503020204020204" pitchFamily="34" charset="-122"/>
                          <a:ea typeface="微软雅黑" panose="020B0503020204020204" pitchFamily="34" charset="-122"/>
                        </a:rPr>
                        <a:t>工作主频：</a:t>
                      </a:r>
                      <a:r>
                        <a:rPr lang="en-US" altLang="zh-CN" sz="900" b="0" kern="0" dirty="0">
                          <a:effectLst/>
                          <a:latin typeface="微软雅黑" panose="020B0503020204020204" pitchFamily="34" charset="-122"/>
                          <a:ea typeface="微软雅黑" panose="020B0503020204020204" pitchFamily="34" charset="-122"/>
                        </a:rPr>
                        <a:t>        220MHz</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800" b="0" kern="0" dirty="0">
                          <a:effectLst/>
                          <a:latin typeface="微软雅黑" panose="020B0503020204020204" pitchFamily="34" charset="-122"/>
                          <a:ea typeface="微软雅黑" panose="020B0503020204020204" pitchFamily="34" charset="-122"/>
                        </a:rPr>
                        <a:t>测试</a:t>
                      </a:r>
                      <a:r>
                        <a:rPr lang="en-US" altLang="zh-CN" sz="800" b="0" kern="0" dirty="0">
                          <a:effectLst/>
                          <a:latin typeface="微软雅黑" panose="020B0503020204020204" pitchFamily="34" charset="-122"/>
                          <a:ea typeface="微软雅黑" panose="020B0503020204020204" pitchFamily="34" charset="-122"/>
                        </a:rPr>
                        <a:t>SDK</a:t>
                      </a:r>
                      <a:r>
                        <a:rPr lang="zh-CN" altLang="zh-CN" sz="800" b="0" kern="0" dirty="0">
                          <a:effectLst/>
                          <a:latin typeface="微软雅黑" panose="020B0503020204020204" pitchFamily="34" charset="-122"/>
                          <a:ea typeface="微软雅黑" panose="020B0503020204020204" pitchFamily="34" charset="-122"/>
                        </a:rPr>
                        <a:t>版本：</a:t>
                      </a:r>
                      <a:r>
                        <a:rPr lang="en-US" altLang="zh-CN" sz="800" b="0" kern="0" dirty="0">
                          <a:effectLst/>
                          <a:latin typeface="微软雅黑" panose="020B0503020204020204" pitchFamily="34" charset="-122"/>
                          <a:ea typeface="微软雅黑" panose="020B0503020204020204" pitchFamily="34" charset="-122"/>
                        </a:rPr>
                        <a:t>    SDK20_V1.0</a:t>
                      </a:r>
                      <a:endParaRPr lang="zh-CN" alt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700" b="0" i="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700" b="0" i="1" dirty="0">
                          <a:solidFill>
                            <a:schemeClr val="tx1">
                              <a:lumMod val="50000"/>
                              <a:lumOff val="50000"/>
                            </a:schemeClr>
                          </a:solidFill>
                          <a:latin typeface="微软雅黑" panose="020B0503020204020204" pitchFamily="34" charset="-122"/>
                          <a:ea typeface="微软雅黑" panose="020B0503020204020204" pitchFamily="34" charset="-122"/>
                        </a:rPr>
                        <a:t>注</a:t>
                      </a:r>
                      <a:r>
                        <a:rPr lang="en-US" altLang="zh-CN" sz="700" b="0" i="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700" b="0" i="1" dirty="0">
                          <a:solidFill>
                            <a:schemeClr val="tx1">
                              <a:lumMod val="50000"/>
                              <a:lumOff val="50000"/>
                            </a:schemeClr>
                          </a:solidFill>
                          <a:latin typeface="微软雅黑" panose="020B0503020204020204" pitchFamily="34" charset="-122"/>
                          <a:ea typeface="微软雅黑" panose="020B0503020204020204" pitchFamily="34" charset="-122"/>
                        </a:rPr>
                        <a:t>USB</a:t>
                      </a:r>
                      <a:r>
                        <a:rPr lang="zh-CN" altLang="en-US" sz="700" b="0" i="1" dirty="0">
                          <a:solidFill>
                            <a:schemeClr val="tx1">
                              <a:lumMod val="50000"/>
                              <a:lumOff val="50000"/>
                            </a:schemeClr>
                          </a:solidFill>
                          <a:latin typeface="微软雅黑" panose="020B0503020204020204" pitchFamily="34" charset="-122"/>
                          <a:ea typeface="微软雅黑" panose="020B0503020204020204" pitchFamily="34" charset="-122"/>
                        </a:rPr>
                        <a:t>模式下，采样精度为</a:t>
                      </a:r>
                      <a:r>
                        <a:rPr lang="en-US" altLang="zh-CN" sz="700" b="0" i="1" dirty="0">
                          <a:solidFill>
                            <a:schemeClr val="tx1">
                              <a:lumMod val="50000"/>
                              <a:lumOff val="50000"/>
                            </a:schemeClr>
                          </a:solidFill>
                          <a:latin typeface="微软雅黑" panose="020B0503020204020204" pitchFamily="34" charset="-122"/>
                          <a:ea typeface="微软雅黑" panose="020B0503020204020204" pitchFamily="34" charset="-122"/>
                        </a:rPr>
                        <a:t>24Bit</a:t>
                      </a:r>
                    </a:p>
                    <a:p>
                      <a:endParaRPr lang="zh-CN" altLang="en-US" sz="800" b="0" i="1" dirty="0">
                        <a:solidFill>
                          <a:schemeClr val="tx1">
                            <a:lumMod val="50000"/>
                            <a:lumOff val="50000"/>
                          </a:schemeClr>
                        </a:solidFill>
                        <a:latin typeface="微软雅黑" panose="020B0503020204020204" pitchFamily="34" charset="-122"/>
                        <a:ea typeface="微软雅黑" panose="020B0503020204020204" pitchFamily="34" charset="-122"/>
                      </a:endParaRPr>
                    </a:p>
                  </a:txBody>
                  <a:tcPr marL="44595" marR="44595"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1082257"/>
                  </a:ext>
                </a:extLst>
              </a:tr>
              <a:tr h="204011">
                <a:tc rowSpan="3">
                  <a:txBody>
                    <a:bodyPr/>
                    <a:lstStyle/>
                    <a:p>
                      <a:pPr algn="ctr"/>
                      <a:r>
                        <a:rPr lang="zh-CN" sz="1000" b="0" kern="0" dirty="0">
                          <a:effectLst/>
                          <a:latin typeface="微软雅黑" panose="020B0503020204020204" pitchFamily="34" charset="-122"/>
                          <a:ea typeface="微软雅黑" panose="020B0503020204020204" pitchFamily="34" charset="-122"/>
                        </a:rPr>
                        <a:t>采样率</a:t>
                      </a:r>
                      <a:endParaRPr lang="zh-CN" sz="9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gridSpan="12">
                  <a:txBody>
                    <a:bodyPr/>
                    <a:lstStyle/>
                    <a:p>
                      <a:pPr algn="ctr"/>
                      <a:r>
                        <a:rPr lang="zh-CN" altLang="en-US" sz="1000" kern="0" dirty="0">
                          <a:effectLst/>
                          <a:latin typeface="微软雅黑" panose="020B0503020204020204" pitchFamily="34" charset="-122"/>
                          <a:ea typeface="微软雅黑" panose="020B0503020204020204" pitchFamily="34" charset="-122"/>
                        </a:rPr>
                        <a:t>音频</a:t>
                      </a:r>
                      <a:r>
                        <a:rPr lang="zh-CN" sz="1000" kern="0" dirty="0">
                          <a:effectLst/>
                          <a:latin typeface="微软雅黑" panose="020B0503020204020204" pitchFamily="34" charset="-122"/>
                          <a:ea typeface="微软雅黑" panose="020B0503020204020204" pitchFamily="34" charset="-122"/>
                        </a:rPr>
                        <a:t>通路</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hMerge="1">
                  <a:txBody>
                    <a:bodyPr/>
                    <a:lstStyle/>
                    <a:p>
                      <a:pPr algn="ct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307405888"/>
                  </a:ext>
                </a:extLst>
              </a:tr>
              <a:tr h="172389">
                <a:tc v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I2S-&gt;I2S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ADC-&gt;I2S</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USB-&gt;DAC</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lnR w="6350" cap="flat" cmpd="sng" algn="ctr">
                      <a:solidFill>
                        <a:schemeClr val="accent1">
                          <a:lumMod val="40000"/>
                          <a:lumOff val="60000"/>
                        </a:schemeClr>
                      </a:solidFill>
                      <a:prstDash val="solid"/>
                      <a:round/>
                      <a:headEnd type="none" w="med" len="med"/>
                      <a:tailEnd type="none" w="med" len="med"/>
                    </a:lnR>
                  </a:tcPr>
                </a:tc>
                <a:tc hMerge="1">
                  <a:txBody>
                    <a:bodyPr/>
                    <a:lstStyle/>
                    <a:p>
                      <a:endParaRPr lang="zh-CN" altLang="en-US"/>
                    </a:p>
                  </a:txBody>
                  <a:tcPr/>
                </a:tc>
                <a:tc gridSpan="2">
                  <a:txBody>
                    <a:bodyPr/>
                    <a:lstStyle/>
                    <a:p>
                      <a:pPr algn="ctr"/>
                      <a:r>
                        <a:rPr lang="en-US" sz="800" kern="0" dirty="0">
                          <a:effectLst/>
                          <a:latin typeface="微软雅黑" panose="020B0503020204020204" pitchFamily="34" charset="-122"/>
                          <a:ea typeface="微软雅黑" panose="020B0503020204020204" pitchFamily="34" charset="-122"/>
                        </a:rPr>
                        <a:t>ADC-&gt;USB</a:t>
                      </a:r>
                      <a:endParaRPr lang="zh-CN" sz="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170194435"/>
                  </a:ext>
                </a:extLst>
              </a:tr>
              <a:tr h="323148">
                <a:tc vMerge="1">
                  <a:txBody>
                    <a:bodyPr/>
                    <a:lstStyle/>
                    <a:p>
                      <a:endParaRPr lang="zh-CN" altLang="en-US"/>
                    </a:p>
                  </a:txBody>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a:effectLst/>
                          <a:latin typeface="微软雅黑" panose="020B0503020204020204" pitchFamily="34" charset="-122"/>
                          <a:ea typeface="微软雅黑" panose="020B0503020204020204" pitchFamily="34" charset="-122"/>
                        </a:rPr>
                        <a:t>系统占用率</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br>
                        <a:rPr lang="en-US" sz="700" kern="0" dirty="0">
                          <a:effectLst/>
                          <a:latin typeface="微软雅黑" panose="020B0503020204020204" pitchFamily="34" charset="-122"/>
                          <a:ea typeface="微软雅黑" panose="020B0503020204020204" pitchFamily="34" charset="-122"/>
                        </a:rPr>
                      </a:b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zh-CN" sz="700" kern="0" dirty="0">
                          <a:effectLst/>
                          <a:latin typeface="微软雅黑" panose="020B0503020204020204" pitchFamily="34" charset="-122"/>
                          <a:ea typeface="微软雅黑" panose="020B0503020204020204" pitchFamily="34" charset="-122"/>
                        </a:rPr>
                        <a:t>系统占用率</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zh-CN" altLang="en-US" sz="700" kern="0" dirty="0">
                          <a:effectLst/>
                          <a:latin typeface="微软雅黑" panose="020B0503020204020204" pitchFamily="34" charset="-122"/>
                          <a:ea typeface="微软雅黑" panose="020B0503020204020204" pitchFamily="34" charset="-122"/>
                        </a:rPr>
                        <a:t>空闲周期</a:t>
                      </a:r>
                      <a:r>
                        <a:rPr lang="zh-CN" sz="700" kern="0" dirty="0">
                          <a:effectLst/>
                          <a:latin typeface="微软雅黑" panose="020B0503020204020204" pitchFamily="34" charset="-122"/>
                          <a:ea typeface="微软雅黑" panose="020B0503020204020204" pitchFamily="34" charset="-122"/>
                        </a:rPr>
                        <a:t>（单位：</a:t>
                      </a:r>
                      <a:r>
                        <a:rPr lang="en-US" sz="700" kern="0" dirty="0">
                          <a:effectLst/>
                          <a:latin typeface="微软雅黑" panose="020B0503020204020204" pitchFamily="34" charset="-122"/>
                          <a:ea typeface="微软雅黑" panose="020B0503020204020204" pitchFamily="34" charset="-122"/>
                        </a:rPr>
                        <a:t>MHz</a:t>
                      </a:r>
                      <a:r>
                        <a:rPr lang="zh-CN" sz="700" kern="0" dirty="0">
                          <a:effectLst/>
                          <a:latin typeface="微软雅黑" panose="020B0503020204020204" pitchFamily="34" charset="-122"/>
                          <a:ea typeface="微软雅黑" panose="020B0503020204020204" pitchFamily="34" charset="-122"/>
                        </a:rPr>
                        <a:t>）</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3070185082"/>
                  </a:ext>
                </a:extLst>
              </a:tr>
              <a:tr h="147507">
                <a:tc>
                  <a:txBody>
                    <a:bodyPr/>
                    <a:lstStyle/>
                    <a:p>
                      <a:pPr algn="ctr"/>
                      <a:r>
                        <a:rPr lang="en-US" sz="700" b="0" kern="0" dirty="0">
                          <a:effectLst/>
                          <a:latin typeface="微软雅黑" panose="020B0503020204020204" pitchFamily="34" charset="-122"/>
                          <a:ea typeface="微软雅黑" panose="020B0503020204020204" pitchFamily="34" charset="-122"/>
                        </a:rPr>
                        <a:t>48K@32bit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5.21%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208.538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5.25%</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208.45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5.90%</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207.02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5.70%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207.46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4.83%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209.374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5.64%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207.592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2092557602"/>
                  </a:ext>
                </a:extLst>
              </a:tr>
              <a:tr h="143283">
                <a:tc>
                  <a:txBody>
                    <a:bodyPr/>
                    <a:lstStyle/>
                    <a:p>
                      <a:pPr algn="ctr"/>
                      <a:r>
                        <a:rPr lang="en-US" sz="700" b="0" kern="0" dirty="0">
                          <a:effectLst/>
                          <a:latin typeface="微软雅黑" panose="020B0503020204020204" pitchFamily="34" charset="-122"/>
                          <a:ea typeface="微软雅黑" panose="020B0503020204020204" pitchFamily="34" charset="-122"/>
                        </a:rPr>
                        <a:t>96K@32bit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199.298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9.92%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198.176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10.80%</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196.24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197.076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6.65%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205.37</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8.13%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a:effectLst/>
                          <a:latin typeface="微软雅黑" panose="020B0503020204020204" pitchFamily="34" charset="-122"/>
                          <a:ea typeface="微软雅黑" panose="020B0503020204020204" pitchFamily="34" charset="-122"/>
                        </a:rPr>
                        <a:t>202.114</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816263889"/>
                  </a:ext>
                </a:extLst>
              </a:tr>
              <a:tr h="155477">
                <a:tc>
                  <a:txBody>
                    <a:bodyPr/>
                    <a:lstStyle/>
                    <a:p>
                      <a:pPr algn="ctr"/>
                      <a:r>
                        <a:rPr lang="en-US" sz="700" b="0" kern="0" dirty="0">
                          <a:effectLst/>
                          <a:latin typeface="微软雅黑" panose="020B0503020204020204" pitchFamily="34" charset="-122"/>
                          <a:ea typeface="微软雅黑" panose="020B0503020204020204" pitchFamily="34" charset="-122"/>
                        </a:rPr>
                        <a:t>192K@32bit</a:t>
                      </a:r>
                      <a:endParaRPr lang="zh-CN" sz="7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17.48%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181.544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a:effectLst/>
                          <a:latin typeface="微软雅黑" panose="020B0503020204020204" pitchFamily="34" charset="-122"/>
                          <a:ea typeface="微软雅黑" panose="020B0503020204020204" pitchFamily="34" charset="-122"/>
                        </a:rPr>
                        <a:t>18.62%</a:t>
                      </a:r>
                      <a:endParaRPr lang="zh-CN" sz="7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179.036</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20.75%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174.35</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19.79%</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176.462</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10.41%</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197.098</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R w="6350" cap="flat" cmpd="sng" algn="ctr">
                      <a:solidFill>
                        <a:schemeClr val="accent1">
                          <a:lumMod val="40000"/>
                          <a:lumOff val="60000"/>
                        </a:schemeClr>
                      </a:solidFill>
                      <a:prstDash val="solid"/>
                      <a:round/>
                      <a:headEnd type="none" w="med" len="med"/>
                      <a:tailEnd type="none" w="med" len="med"/>
                    </a:lnR>
                  </a:tcPr>
                </a:tc>
                <a:tc>
                  <a:txBody>
                    <a:bodyPr/>
                    <a:lstStyle/>
                    <a:p>
                      <a:pPr algn="ctr"/>
                      <a:r>
                        <a:rPr lang="en-US" sz="700" kern="0" dirty="0">
                          <a:effectLst/>
                          <a:latin typeface="微软雅黑" panose="020B0503020204020204" pitchFamily="34" charset="-122"/>
                          <a:ea typeface="微软雅黑" panose="020B0503020204020204" pitchFamily="34" charset="-122"/>
                        </a:rPr>
                        <a:t>14.03%</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lnL w="6350" cap="flat" cmpd="sng" algn="ctr">
                      <a:solidFill>
                        <a:schemeClr val="accent1">
                          <a:lumMod val="40000"/>
                          <a:lumOff val="60000"/>
                        </a:schemeClr>
                      </a:solidFill>
                      <a:prstDash val="solid"/>
                      <a:round/>
                      <a:headEnd type="none" w="med" len="med"/>
                      <a:tailEnd type="none" w="med" len="med"/>
                    </a:lnL>
                  </a:tcPr>
                </a:tc>
                <a:tc>
                  <a:txBody>
                    <a:bodyPr/>
                    <a:lstStyle/>
                    <a:p>
                      <a:pPr algn="ctr"/>
                      <a:r>
                        <a:rPr lang="en-US" sz="700" kern="0" dirty="0">
                          <a:effectLst/>
                          <a:latin typeface="微软雅黑" panose="020B0503020204020204" pitchFamily="34" charset="-122"/>
                          <a:ea typeface="微软雅黑" panose="020B0503020204020204" pitchFamily="34" charset="-122"/>
                        </a:rPr>
                        <a:t>189.134</a:t>
                      </a:r>
                      <a:endParaRPr lang="zh-CN" sz="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44595" marR="44595" marT="0" marB="0" anchor="ctr"/>
                </a:tc>
                <a:extLst>
                  <a:ext uri="{0D108BD9-81ED-4DB2-BD59-A6C34878D82A}">
                    <a16:rowId xmlns:a16="http://schemas.microsoft.com/office/drawing/2014/main" val="1321140532"/>
                  </a:ext>
                </a:extLst>
              </a:tr>
            </a:tbl>
          </a:graphicData>
        </a:graphic>
      </p:graphicFrame>
      <p:sp>
        <p:nvSpPr>
          <p:cNvPr id="2" name="原创设计师QQ598969553      _13">
            <a:extLst>
              <a:ext uri="{FF2B5EF4-FFF2-40B4-BE49-F238E27FC236}">
                <a16:creationId xmlns:a16="http://schemas.microsoft.com/office/drawing/2014/main" id="{EF4A930D-35CE-FD51-BAAD-89983D8C2E99}"/>
              </a:ext>
            </a:extLst>
          </p:cNvPr>
          <p:cNvSpPr>
            <a:spLocks noChangeArrowheads="1"/>
          </p:cNvSpPr>
          <p:nvPr/>
        </p:nvSpPr>
        <p:spPr bwMode="auto">
          <a:xfrm>
            <a:off x="6684264" y="1583579"/>
            <a:ext cx="1604772" cy="1061829"/>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marL="171450" indent="-171450">
              <a:buFont typeface="Arial" panose="020B0604020202020204" pitchFamily="34" charset="0"/>
              <a:buChar char="•"/>
              <a:defRPr/>
            </a:pP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提供功能完整的</a:t>
            </a: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EVA</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评估板，用于在线调试、评估音效</a:t>
            </a:r>
            <a:endPar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buFont typeface="Arial" panose="020B0604020202020204" pitchFamily="34" charset="0"/>
              <a:buChar char="•"/>
              <a:defRPr/>
            </a:pP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EVA</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评估板支持莲花头、</a:t>
            </a: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3.5mm</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USB </a:t>
            </a:r>
            <a:r>
              <a:rPr lang="en-US" altLang="zh-CN" sz="900" i="1" kern="1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TypeC</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USB Mini</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接口，开发人员可直接连接仪器测试</a:t>
            </a:r>
            <a:endPar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内容占位符 19">
            <a:extLst>
              <a:ext uri="{FF2B5EF4-FFF2-40B4-BE49-F238E27FC236}">
                <a16:creationId xmlns:a16="http://schemas.microsoft.com/office/drawing/2014/main" id="{1EB0058A-7E5C-4F2A-A75D-D6A1DF027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76" y="1027049"/>
            <a:ext cx="2239188" cy="1773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原创设计师QQ598969553      _12">
            <a:extLst>
              <a:ext uri="{FF2B5EF4-FFF2-40B4-BE49-F238E27FC236}">
                <a16:creationId xmlns:a16="http://schemas.microsoft.com/office/drawing/2014/main" id="{3C5DB0D2-08C9-9117-AE5F-8E3BC37E6721}"/>
              </a:ext>
            </a:extLst>
          </p:cNvPr>
          <p:cNvSpPr/>
          <p:nvPr/>
        </p:nvSpPr>
        <p:spPr>
          <a:xfrm>
            <a:off x="6860405" y="1071189"/>
            <a:ext cx="1252489" cy="307975"/>
          </a:xfrm>
          <a:prstGeom prst="rect">
            <a:avLst/>
          </a:prstGeom>
        </p:spPr>
        <p:txBody>
          <a:bodyPr wrap="square">
            <a:spAutoFit/>
          </a:bodyPr>
          <a:lstStyle/>
          <a:p>
            <a:pPr eaLnBrk="1" hangingPunct="1"/>
            <a:r>
              <a:rPr lang="en-US" altLang="zh-CN" sz="1400" dirty="0">
                <a:solidFill>
                  <a:srgbClr val="0D0D0D"/>
                </a:solidFill>
                <a:latin typeface="微软雅黑" panose="020B0503020204020204" pitchFamily="34" charset="-122"/>
                <a:ea typeface="微软雅黑" panose="020B0503020204020204" pitchFamily="34" charset="-122"/>
                <a:cs typeface="Open Sans" panose="020B0606030504020204" pitchFamily="34" charset="0"/>
              </a:rPr>
              <a:t>EVA </a:t>
            </a:r>
            <a:r>
              <a:rPr lang="zh-CN" altLang="en-US" sz="1400" dirty="0">
                <a:solidFill>
                  <a:srgbClr val="0D0D0D"/>
                </a:solidFill>
                <a:latin typeface="微软雅黑" panose="020B0503020204020204" pitchFamily="34" charset="-122"/>
                <a:ea typeface="微软雅黑" panose="020B0503020204020204" pitchFamily="34" charset="-122"/>
                <a:cs typeface="Open Sans" panose="020B0606030504020204" pitchFamily="34" charset="0"/>
              </a:rPr>
              <a:t>评估板</a:t>
            </a:r>
            <a:endParaRPr lang="en-US" altLang="zh-CN" sz="1400" dirty="0">
              <a:solidFill>
                <a:srgbClr val="0D0D0D"/>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0" name="原创设计师QQ598969553      _12">
            <a:extLst>
              <a:ext uri="{FF2B5EF4-FFF2-40B4-BE49-F238E27FC236}">
                <a16:creationId xmlns:a16="http://schemas.microsoft.com/office/drawing/2014/main" id="{E3C07AB4-7CDC-0BA9-C841-67B76854620A}"/>
              </a:ext>
            </a:extLst>
          </p:cNvPr>
          <p:cNvSpPr/>
          <p:nvPr/>
        </p:nvSpPr>
        <p:spPr>
          <a:xfrm>
            <a:off x="3146381" y="1071189"/>
            <a:ext cx="1054682" cy="307777"/>
          </a:xfrm>
          <a:prstGeom prst="rect">
            <a:avLst/>
          </a:prstGeom>
        </p:spPr>
        <p:txBody>
          <a:bodyPr wrap="square">
            <a:spAutoFit/>
          </a:bodyPr>
          <a:lstStyle/>
          <a:p>
            <a:pPr eaLnBrk="1" hangingPunct="1"/>
            <a:r>
              <a:rPr lang="en-US" altLang="zh-CN" sz="1400" dirty="0">
                <a:solidFill>
                  <a:srgbClr val="0D0D0D"/>
                </a:solidFill>
                <a:latin typeface="微软雅黑" panose="020B0503020204020204" pitchFamily="34" charset="-122"/>
                <a:ea typeface="微软雅黑" panose="020B0503020204020204" pitchFamily="34" charset="-122"/>
                <a:cs typeface="Open Sans" panose="020B0606030504020204" pitchFamily="34" charset="0"/>
              </a:rPr>
              <a:t>USB </a:t>
            </a:r>
            <a:r>
              <a:rPr lang="zh-CN" altLang="en-US" sz="1400" dirty="0">
                <a:solidFill>
                  <a:srgbClr val="0D0D0D"/>
                </a:solidFill>
                <a:latin typeface="微软雅黑" panose="020B0503020204020204" pitchFamily="34" charset="-122"/>
                <a:ea typeface="微软雅黑" panose="020B0503020204020204" pitchFamily="34" charset="-122"/>
                <a:cs typeface="Open Sans" panose="020B0606030504020204" pitchFamily="34" charset="0"/>
              </a:rPr>
              <a:t>连接</a:t>
            </a:r>
            <a:endParaRPr lang="en-US" altLang="zh-CN" sz="1400" dirty="0">
              <a:solidFill>
                <a:srgbClr val="0D0D0D"/>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1" name="原创设计师QQ598969553      _13">
            <a:extLst>
              <a:ext uri="{FF2B5EF4-FFF2-40B4-BE49-F238E27FC236}">
                <a16:creationId xmlns:a16="http://schemas.microsoft.com/office/drawing/2014/main" id="{B9B01798-FB8C-3831-3093-4BFEA8E44FD8}"/>
              </a:ext>
            </a:extLst>
          </p:cNvPr>
          <p:cNvSpPr>
            <a:spLocks noChangeArrowheads="1"/>
          </p:cNvSpPr>
          <p:nvPr/>
        </p:nvSpPr>
        <p:spPr bwMode="auto">
          <a:xfrm>
            <a:off x="2830760" y="2363408"/>
            <a:ext cx="1685925" cy="369332"/>
          </a:xfrm>
          <a:prstGeom prst="rect">
            <a:avLst/>
          </a:prstGeom>
          <a:noFill/>
          <a:ln>
            <a:noFill/>
          </a:ln>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4213"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a:defRPr/>
            </a:pP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USB</a:t>
            </a:r>
            <a:r>
              <a:rPr lang="zh-CN"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线连接</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评估板和</a:t>
            </a: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辅助调试</a:t>
            </a:r>
            <a:r>
              <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EVA</a:t>
            </a:r>
            <a:r>
              <a:rPr lang="zh-CN" altLang="en-US"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及代码升级</a:t>
            </a:r>
            <a:endParaRPr lang="en-US" altLang="zh-CN" sz="900" i="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53">
            <a:extLst>
              <a:ext uri="{FF2B5EF4-FFF2-40B4-BE49-F238E27FC236}">
                <a16:creationId xmlns:a16="http://schemas.microsoft.com/office/drawing/2014/main" id="{0EB19C29-C6F2-6ECA-0B28-530AD7773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915" t="5330" r="3247"/>
          <a:stretch>
            <a:fillRect/>
          </a:stretch>
        </p:blipFill>
        <p:spPr bwMode="auto">
          <a:xfrm>
            <a:off x="3125406" y="1447595"/>
            <a:ext cx="970377" cy="912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9257DFE4-612A-6743-6EF8-72B45E05CD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grpSp>
        <p:nvGrpSpPr>
          <p:cNvPr id="15" name="组合 14">
            <a:extLst>
              <a:ext uri="{FF2B5EF4-FFF2-40B4-BE49-F238E27FC236}">
                <a16:creationId xmlns:a16="http://schemas.microsoft.com/office/drawing/2014/main" id="{93E46097-7639-EF3B-1574-C4286C9D92D2}"/>
              </a:ext>
            </a:extLst>
          </p:cNvPr>
          <p:cNvGrpSpPr/>
          <p:nvPr/>
        </p:nvGrpSpPr>
        <p:grpSpPr>
          <a:xfrm>
            <a:off x="724037" y="1382006"/>
            <a:ext cx="2052076" cy="1295250"/>
            <a:chOff x="724036" y="1181015"/>
            <a:chExt cx="4282304" cy="3006973"/>
          </a:xfrm>
        </p:grpSpPr>
        <p:pic>
          <p:nvPicPr>
            <p:cNvPr id="19" name="图片 18">
              <a:extLst>
                <a:ext uri="{FF2B5EF4-FFF2-40B4-BE49-F238E27FC236}">
                  <a16:creationId xmlns:a16="http://schemas.microsoft.com/office/drawing/2014/main" id="{109735DC-854D-69DA-8CB9-6AEC7E23436D}"/>
                </a:ext>
              </a:extLst>
            </p:cNvPr>
            <p:cNvPicPr>
              <a:picLocks noChangeAspect="1"/>
            </p:cNvPicPr>
            <p:nvPr/>
          </p:nvPicPr>
          <p:blipFill>
            <a:blip r:embed="rId7"/>
            <a:stretch>
              <a:fillRect/>
            </a:stretch>
          </p:blipFill>
          <p:spPr>
            <a:xfrm>
              <a:off x="724036" y="1181015"/>
              <a:ext cx="4282304" cy="3006973"/>
            </a:xfrm>
            <a:prstGeom prst="rect">
              <a:avLst/>
            </a:prstGeom>
          </p:spPr>
        </p:pic>
        <p:sp>
          <p:nvSpPr>
            <p:cNvPr id="13" name="矩形: 圆角 12">
              <a:extLst>
                <a:ext uri="{FF2B5EF4-FFF2-40B4-BE49-F238E27FC236}">
                  <a16:creationId xmlns:a16="http://schemas.microsoft.com/office/drawing/2014/main" id="{30207761-1B15-4DC2-86EC-01FC3E339FF5}"/>
                </a:ext>
              </a:extLst>
            </p:cNvPr>
            <p:cNvSpPr/>
            <p:nvPr/>
          </p:nvSpPr>
          <p:spPr>
            <a:xfrm>
              <a:off x="906780" y="1333500"/>
              <a:ext cx="3970020" cy="2164080"/>
            </a:xfrm>
            <a:prstGeom prst="roundRect">
              <a:avLst>
                <a:gd name="adj" fmla="val 30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b="1" dirty="0">
                  <a:solidFill>
                    <a:schemeClr val="bg2"/>
                  </a:solidFill>
                </a:rPr>
                <a:t>Xplorer IDE</a:t>
              </a:r>
            </a:p>
            <a:p>
              <a:pPr algn="ctr"/>
              <a:r>
                <a:rPr lang="en-US" altLang="zh-CN" sz="1000" b="1" dirty="0">
                  <a:solidFill>
                    <a:schemeClr val="bg2"/>
                  </a:solidFill>
                </a:rPr>
                <a:t>&amp;</a:t>
              </a:r>
            </a:p>
            <a:p>
              <a:pPr algn="ctr"/>
              <a:r>
                <a:rPr lang="zh-CN" altLang="en-US" sz="1000" b="1" dirty="0">
                  <a:solidFill>
                    <a:schemeClr val="bg2"/>
                  </a:solidFill>
                </a:rPr>
                <a:t>九音科技 </a:t>
              </a:r>
              <a:r>
                <a:rPr lang="en-US" altLang="zh-CN" sz="1000" b="1" dirty="0">
                  <a:solidFill>
                    <a:schemeClr val="bg2"/>
                  </a:solidFill>
                </a:rPr>
                <a:t>Soundec</a:t>
              </a:r>
            </a:p>
            <a:p>
              <a:pPr algn="ctr"/>
              <a:r>
                <a:rPr lang="en-US" altLang="zh-CN" sz="800" dirty="0">
                  <a:solidFill>
                    <a:schemeClr val="bg2"/>
                  </a:solidFill>
                </a:rPr>
                <a:t>Software develop kit</a:t>
              </a:r>
            </a:p>
            <a:p>
              <a:pPr algn="ctr"/>
              <a:r>
                <a:rPr lang="en-US" altLang="zh-CN" sz="800" dirty="0">
                  <a:solidFill>
                    <a:schemeClr val="bg2"/>
                  </a:solidFill>
                </a:rPr>
                <a:t>(</a:t>
              </a:r>
              <a:r>
                <a:rPr lang="en-US" altLang="zh-CN" sz="800" i="1" u="sng" dirty="0">
                  <a:solidFill>
                    <a:schemeClr val="bg2"/>
                  </a:solidFill>
                </a:rPr>
                <a:t>crypto for binary code</a:t>
              </a:r>
              <a:r>
                <a:rPr lang="en-US" altLang="zh-CN" sz="800" dirty="0">
                  <a:solidFill>
                    <a:schemeClr val="bg2"/>
                  </a:solidFill>
                </a:rPr>
                <a:t>)</a:t>
              </a:r>
              <a:endParaRPr lang="zh-CN" altLang="en-US" sz="800" dirty="0">
                <a:solidFill>
                  <a:schemeClr val="bg2"/>
                </a:solidFill>
              </a:endParaRPr>
            </a:p>
          </p:txBody>
        </p:sp>
      </p:grpSp>
      <p:sp>
        <p:nvSpPr>
          <p:cNvPr id="14" name="原创设计师QQ598969553      _12">
            <a:extLst>
              <a:ext uri="{FF2B5EF4-FFF2-40B4-BE49-F238E27FC236}">
                <a16:creationId xmlns:a16="http://schemas.microsoft.com/office/drawing/2014/main" id="{87E5E479-2404-908B-08DB-5C7EE1A851A0}"/>
              </a:ext>
            </a:extLst>
          </p:cNvPr>
          <p:cNvSpPr/>
          <p:nvPr/>
        </p:nvSpPr>
        <p:spPr>
          <a:xfrm>
            <a:off x="778684" y="1074229"/>
            <a:ext cx="1948403" cy="307777"/>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软件</a:t>
            </a:r>
            <a:r>
              <a:rPr lang="en-US" altLang="zh-CN" sz="1400" dirty="0">
                <a:latin typeface="微软雅黑" panose="020B0503020204020204" pitchFamily="34" charset="-122"/>
                <a:ea typeface="微软雅黑" panose="020B0503020204020204" pitchFamily="34" charset="-122"/>
              </a:rPr>
              <a:t>SDK</a:t>
            </a:r>
          </a:p>
        </p:txBody>
      </p:sp>
    </p:spTree>
    <p:extLst>
      <p:ext uri="{BB962C8B-B14F-4D97-AF65-F5344CB8AC3E}">
        <p14:creationId xmlns:p14="http://schemas.microsoft.com/office/powerpoint/2010/main" val="2976910580"/>
      </p:ext>
    </p:extLst>
  </p:cSld>
  <p:clrMapOvr>
    <a:masterClrMapping/>
  </p:clrMapOvr>
  <p:transition spd="slow" advTm="5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Picture 64" hidden="1">
            <a:extLst>
              <a:ext uri="{FF2B5EF4-FFF2-40B4-BE49-F238E27FC236}">
                <a16:creationId xmlns:a16="http://schemas.microsoft.com/office/drawing/2014/main" id="{48AA0299-BCFB-6BDF-436F-A4A3FFFD3E3E}"/>
              </a:ext>
            </a:extLst>
          </p:cNvPr>
          <p:cNvPicPr>
            <a:picLocks noGrp="1" noSelect="1" noRot="1" noChangeAspect="1" noMove="1" noResize="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582989"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文本框 108">
            <a:extLst>
              <a:ext uri="{FF2B5EF4-FFF2-40B4-BE49-F238E27FC236}">
                <a16:creationId xmlns:a16="http://schemas.microsoft.com/office/drawing/2014/main" id="{8AC6CE87-58E9-69C9-93B9-78AFEE04CACA}"/>
              </a:ext>
            </a:extLst>
          </p:cNvPr>
          <p:cNvSpPr txBox="1">
            <a:spLocks noChangeArrowheads="1"/>
          </p:cNvSpPr>
          <p:nvPr/>
        </p:nvSpPr>
        <p:spPr bwMode="auto">
          <a:xfrm>
            <a:off x="630239" y="404814"/>
            <a:ext cx="64039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微软雅黑" panose="020B0503020204020204" pitchFamily="34" charset="-122"/>
                <a:ea typeface="微软雅黑" panose="020B0503020204020204" pitchFamily="34" charset="-122"/>
              </a:rPr>
              <a:t>芯片信息</a:t>
            </a:r>
          </a:p>
        </p:txBody>
      </p:sp>
      <p:sp>
        <p:nvSpPr>
          <p:cNvPr id="2" name="日期占位符 1">
            <a:extLst>
              <a:ext uri="{FF2B5EF4-FFF2-40B4-BE49-F238E27FC236}">
                <a16:creationId xmlns:a16="http://schemas.microsoft.com/office/drawing/2014/main" id="{F81D4EBA-BA02-F933-4CB6-A08EBD232E76}"/>
              </a:ext>
            </a:extLst>
          </p:cNvPr>
          <p:cNvSpPr>
            <a:spLocks noGrp="1"/>
          </p:cNvSpPr>
          <p:nvPr>
            <p:ph type="dt" sz="half" idx="10"/>
          </p:nvPr>
        </p:nvSpPr>
        <p:spPr/>
        <p:txBody>
          <a:bodyPr/>
          <a:lstStyle/>
          <a:p>
            <a:pPr>
              <a:defRPr/>
            </a:pPr>
            <a:r>
              <a:rPr lang="en-US" altLang="zh-CN" dirty="0"/>
              <a:t>2022/9/9</a:t>
            </a:r>
            <a:endParaRPr lang="zh-CN" altLang="en-US" dirty="0"/>
          </a:p>
        </p:txBody>
      </p:sp>
      <p:sp>
        <p:nvSpPr>
          <p:cNvPr id="3" name="页脚占位符 2">
            <a:extLst>
              <a:ext uri="{FF2B5EF4-FFF2-40B4-BE49-F238E27FC236}">
                <a16:creationId xmlns:a16="http://schemas.microsoft.com/office/drawing/2014/main" id="{1FC54109-7DC3-2D9D-21CB-E107569BCEF5}"/>
              </a:ext>
            </a:extLst>
          </p:cNvPr>
          <p:cNvSpPr>
            <a:spLocks noGrp="1"/>
          </p:cNvSpPr>
          <p:nvPr>
            <p:ph type="ftr" sz="quarter" idx="11"/>
          </p:nvPr>
        </p:nvSpPr>
        <p:spPr/>
        <p:txBody>
          <a:bodyPr/>
          <a:lstStyle/>
          <a:p>
            <a:pPr>
              <a:defRPr/>
            </a:pPr>
            <a:r>
              <a:rPr lang="zh-CN" altLang="en-US"/>
              <a:t>深圳市九音科技有限公司</a:t>
            </a:r>
          </a:p>
        </p:txBody>
      </p:sp>
      <p:sp>
        <p:nvSpPr>
          <p:cNvPr id="4" name="灯片编号占位符 3">
            <a:extLst>
              <a:ext uri="{FF2B5EF4-FFF2-40B4-BE49-F238E27FC236}">
                <a16:creationId xmlns:a16="http://schemas.microsoft.com/office/drawing/2014/main" id="{2EE70AF5-B79B-906C-333C-57A3FE8E5524}"/>
              </a:ext>
            </a:extLst>
          </p:cNvPr>
          <p:cNvSpPr>
            <a:spLocks noGrp="1"/>
          </p:cNvSpPr>
          <p:nvPr>
            <p:ph type="sldNum" sz="quarter" idx="12"/>
          </p:nvPr>
        </p:nvSpPr>
        <p:spPr/>
        <p:txBody>
          <a:bodyPr/>
          <a:lstStyle/>
          <a:p>
            <a:pPr>
              <a:defRPr/>
            </a:pPr>
            <a:fld id="{84543B02-B5C3-48B4-A10E-C9FED9D43D25}" type="slidenum">
              <a:rPr lang="zh-CN" altLang="en-US" smtClean="0"/>
              <a:pPr>
                <a:defRPr/>
              </a:pPr>
              <a:t>8</a:t>
            </a:fld>
            <a:endParaRPr lang="zh-CN" altLang="en-US" dirty="0"/>
          </a:p>
        </p:txBody>
      </p:sp>
      <p:sp>
        <p:nvSpPr>
          <p:cNvPr id="19" name="文本框 18">
            <a:extLst>
              <a:ext uri="{FF2B5EF4-FFF2-40B4-BE49-F238E27FC236}">
                <a16:creationId xmlns:a16="http://schemas.microsoft.com/office/drawing/2014/main" id="{4DBF8F0E-B26C-E083-D622-7DF9A1F9A082}"/>
              </a:ext>
            </a:extLst>
          </p:cNvPr>
          <p:cNvSpPr txBox="1"/>
          <p:nvPr/>
        </p:nvSpPr>
        <p:spPr>
          <a:xfrm>
            <a:off x="5827008" y="984570"/>
            <a:ext cx="1261884" cy="307777"/>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重要技术参数</a:t>
            </a:r>
          </a:p>
        </p:txBody>
      </p:sp>
      <p:cxnSp>
        <p:nvCxnSpPr>
          <p:cNvPr id="21" name="原创设计师QQ598969553      _2">
            <a:extLst>
              <a:ext uri="{FF2B5EF4-FFF2-40B4-BE49-F238E27FC236}">
                <a16:creationId xmlns:a16="http://schemas.microsoft.com/office/drawing/2014/main" id="{ABF0C2D9-C3AE-BE9E-668F-A0758B7630D4}"/>
              </a:ext>
            </a:extLst>
          </p:cNvPr>
          <p:cNvCxnSpPr>
            <a:cxnSpLocks/>
          </p:cNvCxnSpPr>
          <p:nvPr/>
        </p:nvCxnSpPr>
        <p:spPr>
          <a:xfrm>
            <a:off x="4165568" y="1328614"/>
            <a:ext cx="4167370"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原创设计师QQ598969553      _2">
            <a:extLst>
              <a:ext uri="{FF2B5EF4-FFF2-40B4-BE49-F238E27FC236}">
                <a16:creationId xmlns:a16="http://schemas.microsoft.com/office/drawing/2014/main" id="{FEDF0A5A-A84C-54B7-CFDF-42F3FA8189FE}"/>
              </a:ext>
            </a:extLst>
          </p:cNvPr>
          <p:cNvCxnSpPr>
            <a:cxnSpLocks/>
          </p:cNvCxnSpPr>
          <p:nvPr/>
        </p:nvCxnSpPr>
        <p:spPr>
          <a:xfrm>
            <a:off x="3492736" y="1689423"/>
            <a:ext cx="0" cy="2789959"/>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FDCE62E-5BDF-1269-0963-69D5D7482C3A}"/>
              </a:ext>
            </a:extLst>
          </p:cNvPr>
          <p:cNvGrpSpPr/>
          <p:nvPr/>
        </p:nvGrpSpPr>
        <p:grpSpPr>
          <a:xfrm>
            <a:off x="322889" y="949905"/>
            <a:ext cx="2994104" cy="3748543"/>
            <a:chOff x="245238" y="1294356"/>
            <a:chExt cx="3992139" cy="4998058"/>
          </a:xfrm>
        </p:grpSpPr>
        <p:pic>
          <p:nvPicPr>
            <p:cNvPr id="19464" name="图片 102">
              <a:extLst>
                <a:ext uri="{FF2B5EF4-FFF2-40B4-BE49-F238E27FC236}">
                  <a16:creationId xmlns:a16="http://schemas.microsoft.com/office/drawing/2014/main" id="{FED15F20-0CBD-C3B5-EE10-DD1FCBD465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29906"/>
            <a:stretch>
              <a:fillRect/>
            </a:stretch>
          </p:blipFill>
          <p:spPr bwMode="auto">
            <a:xfrm>
              <a:off x="245238" y="2530132"/>
              <a:ext cx="1184528" cy="144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B0CC76EF-7346-E6D9-64B2-3883C08C2133}"/>
                </a:ext>
              </a:extLst>
            </p:cNvPr>
            <p:cNvSpPr txBox="1"/>
            <p:nvPr/>
          </p:nvSpPr>
          <p:spPr>
            <a:xfrm>
              <a:off x="245238" y="1897367"/>
              <a:ext cx="3935572" cy="6059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fontAlgn="auto">
                <a:spcBef>
                  <a:spcPts val="0"/>
                </a:spcBef>
                <a:spcAft>
                  <a:spcPts val="0"/>
                </a:spcAft>
              </a:pPr>
              <a:r>
                <a:rPr lang="en-US" altLang="zh-CN" sz="1200" dirty="0">
                  <a:solidFill>
                    <a:srgbClr val="000000"/>
                  </a:solidFill>
                  <a:latin typeface="微软雅黑" panose="020B0503020204020204" pitchFamily="34" charset="-122"/>
                  <a:ea typeface="微软雅黑" panose="020B0503020204020204" pitchFamily="34" charset="-122"/>
                  <a:cs typeface="Helvetica Neue"/>
                  <a:sym typeface="Helvetica Neue"/>
                </a:rPr>
                <a:t>SNC8600: BGA80</a:t>
              </a:r>
            </a:p>
            <a:p>
              <a:pPr algn="ctr" defTabSz="616148" fontAlgn="auto">
                <a:spcBef>
                  <a:spcPts val="0"/>
                </a:spcBef>
                <a:spcAft>
                  <a:spcPts val="0"/>
                </a:spcAft>
              </a:pPr>
              <a:r>
                <a:rPr lang="en-US" altLang="zh-CN" sz="1050" dirty="0">
                  <a:latin typeface="微软雅黑" panose="020B0503020204020204" pitchFamily="34" charset="-122"/>
                  <a:ea typeface="微软雅黑" panose="020B0503020204020204" pitchFamily="34" charset="-122"/>
                </a:rPr>
                <a:t>E: 6.2mm; </a:t>
              </a:r>
              <a:r>
                <a:rPr lang="en-US" altLang="zh-CN" sz="1050" dirty="0">
                  <a:latin typeface="微软雅黑" panose="020B0503020204020204" pitchFamily="34" charset="-122"/>
                  <a:ea typeface="微软雅黑" panose="020B0503020204020204" pitchFamily="34" charset="-122"/>
                  <a:sym typeface="Helvetica Neue"/>
                </a:rPr>
                <a:t>D: 4.5mm; </a:t>
              </a:r>
              <a:r>
                <a:rPr lang="en-US" altLang="zh-CN" sz="1050" dirty="0">
                  <a:latin typeface="微软雅黑" panose="020B0503020204020204" pitchFamily="34" charset="-122"/>
                  <a:ea typeface="微软雅黑" panose="020B0503020204020204" pitchFamily="34" charset="-122"/>
                </a:rPr>
                <a:t>e: 0.4mm; e1:</a:t>
              </a:r>
              <a:r>
                <a:rPr lang="zh-CN" altLang="en-US" sz="1050" dirty="0">
                  <a:latin typeface="微软雅黑" panose="020B0503020204020204" pitchFamily="34" charset="-122"/>
                  <a:ea typeface="微软雅黑" panose="020B0503020204020204" pitchFamily="34" charset="-122"/>
                </a:rPr>
                <a:t> </a:t>
              </a:r>
              <a:r>
                <a:rPr lang="en-US" altLang="zh-CN" sz="1050" dirty="0">
                  <a:latin typeface="微软雅黑" panose="020B0503020204020204" pitchFamily="34" charset="-122"/>
                  <a:ea typeface="微软雅黑" panose="020B0503020204020204" pitchFamily="34" charset="-122"/>
                </a:rPr>
                <a:t>0.5mm </a:t>
              </a:r>
              <a:endParaRPr lang="en-US" altLang="zh-CN" sz="1050" dirty="0">
                <a:latin typeface="微软雅黑" panose="020B0503020204020204" pitchFamily="34" charset="-122"/>
                <a:ea typeface="微软雅黑" panose="020B0503020204020204" pitchFamily="34" charset="-122"/>
                <a:sym typeface="Helvetica Neue"/>
              </a:endParaRPr>
            </a:p>
          </p:txBody>
        </p:sp>
        <p:pic>
          <p:nvPicPr>
            <p:cNvPr id="9" name="图片 8">
              <a:extLst>
                <a:ext uri="{FF2B5EF4-FFF2-40B4-BE49-F238E27FC236}">
                  <a16:creationId xmlns:a16="http://schemas.microsoft.com/office/drawing/2014/main" id="{7D2B4D8F-81B9-A65A-96DC-E8FEC20A0156}"/>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45224" y="2560787"/>
              <a:ext cx="2735088" cy="1391777"/>
            </a:xfrm>
            <a:prstGeom prst="rect">
              <a:avLst/>
            </a:prstGeom>
            <a:ln>
              <a:solidFill>
                <a:schemeClr val="accent5">
                  <a:lumMod val="60000"/>
                  <a:lumOff val="40000"/>
                </a:schemeClr>
              </a:solidFill>
            </a:ln>
          </p:spPr>
        </p:pic>
        <p:pic>
          <p:nvPicPr>
            <p:cNvPr id="10" name="图片 9">
              <a:extLst>
                <a:ext uri="{FF2B5EF4-FFF2-40B4-BE49-F238E27FC236}">
                  <a16:creationId xmlns:a16="http://schemas.microsoft.com/office/drawing/2014/main" id="{2A5276C7-D7A3-2C0A-D42E-FBAD1802C208}"/>
                </a:ext>
              </a:extLst>
            </p:cNvPr>
            <p:cNvPicPr>
              <a:picLocks noChangeAspect="1"/>
            </p:cNvPicPr>
            <p:nvPr/>
          </p:nvPicPr>
          <p:blipFill>
            <a:blip r:embed="rId8">
              <a:duotone>
                <a:schemeClr val="accent1">
                  <a:shade val="45000"/>
                  <a:satMod val="135000"/>
                </a:schemeClr>
                <a:prstClr val="white"/>
              </a:duotone>
            </a:blip>
            <a:stretch>
              <a:fillRect/>
            </a:stretch>
          </p:blipFill>
          <p:spPr>
            <a:xfrm>
              <a:off x="1417175" y="4726600"/>
              <a:ext cx="2820201" cy="1565814"/>
            </a:xfrm>
            <a:prstGeom prst="rect">
              <a:avLst/>
            </a:prstGeom>
          </p:spPr>
        </p:pic>
        <p:sp>
          <p:nvSpPr>
            <p:cNvPr id="11" name="文本框 10">
              <a:extLst>
                <a:ext uri="{FF2B5EF4-FFF2-40B4-BE49-F238E27FC236}">
                  <a16:creationId xmlns:a16="http://schemas.microsoft.com/office/drawing/2014/main" id="{1CC3791E-1311-1909-B330-29239073C8E6}"/>
                </a:ext>
              </a:extLst>
            </p:cNvPr>
            <p:cNvSpPr txBox="1"/>
            <p:nvPr/>
          </p:nvSpPr>
          <p:spPr>
            <a:xfrm>
              <a:off x="343026" y="4140354"/>
              <a:ext cx="3783071" cy="6059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fontAlgn="auto">
                <a:spcBef>
                  <a:spcPts val="0"/>
                </a:spcBef>
                <a:spcAft>
                  <a:spcPts val="0"/>
                </a:spcAft>
              </a:pPr>
              <a:r>
                <a:rPr lang="en-US" altLang="zh-CN" sz="1200" dirty="0">
                  <a:solidFill>
                    <a:srgbClr val="000000"/>
                  </a:solidFill>
                  <a:latin typeface="微软雅黑" panose="020B0503020204020204" pitchFamily="34" charset="-122"/>
                  <a:ea typeface="微软雅黑" panose="020B0503020204020204" pitchFamily="34" charset="-122"/>
                  <a:cs typeface="Helvetica Neue"/>
                  <a:sym typeface="Helvetica Neue"/>
                </a:rPr>
                <a:t>SNC8600A: BGA63</a:t>
              </a:r>
            </a:p>
            <a:p>
              <a:pPr algn="ctr" defTabSz="616148" fontAlgn="auto">
                <a:spcBef>
                  <a:spcPts val="0"/>
                </a:spcBef>
                <a:spcAft>
                  <a:spcPts val="0"/>
                </a:spcAft>
              </a:pPr>
              <a:r>
                <a:rPr lang="en-US" altLang="zh-CN" sz="1050" dirty="0">
                  <a:latin typeface="微软雅黑" panose="020B0503020204020204" pitchFamily="34" charset="-122"/>
                  <a:ea typeface="微软雅黑" panose="020B0503020204020204" pitchFamily="34" charset="-122"/>
                </a:rPr>
                <a:t>E: 3.5mm; </a:t>
              </a:r>
              <a:r>
                <a:rPr lang="en-US" altLang="zh-CN" sz="1050" dirty="0">
                  <a:latin typeface="微软雅黑" panose="020B0503020204020204" pitchFamily="34" charset="-122"/>
                  <a:ea typeface="微软雅黑" panose="020B0503020204020204" pitchFamily="34" charset="-122"/>
                  <a:sym typeface="Helvetica Neue"/>
                </a:rPr>
                <a:t>D: 4.5mm; </a:t>
              </a:r>
              <a:r>
                <a:rPr lang="en-US" altLang="zh-CN" sz="1050" dirty="0">
                  <a:latin typeface="微软雅黑" panose="020B0503020204020204" pitchFamily="34" charset="-122"/>
                  <a:ea typeface="微软雅黑" panose="020B0503020204020204" pitchFamily="34" charset="-122"/>
                </a:rPr>
                <a:t>e: 0.5mm; e1:</a:t>
              </a:r>
              <a:r>
                <a:rPr lang="zh-CN" altLang="en-US" sz="1050" dirty="0">
                  <a:latin typeface="微软雅黑" panose="020B0503020204020204" pitchFamily="34" charset="-122"/>
                  <a:ea typeface="微软雅黑" panose="020B0503020204020204" pitchFamily="34" charset="-122"/>
                </a:rPr>
                <a:t> </a:t>
              </a:r>
              <a:r>
                <a:rPr lang="en-US" altLang="zh-CN" sz="1050" dirty="0">
                  <a:latin typeface="微软雅黑" panose="020B0503020204020204" pitchFamily="34" charset="-122"/>
                  <a:ea typeface="微软雅黑" panose="020B0503020204020204" pitchFamily="34" charset="-122"/>
                </a:rPr>
                <a:t>0.5mm </a:t>
              </a:r>
              <a:endParaRPr lang="en-US" altLang="zh-CN" sz="1050" dirty="0">
                <a:latin typeface="微软雅黑" panose="020B0503020204020204" pitchFamily="34" charset="-122"/>
                <a:ea typeface="微软雅黑" panose="020B0503020204020204" pitchFamily="34" charset="-122"/>
                <a:sym typeface="Helvetica Neue"/>
              </a:endParaRPr>
            </a:p>
          </p:txBody>
        </p:sp>
        <p:grpSp>
          <p:nvGrpSpPr>
            <p:cNvPr id="15" name="组合 14">
              <a:extLst>
                <a:ext uri="{FF2B5EF4-FFF2-40B4-BE49-F238E27FC236}">
                  <a16:creationId xmlns:a16="http://schemas.microsoft.com/office/drawing/2014/main" id="{8CB87D38-03FB-84C7-5903-B14AC99F9B74}"/>
                </a:ext>
              </a:extLst>
            </p:cNvPr>
            <p:cNvGrpSpPr/>
            <p:nvPr/>
          </p:nvGrpSpPr>
          <p:grpSpPr>
            <a:xfrm>
              <a:off x="343026" y="4873930"/>
              <a:ext cx="990352" cy="1259123"/>
              <a:chOff x="7533071" y="4131979"/>
              <a:chExt cx="992941" cy="1334085"/>
            </a:xfrm>
          </p:grpSpPr>
          <p:pic>
            <p:nvPicPr>
              <p:cNvPr id="13" name="图片 12">
                <a:extLst>
                  <a:ext uri="{FF2B5EF4-FFF2-40B4-BE49-F238E27FC236}">
                    <a16:creationId xmlns:a16="http://schemas.microsoft.com/office/drawing/2014/main" id="{1FBCCECE-B233-0623-C3E7-1F63AFCD54E8}"/>
                  </a:ext>
                </a:extLst>
              </p:cNvPr>
              <p:cNvPicPr>
                <a:picLocks noChangeAspect="1"/>
              </p:cNvPicPr>
              <p:nvPr/>
            </p:nvPicPr>
            <p:blipFill rotWithShape="1">
              <a:blip r:embed="rId9">
                <a:extLst>
                  <a:ext uri="{28A0092B-C50C-407E-A947-70E740481C1C}">
                    <a14:useLocalDpi xmlns:a14="http://schemas.microsoft.com/office/drawing/2010/main" val="0"/>
                  </a:ext>
                </a:extLst>
              </a:blip>
              <a:srcRect l="51641" t="27622" r="10560" b="29935"/>
              <a:stretch/>
            </p:blipFill>
            <p:spPr>
              <a:xfrm>
                <a:off x="7533071" y="4838321"/>
                <a:ext cx="992941" cy="627743"/>
              </a:xfrm>
              <a:prstGeom prst="rect">
                <a:avLst/>
              </a:prstGeom>
            </p:spPr>
          </p:pic>
          <p:pic>
            <p:nvPicPr>
              <p:cNvPr id="14" name="图片 13">
                <a:extLst>
                  <a:ext uri="{FF2B5EF4-FFF2-40B4-BE49-F238E27FC236}">
                    <a16:creationId xmlns:a16="http://schemas.microsoft.com/office/drawing/2014/main" id="{CDD959F4-342E-B141-4031-6387EDB49B9E}"/>
                  </a:ext>
                </a:extLst>
              </p:cNvPr>
              <p:cNvPicPr>
                <a:picLocks noChangeAspect="1"/>
              </p:cNvPicPr>
              <p:nvPr/>
            </p:nvPicPr>
            <p:blipFill rotWithShape="1">
              <a:blip r:embed="rId9">
                <a:extLst>
                  <a:ext uri="{28A0092B-C50C-407E-A947-70E740481C1C}">
                    <a14:useLocalDpi xmlns:a14="http://schemas.microsoft.com/office/drawing/2010/main" val="0"/>
                  </a:ext>
                </a:extLst>
              </a:blip>
              <a:srcRect l="12708" t="25996" r="52540" b="26688"/>
              <a:stretch/>
            </p:blipFill>
            <p:spPr>
              <a:xfrm>
                <a:off x="7609617" y="4131979"/>
                <a:ext cx="869772" cy="666774"/>
              </a:xfrm>
              <a:prstGeom prst="rect">
                <a:avLst/>
              </a:prstGeom>
            </p:spPr>
          </p:pic>
        </p:grpSp>
        <p:sp>
          <p:nvSpPr>
            <p:cNvPr id="25" name="文本框 24">
              <a:extLst>
                <a:ext uri="{FF2B5EF4-FFF2-40B4-BE49-F238E27FC236}">
                  <a16:creationId xmlns:a16="http://schemas.microsoft.com/office/drawing/2014/main" id="{AAB0A32A-A9CD-42BF-7C55-71FAA81279E0}"/>
                </a:ext>
              </a:extLst>
            </p:cNvPr>
            <p:cNvSpPr txBox="1"/>
            <p:nvPr/>
          </p:nvSpPr>
          <p:spPr>
            <a:xfrm>
              <a:off x="1726499" y="1294356"/>
              <a:ext cx="1203748" cy="410369"/>
            </a:xfrm>
            <a:prstGeom prst="rect">
              <a:avLst/>
            </a:prstGeom>
            <a:noFill/>
          </p:spPr>
          <p:txBody>
            <a:bodyPr wrap="none" rtlCol="0">
              <a:spAutoFit/>
            </a:bodyPr>
            <a:lstStyle/>
            <a:p>
              <a:r>
                <a:rPr lang="zh-CN" altLang="en-US" sz="1400" b="1" dirty="0">
                  <a:latin typeface="微软雅黑" panose="020B0503020204020204" pitchFamily="34" charset="-122"/>
                  <a:ea typeface="微软雅黑" panose="020B0503020204020204" pitchFamily="34" charset="-122"/>
                </a:rPr>
                <a:t>封装信息</a:t>
              </a:r>
            </a:p>
          </p:txBody>
        </p:sp>
        <p:cxnSp>
          <p:nvCxnSpPr>
            <p:cNvPr id="26" name="原创设计师QQ598969553      _2">
              <a:extLst>
                <a:ext uri="{FF2B5EF4-FFF2-40B4-BE49-F238E27FC236}">
                  <a16:creationId xmlns:a16="http://schemas.microsoft.com/office/drawing/2014/main" id="{0E9CC010-3FB6-14E3-1C70-268136AA9FF0}"/>
                </a:ext>
              </a:extLst>
            </p:cNvPr>
            <p:cNvCxnSpPr>
              <a:cxnSpLocks/>
            </p:cNvCxnSpPr>
            <p:nvPr/>
          </p:nvCxnSpPr>
          <p:spPr>
            <a:xfrm>
              <a:off x="419372" y="1771483"/>
              <a:ext cx="3818005" cy="0"/>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原创设计师QQ598969553      _2">
              <a:extLst>
                <a:ext uri="{FF2B5EF4-FFF2-40B4-BE49-F238E27FC236}">
                  <a16:creationId xmlns:a16="http://schemas.microsoft.com/office/drawing/2014/main" id="{4EF9A2DD-C8F6-FDAC-3EFC-3AC561FE22C8}"/>
                </a:ext>
              </a:extLst>
            </p:cNvPr>
            <p:cNvCxnSpPr>
              <a:cxnSpLocks/>
            </p:cNvCxnSpPr>
            <p:nvPr/>
          </p:nvCxnSpPr>
          <p:spPr>
            <a:xfrm flipV="1">
              <a:off x="1030009" y="4098387"/>
              <a:ext cx="2461338" cy="2313"/>
            </a:xfrm>
            <a:prstGeom prst="line">
              <a:avLst/>
            </a:prstGeom>
            <a:ln w="127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6" name="表格 5">
            <a:extLst>
              <a:ext uri="{FF2B5EF4-FFF2-40B4-BE49-F238E27FC236}">
                <a16:creationId xmlns:a16="http://schemas.microsoft.com/office/drawing/2014/main" id="{75D4D25F-5716-FAF3-0ADE-37C1FCBAC674}"/>
              </a:ext>
            </a:extLst>
          </p:cNvPr>
          <p:cNvGraphicFramePr>
            <a:graphicFrameLocks noGrp="1"/>
          </p:cNvGraphicFramePr>
          <p:nvPr>
            <p:custDataLst>
              <p:tags r:id="rId1"/>
            </p:custDataLst>
            <p:extLst>
              <p:ext uri="{D42A27DB-BD31-4B8C-83A1-F6EECF244321}">
                <p14:modId xmlns:p14="http://schemas.microsoft.com/office/powerpoint/2010/main" val="1841787870"/>
              </p:ext>
            </p:extLst>
          </p:nvPr>
        </p:nvGraphicFramePr>
        <p:xfrm>
          <a:off x="3666744" y="1593674"/>
          <a:ext cx="2819842" cy="2991203"/>
        </p:xfrm>
        <a:graphic>
          <a:graphicData uri="http://schemas.openxmlformats.org/drawingml/2006/table">
            <a:tbl>
              <a:tblPr>
                <a:tableStyleId>{5DA37D80-6434-44D0-A028-1B22A696006F}</a:tableStyleId>
              </a:tblPr>
              <a:tblGrid>
                <a:gridCol w="580955">
                  <a:extLst>
                    <a:ext uri="{9D8B030D-6E8A-4147-A177-3AD203B41FA5}">
                      <a16:colId xmlns:a16="http://schemas.microsoft.com/office/drawing/2014/main" val="20000"/>
                    </a:ext>
                  </a:extLst>
                </a:gridCol>
                <a:gridCol w="805181">
                  <a:extLst>
                    <a:ext uri="{9D8B030D-6E8A-4147-A177-3AD203B41FA5}">
                      <a16:colId xmlns:a16="http://schemas.microsoft.com/office/drawing/2014/main" val="20001"/>
                    </a:ext>
                  </a:extLst>
                </a:gridCol>
                <a:gridCol w="1433706">
                  <a:extLst>
                    <a:ext uri="{9D8B030D-6E8A-4147-A177-3AD203B41FA5}">
                      <a16:colId xmlns:a16="http://schemas.microsoft.com/office/drawing/2014/main" val="20002"/>
                    </a:ext>
                  </a:extLst>
                </a:gridCol>
              </a:tblGrid>
              <a:tr h="186068">
                <a:tc gridSpan="3">
                  <a:txBody>
                    <a:bodyPr/>
                    <a:lstStyle/>
                    <a:p>
                      <a:pPr algn="ctr" fontAlgn="ct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关键系统功能</a:t>
                      </a:r>
                      <a:endParaRPr lang="en-US" altLang="zh-CN"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solidFill>
                      <a:schemeClr val="bg1">
                        <a:lumMod val="75000"/>
                      </a:scheme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1803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芯片定位</a:t>
                      </a:r>
                      <a:endParaRPr lang="zh-CN" altLang="en-US" sz="800" b="1"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Audio CODEC SOC including Type-C</a:t>
                      </a:r>
                      <a:endParaRPr lang="en-US"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01"/>
                  </a:ext>
                </a:extLst>
              </a:tr>
              <a:tr h="1803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工艺制成</a:t>
                      </a:r>
                      <a:endParaRPr lang="zh-CN" altLang="en-US"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TSMC 40nm </a:t>
                      </a:r>
                      <a:r>
                        <a:rPr lang="en-US" altLang="zh-CN" sz="700" b="0" u="none" strike="noStrike" dirty="0" err="1">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uLP</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02"/>
                  </a:ext>
                </a:extLst>
              </a:tr>
              <a:tr h="1803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内核</a:t>
                      </a:r>
                      <a:endParaRPr lang="zh-CN" altLang="en-US"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Cadence HiFi3 up to 200MHz</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03"/>
                  </a:ext>
                </a:extLst>
              </a:tr>
              <a:tr h="1803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RAM</a:t>
                      </a:r>
                      <a:endParaRPr lang="en-US" altLang="zh-CN"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512KB( </a:t>
                      </a:r>
                      <a:r>
                        <a:rPr lang="en-US" altLang="zh-CN" sz="700" b="0" u="none" strike="noStrike" dirty="0" err="1">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iRAM</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256KB,dRAM 256KB )</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04"/>
                  </a:ext>
                </a:extLst>
              </a:tr>
              <a:tr h="1803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Flash</a:t>
                      </a:r>
                      <a:endParaRPr lang="en-US" altLang="zh-CN"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1MB</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05"/>
                  </a:ext>
                </a:extLst>
              </a:tr>
              <a:tr h="4089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麦克风</a:t>
                      </a:r>
                      <a:endParaRPr lang="zh-CN" altLang="en-US"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模拟麦克风：</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个 </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(SNC8600/8600A)</a:t>
                      </a:r>
                    </a:p>
                    <a:p>
                      <a:pPr marL="0" marR="0" lvl="0" indent="0" algn="ctr" defTabSz="1825625" eaLnBrk="1" fontAlgn="ctr" latinLnBrk="0" hangingPunct="1">
                        <a:lnSpc>
                          <a:spcPct val="100000"/>
                        </a:lnSpc>
                        <a:spcBef>
                          <a:spcPts val="0"/>
                        </a:spcBef>
                        <a:spcAft>
                          <a:spcPts val="0"/>
                        </a:spcAft>
                        <a:buClrTx/>
                        <a:buSzTx/>
                        <a:buFontTx/>
                        <a:buNone/>
                        <a:defRPr/>
                      </a:pP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数字麦克风：</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个（</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8</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个（</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06"/>
                  </a:ext>
                </a:extLst>
              </a:tr>
              <a:tr h="230321">
                <a:tc rowSpan="5">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接口</a:t>
                      </a:r>
                      <a:endParaRPr lang="zh-CN" altLang="en-US"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3440" marR="3440" marT="3440" marB="0" anchor="ctr">
                    <a:solidFill>
                      <a:schemeClr val="bg1">
                        <a:lumMod val="85000"/>
                      </a:schemeClr>
                    </a:solidFill>
                  </a:tcP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I2C</a:t>
                      </a:r>
                      <a:endParaRPr lang="zh-CN" altLang="en-US"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tc>
                  <a:txBody>
                    <a:bodyPr/>
                    <a:lstStyle/>
                    <a:p>
                      <a:pPr marL="0" marR="0" lvl="0" indent="0" algn="ctr" defTabSz="1825625" rtl="0"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2</a:t>
                      </a:r>
                      <a:r>
                        <a:rPr lang="zh-CN" altLang="en-US"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个</a:t>
                      </a:r>
                    </a:p>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1</a:t>
                      </a:r>
                      <a:r>
                        <a:rPr lang="zh-CN" altLang="en-US"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个</a:t>
                      </a:r>
                      <a:endParaRPr lang="zh-CN" altLang="en-US"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extLst>
                  <a:ext uri="{0D108BD9-81ED-4DB2-BD59-A6C34878D82A}">
                    <a16:rowId xmlns:a16="http://schemas.microsoft.com/office/drawing/2014/main" val="10007"/>
                  </a:ext>
                </a:extLst>
              </a:tr>
              <a:tr h="230321">
                <a:tc vMerge="1">
                  <a:txBody>
                    <a:bodyPr/>
                    <a:lstStyle/>
                    <a:p>
                      <a:endParaRPr lang="zh-CN"/>
                    </a:p>
                  </a:txBody>
                  <a:tcPr marL="4763" marR="4763" marT="4763" marB="0" anchor="ctr">
                    <a:noFill/>
                  </a:tcP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I2S</a:t>
                      </a:r>
                      <a:endParaRPr lang="en-US" altLang="zh-CN"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tc>
                  <a:txBody>
                    <a:bodyPr/>
                    <a:lstStyle/>
                    <a:p>
                      <a:pPr marL="0" marR="0" lvl="0" indent="0" algn="ctr" defTabSz="1825625" rtl="0"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3</a:t>
                      </a:r>
                      <a:r>
                        <a:rPr lang="zh-CN" altLang="en-US"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个；</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2</a:t>
                      </a:r>
                      <a:r>
                        <a:rPr lang="zh-CN" altLang="en-US"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个</a:t>
                      </a:r>
                      <a:endParaRPr lang="zh-CN" altLang="en-US"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extLst>
                  <a:ext uri="{0D108BD9-81ED-4DB2-BD59-A6C34878D82A}">
                    <a16:rowId xmlns:a16="http://schemas.microsoft.com/office/drawing/2014/main" val="10008"/>
                  </a:ext>
                </a:extLst>
              </a:tr>
              <a:tr h="125504">
                <a:tc vMerge="1">
                  <a:txBody>
                    <a:bodyPr/>
                    <a:lstStyle/>
                    <a:p>
                      <a:endParaRPr lang="zh-CN"/>
                    </a:p>
                  </a:txBody>
                  <a:tcPr marL="4763" marR="4763" marT="4763" marB="0" anchor="ctr">
                    <a:noFill/>
                  </a:tcP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USB2.0 HS/FS</a:t>
                      </a:r>
                      <a:endParaRPr lang="en-US" altLang="zh-CN"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1</a:t>
                      </a:r>
                      <a:r>
                        <a:rPr lang="zh-CN" altLang="en-US"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个</a:t>
                      </a:r>
                      <a:endParaRPr lang="en-US" altLang="zh-CN"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extLst>
                  <a:ext uri="{0D108BD9-81ED-4DB2-BD59-A6C34878D82A}">
                    <a16:rowId xmlns:a16="http://schemas.microsoft.com/office/drawing/2014/main" val="10009"/>
                  </a:ext>
                </a:extLst>
              </a:tr>
              <a:tr h="125504">
                <a:tc vMerge="1">
                  <a:txBody>
                    <a:bodyPr/>
                    <a:lstStyle/>
                    <a:p>
                      <a:endParaRPr lang="zh-CN"/>
                    </a:p>
                  </a:txBody>
                  <a:tcPr marL="4763" marR="4763" marT="4763" marB="0" anchor="ctr">
                    <a:noFill/>
                  </a:tcP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UART</a:t>
                      </a:r>
                      <a:endParaRPr lang="en-US" altLang="zh-CN"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1</a:t>
                      </a:r>
                      <a:r>
                        <a:rPr lang="zh-CN" altLang="en-US"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个</a:t>
                      </a:r>
                      <a:endParaRPr lang="en-US" altLang="zh-CN"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extLst>
                  <a:ext uri="{0D108BD9-81ED-4DB2-BD59-A6C34878D82A}">
                    <a16:rowId xmlns:a16="http://schemas.microsoft.com/office/drawing/2014/main" val="10010"/>
                  </a:ext>
                </a:extLst>
              </a:tr>
              <a:tr h="125504">
                <a:tc vMerge="1">
                  <a:txBody>
                    <a:bodyPr/>
                    <a:lstStyle/>
                    <a:p>
                      <a:endParaRPr lang="zh-CN"/>
                    </a:p>
                  </a:txBody>
                  <a:tcPr marL="4763" marR="4763" marT="4763" marB="0" anchor="ctr">
                    <a:noFill/>
                  </a:tcP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ADC</a:t>
                      </a:r>
                      <a:endParaRPr lang="zh-CN" altLang="en-US"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2</a:t>
                      </a:r>
                      <a:r>
                        <a:rPr lang="zh-CN" altLang="en-US"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个</a:t>
                      </a:r>
                      <a:endParaRPr lang="zh-CN" altLang="en-US"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21" marR="1721" marT="1721" marB="0" anchor="ctr"/>
                </a:tc>
                <a:extLst>
                  <a:ext uri="{0D108BD9-81ED-4DB2-BD59-A6C34878D82A}">
                    <a16:rowId xmlns:a16="http://schemas.microsoft.com/office/drawing/2014/main" val="10011"/>
                  </a:ext>
                </a:extLst>
              </a:tr>
              <a:tr h="1803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XTAL</a:t>
                      </a:r>
                      <a:endParaRPr lang="en-US" altLang="zh-CN"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24MHz  12pF  10ppm ESR</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100Ω</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12"/>
                  </a:ext>
                </a:extLst>
              </a:tr>
              <a:tr h="1803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采样率</a:t>
                      </a:r>
                      <a:endParaRPr lang="zh-CN" altLang="en-US"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最高</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24bit/192K</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13"/>
                  </a:ext>
                </a:extLst>
              </a:tr>
              <a:tr h="29465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封装</a:t>
                      </a:r>
                      <a:endParaRPr lang="zh-CN" altLang="en-US" sz="8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21" marR="1721" marT="1721" marB="0" anchor="ctr">
                    <a:solidFill>
                      <a:schemeClr val="bg1">
                        <a:lumMod val="85000"/>
                      </a:schemeClr>
                    </a:solidFill>
                  </a:tcPr>
                </a:tc>
                <a:tc gridSpan="2">
                  <a:txBody>
                    <a:bodyPr/>
                    <a:lstStyle/>
                    <a:p>
                      <a:pPr marL="0" marR="0" lvl="0" indent="0" algn="l"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BGA80 Pin 6.2*4.5mm</a:t>
                      </a:r>
                    </a:p>
                    <a:p>
                      <a:pPr marL="0" marR="0" lvl="0" indent="0" algn="l"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SNC8600A</a:t>
                      </a: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BGA63 Pin 5.0*3.5mm</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66053" marR="66053" marT="33026" marB="33026" anchor="ctr"/>
                </a:tc>
                <a:tc hMerge="1">
                  <a:txBody>
                    <a:bodyPr/>
                    <a:lstStyle/>
                    <a:p>
                      <a:endParaRPr lang="zh-CN"/>
                    </a:p>
                  </a:txBody>
                  <a:tcPr/>
                </a:tc>
                <a:extLst>
                  <a:ext uri="{0D108BD9-81ED-4DB2-BD59-A6C34878D82A}">
                    <a16:rowId xmlns:a16="http://schemas.microsoft.com/office/drawing/2014/main" val="10014"/>
                  </a:ext>
                </a:extLst>
              </a:tr>
            </a:tbl>
          </a:graphicData>
        </a:graphic>
      </p:graphicFrame>
      <p:graphicFrame>
        <p:nvGraphicFramePr>
          <p:cNvPr id="7" name="表格 6">
            <a:extLst>
              <a:ext uri="{FF2B5EF4-FFF2-40B4-BE49-F238E27FC236}">
                <a16:creationId xmlns:a16="http://schemas.microsoft.com/office/drawing/2014/main" id="{508077F1-9591-E34D-6720-C5550038101C}"/>
              </a:ext>
            </a:extLst>
          </p:cNvPr>
          <p:cNvGraphicFramePr>
            <a:graphicFrameLocks noGrp="1"/>
          </p:cNvGraphicFramePr>
          <p:nvPr>
            <p:custDataLst>
              <p:tags r:id="rId2"/>
            </p:custDataLst>
            <p:extLst>
              <p:ext uri="{D42A27DB-BD31-4B8C-83A1-F6EECF244321}">
                <p14:modId xmlns:p14="http://schemas.microsoft.com/office/powerpoint/2010/main" val="666250684"/>
              </p:ext>
            </p:extLst>
          </p:nvPr>
        </p:nvGraphicFramePr>
        <p:xfrm>
          <a:off x="6570047" y="1593674"/>
          <a:ext cx="2063413" cy="2991201"/>
        </p:xfrm>
        <a:graphic>
          <a:graphicData uri="http://schemas.openxmlformats.org/drawingml/2006/table">
            <a:tbl>
              <a:tblPr>
                <a:tableStyleId>{5DA37D80-6434-44D0-A028-1B22A696006F}</a:tableStyleId>
              </a:tblPr>
              <a:tblGrid>
                <a:gridCol w="881358">
                  <a:extLst>
                    <a:ext uri="{9D8B030D-6E8A-4147-A177-3AD203B41FA5}">
                      <a16:colId xmlns:a16="http://schemas.microsoft.com/office/drawing/2014/main" val="20000"/>
                    </a:ext>
                  </a:extLst>
                </a:gridCol>
                <a:gridCol w="1182055">
                  <a:extLst>
                    <a:ext uri="{9D8B030D-6E8A-4147-A177-3AD203B41FA5}">
                      <a16:colId xmlns:a16="http://schemas.microsoft.com/office/drawing/2014/main" val="3512944748"/>
                    </a:ext>
                  </a:extLst>
                </a:gridCol>
              </a:tblGrid>
              <a:tr h="171290">
                <a:tc gridSpan="2">
                  <a:txBody>
                    <a:bodyPr/>
                    <a:lstStyle/>
                    <a:p>
                      <a:pPr algn="ctr" fontAlgn="ctr"/>
                      <a:r>
                        <a:rPr lang="zh-CN" altLang="en-US"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关键性能指标</a:t>
                      </a:r>
                      <a:endParaRPr lang="en-US" altLang="zh-CN"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solidFill>
                      <a:schemeClr val="bg1">
                        <a:lumMod val="75000"/>
                      </a:schemeClr>
                    </a:solidFill>
                  </a:tcPr>
                </a:tc>
                <a:tc hMerge="1">
                  <a:txBody>
                    <a:bodyPr/>
                    <a:lstStyle/>
                    <a:p>
                      <a:endParaRPr lang="zh-CN" altLang="en-US"/>
                    </a:p>
                  </a:txBody>
                  <a:tcPr/>
                </a:tc>
                <a:extLst>
                  <a:ext uri="{0D108BD9-81ED-4DB2-BD59-A6C34878D82A}">
                    <a16:rowId xmlns:a16="http://schemas.microsoft.com/office/drawing/2014/main" val="10000"/>
                  </a:ext>
                </a:extLst>
              </a:tr>
              <a:tr h="204893">
                <a:tc gridSpan="2">
                  <a:txBody>
                    <a:bodyPr/>
                    <a:lstStyle/>
                    <a:p>
                      <a:pPr algn="l" fontAlgn="ct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Power consumption(5V supply, </a:t>
                      </a: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32Ω</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48KHz)</a:t>
                      </a:r>
                    </a:p>
                  </a:txBody>
                  <a:tcPr marL="1787" marR="1787" marT="1787" marB="0" anchor="ctr"/>
                </a:tc>
                <a:tc hMerge="1">
                  <a:txBody>
                    <a:bodyPr/>
                    <a:lstStyle/>
                    <a:p>
                      <a:endParaRPr lang="zh-CN" altLang="en-US"/>
                    </a:p>
                  </a:txBody>
                  <a:tcPr/>
                </a:tc>
                <a:extLst>
                  <a:ext uri="{0D108BD9-81ED-4DB2-BD59-A6C34878D82A}">
                    <a16:rowId xmlns:a16="http://schemas.microsoft.com/office/drawing/2014/main" val="10001"/>
                  </a:ext>
                </a:extLst>
              </a:tr>
              <a:tr h="173371">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sz="800" b="1"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功耗</a:t>
                      </a:r>
                      <a:endParaRPr lang="zh-CN" sz="700" b="1"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10002"/>
                  </a:ext>
                </a:extLst>
              </a:tr>
              <a:tr h="17307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I2S-DAC</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algn="ct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约</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12mA</a:t>
                      </a:r>
                      <a:endParaRPr lang="zh-CN" altLang="en-US" sz="900" b="0" dirty="0">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03"/>
                  </a:ext>
                </a:extLst>
              </a:tr>
              <a:tr h="17307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dirty="0">
                          <a:effectLst/>
                          <a:latin typeface="微软雅黑" panose="020B0503020204020204" pitchFamily="34" charset="-122"/>
                          <a:ea typeface="微软雅黑" panose="020B0503020204020204" pitchFamily="34" charset="-122"/>
                          <a:cs typeface="Arial" panose="020B0604020202020204" pitchFamily="34" charset="0"/>
                          <a:sym typeface="+mn-ea"/>
                        </a:rPr>
                        <a:t>USB-DAC</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algn="ct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约</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20mA</a:t>
                      </a:r>
                      <a:endParaRPr lang="zh-CN" altLang="en-US" sz="900" b="0" dirty="0">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04"/>
                  </a:ext>
                </a:extLst>
              </a:tr>
              <a:tr h="173073">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800" b="1"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延时</a:t>
                      </a:r>
                      <a:endParaRPr lang="en-US" altLang="zh-CN" sz="800" b="1"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87" marR="1787" marT="1787" marB="0" anchor="ct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10006"/>
                  </a:ext>
                </a:extLst>
              </a:tr>
              <a:tr h="173371">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ADC-DAC</a:t>
                      </a:r>
                      <a:endParaRPr lang="en-US" altLang="zh-CN"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87" marR="1787" marT="1787" marB="0" anchor="ctr"/>
                </a:tc>
                <a:tc>
                  <a:txBody>
                    <a:bodyPr/>
                    <a:lstStyle/>
                    <a:p>
                      <a:pPr algn="ct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＜3ms</a:t>
                      </a:r>
                      <a:endParaRPr lang="zh-CN" altLang="en-US" sz="900" b="0" dirty="0">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07"/>
                  </a:ext>
                </a:extLst>
              </a:tr>
              <a:tr h="173371">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ADC-USB</a:t>
                      </a:r>
                      <a:endParaRPr lang="en-US" altLang="zh-CN" sz="7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87" marR="1787" marT="1787" marB="0" anchor="ctr"/>
                </a:tc>
                <a:tc>
                  <a:txBody>
                    <a:bodyPr/>
                    <a:lstStyle/>
                    <a:p>
                      <a:pPr algn="ctr"/>
                      <a:r>
                        <a:rPr lang="en-US" altLang="zh-CN" sz="700" b="0" dirty="0">
                          <a:ln>
                            <a:noFill/>
                          </a:ln>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＜10ms</a:t>
                      </a:r>
                      <a:endParaRPr lang="zh-CN" altLang="en-US" sz="900" b="0" dirty="0">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08"/>
                  </a:ext>
                </a:extLst>
              </a:tr>
              <a:tr h="173371">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800" b="1"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 ADC input Path(24bit,48KHz)</a:t>
                      </a:r>
                      <a:endParaRPr lang="en-US" altLang="zh-CN" sz="800" b="1"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87" marR="1787" marT="1787" marB="0" anchor="ct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10010"/>
                  </a:ext>
                </a:extLst>
              </a:tr>
              <a:tr h="136802">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SNR</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106dB</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1"/>
                  </a:ext>
                </a:extLst>
              </a:tr>
              <a:tr h="136802">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Dynamic range</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106dB</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2"/>
                  </a:ext>
                </a:extLst>
              </a:tr>
              <a:tr h="136802">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THD+N</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-88dB</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3"/>
                  </a:ext>
                </a:extLst>
              </a:tr>
              <a:tr h="271628">
                <a:tc gridSpan="2">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800" b="1"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 DAC output Path</a:t>
                      </a:r>
                    </a:p>
                    <a:p>
                      <a:pPr marL="0" marR="0" lvl="0" indent="0" algn="ctr" defTabSz="1825625" eaLnBrk="1" fontAlgn="ctr" latinLnBrk="0" hangingPunct="1">
                        <a:lnSpc>
                          <a:spcPct val="100000"/>
                        </a:lnSpc>
                        <a:spcBef>
                          <a:spcPts val="0"/>
                        </a:spcBef>
                        <a:spcAft>
                          <a:spcPts val="0"/>
                        </a:spcAft>
                        <a:buClrTx/>
                        <a:buSzTx/>
                        <a:buFontTx/>
                        <a:buNone/>
                        <a:defRPr/>
                      </a:pPr>
                      <a:r>
                        <a:rPr lang="en-US" altLang="zh-CN" sz="800" b="1"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(32Ω 24bit,48KHz GOM/GOD=0dB</a:t>
                      </a:r>
                      <a:r>
                        <a:rPr lang="en-US" altLang="zh-CN" sz="800" b="1" dirty="0">
                          <a:ln>
                            <a:noFill/>
                          </a:ln>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rPr>
                        <a:t>)</a:t>
                      </a:r>
                      <a:endParaRPr lang="en-US" altLang="zh-CN" sz="800" b="1"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Arial" panose="020B0604020202020204" pitchFamily="34" charset="0"/>
                        <a:sym typeface="Arial" panose="020B0604020202020204"/>
                      </a:endParaRPr>
                    </a:p>
                  </a:txBody>
                  <a:tcPr marL="1787" marR="1787" marT="1787" marB="0" anchor="ctr">
                    <a:solidFill>
                      <a:schemeClr val="bg1">
                        <a:lumMod val="85000"/>
                      </a:schemeClr>
                    </a:solidFill>
                  </a:tcPr>
                </a:tc>
                <a:tc hMerge="1">
                  <a:txBody>
                    <a:bodyPr/>
                    <a:lstStyle/>
                    <a:p>
                      <a:endParaRPr lang="zh-CN" altLang="en-US"/>
                    </a:p>
                  </a:txBody>
                  <a:tcPr/>
                </a:tc>
                <a:extLst>
                  <a:ext uri="{0D108BD9-81ED-4DB2-BD59-A6C34878D82A}">
                    <a16:rowId xmlns:a16="http://schemas.microsoft.com/office/drawing/2014/main" val="10014"/>
                  </a:ext>
                </a:extLst>
              </a:tr>
              <a:tr h="136802">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Output Power</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30mW</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5"/>
                  </a:ext>
                </a:extLst>
              </a:tr>
              <a:tr h="136802">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SNR</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101dB</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6"/>
                  </a:ext>
                </a:extLst>
              </a:tr>
              <a:tr h="136802">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Dynamic range</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110dB</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7"/>
                  </a:ext>
                </a:extLst>
              </a:tr>
              <a:tr h="136802">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THD+N</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-81dB</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8"/>
                  </a:ext>
                </a:extLst>
              </a:tr>
              <a:tr h="173073">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Noise level</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tc>
                  <a:txBody>
                    <a:bodyPr/>
                    <a:lstStyle/>
                    <a:p>
                      <a:pPr marL="0" marR="0" lvl="0" indent="0" algn="ctr" defTabSz="1825625" eaLnBrk="1" fontAlgn="ctr" latinLnBrk="0" hangingPunct="1">
                        <a:lnSpc>
                          <a:spcPct val="100000"/>
                        </a:lnSpc>
                        <a:spcBef>
                          <a:spcPts val="0"/>
                        </a:spcBef>
                        <a:spcAft>
                          <a:spcPts val="0"/>
                        </a:spcAft>
                        <a:buClrTx/>
                        <a:buSzTx/>
                        <a:buFontTx/>
                        <a:buNone/>
                        <a:defRPr/>
                      </a:pPr>
                      <a:r>
                        <a:rPr lang="zh-CN" altLang="en-US"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700" b="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5uVrms</a:t>
                      </a:r>
                      <a:endParaRPr lang="en-US" altLang="zh-CN" sz="700" b="0" i="0" u="none" strike="noStrike" dirty="0">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txBody>
                  <a:tcPr marL="1787" marR="1787" marT="1787" marB="0" anchor="ctr"/>
                </a:tc>
                <a:extLst>
                  <a:ext uri="{0D108BD9-81ED-4DB2-BD59-A6C34878D82A}">
                    <a16:rowId xmlns:a16="http://schemas.microsoft.com/office/drawing/2014/main" val="10019"/>
                  </a:ext>
                </a:extLst>
              </a:tr>
            </a:tbl>
          </a:graphicData>
        </a:graphic>
      </p:graphicFrame>
      <p:pic>
        <p:nvPicPr>
          <p:cNvPr id="12" name="图片 11">
            <a:extLst>
              <a:ext uri="{FF2B5EF4-FFF2-40B4-BE49-F238E27FC236}">
                <a16:creationId xmlns:a16="http://schemas.microsoft.com/office/drawing/2014/main" id="{83855EF9-A0E5-66F8-8A9C-F2208694B2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7039" y="101600"/>
            <a:ext cx="812842" cy="812842"/>
          </a:xfrm>
          <a:prstGeom prst="rect">
            <a:avLst/>
          </a:prstGeom>
        </p:spPr>
      </p:pic>
    </p:spTree>
  </p:cSld>
  <p:clrMapOvr>
    <a:masterClrMapping/>
  </p:clrMapOvr>
  <p:transition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Top)">
                                      <p:cBhvr>
                                        <p:cTn id="7" dur="500"/>
                                        <p:tgtEl>
                                          <p:spTgt spid="21"/>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lide(fromTo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表格 28">
            <a:extLst>
              <a:ext uri="{FF2B5EF4-FFF2-40B4-BE49-F238E27FC236}">
                <a16:creationId xmlns:a16="http://schemas.microsoft.com/office/drawing/2014/main" id="{4126EBBB-541D-A04D-9E7C-FFEB0C97E264}"/>
              </a:ext>
            </a:extLst>
          </p:cNvPr>
          <p:cNvGraphicFramePr>
            <a:graphicFrameLocks noGrp="1"/>
          </p:cNvGraphicFramePr>
          <p:nvPr/>
        </p:nvGraphicFramePr>
        <p:xfrm>
          <a:off x="1179717" y="989332"/>
          <a:ext cx="5761188" cy="3240769"/>
        </p:xfrm>
        <a:graphic>
          <a:graphicData uri="http://schemas.openxmlformats.org/drawingml/2006/table">
            <a:tbl>
              <a:tblPr firstRow="1" bandRow="1">
                <a:tableStyleId>{5C22544A-7EE6-4342-B048-85BDC9FD1C3A}</a:tableStyleId>
              </a:tblPr>
              <a:tblGrid>
                <a:gridCol w="640132">
                  <a:extLst>
                    <a:ext uri="{9D8B030D-6E8A-4147-A177-3AD203B41FA5}">
                      <a16:colId xmlns:a16="http://schemas.microsoft.com/office/drawing/2014/main" val="723252646"/>
                    </a:ext>
                  </a:extLst>
                </a:gridCol>
                <a:gridCol w="640132">
                  <a:extLst>
                    <a:ext uri="{9D8B030D-6E8A-4147-A177-3AD203B41FA5}">
                      <a16:colId xmlns:a16="http://schemas.microsoft.com/office/drawing/2014/main" val="4201715352"/>
                    </a:ext>
                  </a:extLst>
                </a:gridCol>
                <a:gridCol w="640132">
                  <a:extLst>
                    <a:ext uri="{9D8B030D-6E8A-4147-A177-3AD203B41FA5}">
                      <a16:colId xmlns:a16="http://schemas.microsoft.com/office/drawing/2014/main" val="3027725568"/>
                    </a:ext>
                  </a:extLst>
                </a:gridCol>
                <a:gridCol w="640132">
                  <a:extLst>
                    <a:ext uri="{9D8B030D-6E8A-4147-A177-3AD203B41FA5}">
                      <a16:colId xmlns:a16="http://schemas.microsoft.com/office/drawing/2014/main" val="153070146"/>
                    </a:ext>
                  </a:extLst>
                </a:gridCol>
                <a:gridCol w="640132">
                  <a:extLst>
                    <a:ext uri="{9D8B030D-6E8A-4147-A177-3AD203B41FA5}">
                      <a16:colId xmlns:a16="http://schemas.microsoft.com/office/drawing/2014/main" val="1554229422"/>
                    </a:ext>
                  </a:extLst>
                </a:gridCol>
                <a:gridCol w="640132">
                  <a:extLst>
                    <a:ext uri="{9D8B030D-6E8A-4147-A177-3AD203B41FA5}">
                      <a16:colId xmlns:a16="http://schemas.microsoft.com/office/drawing/2014/main" val="1360804116"/>
                    </a:ext>
                  </a:extLst>
                </a:gridCol>
                <a:gridCol w="640132">
                  <a:extLst>
                    <a:ext uri="{9D8B030D-6E8A-4147-A177-3AD203B41FA5}">
                      <a16:colId xmlns:a16="http://schemas.microsoft.com/office/drawing/2014/main" val="2049069099"/>
                    </a:ext>
                  </a:extLst>
                </a:gridCol>
                <a:gridCol w="640132">
                  <a:extLst>
                    <a:ext uri="{9D8B030D-6E8A-4147-A177-3AD203B41FA5}">
                      <a16:colId xmlns:a16="http://schemas.microsoft.com/office/drawing/2014/main" val="249920328"/>
                    </a:ext>
                  </a:extLst>
                </a:gridCol>
                <a:gridCol w="640132">
                  <a:extLst>
                    <a:ext uri="{9D8B030D-6E8A-4147-A177-3AD203B41FA5}">
                      <a16:colId xmlns:a16="http://schemas.microsoft.com/office/drawing/2014/main" val="1860270473"/>
                    </a:ext>
                  </a:extLst>
                </a:gridCol>
              </a:tblGrid>
              <a:tr h="3240769">
                <a:tc>
                  <a:txBody>
                    <a:bodyPr/>
                    <a:lstStyle/>
                    <a:p>
                      <a:endParaRPr lang="zh-CN" altLang="en-US" sz="1000" dirty="0"/>
                    </a:p>
                  </a:txBody>
                  <a:tcPr marL="68580" marR="68580" marT="34290" marB="34290">
                    <a:lnL w="12700" cap="flat" cmpd="sng" algn="ctr">
                      <a:noFill/>
                      <a:prstDash val="solid"/>
                      <a:round/>
                      <a:headEnd type="none" w="med" len="med"/>
                      <a:tailEnd type="none" w="med" len="med"/>
                    </a:lnL>
                    <a:lnR w="12700" cap="flat" cmpd="sng" algn="ctr">
                      <a:solidFill>
                        <a:schemeClr val="tx2">
                          <a:lumMod val="20000"/>
                          <a:lumOff val="80000"/>
                        </a:schemeClr>
                      </a:solidFill>
                      <a:prstDash val="lg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1000" dirty="0"/>
                    </a:p>
                  </a:txBody>
                  <a:tcPr marL="68580" marR="68580" marT="34290" marB="34290">
                    <a:lnL w="12700" cap="flat" cmpd="sng" algn="ctr">
                      <a:solidFill>
                        <a:schemeClr val="tx2">
                          <a:lumMod val="20000"/>
                          <a:lumOff val="80000"/>
                        </a:schemeClr>
                      </a:solidFill>
                      <a:prstDash val="lgDash"/>
                      <a:round/>
                      <a:headEnd type="none" w="med" len="med"/>
                      <a:tailEnd type="none" w="med" len="med"/>
                    </a:lnL>
                    <a:lnR w="12700" cap="flat" cmpd="sng" algn="ctr">
                      <a:solidFill>
                        <a:schemeClr val="tx2">
                          <a:lumMod val="20000"/>
                          <a:lumOff val="80000"/>
                        </a:schemeClr>
                      </a:solidFill>
                      <a:prstDash val="lg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1000" dirty="0"/>
                    </a:p>
                  </a:txBody>
                  <a:tcPr marL="68580" marR="68580" marT="34290" marB="34290">
                    <a:lnL w="12700" cap="flat" cmpd="sng" algn="ctr">
                      <a:solidFill>
                        <a:schemeClr val="tx2">
                          <a:lumMod val="20000"/>
                          <a:lumOff val="80000"/>
                        </a:schemeClr>
                      </a:solidFill>
                      <a:prstDash val="lgDash"/>
                      <a:round/>
                      <a:headEnd type="none" w="med" len="med"/>
                      <a:tailEnd type="none" w="med" len="med"/>
                    </a:lnL>
                    <a:lnR w="12700" cap="flat" cmpd="sng" algn="ctr">
                      <a:solidFill>
                        <a:schemeClr val="tx2">
                          <a:lumMod val="20000"/>
                          <a:lumOff val="80000"/>
                        </a:schemeClr>
                      </a:solidFill>
                      <a:prstDash val="lg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1000" dirty="0"/>
                    </a:p>
                  </a:txBody>
                  <a:tcPr marL="68580" marR="68580" marT="34290" marB="34290">
                    <a:lnL w="12700" cap="flat" cmpd="sng" algn="ctr">
                      <a:solidFill>
                        <a:schemeClr val="tx2">
                          <a:lumMod val="20000"/>
                          <a:lumOff val="80000"/>
                        </a:schemeClr>
                      </a:solidFill>
                      <a:prstDash val="lgDash"/>
                      <a:round/>
                      <a:headEnd type="none" w="med" len="med"/>
                      <a:tailEnd type="none" w="med" len="med"/>
                    </a:lnL>
                    <a:lnR w="12700" cap="flat" cmpd="sng" algn="ctr">
                      <a:solidFill>
                        <a:schemeClr val="tx2">
                          <a:lumMod val="20000"/>
                          <a:lumOff val="80000"/>
                        </a:schemeClr>
                      </a:solidFill>
                      <a:prstDash val="lg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1000" dirty="0"/>
                    </a:p>
                  </a:txBody>
                  <a:tcPr marL="68580" marR="68580" marT="34290" marB="34290">
                    <a:lnL w="12700" cap="flat" cmpd="sng" algn="ctr">
                      <a:solidFill>
                        <a:schemeClr val="tx2">
                          <a:lumMod val="20000"/>
                          <a:lumOff val="80000"/>
                        </a:schemeClr>
                      </a:solidFill>
                      <a:prstDash val="lgDash"/>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1000" dirty="0"/>
                    </a:p>
                  </a:txBody>
                  <a:tcPr marL="68580" marR="68580" marT="34290" marB="34290">
                    <a:lnL w="12700" cap="flat" cmpd="sng" algn="ctr">
                      <a:solidFill>
                        <a:schemeClr val="tx1">
                          <a:lumMod val="60000"/>
                          <a:lumOff val="40000"/>
                        </a:schemeClr>
                      </a:solidFill>
                      <a:prstDash val="solid"/>
                      <a:round/>
                      <a:headEnd type="none" w="med" len="med"/>
                      <a:tailEnd type="none" w="med" len="med"/>
                    </a:lnL>
                    <a:lnR w="12700" cap="flat" cmpd="sng" algn="ctr">
                      <a:solidFill>
                        <a:schemeClr val="tx2">
                          <a:lumMod val="20000"/>
                          <a:lumOff val="80000"/>
                        </a:schemeClr>
                      </a:solidFill>
                      <a:prstDash val="lg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1000" dirty="0"/>
                    </a:p>
                  </a:txBody>
                  <a:tcPr marL="68580" marR="68580" marT="34290" marB="34290">
                    <a:lnL w="12700" cap="flat" cmpd="sng" algn="ctr">
                      <a:solidFill>
                        <a:schemeClr val="tx2">
                          <a:lumMod val="20000"/>
                          <a:lumOff val="80000"/>
                        </a:schemeClr>
                      </a:solidFill>
                      <a:prstDash val="lgDash"/>
                      <a:round/>
                      <a:headEnd type="none" w="med" len="med"/>
                      <a:tailEnd type="none" w="med" len="med"/>
                    </a:lnL>
                    <a:lnR w="12700" cap="flat" cmpd="sng" algn="ctr">
                      <a:solidFill>
                        <a:schemeClr val="tx2">
                          <a:lumMod val="20000"/>
                          <a:lumOff val="80000"/>
                        </a:schemeClr>
                      </a:solidFill>
                      <a:prstDash val="lg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800" dirty="0"/>
                    </a:p>
                  </a:txBody>
                  <a:tcPr marL="68580" marR="68580" marT="34290" marB="34290">
                    <a:lnL w="12700" cap="flat" cmpd="sng" algn="ctr">
                      <a:solidFill>
                        <a:schemeClr val="tx2">
                          <a:lumMod val="20000"/>
                          <a:lumOff val="80000"/>
                        </a:schemeClr>
                      </a:solidFill>
                      <a:prstDash val="lgDash"/>
                      <a:round/>
                      <a:headEnd type="none" w="med" len="med"/>
                      <a:tailEnd type="none" w="med" len="med"/>
                    </a:lnL>
                    <a:lnR w="12700" cap="flat" cmpd="sng" algn="ctr">
                      <a:solidFill>
                        <a:schemeClr val="tx2">
                          <a:lumMod val="20000"/>
                          <a:lumOff val="80000"/>
                        </a:schemeClr>
                      </a:solidFill>
                      <a:prstDash val="lg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1000" dirty="0"/>
                    </a:p>
                  </a:txBody>
                  <a:tcPr marL="68580" marR="68580" marT="34290" marB="34290">
                    <a:lnL w="12700" cap="flat" cmpd="sng" algn="ctr">
                      <a:solidFill>
                        <a:schemeClr val="tx2">
                          <a:lumMod val="20000"/>
                          <a:lumOff val="80000"/>
                        </a:schemeClr>
                      </a:solidFill>
                      <a:prstDash val="lgDash"/>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3174465"/>
                  </a:ext>
                </a:extLst>
              </a:tr>
            </a:tbl>
          </a:graphicData>
        </a:graphic>
      </p:graphicFrame>
      <p:sp>
        <p:nvSpPr>
          <p:cNvPr id="35" name="矩形 34">
            <a:extLst>
              <a:ext uri="{FF2B5EF4-FFF2-40B4-BE49-F238E27FC236}">
                <a16:creationId xmlns:a16="http://schemas.microsoft.com/office/drawing/2014/main" id="{44D34C44-070F-AD40-A6DF-7BA6AD735180}"/>
              </a:ext>
            </a:extLst>
          </p:cNvPr>
          <p:cNvSpPr/>
          <p:nvPr/>
        </p:nvSpPr>
        <p:spPr>
          <a:xfrm>
            <a:off x="1850127" y="1238425"/>
            <a:ext cx="1674000" cy="4323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800" dirty="0"/>
          </a:p>
        </p:txBody>
      </p:sp>
      <p:sp>
        <p:nvSpPr>
          <p:cNvPr id="106" name="Title 1">
            <a:extLst>
              <a:ext uri="{FF2B5EF4-FFF2-40B4-BE49-F238E27FC236}">
                <a16:creationId xmlns:a16="http://schemas.microsoft.com/office/drawing/2014/main" id="{C2973F75-41F5-1445-86D1-0CDAE05FFF1A}"/>
              </a:ext>
            </a:extLst>
          </p:cNvPr>
          <p:cNvSpPr txBox="1">
            <a:spLocks/>
          </p:cNvSpPr>
          <p:nvPr/>
        </p:nvSpPr>
        <p:spPr>
          <a:xfrm>
            <a:off x="593779" y="311865"/>
            <a:ext cx="2242412" cy="32027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zh-CN" altLang="en-US" sz="2100" b="1" dirty="0">
                <a:solidFill>
                  <a:schemeClr val="tx1">
                    <a:lumMod val="75000"/>
                  </a:schemeClr>
                </a:solidFill>
                <a:latin typeface="+mn-ea"/>
                <a:ea typeface="+mn-ea"/>
              </a:rPr>
              <a:t>产品线规划</a:t>
            </a:r>
            <a:endParaRPr lang="en-US" altLang="zh-CN" sz="4500" b="1" dirty="0">
              <a:solidFill>
                <a:schemeClr val="tx1">
                  <a:lumMod val="75000"/>
                </a:schemeClr>
              </a:solidFill>
              <a:latin typeface="+mn-ea"/>
              <a:ea typeface="+mn-ea"/>
            </a:endParaRPr>
          </a:p>
        </p:txBody>
      </p:sp>
      <p:graphicFrame>
        <p:nvGraphicFramePr>
          <p:cNvPr id="114" name="图示 113">
            <a:extLst>
              <a:ext uri="{FF2B5EF4-FFF2-40B4-BE49-F238E27FC236}">
                <a16:creationId xmlns:a16="http://schemas.microsoft.com/office/drawing/2014/main" id="{1D5F64B1-5FFE-3C46-A596-1C5B8329920A}"/>
              </a:ext>
            </a:extLst>
          </p:cNvPr>
          <p:cNvGraphicFramePr/>
          <p:nvPr/>
        </p:nvGraphicFramePr>
        <p:xfrm>
          <a:off x="4422100" y="4414541"/>
          <a:ext cx="3570237" cy="2541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8" name="文本框 117">
            <a:extLst>
              <a:ext uri="{FF2B5EF4-FFF2-40B4-BE49-F238E27FC236}">
                <a16:creationId xmlns:a16="http://schemas.microsoft.com/office/drawing/2014/main" id="{83FD7DF1-382A-CA4C-B16B-A85C56F0EA9D}"/>
              </a:ext>
            </a:extLst>
          </p:cNvPr>
          <p:cNvSpPr txBox="1"/>
          <p:nvPr/>
        </p:nvSpPr>
        <p:spPr>
          <a:xfrm rot="5400000">
            <a:off x="1094164" y="2173483"/>
            <a:ext cx="438839" cy="10799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53578" tIns="53578" rIns="53578" bIns="53578" numCol="1" spcCol="38100"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0">
                <a:latin typeface="微软雅黑" panose="020B0503020204020204" pitchFamily="34" charset="-122"/>
                <a:ea typeface="微软雅黑" panose="020B0503020204020204" pitchFamily="34" charset="-122"/>
              </a:defRPr>
            </a:lvl1pPr>
          </a:lstStyle>
          <a:p>
            <a:pPr algn="ctr" defTabSz="616148" eaLnBrk="1" fontAlgn="auto">
              <a:spcBef>
                <a:spcPts val="0"/>
              </a:spcBef>
              <a:spcAft>
                <a:spcPts val="0"/>
              </a:spcAft>
              <a:defRPr/>
            </a:pPr>
            <a:r>
              <a:rPr lang="zh-CN" altLang="en-US" sz="1050" b="1" kern="0" dirty="0">
                <a:solidFill>
                  <a:srgbClr val="000000"/>
                </a:solidFill>
                <a:latin typeface="Microsoft YaHei" panose="020B0503020204020204" pitchFamily="34" charset="-122"/>
                <a:ea typeface="Microsoft YaHei" panose="020B0503020204020204" pitchFamily="34" charset="-122"/>
                <a:sym typeface="Helvetica Neue"/>
              </a:rPr>
              <a:t>健康</a:t>
            </a:r>
          </a:p>
        </p:txBody>
      </p:sp>
      <p:sp>
        <p:nvSpPr>
          <p:cNvPr id="119" name="文本框 9">
            <a:extLst>
              <a:ext uri="{FF2B5EF4-FFF2-40B4-BE49-F238E27FC236}">
                <a16:creationId xmlns:a16="http://schemas.microsoft.com/office/drawing/2014/main" id="{44C67660-8316-E340-A0F9-7C99374E8B26}"/>
              </a:ext>
            </a:extLst>
          </p:cNvPr>
          <p:cNvSpPr txBox="1"/>
          <p:nvPr/>
        </p:nvSpPr>
        <p:spPr>
          <a:xfrm rot="5400000">
            <a:off x="1134633" y="928763"/>
            <a:ext cx="357899" cy="877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53578" tIns="53578" rIns="53578" bIns="53578" numCol="1" spcCol="38100"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0">
                <a:latin typeface="微软雅黑" panose="020B0503020204020204" pitchFamily="34" charset="-122"/>
                <a:ea typeface="微软雅黑" panose="020B0503020204020204" pitchFamily="34" charset="-122"/>
              </a:defRPr>
            </a:lvl1pPr>
          </a:lstStyle>
          <a:p>
            <a:pPr algn="ctr" defTabSz="616148" eaLnBrk="1" fontAlgn="auto">
              <a:spcBef>
                <a:spcPts val="0"/>
              </a:spcBef>
              <a:spcAft>
                <a:spcPts val="0"/>
              </a:spcAft>
              <a:defRPr/>
            </a:pPr>
            <a:r>
              <a:rPr lang="zh-CN" altLang="en-US" sz="1050" b="1" dirty="0">
                <a:latin typeface="Microsoft YaHei" panose="020B0503020204020204" pitchFamily="34" charset="-122"/>
                <a:ea typeface="Microsoft YaHei" panose="020B0503020204020204" pitchFamily="34" charset="-122"/>
              </a:rPr>
              <a:t>耳机</a:t>
            </a:r>
            <a:endParaRPr lang="en-US" altLang="zh-CN" sz="1050" b="1" dirty="0">
              <a:latin typeface="Microsoft YaHei" panose="020B0503020204020204" pitchFamily="34" charset="-122"/>
              <a:ea typeface="Microsoft YaHei" panose="020B0503020204020204" pitchFamily="34" charset="-122"/>
            </a:endParaRPr>
          </a:p>
        </p:txBody>
      </p:sp>
      <p:grpSp>
        <p:nvGrpSpPr>
          <p:cNvPr id="7" name="组合 6">
            <a:extLst>
              <a:ext uri="{FF2B5EF4-FFF2-40B4-BE49-F238E27FC236}">
                <a16:creationId xmlns:a16="http://schemas.microsoft.com/office/drawing/2014/main" id="{5C809944-3EB8-914D-8097-6472FD56EC64}"/>
              </a:ext>
            </a:extLst>
          </p:cNvPr>
          <p:cNvGrpSpPr/>
          <p:nvPr/>
        </p:nvGrpSpPr>
        <p:grpSpPr>
          <a:xfrm>
            <a:off x="4072424" y="1733968"/>
            <a:ext cx="1243822" cy="586953"/>
            <a:chOff x="4486275" y="3437800"/>
            <a:chExt cx="1429423" cy="977967"/>
          </a:xfrm>
        </p:grpSpPr>
        <p:sp>
          <p:nvSpPr>
            <p:cNvPr id="195" name="文本框 194">
              <a:extLst>
                <a:ext uri="{FF2B5EF4-FFF2-40B4-BE49-F238E27FC236}">
                  <a16:creationId xmlns:a16="http://schemas.microsoft.com/office/drawing/2014/main" id="{F0F0164B-41F6-D045-9A11-59139407E6B1}"/>
                </a:ext>
              </a:extLst>
            </p:cNvPr>
            <p:cNvSpPr txBox="1"/>
            <p:nvPr/>
          </p:nvSpPr>
          <p:spPr>
            <a:xfrm>
              <a:off x="4486275" y="3799845"/>
              <a:ext cx="1429423" cy="615922"/>
            </a:xfrm>
            <a:prstGeom prst="rect">
              <a:avLst/>
            </a:prstGeom>
            <a:solidFill>
              <a:schemeClr val="bg1">
                <a:lumMod val="95000"/>
              </a:schemeClr>
            </a:solidFill>
          </p:spPr>
          <p:txBody>
            <a:bodyPr wrap="square">
              <a:spAutoFit/>
            </a:bodyPr>
            <a:lstStyle/>
            <a:p>
              <a:pPr marL="128588" indent="-128588" defTabSz="616148">
                <a:buFont typeface="Arial" panose="020B0604020202020204" pitchFamily="34" charset="0"/>
                <a:buChar char="•"/>
                <a:defRPr/>
              </a:pPr>
              <a:r>
                <a:rPr lang="en-US" altLang="zh-CN" sz="700" kern="0" dirty="0">
                  <a:latin typeface="+mn-ea"/>
                  <a:sym typeface="Helvetica Neue Medium"/>
                </a:rPr>
                <a:t>6 MICs</a:t>
              </a:r>
            </a:p>
            <a:p>
              <a:pPr marL="128588" indent="-128588" defTabSz="616148">
                <a:buFont typeface="Arial" panose="020B0604020202020204" pitchFamily="34" charset="0"/>
                <a:buChar char="•"/>
                <a:defRPr/>
              </a:pPr>
              <a:r>
                <a:rPr lang="zh-CN" altLang="en-US" sz="700" kern="0" dirty="0">
                  <a:latin typeface="+mn-ea"/>
                  <a:sym typeface="Helvetica Neue Medium"/>
                </a:rPr>
                <a:t>回声抑制</a:t>
              </a:r>
              <a:endParaRPr lang="en-US" altLang="zh-CN" sz="700" kern="0" dirty="0">
                <a:latin typeface="+mn-ea"/>
                <a:sym typeface="Helvetica Neue Medium"/>
              </a:endParaRPr>
            </a:p>
            <a:p>
              <a:pPr marL="128588" indent="-128588" defTabSz="616148">
                <a:buFont typeface="Arial" panose="020B0604020202020204" pitchFamily="34" charset="0"/>
                <a:buChar char="•"/>
                <a:defRPr/>
              </a:pPr>
              <a:r>
                <a:rPr lang="zh-CN" altLang="en-US" sz="700" kern="0" dirty="0">
                  <a:latin typeface="+mn-ea"/>
                  <a:sym typeface="Helvetica Neue Medium"/>
                </a:rPr>
                <a:t>远场拾音</a:t>
              </a:r>
            </a:p>
          </p:txBody>
        </p:sp>
        <p:sp>
          <p:nvSpPr>
            <p:cNvPr id="196" name="文本框 195">
              <a:extLst>
                <a:ext uri="{FF2B5EF4-FFF2-40B4-BE49-F238E27FC236}">
                  <a16:creationId xmlns:a16="http://schemas.microsoft.com/office/drawing/2014/main" id="{AED39F4A-0635-5844-9E49-4DAB96C6A445}"/>
                </a:ext>
              </a:extLst>
            </p:cNvPr>
            <p:cNvSpPr txBox="1"/>
            <p:nvPr/>
          </p:nvSpPr>
          <p:spPr>
            <a:xfrm>
              <a:off x="4486275" y="3437800"/>
              <a:ext cx="1429423" cy="312115"/>
            </a:xfrm>
            <a:prstGeom prst="rect">
              <a:avLst/>
            </a:prstGeom>
            <a:solidFill>
              <a:schemeClr val="accent1">
                <a:lumMod val="20000"/>
                <a:lumOff val="80000"/>
              </a:schemeClr>
            </a:solidFill>
          </p:spPr>
          <p:txBody>
            <a:bodyPr wrap="square">
              <a:spAutoFit/>
            </a:bodyPr>
            <a:lstStyle/>
            <a:p>
              <a:pPr algn="ctr"/>
              <a:r>
                <a:rPr lang="en-US" altLang="zh-CN" sz="900" b="1" dirty="0">
                  <a:latin typeface="+mn-ea"/>
                </a:rPr>
                <a:t>IC+MIC Array</a:t>
              </a:r>
              <a:endParaRPr lang="zh-CN" altLang="en-US" sz="900" b="1" dirty="0">
                <a:latin typeface="+mn-ea"/>
              </a:endParaRPr>
            </a:p>
          </p:txBody>
        </p:sp>
      </p:grpSp>
      <p:grpSp>
        <p:nvGrpSpPr>
          <p:cNvPr id="9" name="组合 8">
            <a:extLst>
              <a:ext uri="{FF2B5EF4-FFF2-40B4-BE49-F238E27FC236}">
                <a16:creationId xmlns:a16="http://schemas.microsoft.com/office/drawing/2014/main" id="{B832BC64-F619-C040-8FC1-7492C4E0152B}"/>
              </a:ext>
            </a:extLst>
          </p:cNvPr>
          <p:cNvGrpSpPr/>
          <p:nvPr/>
        </p:nvGrpSpPr>
        <p:grpSpPr>
          <a:xfrm>
            <a:off x="3159969" y="2401172"/>
            <a:ext cx="1846205" cy="574383"/>
            <a:chOff x="6268810" y="4372265"/>
            <a:chExt cx="1450000" cy="1647339"/>
          </a:xfrm>
        </p:grpSpPr>
        <p:sp>
          <p:nvSpPr>
            <p:cNvPr id="209" name="文本框 208">
              <a:extLst>
                <a:ext uri="{FF2B5EF4-FFF2-40B4-BE49-F238E27FC236}">
                  <a16:creationId xmlns:a16="http://schemas.microsoft.com/office/drawing/2014/main" id="{38109EF5-3C5E-714D-BDD7-DD9019DE56E0}"/>
                </a:ext>
              </a:extLst>
            </p:cNvPr>
            <p:cNvSpPr txBox="1"/>
            <p:nvPr/>
          </p:nvSpPr>
          <p:spPr>
            <a:xfrm>
              <a:off x="6268810" y="4841475"/>
              <a:ext cx="1450000" cy="1178129"/>
            </a:xfrm>
            <a:prstGeom prst="rect">
              <a:avLst/>
            </a:prstGeom>
            <a:solidFill>
              <a:schemeClr val="bg1">
                <a:lumMod val="95000"/>
              </a:schemeClr>
            </a:solidFill>
          </p:spPr>
          <p:txBody>
            <a:bodyPr wrap="square">
              <a:spAutoFit/>
            </a:bodyPr>
            <a:lstStyle/>
            <a:p>
              <a:pPr marL="128588" indent="-128588" defTabSz="616148">
                <a:buFont typeface="Arial" panose="020B0604020202020204" pitchFamily="34" charset="0"/>
                <a:buChar char="•"/>
                <a:defRPr/>
              </a:pPr>
              <a:r>
                <a:rPr lang="zh-CN" altLang="en-US" sz="600" kern="0" dirty="0">
                  <a:latin typeface="+mn-ea"/>
                  <a:sym typeface="Helvetica Neue Medium"/>
                </a:rPr>
                <a:t>自适应滤波器 </a:t>
              </a:r>
              <a:r>
                <a:rPr lang="en-US" altLang="zh-CN" sz="600" kern="0" dirty="0">
                  <a:latin typeface="+mn-ea"/>
                  <a:sym typeface="Helvetica Neue Medium"/>
                </a:rPr>
                <a:t>Adaptive Filter</a:t>
              </a:r>
            </a:p>
            <a:p>
              <a:pPr marL="128588" indent="-128588" defTabSz="616148">
                <a:buFont typeface="Arial" panose="020B0604020202020204" pitchFamily="34" charset="0"/>
                <a:buChar char="•"/>
                <a:defRPr/>
              </a:pPr>
              <a:r>
                <a:rPr lang="zh-CN" altLang="en-US" sz="600" kern="0" dirty="0">
                  <a:latin typeface="+mn-ea"/>
                  <a:sym typeface="Helvetica Neue Medium"/>
                </a:rPr>
                <a:t>啸叫抑制 </a:t>
              </a:r>
              <a:r>
                <a:rPr lang="en-US" altLang="zh-CN" sz="600" kern="0" dirty="0">
                  <a:latin typeface="+mn-ea"/>
                  <a:sym typeface="Helvetica Neue Medium"/>
                </a:rPr>
                <a:t>Squeal Suppression</a:t>
              </a:r>
              <a:endParaRPr lang="zh-CN" altLang="en-US" sz="600" kern="0" dirty="0">
                <a:latin typeface="+mn-ea"/>
                <a:sym typeface="Helvetica Neue Medium"/>
              </a:endParaRPr>
            </a:p>
            <a:p>
              <a:pPr marL="128588" indent="-128588" defTabSz="616148">
                <a:buFont typeface="Arial" panose="020B0604020202020204" pitchFamily="34" charset="0"/>
                <a:buChar char="•"/>
                <a:defRPr/>
              </a:pPr>
              <a:r>
                <a:rPr lang="zh-CN" altLang="en-US" sz="600" kern="0" dirty="0">
                  <a:latin typeface="+mn-ea"/>
                  <a:sym typeface="Helvetica Neue Medium"/>
                </a:rPr>
                <a:t>智能环境音降噪 </a:t>
              </a:r>
              <a:r>
                <a:rPr lang="en-US" altLang="zh-CN" sz="600" kern="0" dirty="0">
                  <a:latin typeface="+mn-ea"/>
                  <a:sym typeface="Helvetica Neue Medium"/>
                </a:rPr>
                <a:t>Ai environment  Noise reduction</a:t>
              </a:r>
              <a:endParaRPr lang="zh-CN" altLang="en-US" sz="600" kern="0" dirty="0">
                <a:latin typeface="+mn-ea"/>
                <a:sym typeface="Helvetica Neue Medium"/>
              </a:endParaRPr>
            </a:p>
          </p:txBody>
        </p:sp>
        <p:sp>
          <p:nvSpPr>
            <p:cNvPr id="210" name="文本框 209">
              <a:extLst>
                <a:ext uri="{FF2B5EF4-FFF2-40B4-BE49-F238E27FC236}">
                  <a16:creationId xmlns:a16="http://schemas.microsoft.com/office/drawing/2014/main" id="{41BDF4A9-95DA-4346-8399-EDA43108021E}"/>
                </a:ext>
              </a:extLst>
            </p:cNvPr>
            <p:cNvSpPr txBox="1"/>
            <p:nvPr/>
          </p:nvSpPr>
          <p:spPr>
            <a:xfrm>
              <a:off x="6268810" y="4372265"/>
              <a:ext cx="1450000" cy="465671"/>
            </a:xfrm>
            <a:prstGeom prst="rect">
              <a:avLst/>
            </a:prstGeom>
            <a:solidFill>
              <a:schemeClr val="accent1">
                <a:lumMod val="20000"/>
                <a:lumOff val="80000"/>
              </a:schemeClr>
            </a:solidFill>
          </p:spPr>
          <p:txBody>
            <a:bodyPr wrap="square">
              <a:spAutoFit/>
            </a:bodyPr>
            <a:lstStyle/>
            <a:p>
              <a:pPr algn="ctr"/>
              <a:r>
                <a:rPr lang="en-US" altLang="zh-CN" sz="700" b="1" dirty="0">
                  <a:latin typeface="+mn-ea"/>
                </a:rPr>
                <a:t>Hearing aid</a:t>
              </a:r>
              <a:endParaRPr lang="zh-CN" altLang="en-US" sz="700" b="1" dirty="0">
                <a:latin typeface="+mn-ea"/>
              </a:endParaRPr>
            </a:p>
          </p:txBody>
        </p:sp>
      </p:grpSp>
      <p:grpSp>
        <p:nvGrpSpPr>
          <p:cNvPr id="10" name="组合 9">
            <a:extLst>
              <a:ext uri="{FF2B5EF4-FFF2-40B4-BE49-F238E27FC236}">
                <a16:creationId xmlns:a16="http://schemas.microsoft.com/office/drawing/2014/main" id="{C1580A73-C8F4-CA4E-9E92-1F6662A8BEF6}"/>
              </a:ext>
            </a:extLst>
          </p:cNvPr>
          <p:cNvGrpSpPr/>
          <p:nvPr/>
        </p:nvGrpSpPr>
        <p:grpSpPr>
          <a:xfrm>
            <a:off x="4457057" y="3054181"/>
            <a:ext cx="2044520" cy="627995"/>
            <a:chOff x="3721976" y="5252622"/>
            <a:chExt cx="1426782" cy="1067753"/>
          </a:xfrm>
        </p:grpSpPr>
        <p:sp>
          <p:nvSpPr>
            <p:cNvPr id="212" name="文本框 211">
              <a:extLst>
                <a:ext uri="{FF2B5EF4-FFF2-40B4-BE49-F238E27FC236}">
                  <a16:creationId xmlns:a16="http://schemas.microsoft.com/office/drawing/2014/main" id="{383B8FE8-8534-854C-B8A1-394B62EB152C}"/>
                </a:ext>
              </a:extLst>
            </p:cNvPr>
            <p:cNvSpPr txBox="1"/>
            <p:nvPr/>
          </p:nvSpPr>
          <p:spPr>
            <a:xfrm>
              <a:off x="3721976" y="5622171"/>
              <a:ext cx="1426782" cy="698204"/>
            </a:xfrm>
            <a:prstGeom prst="rect">
              <a:avLst/>
            </a:prstGeom>
            <a:solidFill>
              <a:schemeClr val="bg1">
                <a:lumMod val="95000"/>
              </a:schemeClr>
            </a:solidFill>
          </p:spPr>
          <p:txBody>
            <a:bodyPr wrap="square">
              <a:spAutoFit/>
            </a:bodyPr>
            <a:lstStyle/>
            <a:p>
              <a:pPr marL="128588" indent="-128588" defTabSz="616148">
                <a:buFont typeface="Arial" panose="020B0604020202020204" pitchFamily="34" charset="0"/>
                <a:buChar char="•"/>
                <a:defRPr/>
              </a:pPr>
              <a:r>
                <a:rPr lang="en-US" altLang="zh-CN" sz="700" kern="0" dirty="0">
                  <a:latin typeface="+mn-ea"/>
                  <a:sym typeface="Helvetica Neue Medium"/>
                </a:rPr>
                <a:t>AEC &amp; </a:t>
              </a:r>
              <a:r>
                <a:rPr lang="zh-CN" altLang="en-US" sz="700" kern="0" dirty="0">
                  <a:latin typeface="+mn-ea"/>
                  <a:sym typeface="Helvetica Neue Medium"/>
                </a:rPr>
                <a:t>自适应滤波器</a:t>
              </a:r>
            </a:p>
            <a:p>
              <a:pPr marL="128588" indent="-128588" defTabSz="616148">
                <a:buFont typeface="Arial" panose="020B0604020202020204" pitchFamily="34" charset="0"/>
                <a:buChar char="•"/>
                <a:defRPr/>
              </a:pPr>
              <a:r>
                <a:rPr lang="zh-CN" altLang="en-US" sz="700" kern="0" dirty="0">
                  <a:latin typeface="+mn-ea"/>
                  <a:sym typeface="Helvetica Neue Medium"/>
                </a:rPr>
                <a:t>超级环境降噪通话</a:t>
              </a:r>
            </a:p>
            <a:p>
              <a:pPr marL="128588" indent="-128588" defTabSz="616148">
                <a:buFont typeface="Arial" panose="020B0604020202020204" pitchFamily="34" charset="0"/>
                <a:buChar char="•"/>
                <a:defRPr/>
              </a:pPr>
              <a:r>
                <a:rPr lang="zh-CN" altLang="en-US" sz="700" kern="0" dirty="0">
                  <a:latin typeface="+mn-ea"/>
                  <a:sym typeface="Helvetica Neue Medium"/>
                </a:rPr>
                <a:t>风噪抑制</a:t>
              </a:r>
              <a:endParaRPr lang="en-US" altLang="zh-CN" sz="700" kern="0" dirty="0">
                <a:latin typeface="+mn-ea"/>
                <a:sym typeface="Helvetica Neue Medium"/>
              </a:endParaRPr>
            </a:p>
          </p:txBody>
        </p:sp>
        <p:sp>
          <p:nvSpPr>
            <p:cNvPr id="213" name="文本框 212">
              <a:extLst>
                <a:ext uri="{FF2B5EF4-FFF2-40B4-BE49-F238E27FC236}">
                  <a16:creationId xmlns:a16="http://schemas.microsoft.com/office/drawing/2014/main" id="{BC99FF71-1A4C-5E42-9EDA-AEE7511DF675}"/>
                </a:ext>
              </a:extLst>
            </p:cNvPr>
            <p:cNvSpPr txBox="1"/>
            <p:nvPr/>
          </p:nvSpPr>
          <p:spPr>
            <a:xfrm>
              <a:off x="3721976" y="5252622"/>
              <a:ext cx="1426782" cy="306638"/>
            </a:xfrm>
            <a:prstGeom prst="rect">
              <a:avLst/>
            </a:prstGeom>
            <a:solidFill>
              <a:schemeClr val="accent4">
                <a:lumMod val="75000"/>
                <a:lumOff val="25000"/>
              </a:schemeClr>
            </a:solidFill>
          </p:spPr>
          <p:txBody>
            <a:bodyPr wrap="square">
              <a:spAutoFit/>
            </a:bodyPr>
            <a:lstStyle/>
            <a:p>
              <a:pPr algn="ctr"/>
              <a:r>
                <a:rPr lang="en-US" altLang="zh-CN" sz="700" b="1" dirty="0">
                  <a:solidFill>
                    <a:schemeClr val="bg2"/>
                  </a:solidFill>
                  <a:latin typeface="+mn-ea"/>
                </a:rPr>
                <a:t>ENC Earphone Kit</a:t>
              </a:r>
              <a:endParaRPr lang="zh-CN" altLang="en-US" sz="700" b="1" dirty="0">
                <a:solidFill>
                  <a:schemeClr val="bg2"/>
                </a:solidFill>
                <a:latin typeface="+mn-ea"/>
              </a:endParaRPr>
            </a:p>
          </p:txBody>
        </p:sp>
      </p:grpSp>
      <p:grpSp>
        <p:nvGrpSpPr>
          <p:cNvPr id="5" name="组合 4">
            <a:extLst>
              <a:ext uri="{FF2B5EF4-FFF2-40B4-BE49-F238E27FC236}">
                <a16:creationId xmlns:a16="http://schemas.microsoft.com/office/drawing/2014/main" id="{9CC4E08E-414D-DF42-91CE-FCDBCB9F938D}"/>
              </a:ext>
            </a:extLst>
          </p:cNvPr>
          <p:cNvGrpSpPr/>
          <p:nvPr/>
        </p:nvGrpSpPr>
        <p:grpSpPr>
          <a:xfrm>
            <a:off x="1850127" y="895861"/>
            <a:ext cx="1706365" cy="739742"/>
            <a:chOff x="2030241" y="1485336"/>
            <a:chExt cx="2396073" cy="1292282"/>
          </a:xfrm>
        </p:grpSpPr>
        <p:sp>
          <p:nvSpPr>
            <p:cNvPr id="182" name="文本框 181">
              <a:extLst>
                <a:ext uri="{FF2B5EF4-FFF2-40B4-BE49-F238E27FC236}">
                  <a16:creationId xmlns:a16="http://schemas.microsoft.com/office/drawing/2014/main" id="{B73E8558-3539-7C4D-A2D1-8A6FFA52ABE5}"/>
                </a:ext>
              </a:extLst>
            </p:cNvPr>
            <p:cNvSpPr txBox="1"/>
            <p:nvPr/>
          </p:nvSpPr>
          <p:spPr>
            <a:xfrm>
              <a:off x="2072746" y="2012797"/>
              <a:ext cx="1799087" cy="764821"/>
            </a:xfrm>
            <a:prstGeom prst="rect">
              <a:avLst/>
            </a:prstGeom>
            <a:noFill/>
          </p:spPr>
          <p:txBody>
            <a:bodyPr wrap="square">
              <a:spAutoFit/>
            </a:bodyPr>
            <a:lstStyle/>
            <a:p>
              <a:pPr marL="128588" indent="-128588" defTabSz="616148" eaLnBrk="1" fontAlgn="auto">
                <a:spcBef>
                  <a:spcPts val="0"/>
                </a:spcBef>
                <a:spcAft>
                  <a:spcPts val="0"/>
                </a:spcAft>
                <a:buFont typeface="Arial" panose="020B0604020202020204" pitchFamily="34" charset="0"/>
                <a:buChar char="•"/>
                <a:defRPr/>
              </a:pPr>
              <a:r>
                <a:rPr lang="en-US" altLang="zh-CN" sz="700" kern="0" dirty="0">
                  <a:latin typeface="+mn-ea"/>
                  <a:sym typeface="Helvetica Neue Medium"/>
                </a:rPr>
                <a:t>EVC</a:t>
              </a:r>
            </a:p>
            <a:p>
              <a:pPr marL="128588" indent="-128588" defTabSz="616148" eaLnBrk="1" fontAlgn="auto">
                <a:spcBef>
                  <a:spcPts val="0"/>
                </a:spcBef>
                <a:spcAft>
                  <a:spcPts val="0"/>
                </a:spcAft>
                <a:buFont typeface="Arial" panose="020B0604020202020204" pitchFamily="34" charset="0"/>
                <a:buChar char="•"/>
                <a:defRPr/>
              </a:pPr>
              <a:r>
                <a:rPr lang="en-US" altLang="zh-CN" sz="700" kern="0" dirty="0">
                  <a:latin typeface="+mn-ea"/>
                  <a:sym typeface="Helvetica Neue Medium"/>
                </a:rPr>
                <a:t>AEC/AGC/ENC</a:t>
              </a:r>
            </a:p>
            <a:p>
              <a:pPr marL="128588" indent="-128588" defTabSz="616148" eaLnBrk="1" fontAlgn="auto">
                <a:spcBef>
                  <a:spcPts val="0"/>
                </a:spcBef>
                <a:spcAft>
                  <a:spcPts val="0"/>
                </a:spcAft>
                <a:buFont typeface="Arial" panose="020B0604020202020204" pitchFamily="34" charset="0"/>
                <a:buChar char="•"/>
                <a:defRPr/>
              </a:pPr>
              <a:r>
                <a:rPr lang="en-US" altLang="zh-CN" sz="700" kern="0" dirty="0">
                  <a:latin typeface="+mn-ea"/>
                  <a:sym typeface="Helvetica Neue Medium"/>
                </a:rPr>
                <a:t>24bit/192KHz </a:t>
              </a:r>
              <a:endParaRPr lang="en-US" altLang="zh-CN" sz="700" dirty="0">
                <a:latin typeface="+mn-ea"/>
                <a:sym typeface="Helvetica Neue Medium"/>
              </a:endParaRPr>
            </a:p>
            <a:p>
              <a:pPr marL="128588" indent="-128588" defTabSz="616148">
                <a:buFont typeface="Arial" panose="020B0604020202020204" pitchFamily="34" charset="0"/>
                <a:buChar char="•"/>
                <a:defRPr/>
              </a:pPr>
              <a:r>
                <a:rPr lang="zh-CN" altLang="en-US" sz="700" kern="0" dirty="0">
                  <a:latin typeface="+mn-ea"/>
                  <a:sym typeface="Helvetica Neue Medium"/>
                </a:rPr>
                <a:t>波束成形</a:t>
              </a:r>
            </a:p>
          </p:txBody>
        </p:sp>
        <p:sp>
          <p:nvSpPr>
            <p:cNvPr id="183" name="文本框 182">
              <a:extLst>
                <a:ext uri="{FF2B5EF4-FFF2-40B4-BE49-F238E27FC236}">
                  <a16:creationId xmlns:a16="http://schemas.microsoft.com/office/drawing/2014/main" id="{9A8ECFF2-5CD0-834B-A9F5-112FA7726A9B}"/>
                </a:ext>
              </a:extLst>
            </p:cNvPr>
            <p:cNvSpPr txBox="1"/>
            <p:nvPr/>
          </p:nvSpPr>
          <p:spPr>
            <a:xfrm>
              <a:off x="2030241" y="1485336"/>
              <a:ext cx="2396073" cy="539873"/>
            </a:xfrm>
            <a:prstGeom prst="rect">
              <a:avLst/>
            </a:prstGeom>
            <a:solidFill>
              <a:schemeClr val="accent1">
                <a:lumMod val="20000"/>
                <a:lumOff val="80000"/>
              </a:schemeClr>
            </a:solidFill>
          </p:spPr>
          <p:txBody>
            <a:bodyPr wrap="square">
              <a:spAutoFit/>
            </a:bodyPr>
            <a:lstStyle/>
            <a:p>
              <a:pPr algn="ctr" defTabSz="616148" eaLnBrk="1" fontAlgn="auto">
                <a:spcBef>
                  <a:spcPts val="0"/>
                </a:spcBef>
                <a:spcAft>
                  <a:spcPts val="0"/>
                </a:spcAft>
                <a:defRPr/>
              </a:pPr>
              <a:r>
                <a:rPr lang="zh-CN" altLang="en-US" sz="900" b="1" kern="0" dirty="0">
                  <a:latin typeface="+mn-ea"/>
                  <a:sym typeface="Helvetica Neue Medium"/>
                </a:rPr>
                <a:t>第一代 </a:t>
              </a:r>
              <a:r>
                <a:rPr lang="en-US" altLang="zh-CN" sz="900" b="1" kern="0" dirty="0">
                  <a:latin typeface="+mn-ea"/>
                  <a:sym typeface="Helvetica Neue Medium"/>
                </a:rPr>
                <a:t>Audio IC</a:t>
              </a:r>
            </a:p>
            <a:p>
              <a:pPr algn="ctr" defTabSz="616148">
                <a:defRPr/>
              </a:pPr>
              <a:r>
                <a:rPr lang="en-US" altLang="zh-CN" sz="900" b="1" kern="0" dirty="0">
                  <a:latin typeface="+mn-ea"/>
                  <a:sym typeface="Helvetica Neue Medium"/>
                </a:rPr>
                <a:t>Alto</a:t>
              </a:r>
            </a:p>
          </p:txBody>
        </p:sp>
      </p:grpSp>
      <p:grpSp>
        <p:nvGrpSpPr>
          <p:cNvPr id="6" name="组合 5">
            <a:extLst>
              <a:ext uri="{FF2B5EF4-FFF2-40B4-BE49-F238E27FC236}">
                <a16:creationId xmlns:a16="http://schemas.microsoft.com/office/drawing/2014/main" id="{B53A7C6E-AB62-6242-B339-E228401AA3E2}"/>
              </a:ext>
            </a:extLst>
          </p:cNvPr>
          <p:cNvGrpSpPr/>
          <p:nvPr/>
        </p:nvGrpSpPr>
        <p:grpSpPr>
          <a:xfrm>
            <a:off x="5446559" y="883751"/>
            <a:ext cx="2098194" cy="784858"/>
            <a:chOff x="5473981" y="1743380"/>
            <a:chExt cx="2991135" cy="1101646"/>
          </a:xfrm>
        </p:grpSpPr>
        <p:sp>
          <p:nvSpPr>
            <p:cNvPr id="186" name="文本框 185">
              <a:extLst>
                <a:ext uri="{FF2B5EF4-FFF2-40B4-BE49-F238E27FC236}">
                  <a16:creationId xmlns:a16="http://schemas.microsoft.com/office/drawing/2014/main" id="{87BD36E8-5099-3743-8835-81B7E32AAF8E}"/>
                </a:ext>
              </a:extLst>
            </p:cNvPr>
            <p:cNvSpPr txBox="1"/>
            <p:nvPr/>
          </p:nvSpPr>
          <p:spPr>
            <a:xfrm>
              <a:off x="5473981" y="2249638"/>
              <a:ext cx="1553938" cy="583203"/>
            </a:xfrm>
            <a:prstGeom prst="rect">
              <a:avLst/>
            </a:prstGeom>
            <a:solidFill>
              <a:schemeClr val="bg1">
                <a:lumMod val="95000"/>
              </a:schemeClr>
            </a:solidFill>
          </p:spPr>
          <p:txBody>
            <a:bodyPr wrap="square">
              <a:noAutofit/>
            </a:bodyPr>
            <a:lstStyle/>
            <a:p>
              <a:pPr marL="128588" indent="-128588" defTabSz="616148">
                <a:buFont typeface="Arial" panose="020B0604020202020204" pitchFamily="34" charset="0"/>
                <a:buChar char="•"/>
                <a:defRPr/>
              </a:pPr>
              <a:r>
                <a:rPr lang="en-US" altLang="zh-CN" sz="700" kern="0" dirty="0">
                  <a:latin typeface="+mn-ea"/>
                  <a:sym typeface="Helvetica Neue Medium"/>
                </a:rPr>
                <a:t>EVC/ANC/ENC</a:t>
              </a:r>
            </a:p>
            <a:p>
              <a:pPr marL="128588" indent="-128588" defTabSz="616148">
                <a:buFont typeface="Arial" panose="020B0604020202020204" pitchFamily="34" charset="0"/>
                <a:buChar char="•"/>
                <a:defRPr/>
              </a:pPr>
              <a:r>
                <a:rPr lang="en-US" altLang="zh-CN" sz="700" kern="0" dirty="0">
                  <a:latin typeface="+mn-ea"/>
                  <a:sym typeface="Helvetica Neue Medium"/>
                </a:rPr>
                <a:t>24bit/192KHz</a:t>
              </a:r>
            </a:p>
            <a:p>
              <a:pPr marL="128588" indent="-128588" defTabSz="616148">
                <a:buFont typeface="Arial" panose="020B0604020202020204" pitchFamily="34" charset="0"/>
                <a:buChar char="•"/>
                <a:defRPr/>
              </a:pPr>
              <a:r>
                <a:rPr lang="zh-CN" altLang="en-US" sz="700" kern="0" dirty="0">
                  <a:latin typeface="+mn-ea"/>
                  <a:sym typeface="Helvetica Neue Medium"/>
                </a:rPr>
                <a:t>波束成形</a:t>
              </a:r>
              <a:endParaRPr lang="en-US" altLang="zh-CN" sz="700" kern="0" dirty="0">
                <a:latin typeface="+mn-ea"/>
                <a:sym typeface="Helvetica Neue Medium"/>
              </a:endParaRPr>
            </a:p>
          </p:txBody>
        </p:sp>
        <p:sp>
          <p:nvSpPr>
            <p:cNvPr id="41" name="文本框 40">
              <a:extLst>
                <a:ext uri="{FF2B5EF4-FFF2-40B4-BE49-F238E27FC236}">
                  <a16:creationId xmlns:a16="http://schemas.microsoft.com/office/drawing/2014/main" id="{F3E89908-36AD-A74C-B70F-E473196AA7D1}"/>
                </a:ext>
              </a:extLst>
            </p:cNvPr>
            <p:cNvSpPr txBox="1">
              <a:spLocks/>
            </p:cNvSpPr>
            <p:nvPr/>
          </p:nvSpPr>
          <p:spPr>
            <a:xfrm>
              <a:off x="7085779" y="2241340"/>
              <a:ext cx="1379337" cy="603686"/>
            </a:xfrm>
            <a:prstGeom prst="rect">
              <a:avLst/>
            </a:prstGeom>
            <a:solidFill>
              <a:schemeClr val="bg1">
                <a:lumMod val="95000"/>
              </a:schemeClr>
            </a:solidFill>
          </p:spPr>
          <p:txBody>
            <a:bodyPr wrap="square">
              <a:noAutofit/>
            </a:bodyPr>
            <a:lstStyle/>
            <a:p>
              <a:pPr marL="128588" indent="-128588" defTabSz="616148">
                <a:buFont typeface="Arial" panose="020B0604020202020204" pitchFamily="34" charset="0"/>
                <a:buChar char="•"/>
                <a:defRPr/>
              </a:pPr>
              <a:r>
                <a:rPr lang="en-US" altLang="zh-CN" sz="700" kern="0" dirty="0">
                  <a:latin typeface="+mn-ea"/>
                  <a:sym typeface="Helvetica Neue Medium"/>
                </a:rPr>
                <a:t>22nm </a:t>
              </a:r>
              <a:r>
                <a:rPr lang="zh-CN" altLang="en-US" sz="700" kern="0" dirty="0">
                  <a:latin typeface="+mn-ea"/>
                  <a:sym typeface="Helvetica Neue Medium"/>
                </a:rPr>
                <a:t>工艺</a:t>
              </a:r>
              <a:endParaRPr lang="en-US" altLang="zh-CN" sz="700" kern="0" dirty="0">
                <a:latin typeface="+mn-ea"/>
                <a:sym typeface="Helvetica Neue Medium"/>
              </a:endParaRPr>
            </a:p>
            <a:p>
              <a:pPr marL="128588" indent="-128588" defTabSz="616148">
                <a:buFont typeface="Arial" panose="020B0604020202020204" pitchFamily="34" charset="0"/>
                <a:buChar char="•"/>
                <a:defRPr/>
              </a:pPr>
              <a:r>
                <a:rPr lang="zh-CN" altLang="en-US" sz="700" kern="0" dirty="0">
                  <a:latin typeface="+mn-ea"/>
                  <a:sym typeface="Helvetica Neue Medium"/>
                </a:rPr>
                <a:t>增加蓝牙功能</a:t>
              </a:r>
              <a:endParaRPr lang="en-US" altLang="zh-CN" sz="700" kern="0" dirty="0">
                <a:latin typeface="+mn-ea"/>
                <a:sym typeface="Helvetica Neue Medium"/>
              </a:endParaRPr>
            </a:p>
            <a:p>
              <a:pPr marL="128588" indent="-128588" defTabSz="616148">
                <a:buFont typeface="Arial" panose="020B0604020202020204" pitchFamily="34" charset="0"/>
                <a:buChar char="•"/>
                <a:defRPr/>
              </a:pPr>
              <a:r>
                <a:rPr lang="zh-CN" altLang="en-US" sz="700" kern="0" dirty="0">
                  <a:latin typeface="+mn-ea"/>
                  <a:sym typeface="Helvetica Neue Medium"/>
                </a:rPr>
                <a:t>超低功耗</a:t>
              </a:r>
              <a:endParaRPr lang="en-US" altLang="zh-CN" sz="700" kern="0" dirty="0">
                <a:latin typeface="+mn-ea"/>
                <a:sym typeface="Helvetica Neue Medium"/>
              </a:endParaRPr>
            </a:p>
          </p:txBody>
        </p:sp>
        <p:sp>
          <p:nvSpPr>
            <p:cNvPr id="187" name="文本框 186">
              <a:extLst>
                <a:ext uri="{FF2B5EF4-FFF2-40B4-BE49-F238E27FC236}">
                  <a16:creationId xmlns:a16="http://schemas.microsoft.com/office/drawing/2014/main" id="{883C5AA4-AC72-124F-91BE-BD6530EDFDF9}"/>
                </a:ext>
              </a:extLst>
            </p:cNvPr>
            <p:cNvSpPr txBox="1"/>
            <p:nvPr/>
          </p:nvSpPr>
          <p:spPr>
            <a:xfrm>
              <a:off x="5477455" y="1743380"/>
              <a:ext cx="2987661" cy="440800"/>
            </a:xfrm>
            <a:prstGeom prst="rect">
              <a:avLst/>
            </a:prstGeom>
            <a:solidFill>
              <a:schemeClr val="accent4">
                <a:lumMod val="75000"/>
                <a:lumOff val="25000"/>
              </a:schemeClr>
            </a:solidFill>
          </p:spPr>
          <p:txBody>
            <a:bodyPr wrap="square">
              <a:noAutofit/>
            </a:bodyPr>
            <a:lstStyle/>
            <a:p>
              <a:pPr algn="ctr" defTabSz="616148" eaLnBrk="1" fontAlgn="auto">
                <a:spcBef>
                  <a:spcPts val="0"/>
                </a:spcBef>
                <a:spcAft>
                  <a:spcPts val="0"/>
                </a:spcAft>
                <a:defRPr/>
              </a:pPr>
              <a:r>
                <a:rPr lang="zh-CN" altLang="en-US" sz="900" b="1" kern="0" dirty="0">
                  <a:solidFill>
                    <a:schemeClr val="bg2"/>
                  </a:solidFill>
                  <a:latin typeface="+mn-ea"/>
                  <a:sym typeface="Helvetica Neue Medium"/>
                </a:rPr>
                <a:t>第三代</a:t>
              </a:r>
              <a:r>
                <a:rPr lang="en-US" altLang="zh-CN" sz="900" b="1" kern="0" dirty="0">
                  <a:solidFill>
                    <a:schemeClr val="bg2"/>
                  </a:solidFill>
                  <a:latin typeface="+mn-ea"/>
                  <a:sym typeface="Helvetica Neue Medium"/>
                </a:rPr>
                <a:t> Audio IC</a:t>
              </a:r>
            </a:p>
            <a:p>
              <a:pPr algn="ctr" defTabSz="616148" eaLnBrk="1" fontAlgn="auto">
                <a:spcBef>
                  <a:spcPts val="0"/>
                </a:spcBef>
                <a:spcAft>
                  <a:spcPts val="0"/>
                </a:spcAft>
                <a:defRPr/>
              </a:pPr>
              <a:r>
                <a:rPr lang="en-US" altLang="zh-CN" sz="900" b="1" kern="0" dirty="0">
                  <a:solidFill>
                    <a:schemeClr val="bg2"/>
                  </a:solidFill>
                  <a:latin typeface="+mn-ea"/>
                  <a:sym typeface="Helvetica Neue Medium"/>
                </a:rPr>
                <a:t>Audio-wireless</a:t>
              </a:r>
            </a:p>
          </p:txBody>
        </p:sp>
      </p:grpSp>
      <p:sp>
        <p:nvSpPr>
          <p:cNvPr id="64" name="文本框 63">
            <a:extLst>
              <a:ext uri="{FF2B5EF4-FFF2-40B4-BE49-F238E27FC236}">
                <a16:creationId xmlns:a16="http://schemas.microsoft.com/office/drawing/2014/main" id="{B09C2B86-925E-E340-B166-0F040B9E7B61}"/>
              </a:ext>
            </a:extLst>
          </p:cNvPr>
          <p:cNvSpPr txBox="1"/>
          <p:nvPr/>
        </p:nvSpPr>
        <p:spPr>
          <a:xfrm>
            <a:off x="2424992" y="4189928"/>
            <a:ext cx="682540" cy="246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eaLnBrk="1" fontAlgn="auto">
              <a:spcBef>
                <a:spcPts val="0"/>
              </a:spcBef>
              <a:spcAft>
                <a:spcPts val="0"/>
              </a:spcAft>
              <a:defRPr/>
            </a:pPr>
            <a:r>
              <a:rPr lang="en-US" altLang="zh-CN" sz="900" kern="0" dirty="0">
                <a:solidFill>
                  <a:srgbClr val="000000"/>
                </a:solidFill>
                <a:latin typeface="Times" pitchFamily="2" charset="0"/>
                <a:ea typeface="Microsoft YaHei Light" panose="020B0502040204020203" pitchFamily="34" charset="-122"/>
                <a:sym typeface="Helvetica Neue"/>
              </a:rPr>
              <a:t>2021</a:t>
            </a:r>
            <a:r>
              <a:rPr lang="zh-CN" altLang="en-US" sz="900" kern="0" dirty="0">
                <a:solidFill>
                  <a:srgbClr val="000000"/>
                </a:solidFill>
                <a:latin typeface="Times" pitchFamily="2" charset="0"/>
                <a:ea typeface="Microsoft YaHei Light" panose="020B0502040204020203" pitchFamily="34" charset="-122"/>
                <a:sym typeface="Helvetica Neue"/>
              </a:rPr>
              <a:t>年</a:t>
            </a:r>
            <a:r>
              <a:rPr lang="en-US" altLang="zh-CN" sz="900" kern="0" dirty="0">
                <a:solidFill>
                  <a:srgbClr val="000000"/>
                </a:solidFill>
                <a:latin typeface="Times" pitchFamily="2" charset="0"/>
                <a:ea typeface="Microsoft YaHei Light" panose="020B0502040204020203" pitchFamily="34" charset="-122"/>
                <a:sym typeface="Helvetica Neue"/>
              </a:rPr>
              <a:t>Q4</a:t>
            </a:r>
            <a:endParaRPr lang="zh-CN" altLang="en-US" sz="900" kern="0" dirty="0">
              <a:solidFill>
                <a:srgbClr val="000000"/>
              </a:solidFill>
              <a:latin typeface="Times" pitchFamily="2" charset="0"/>
              <a:ea typeface="Microsoft YaHei Light" panose="020B0502040204020203" pitchFamily="34" charset="-122"/>
              <a:sym typeface="Helvetica Neue"/>
            </a:endParaRPr>
          </a:p>
        </p:txBody>
      </p:sp>
      <p:sp>
        <p:nvSpPr>
          <p:cNvPr id="65" name="文本框 64">
            <a:extLst>
              <a:ext uri="{FF2B5EF4-FFF2-40B4-BE49-F238E27FC236}">
                <a16:creationId xmlns:a16="http://schemas.microsoft.com/office/drawing/2014/main" id="{374DB2EC-8A57-FC4A-A918-ED8A881D089F}"/>
              </a:ext>
            </a:extLst>
          </p:cNvPr>
          <p:cNvSpPr txBox="1"/>
          <p:nvPr/>
        </p:nvSpPr>
        <p:spPr>
          <a:xfrm>
            <a:off x="3340680" y="4189928"/>
            <a:ext cx="746048" cy="246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eaLnBrk="1" fontAlgn="auto">
              <a:spcBef>
                <a:spcPts val="0"/>
              </a:spcBef>
              <a:spcAft>
                <a:spcPts val="0"/>
              </a:spcAft>
              <a:defRPr/>
            </a:pPr>
            <a:r>
              <a:rPr lang="en-US" altLang="zh-CN" sz="900" kern="0" dirty="0">
                <a:solidFill>
                  <a:srgbClr val="000000"/>
                </a:solidFill>
                <a:latin typeface="Times" pitchFamily="2" charset="0"/>
                <a:ea typeface="Microsoft YaHei Light" panose="020B0502040204020203" pitchFamily="34" charset="-122"/>
                <a:sym typeface="Helvetica Neue"/>
              </a:rPr>
              <a:t>2023</a:t>
            </a:r>
            <a:r>
              <a:rPr lang="zh-CN" altLang="en-US" sz="900" kern="0" dirty="0">
                <a:solidFill>
                  <a:srgbClr val="000000"/>
                </a:solidFill>
                <a:latin typeface="Times" pitchFamily="2" charset="0"/>
                <a:ea typeface="Microsoft YaHei Light" panose="020B0502040204020203" pitchFamily="34" charset="-122"/>
                <a:sym typeface="Helvetica Neue"/>
              </a:rPr>
              <a:t>年</a:t>
            </a:r>
            <a:r>
              <a:rPr lang="en-US" altLang="zh-CN" sz="900" kern="0" dirty="0">
                <a:solidFill>
                  <a:srgbClr val="000000"/>
                </a:solidFill>
                <a:latin typeface="Times" pitchFamily="2" charset="0"/>
                <a:ea typeface="Microsoft YaHei Light" panose="020B0502040204020203" pitchFamily="34" charset="-122"/>
                <a:sym typeface="Helvetica Neue"/>
              </a:rPr>
              <a:t>Q2</a:t>
            </a:r>
            <a:endParaRPr lang="zh-CN" altLang="en-US" sz="900" kern="0" dirty="0">
              <a:solidFill>
                <a:srgbClr val="000000"/>
              </a:solidFill>
              <a:latin typeface="Times" pitchFamily="2" charset="0"/>
              <a:ea typeface="Microsoft YaHei Light" panose="020B0502040204020203" pitchFamily="34" charset="-122"/>
              <a:sym typeface="Helvetica Neue"/>
            </a:endParaRPr>
          </a:p>
        </p:txBody>
      </p:sp>
      <p:sp>
        <p:nvSpPr>
          <p:cNvPr id="66" name="文本框 65">
            <a:extLst>
              <a:ext uri="{FF2B5EF4-FFF2-40B4-BE49-F238E27FC236}">
                <a16:creationId xmlns:a16="http://schemas.microsoft.com/office/drawing/2014/main" id="{D45780CA-84FB-8044-B130-2FDF25EF4EB8}"/>
              </a:ext>
            </a:extLst>
          </p:cNvPr>
          <p:cNvSpPr txBox="1"/>
          <p:nvPr/>
        </p:nvSpPr>
        <p:spPr>
          <a:xfrm>
            <a:off x="4876605" y="4189928"/>
            <a:ext cx="272911" cy="246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eaLnBrk="1" fontAlgn="auto">
              <a:spcBef>
                <a:spcPts val="0"/>
              </a:spcBef>
              <a:spcAft>
                <a:spcPts val="0"/>
              </a:spcAft>
              <a:defRPr/>
            </a:pPr>
            <a:r>
              <a:rPr lang="en-US" altLang="zh-CN" sz="900" kern="0" dirty="0">
                <a:solidFill>
                  <a:srgbClr val="000000"/>
                </a:solidFill>
                <a:latin typeface="Times" pitchFamily="2" charset="0"/>
                <a:ea typeface="Microsoft YaHei Light" panose="020B0502040204020203" pitchFamily="34" charset="-122"/>
                <a:sym typeface="Helvetica Neue"/>
              </a:rPr>
              <a:t>Q4</a:t>
            </a:r>
            <a:endParaRPr lang="zh-CN" altLang="en-US" sz="900" kern="0" dirty="0">
              <a:solidFill>
                <a:srgbClr val="000000"/>
              </a:solidFill>
              <a:latin typeface="Times" pitchFamily="2" charset="0"/>
              <a:ea typeface="Microsoft YaHei Light" panose="020B0502040204020203" pitchFamily="34" charset="-122"/>
              <a:sym typeface="Helvetica Neue"/>
            </a:endParaRPr>
          </a:p>
        </p:txBody>
      </p:sp>
      <p:sp>
        <p:nvSpPr>
          <p:cNvPr id="67" name="文本框 66">
            <a:extLst>
              <a:ext uri="{FF2B5EF4-FFF2-40B4-BE49-F238E27FC236}">
                <a16:creationId xmlns:a16="http://schemas.microsoft.com/office/drawing/2014/main" id="{5845572C-B70A-544F-9931-842DD5E4F2B3}"/>
              </a:ext>
            </a:extLst>
          </p:cNvPr>
          <p:cNvSpPr txBox="1"/>
          <p:nvPr/>
        </p:nvSpPr>
        <p:spPr>
          <a:xfrm>
            <a:off x="5257521" y="4189928"/>
            <a:ext cx="807233" cy="246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eaLnBrk="1" fontAlgn="auto">
              <a:spcBef>
                <a:spcPts val="0"/>
              </a:spcBef>
              <a:spcAft>
                <a:spcPts val="0"/>
              </a:spcAft>
              <a:defRPr/>
            </a:pPr>
            <a:r>
              <a:rPr lang="en-US" altLang="zh-CN" sz="900" kern="0" dirty="0">
                <a:solidFill>
                  <a:srgbClr val="000000"/>
                </a:solidFill>
                <a:latin typeface="Times" pitchFamily="2" charset="0"/>
                <a:ea typeface="Microsoft YaHei Light" panose="020B0502040204020203" pitchFamily="34" charset="-122"/>
                <a:sym typeface="Helvetica Neue"/>
              </a:rPr>
              <a:t>2024</a:t>
            </a:r>
            <a:r>
              <a:rPr lang="zh-CN" altLang="en-US" sz="900" kern="0" dirty="0">
                <a:solidFill>
                  <a:srgbClr val="000000"/>
                </a:solidFill>
                <a:latin typeface="Times" pitchFamily="2" charset="0"/>
                <a:ea typeface="Microsoft YaHei Light" panose="020B0502040204020203" pitchFamily="34" charset="-122"/>
                <a:sym typeface="Helvetica Neue"/>
              </a:rPr>
              <a:t>年</a:t>
            </a:r>
            <a:r>
              <a:rPr lang="en-US" altLang="zh-CN" sz="900" kern="0" dirty="0">
                <a:solidFill>
                  <a:srgbClr val="000000"/>
                </a:solidFill>
                <a:latin typeface="Times" pitchFamily="2" charset="0"/>
                <a:ea typeface="Microsoft YaHei Light" panose="020B0502040204020203" pitchFamily="34" charset="-122"/>
                <a:sym typeface="Helvetica Neue"/>
              </a:rPr>
              <a:t>Q1</a:t>
            </a:r>
            <a:endParaRPr lang="zh-CN" altLang="en-US" sz="900" kern="0" dirty="0">
              <a:solidFill>
                <a:srgbClr val="000000"/>
              </a:solidFill>
              <a:latin typeface="Times" pitchFamily="2" charset="0"/>
              <a:ea typeface="Microsoft YaHei Light" panose="020B0502040204020203" pitchFamily="34" charset="-122"/>
              <a:sym typeface="Helvetica Neue"/>
            </a:endParaRPr>
          </a:p>
        </p:txBody>
      </p:sp>
      <p:sp>
        <p:nvSpPr>
          <p:cNvPr id="68" name="文本框 67">
            <a:extLst>
              <a:ext uri="{FF2B5EF4-FFF2-40B4-BE49-F238E27FC236}">
                <a16:creationId xmlns:a16="http://schemas.microsoft.com/office/drawing/2014/main" id="{0FF5B6D5-9C51-0546-A710-25BD8F18DFC8}"/>
              </a:ext>
            </a:extLst>
          </p:cNvPr>
          <p:cNvSpPr txBox="1"/>
          <p:nvPr/>
        </p:nvSpPr>
        <p:spPr>
          <a:xfrm>
            <a:off x="5994113" y="4189928"/>
            <a:ext cx="694799" cy="246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eaLnBrk="1" fontAlgn="auto">
              <a:spcBef>
                <a:spcPts val="0"/>
              </a:spcBef>
              <a:spcAft>
                <a:spcPts val="0"/>
              </a:spcAft>
              <a:defRPr/>
            </a:pPr>
            <a:r>
              <a:rPr lang="en-US" altLang="zh-CN" sz="900" kern="0" dirty="0">
                <a:solidFill>
                  <a:srgbClr val="000000"/>
                </a:solidFill>
                <a:latin typeface="Times" pitchFamily="2" charset="0"/>
                <a:ea typeface="Microsoft YaHei Light" panose="020B0502040204020203" pitchFamily="34" charset="-122"/>
                <a:sym typeface="Helvetica Neue"/>
              </a:rPr>
              <a:t>Q2</a:t>
            </a:r>
            <a:endParaRPr lang="zh-CN" altLang="en-US" sz="900" kern="0" dirty="0">
              <a:solidFill>
                <a:srgbClr val="000000"/>
              </a:solidFill>
              <a:latin typeface="Times" pitchFamily="2" charset="0"/>
              <a:ea typeface="Microsoft YaHei Light" panose="020B0502040204020203" pitchFamily="34" charset="-122"/>
              <a:sym typeface="Helvetica Neue"/>
            </a:endParaRPr>
          </a:p>
        </p:txBody>
      </p:sp>
      <p:sp>
        <p:nvSpPr>
          <p:cNvPr id="69" name="文本框 68">
            <a:extLst>
              <a:ext uri="{FF2B5EF4-FFF2-40B4-BE49-F238E27FC236}">
                <a16:creationId xmlns:a16="http://schemas.microsoft.com/office/drawing/2014/main" id="{37F68ED4-423E-8F4C-B4A9-831606B4A616}"/>
              </a:ext>
            </a:extLst>
          </p:cNvPr>
          <p:cNvSpPr txBox="1"/>
          <p:nvPr/>
        </p:nvSpPr>
        <p:spPr>
          <a:xfrm>
            <a:off x="6693484" y="4189928"/>
            <a:ext cx="640170" cy="246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616148" eaLnBrk="1" fontAlgn="auto">
              <a:spcBef>
                <a:spcPts val="0"/>
              </a:spcBef>
              <a:spcAft>
                <a:spcPts val="0"/>
              </a:spcAft>
              <a:defRPr/>
            </a:pPr>
            <a:r>
              <a:rPr lang="en-US" altLang="zh-CN" sz="900" kern="0" dirty="0">
                <a:solidFill>
                  <a:srgbClr val="000000"/>
                </a:solidFill>
                <a:latin typeface="Times" pitchFamily="2" charset="0"/>
                <a:ea typeface="Microsoft YaHei Light" panose="020B0502040204020203" pitchFamily="34" charset="-122"/>
                <a:sym typeface="Helvetica Neue"/>
              </a:rPr>
              <a:t>Q3</a:t>
            </a:r>
            <a:endParaRPr lang="zh-CN" altLang="en-US" sz="900" kern="0" dirty="0">
              <a:solidFill>
                <a:srgbClr val="000000"/>
              </a:solidFill>
              <a:latin typeface="Times" pitchFamily="2" charset="0"/>
              <a:ea typeface="Microsoft YaHei Light" panose="020B0502040204020203" pitchFamily="34" charset="-122"/>
              <a:sym typeface="Helvetica Neue"/>
            </a:endParaRPr>
          </a:p>
        </p:txBody>
      </p:sp>
      <p:cxnSp>
        <p:nvCxnSpPr>
          <p:cNvPr id="99" name="直接箭头连接符 4">
            <a:extLst>
              <a:ext uri="{FF2B5EF4-FFF2-40B4-BE49-F238E27FC236}">
                <a16:creationId xmlns:a16="http://schemas.microsoft.com/office/drawing/2014/main" id="{C0D5B210-95E7-2F4E-A510-57C1E393E753}"/>
              </a:ext>
            </a:extLst>
          </p:cNvPr>
          <p:cNvCxnSpPr>
            <a:cxnSpLocks/>
          </p:cNvCxnSpPr>
          <p:nvPr/>
        </p:nvCxnSpPr>
        <p:spPr>
          <a:xfrm>
            <a:off x="889571" y="1693167"/>
            <a:ext cx="7134972" cy="0"/>
          </a:xfrm>
          <a:prstGeom prst="straightConnector1">
            <a:avLst/>
          </a:prstGeom>
          <a:noFill/>
          <a:ln w="127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3" name="直接箭头连接符 4">
            <a:extLst>
              <a:ext uri="{FF2B5EF4-FFF2-40B4-BE49-F238E27FC236}">
                <a16:creationId xmlns:a16="http://schemas.microsoft.com/office/drawing/2014/main" id="{02A83774-9882-C04C-A7B7-2C4F759D51A3}"/>
              </a:ext>
            </a:extLst>
          </p:cNvPr>
          <p:cNvCxnSpPr>
            <a:cxnSpLocks/>
          </p:cNvCxnSpPr>
          <p:nvPr/>
        </p:nvCxnSpPr>
        <p:spPr>
          <a:xfrm>
            <a:off x="905491" y="2360073"/>
            <a:ext cx="7086846" cy="0"/>
          </a:xfrm>
          <a:prstGeom prst="straightConnector1">
            <a:avLst/>
          </a:prstGeom>
          <a:noFill/>
          <a:ln w="127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5" name="直接箭头连接符 4">
            <a:extLst>
              <a:ext uri="{FF2B5EF4-FFF2-40B4-BE49-F238E27FC236}">
                <a16:creationId xmlns:a16="http://schemas.microsoft.com/office/drawing/2014/main" id="{AD565BD6-1D4A-2240-9A48-DFC1E30DEC7E}"/>
              </a:ext>
            </a:extLst>
          </p:cNvPr>
          <p:cNvCxnSpPr>
            <a:cxnSpLocks/>
          </p:cNvCxnSpPr>
          <p:nvPr/>
        </p:nvCxnSpPr>
        <p:spPr>
          <a:xfrm>
            <a:off x="962486" y="3034274"/>
            <a:ext cx="7099084" cy="0"/>
          </a:xfrm>
          <a:prstGeom prst="straightConnector1">
            <a:avLst/>
          </a:prstGeom>
          <a:noFill/>
          <a:ln w="127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nvGrpSpPr>
          <p:cNvPr id="56" name="组合 55">
            <a:extLst>
              <a:ext uri="{FF2B5EF4-FFF2-40B4-BE49-F238E27FC236}">
                <a16:creationId xmlns:a16="http://schemas.microsoft.com/office/drawing/2014/main" id="{9A388E73-8798-4004-9C04-4261C03E1246}"/>
              </a:ext>
            </a:extLst>
          </p:cNvPr>
          <p:cNvGrpSpPr/>
          <p:nvPr/>
        </p:nvGrpSpPr>
        <p:grpSpPr>
          <a:xfrm>
            <a:off x="2607464" y="1744713"/>
            <a:ext cx="1392423" cy="576206"/>
            <a:chOff x="4486275" y="3428141"/>
            <a:chExt cx="1436793" cy="1424172"/>
          </a:xfrm>
        </p:grpSpPr>
        <p:sp>
          <p:nvSpPr>
            <p:cNvPr id="57" name="文本框 56">
              <a:extLst>
                <a:ext uri="{FF2B5EF4-FFF2-40B4-BE49-F238E27FC236}">
                  <a16:creationId xmlns:a16="http://schemas.microsoft.com/office/drawing/2014/main" id="{DC535BE0-365A-4AE7-9BA8-0DCB908D6C6C}"/>
                </a:ext>
              </a:extLst>
            </p:cNvPr>
            <p:cNvSpPr txBox="1"/>
            <p:nvPr/>
          </p:nvSpPr>
          <p:spPr>
            <a:xfrm>
              <a:off x="4493645" y="3960371"/>
              <a:ext cx="1429423" cy="891942"/>
            </a:xfrm>
            <a:prstGeom prst="rect">
              <a:avLst/>
            </a:prstGeom>
            <a:solidFill>
              <a:schemeClr val="bg1">
                <a:lumMod val="95000"/>
              </a:schemeClr>
            </a:solidFill>
          </p:spPr>
          <p:txBody>
            <a:bodyPr wrap="square">
              <a:spAutoFit/>
            </a:bodyPr>
            <a:lstStyle/>
            <a:p>
              <a:pPr marL="128588" indent="-128588" defTabSz="616148">
                <a:buFont typeface="Arial" panose="020B0604020202020204" pitchFamily="34" charset="0"/>
                <a:buChar char="•"/>
                <a:defRPr/>
              </a:pPr>
              <a:r>
                <a:rPr lang="en-US" altLang="zh-CN" sz="700" kern="0" dirty="0">
                  <a:latin typeface="+mn-ea"/>
                  <a:sym typeface="Helvetica Neue Medium"/>
                </a:rPr>
                <a:t>2-4 MICs</a:t>
              </a:r>
            </a:p>
            <a:p>
              <a:pPr marL="128588" indent="-128588" defTabSz="616148">
                <a:buFont typeface="Arial" panose="020B0604020202020204" pitchFamily="34" charset="0"/>
                <a:buChar char="•"/>
                <a:defRPr/>
              </a:pPr>
              <a:r>
                <a:rPr lang="zh-CN" altLang="en-US" sz="700" kern="0" dirty="0">
                  <a:latin typeface="+mn-ea"/>
                  <a:sym typeface="Helvetica Neue Medium"/>
                </a:rPr>
                <a:t>波束成形</a:t>
              </a:r>
              <a:endParaRPr lang="en-US" altLang="zh-CN" sz="700" kern="0" dirty="0">
                <a:latin typeface="+mn-ea"/>
                <a:sym typeface="Helvetica Neue Medium"/>
              </a:endParaRPr>
            </a:p>
            <a:p>
              <a:pPr marL="128588" indent="-128588" defTabSz="616148">
                <a:buFont typeface="Arial" panose="020B0604020202020204" pitchFamily="34" charset="0"/>
                <a:buChar char="•"/>
                <a:defRPr/>
              </a:pPr>
              <a:r>
                <a:rPr lang="zh-CN" altLang="en-US" sz="700" kern="0" dirty="0">
                  <a:latin typeface="+mn-ea"/>
                  <a:sym typeface="Helvetica Neue Medium"/>
                </a:rPr>
                <a:t>噪音抑制</a:t>
              </a:r>
            </a:p>
          </p:txBody>
        </p:sp>
        <p:sp>
          <p:nvSpPr>
            <p:cNvPr id="58" name="文本框 57">
              <a:extLst>
                <a:ext uri="{FF2B5EF4-FFF2-40B4-BE49-F238E27FC236}">
                  <a16:creationId xmlns:a16="http://schemas.microsoft.com/office/drawing/2014/main" id="{852325A0-7962-4458-9149-D438F7FB6CF7}"/>
                </a:ext>
              </a:extLst>
            </p:cNvPr>
            <p:cNvSpPr txBox="1"/>
            <p:nvPr/>
          </p:nvSpPr>
          <p:spPr>
            <a:xfrm>
              <a:off x="4486275" y="3428141"/>
              <a:ext cx="1429423" cy="451988"/>
            </a:xfrm>
            <a:prstGeom prst="rect">
              <a:avLst/>
            </a:prstGeom>
            <a:solidFill>
              <a:schemeClr val="accent1">
                <a:lumMod val="20000"/>
                <a:lumOff val="80000"/>
              </a:schemeClr>
            </a:solidFill>
          </p:spPr>
          <p:txBody>
            <a:bodyPr wrap="square">
              <a:spAutoFit/>
            </a:bodyPr>
            <a:lstStyle/>
            <a:p>
              <a:pPr algn="ctr"/>
              <a:r>
                <a:rPr lang="en-US" altLang="zh-CN" sz="900" b="1" dirty="0">
                  <a:latin typeface="+mn-ea"/>
                </a:rPr>
                <a:t>IC+MIC Array</a:t>
              </a:r>
              <a:endParaRPr lang="zh-CN" altLang="en-US" sz="900" b="1" dirty="0">
                <a:latin typeface="+mn-ea"/>
              </a:endParaRPr>
            </a:p>
          </p:txBody>
        </p:sp>
      </p:grpSp>
      <p:graphicFrame>
        <p:nvGraphicFramePr>
          <p:cNvPr id="113" name="图示 112">
            <a:extLst>
              <a:ext uri="{FF2B5EF4-FFF2-40B4-BE49-F238E27FC236}">
                <a16:creationId xmlns:a16="http://schemas.microsoft.com/office/drawing/2014/main" id="{B0440A71-455D-B447-9D55-18B9C3253D4C}"/>
              </a:ext>
            </a:extLst>
          </p:cNvPr>
          <p:cNvGraphicFramePr/>
          <p:nvPr/>
        </p:nvGraphicFramePr>
        <p:xfrm>
          <a:off x="1216983" y="4414006"/>
          <a:ext cx="3193002" cy="25412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62" name="组合 61">
            <a:extLst>
              <a:ext uri="{FF2B5EF4-FFF2-40B4-BE49-F238E27FC236}">
                <a16:creationId xmlns:a16="http://schemas.microsoft.com/office/drawing/2014/main" id="{86E8ADFD-5CCD-461F-AAC8-97FBF76DC7D4}"/>
              </a:ext>
            </a:extLst>
          </p:cNvPr>
          <p:cNvGrpSpPr/>
          <p:nvPr/>
        </p:nvGrpSpPr>
        <p:grpSpPr>
          <a:xfrm>
            <a:off x="5461319" y="1710688"/>
            <a:ext cx="1968970" cy="649385"/>
            <a:chOff x="4486275" y="3408823"/>
            <a:chExt cx="1429423" cy="1525461"/>
          </a:xfrm>
        </p:grpSpPr>
        <p:sp>
          <p:nvSpPr>
            <p:cNvPr id="71" name="文本框 70">
              <a:extLst>
                <a:ext uri="{FF2B5EF4-FFF2-40B4-BE49-F238E27FC236}">
                  <a16:creationId xmlns:a16="http://schemas.microsoft.com/office/drawing/2014/main" id="{1339A644-B66E-441E-AD9C-8A24B9CCC098}"/>
                </a:ext>
              </a:extLst>
            </p:cNvPr>
            <p:cNvSpPr txBox="1"/>
            <p:nvPr/>
          </p:nvSpPr>
          <p:spPr>
            <a:xfrm>
              <a:off x="4486275" y="3705195"/>
              <a:ext cx="1429423" cy="1229089"/>
            </a:xfrm>
            <a:prstGeom prst="rect">
              <a:avLst/>
            </a:prstGeom>
            <a:solidFill>
              <a:schemeClr val="bg1">
                <a:lumMod val="95000"/>
              </a:schemeClr>
            </a:solidFill>
          </p:spPr>
          <p:txBody>
            <a:bodyPr wrap="square" anchor="ctr" anchorCtr="0">
              <a:spAutoFit/>
            </a:bodyPr>
            <a:lstStyle/>
            <a:p>
              <a:pPr marL="128588" indent="-128588" defTabSz="616148">
                <a:buFont typeface="Arial" panose="020B0604020202020204" pitchFamily="34" charset="0"/>
                <a:buChar char="•"/>
                <a:defRPr/>
              </a:pPr>
              <a:r>
                <a:rPr lang="en-US" altLang="zh-CN" sz="700" kern="0" dirty="0">
                  <a:latin typeface="+mn-ea"/>
                  <a:sym typeface="Helvetica Neue Medium"/>
                </a:rPr>
                <a:t>8 MICs        </a:t>
              </a:r>
              <a:r>
                <a:rPr lang="zh-CN" altLang="en-US" sz="700" kern="0" dirty="0">
                  <a:latin typeface="+mn-ea"/>
                  <a:sym typeface="Helvetica Neue Medium"/>
                </a:rPr>
                <a:t>、</a:t>
              </a:r>
              <a:r>
                <a:rPr lang="en-US" altLang="zh-CN" sz="700" kern="0" dirty="0">
                  <a:latin typeface="+mn-ea"/>
                  <a:sym typeface="Helvetica Neue Medium"/>
                </a:rPr>
                <a:t>AGC</a:t>
              </a:r>
            </a:p>
            <a:p>
              <a:pPr marL="128588" indent="-128588" defTabSz="616148">
                <a:buFont typeface="Arial" panose="020B0604020202020204" pitchFamily="34" charset="0"/>
                <a:buChar char="•"/>
                <a:defRPr/>
              </a:pPr>
              <a:r>
                <a:rPr lang="zh-CN" altLang="en-US" sz="700" kern="0" dirty="0">
                  <a:latin typeface="+mn-ea"/>
                  <a:sym typeface="Helvetica Neue Medium"/>
                </a:rPr>
                <a:t>智能降噪      、回声消除</a:t>
              </a:r>
              <a:endParaRPr lang="en-US" altLang="zh-CN" sz="700" kern="0" dirty="0">
                <a:latin typeface="+mn-ea"/>
                <a:sym typeface="Helvetica Neue Medium"/>
              </a:endParaRPr>
            </a:p>
            <a:p>
              <a:pPr marL="128588" indent="-128588" defTabSz="616148">
                <a:buFont typeface="Arial" panose="020B0604020202020204" pitchFamily="34" charset="0"/>
                <a:buChar char="•"/>
                <a:defRPr/>
              </a:pPr>
              <a:r>
                <a:rPr lang="zh-CN" altLang="en-US" sz="700" kern="0" dirty="0">
                  <a:latin typeface="+mn-ea"/>
                  <a:sym typeface="Helvetica Neue Medium"/>
                </a:rPr>
                <a:t>语音唤醒      、远场拾音</a:t>
              </a:r>
              <a:endParaRPr lang="en-US" altLang="zh-CN" sz="700" kern="0" dirty="0">
                <a:latin typeface="+mn-ea"/>
                <a:sym typeface="Helvetica Neue Medium"/>
              </a:endParaRPr>
            </a:p>
            <a:p>
              <a:pPr marL="128588" indent="-128588" defTabSz="616148">
                <a:buFont typeface="Arial" panose="020B0604020202020204" pitchFamily="34" charset="0"/>
                <a:buChar char="•"/>
                <a:defRPr/>
              </a:pPr>
              <a:r>
                <a:rPr lang="zh-CN" altLang="en-US" sz="700" kern="0" dirty="0">
                  <a:latin typeface="+mn-ea"/>
                  <a:sym typeface="Helvetica Neue Medium"/>
                </a:rPr>
                <a:t>声源定位      、自适应滤波器</a:t>
              </a:r>
            </a:p>
          </p:txBody>
        </p:sp>
        <p:sp>
          <p:nvSpPr>
            <p:cNvPr id="72" name="文本框 71">
              <a:extLst>
                <a:ext uri="{FF2B5EF4-FFF2-40B4-BE49-F238E27FC236}">
                  <a16:creationId xmlns:a16="http://schemas.microsoft.com/office/drawing/2014/main" id="{86B74A15-B68B-46C9-A32B-B1455EF7D585}"/>
                </a:ext>
              </a:extLst>
            </p:cNvPr>
            <p:cNvSpPr txBox="1"/>
            <p:nvPr/>
          </p:nvSpPr>
          <p:spPr>
            <a:xfrm>
              <a:off x="4486275" y="3408823"/>
              <a:ext cx="1429423" cy="364503"/>
            </a:xfrm>
            <a:prstGeom prst="rect">
              <a:avLst/>
            </a:prstGeom>
            <a:solidFill>
              <a:schemeClr val="accent4">
                <a:lumMod val="75000"/>
                <a:lumOff val="25000"/>
              </a:schemeClr>
            </a:solidFill>
          </p:spPr>
          <p:txBody>
            <a:bodyPr wrap="square">
              <a:spAutoFit/>
            </a:bodyPr>
            <a:lstStyle/>
            <a:p>
              <a:pPr algn="ctr"/>
              <a:r>
                <a:rPr lang="en-US" altLang="zh-CN" sz="700" b="1" dirty="0">
                  <a:solidFill>
                    <a:schemeClr val="bg2"/>
                  </a:solidFill>
                  <a:latin typeface="+mn-ea"/>
                </a:rPr>
                <a:t>IC+MIC Array</a:t>
              </a:r>
              <a:endParaRPr lang="zh-CN" altLang="en-US" sz="700" b="1" dirty="0">
                <a:solidFill>
                  <a:schemeClr val="bg2"/>
                </a:solidFill>
                <a:latin typeface="+mn-ea"/>
              </a:endParaRPr>
            </a:p>
          </p:txBody>
        </p:sp>
      </p:grpSp>
      <p:sp>
        <p:nvSpPr>
          <p:cNvPr id="54" name="文本框 53">
            <a:extLst>
              <a:ext uri="{FF2B5EF4-FFF2-40B4-BE49-F238E27FC236}">
                <a16:creationId xmlns:a16="http://schemas.microsoft.com/office/drawing/2014/main" id="{8329752A-827A-4533-82B2-A85938ECD049}"/>
              </a:ext>
            </a:extLst>
          </p:cNvPr>
          <p:cNvSpPr txBox="1"/>
          <p:nvPr/>
        </p:nvSpPr>
        <p:spPr>
          <a:xfrm rot="5400000">
            <a:off x="1058797" y="1439394"/>
            <a:ext cx="482356" cy="1180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53578" tIns="53578" rIns="53578" bIns="53578" numCol="1" spcCol="38100" rtlCol="0" anchor="ctr">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2400" b="0">
                <a:latin typeface="微软雅黑" panose="020B0503020204020204" pitchFamily="34" charset="-122"/>
                <a:ea typeface="微软雅黑" panose="020B0503020204020204" pitchFamily="34" charset="-122"/>
              </a:defRPr>
            </a:lvl1pPr>
          </a:lstStyle>
          <a:p>
            <a:pPr algn="ctr" defTabSz="616268" eaLnBrk="1" fontAlgn="auto">
              <a:spcBef>
                <a:spcPts val="0"/>
              </a:spcBef>
              <a:spcAft>
                <a:spcPts val="0"/>
              </a:spcAft>
              <a:defRPr/>
            </a:pPr>
            <a:r>
              <a:rPr lang="zh-CN" altLang="en-US" sz="1050" b="1" dirty="0"/>
              <a:t>智能家居</a:t>
            </a:r>
            <a:endParaRPr lang="en-US" altLang="zh-CN" sz="1050" b="1" dirty="0"/>
          </a:p>
          <a:p>
            <a:pPr algn="ctr" defTabSz="616268" eaLnBrk="1" fontAlgn="auto">
              <a:spcBef>
                <a:spcPts val="0"/>
              </a:spcBef>
              <a:spcAft>
                <a:spcPts val="0"/>
              </a:spcAft>
              <a:defRPr/>
            </a:pPr>
            <a:r>
              <a:rPr lang="zh-CN" altLang="en-US" sz="1050" b="1" kern="0" dirty="0">
                <a:solidFill>
                  <a:srgbClr val="000000"/>
                </a:solidFill>
                <a:sym typeface="Helvetica Neue"/>
              </a:rPr>
              <a:t>智慧教室</a:t>
            </a:r>
            <a:endParaRPr lang="en-US" altLang="zh-CN" sz="1050" b="1" kern="0" dirty="0">
              <a:solidFill>
                <a:srgbClr val="000000"/>
              </a:solidFill>
              <a:sym typeface="Helvetica Neue"/>
            </a:endParaRPr>
          </a:p>
          <a:p>
            <a:pPr algn="ctr" defTabSz="616268" eaLnBrk="1" fontAlgn="auto">
              <a:spcBef>
                <a:spcPts val="0"/>
              </a:spcBef>
              <a:spcAft>
                <a:spcPts val="0"/>
              </a:spcAft>
              <a:defRPr/>
            </a:pPr>
            <a:r>
              <a:rPr lang="zh-CN" altLang="en-US" sz="1050" b="1" kern="0" dirty="0">
                <a:solidFill>
                  <a:srgbClr val="000000"/>
                </a:solidFill>
                <a:sym typeface="Helvetica Neue"/>
              </a:rPr>
              <a:t>智慧办公</a:t>
            </a:r>
          </a:p>
        </p:txBody>
      </p:sp>
      <p:sp>
        <p:nvSpPr>
          <p:cNvPr id="55" name="文本框 54">
            <a:extLst>
              <a:ext uri="{FF2B5EF4-FFF2-40B4-BE49-F238E27FC236}">
                <a16:creationId xmlns:a16="http://schemas.microsoft.com/office/drawing/2014/main" id="{0E2CAE00-55ED-4676-90B8-A06CF081E691}"/>
              </a:ext>
            </a:extLst>
          </p:cNvPr>
          <p:cNvSpPr txBox="1"/>
          <p:nvPr/>
        </p:nvSpPr>
        <p:spPr>
          <a:xfrm rot="5400000">
            <a:off x="1115854" y="2592632"/>
            <a:ext cx="438839" cy="1482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53578" tIns="53578" rIns="53578" bIns="53578" numCol="1" spcCol="38100" rtlCol="0" anchor="ctr">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2400" b="0">
                <a:latin typeface="微软雅黑" panose="020B0503020204020204" pitchFamily="34" charset="-122"/>
                <a:ea typeface="微软雅黑" panose="020B0503020204020204" pitchFamily="34" charset="-122"/>
              </a:defRPr>
            </a:lvl1pPr>
          </a:lstStyle>
          <a:p>
            <a:pPr algn="ctr" defTabSz="616268" eaLnBrk="1" fontAlgn="auto">
              <a:spcBef>
                <a:spcPts val="0"/>
              </a:spcBef>
              <a:spcAft>
                <a:spcPts val="0"/>
              </a:spcAft>
              <a:defRPr/>
            </a:pPr>
            <a:r>
              <a:rPr lang="zh-CN" altLang="en-US" sz="1050" b="1" dirty="0"/>
              <a:t>特种行业</a:t>
            </a:r>
            <a:endParaRPr lang="en-US" altLang="zh-CN" sz="1050" b="1" dirty="0"/>
          </a:p>
          <a:p>
            <a:pPr algn="ctr" defTabSz="616268" eaLnBrk="1" fontAlgn="auto">
              <a:spcBef>
                <a:spcPts val="0"/>
              </a:spcBef>
              <a:spcAft>
                <a:spcPts val="0"/>
              </a:spcAft>
              <a:defRPr/>
            </a:pPr>
            <a:r>
              <a:rPr lang="en-US" altLang="zh-CN" sz="1050" b="1" kern="0" dirty="0">
                <a:solidFill>
                  <a:srgbClr val="000000"/>
                </a:solidFill>
                <a:sym typeface="Helvetica Neue"/>
              </a:rPr>
              <a:t>(</a:t>
            </a:r>
            <a:r>
              <a:rPr lang="zh-CN" altLang="en-US" sz="1050" b="1" kern="0" dirty="0">
                <a:solidFill>
                  <a:srgbClr val="000000"/>
                </a:solidFill>
                <a:sym typeface="Helvetica Neue"/>
              </a:rPr>
              <a:t>对讲机</a:t>
            </a:r>
            <a:r>
              <a:rPr lang="en-US" altLang="zh-CN" sz="1050" b="1" kern="0" dirty="0">
                <a:solidFill>
                  <a:srgbClr val="000000"/>
                </a:solidFill>
                <a:sym typeface="Helvetica Neue"/>
              </a:rPr>
              <a:t>)</a:t>
            </a:r>
            <a:endParaRPr lang="zh-CN" altLang="en-US" sz="1050" b="1" kern="0" dirty="0">
              <a:solidFill>
                <a:srgbClr val="000000"/>
              </a:solidFill>
              <a:sym typeface="Helvetica Neue"/>
            </a:endParaRPr>
          </a:p>
        </p:txBody>
      </p:sp>
      <p:grpSp>
        <p:nvGrpSpPr>
          <p:cNvPr id="60" name="组合 59">
            <a:extLst>
              <a:ext uri="{FF2B5EF4-FFF2-40B4-BE49-F238E27FC236}">
                <a16:creationId xmlns:a16="http://schemas.microsoft.com/office/drawing/2014/main" id="{2CB12FAF-AD24-40B7-80DF-D1B7758961F7}"/>
              </a:ext>
            </a:extLst>
          </p:cNvPr>
          <p:cNvGrpSpPr/>
          <p:nvPr/>
        </p:nvGrpSpPr>
        <p:grpSpPr>
          <a:xfrm>
            <a:off x="3650646" y="883136"/>
            <a:ext cx="1672391" cy="786296"/>
            <a:chOff x="1958009" y="1555794"/>
            <a:chExt cx="2401118" cy="1340716"/>
          </a:xfrm>
        </p:grpSpPr>
        <p:sp>
          <p:nvSpPr>
            <p:cNvPr id="61" name="文本框 60">
              <a:extLst>
                <a:ext uri="{FF2B5EF4-FFF2-40B4-BE49-F238E27FC236}">
                  <a16:creationId xmlns:a16="http://schemas.microsoft.com/office/drawing/2014/main" id="{710E372B-4447-4380-96D3-B4BC026FEF6E}"/>
                </a:ext>
              </a:extLst>
            </p:cNvPr>
            <p:cNvSpPr txBox="1"/>
            <p:nvPr/>
          </p:nvSpPr>
          <p:spPr>
            <a:xfrm>
              <a:off x="1986399" y="2131691"/>
              <a:ext cx="2372728" cy="764819"/>
            </a:xfrm>
            <a:prstGeom prst="rect">
              <a:avLst/>
            </a:prstGeom>
            <a:solidFill>
              <a:schemeClr val="bg1">
                <a:lumMod val="95000"/>
              </a:schemeClr>
            </a:solidFill>
          </p:spPr>
          <p:txBody>
            <a:bodyPr wrap="square">
              <a:spAutoFit/>
            </a:bodyPr>
            <a:lstStyle/>
            <a:p>
              <a:pPr marL="128588" indent="-128588" defTabSz="616148" eaLnBrk="1" fontAlgn="auto">
                <a:spcBef>
                  <a:spcPts val="0"/>
                </a:spcBef>
                <a:spcAft>
                  <a:spcPts val="0"/>
                </a:spcAft>
                <a:buFont typeface="Arial" panose="020B0604020202020204" pitchFamily="34" charset="0"/>
                <a:buChar char="•"/>
                <a:defRPr/>
              </a:pPr>
              <a:r>
                <a:rPr lang="en-US" altLang="zh-CN" sz="700" kern="0" dirty="0">
                  <a:latin typeface="+mn-ea"/>
                  <a:sym typeface="Helvetica Neue Medium"/>
                </a:rPr>
                <a:t>EVC/ENC</a:t>
              </a:r>
            </a:p>
            <a:p>
              <a:pPr marL="128588" indent="-128588" defTabSz="616148" eaLnBrk="1" fontAlgn="auto">
                <a:spcBef>
                  <a:spcPts val="0"/>
                </a:spcBef>
                <a:spcAft>
                  <a:spcPts val="0"/>
                </a:spcAft>
                <a:buFont typeface="Arial" panose="020B0604020202020204" pitchFamily="34" charset="0"/>
                <a:buChar char="•"/>
                <a:defRPr/>
              </a:pPr>
              <a:r>
                <a:rPr lang="en-US" altLang="zh-CN" sz="700" kern="0" dirty="0">
                  <a:latin typeface="+mn-ea"/>
                  <a:sym typeface="Helvetica Neue Medium"/>
                </a:rPr>
                <a:t>AEC/AGC/ANC</a:t>
              </a:r>
            </a:p>
            <a:p>
              <a:pPr marL="128588" indent="-128588" defTabSz="616148" eaLnBrk="1" fontAlgn="auto">
                <a:spcBef>
                  <a:spcPts val="0"/>
                </a:spcBef>
                <a:spcAft>
                  <a:spcPts val="0"/>
                </a:spcAft>
                <a:buFont typeface="Arial" panose="020B0604020202020204" pitchFamily="34" charset="0"/>
                <a:buChar char="•"/>
                <a:defRPr/>
              </a:pPr>
              <a:r>
                <a:rPr lang="zh-CN" altLang="en-US" sz="700" dirty="0">
                  <a:latin typeface="+mn-ea"/>
                  <a:sym typeface="Helvetica Neue Medium"/>
                </a:rPr>
                <a:t>通话降噪</a:t>
              </a:r>
              <a:endParaRPr lang="en-US" altLang="zh-CN" sz="700" dirty="0">
                <a:latin typeface="+mn-ea"/>
                <a:sym typeface="Helvetica Neue Medium"/>
              </a:endParaRPr>
            </a:p>
            <a:p>
              <a:pPr marL="128588" indent="-128588" defTabSz="616148" eaLnBrk="1" fontAlgn="auto">
                <a:spcBef>
                  <a:spcPts val="0"/>
                </a:spcBef>
                <a:spcAft>
                  <a:spcPts val="0"/>
                </a:spcAft>
                <a:buFont typeface="Arial" panose="020B0604020202020204" pitchFamily="34" charset="0"/>
                <a:buChar char="•"/>
                <a:defRPr/>
              </a:pPr>
              <a:r>
                <a:rPr lang="zh-CN" altLang="en-US" sz="700" kern="0" dirty="0">
                  <a:latin typeface="+mn-ea"/>
                  <a:sym typeface="Helvetica Neue Medium"/>
                </a:rPr>
                <a:t>小尺寸</a:t>
              </a:r>
              <a:r>
                <a:rPr lang="en-US" altLang="zh-CN" sz="700" kern="0" dirty="0">
                  <a:latin typeface="+mn-ea"/>
                  <a:sym typeface="Helvetica Neue Medium"/>
                </a:rPr>
                <a:t> / </a:t>
              </a:r>
              <a:r>
                <a:rPr lang="zh-CN" altLang="en-US" sz="700" kern="0" dirty="0">
                  <a:latin typeface="+mn-ea"/>
                  <a:sym typeface="Helvetica Neue Medium"/>
                </a:rPr>
                <a:t>低功耗</a:t>
              </a:r>
              <a:endParaRPr lang="en-US" altLang="zh-CN" sz="700" kern="0" dirty="0">
                <a:latin typeface="+mn-ea"/>
                <a:sym typeface="Helvetica Neue Medium"/>
              </a:endParaRPr>
            </a:p>
          </p:txBody>
        </p:sp>
        <p:sp>
          <p:nvSpPr>
            <p:cNvPr id="63" name="文本框 62">
              <a:extLst>
                <a:ext uri="{FF2B5EF4-FFF2-40B4-BE49-F238E27FC236}">
                  <a16:creationId xmlns:a16="http://schemas.microsoft.com/office/drawing/2014/main" id="{A1515CFB-55D2-41F4-BF05-ED6D90103058}"/>
                </a:ext>
              </a:extLst>
            </p:cNvPr>
            <p:cNvSpPr txBox="1"/>
            <p:nvPr/>
          </p:nvSpPr>
          <p:spPr>
            <a:xfrm>
              <a:off x="1958009" y="1555794"/>
              <a:ext cx="2396069" cy="539873"/>
            </a:xfrm>
            <a:prstGeom prst="rect">
              <a:avLst/>
            </a:prstGeom>
            <a:solidFill>
              <a:schemeClr val="accent1">
                <a:lumMod val="20000"/>
                <a:lumOff val="80000"/>
              </a:schemeClr>
            </a:solidFill>
          </p:spPr>
          <p:txBody>
            <a:bodyPr wrap="square">
              <a:spAutoFit/>
            </a:bodyPr>
            <a:lstStyle/>
            <a:p>
              <a:pPr algn="ctr" defTabSz="616148" eaLnBrk="1" fontAlgn="auto">
                <a:spcBef>
                  <a:spcPts val="0"/>
                </a:spcBef>
                <a:spcAft>
                  <a:spcPts val="0"/>
                </a:spcAft>
                <a:defRPr/>
              </a:pPr>
              <a:r>
                <a:rPr lang="zh-CN" altLang="en-US" sz="900" b="1" kern="0" dirty="0">
                  <a:latin typeface="+mn-ea"/>
                  <a:sym typeface="Helvetica Neue Medium"/>
                </a:rPr>
                <a:t>第二代</a:t>
              </a:r>
              <a:r>
                <a:rPr lang="en-US" altLang="zh-CN" sz="900" b="1" kern="0" dirty="0">
                  <a:latin typeface="+mn-ea"/>
                  <a:sym typeface="Helvetica Neue Medium"/>
                </a:rPr>
                <a:t> Audio IC</a:t>
              </a:r>
            </a:p>
            <a:p>
              <a:pPr algn="ctr" defTabSz="616148" eaLnBrk="1" fontAlgn="auto">
                <a:spcBef>
                  <a:spcPts val="0"/>
                </a:spcBef>
                <a:spcAft>
                  <a:spcPts val="0"/>
                </a:spcAft>
                <a:defRPr/>
              </a:pPr>
              <a:r>
                <a:rPr lang="en-US" altLang="zh-CN" sz="900" b="1" kern="0" dirty="0">
                  <a:latin typeface="+mn-ea"/>
                  <a:sym typeface="Helvetica Neue Medium"/>
                </a:rPr>
                <a:t>xxx</a:t>
              </a:r>
            </a:p>
          </p:txBody>
        </p:sp>
      </p:grpSp>
      <p:sp>
        <p:nvSpPr>
          <p:cNvPr id="20" name="日期占位符 1">
            <a:extLst>
              <a:ext uri="{FF2B5EF4-FFF2-40B4-BE49-F238E27FC236}">
                <a16:creationId xmlns:a16="http://schemas.microsoft.com/office/drawing/2014/main" id="{B16D9EB8-45D3-964E-86E7-E0337CA7377C}"/>
              </a:ext>
            </a:extLst>
          </p:cNvPr>
          <p:cNvSpPr>
            <a:spLocks noGrp="1"/>
          </p:cNvSpPr>
          <p:nvPr>
            <p:ph type="dt" sz="half" idx="10"/>
          </p:nvPr>
        </p:nvSpPr>
        <p:spPr>
          <a:xfrm>
            <a:off x="781050" y="4812983"/>
            <a:ext cx="2057400" cy="274637"/>
          </a:xfrm>
        </p:spPr>
        <p:txBody>
          <a:bodyPr/>
          <a:lstStyle/>
          <a:p>
            <a:pPr>
              <a:defRPr/>
            </a:pPr>
            <a:r>
              <a:rPr lang="en-US" altLang="zh-CN" dirty="0"/>
              <a:t>2022/9/9</a:t>
            </a:r>
            <a:endParaRPr lang="zh-CN" altLang="en-US" dirty="0"/>
          </a:p>
        </p:txBody>
      </p:sp>
      <p:sp>
        <p:nvSpPr>
          <p:cNvPr id="21" name="页脚占位符 2">
            <a:extLst>
              <a:ext uri="{FF2B5EF4-FFF2-40B4-BE49-F238E27FC236}">
                <a16:creationId xmlns:a16="http://schemas.microsoft.com/office/drawing/2014/main" id="{80B2E2D8-CE2D-9EC2-5C25-2ADFAC6FAA5A}"/>
              </a:ext>
            </a:extLst>
          </p:cNvPr>
          <p:cNvSpPr>
            <a:spLocks noGrp="1"/>
          </p:cNvSpPr>
          <p:nvPr>
            <p:ph type="ftr" sz="quarter" idx="11"/>
          </p:nvPr>
        </p:nvSpPr>
        <p:spPr>
          <a:xfrm>
            <a:off x="3181350" y="4812983"/>
            <a:ext cx="3086100" cy="274637"/>
          </a:xfrm>
        </p:spPr>
        <p:txBody>
          <a:bodyPr/>
          <a:lstStyle/>
          <a:p>
            <a:pPr>
              <a:defRPr/>
            </a:pPr>
            <a:r>
              <a:rPr lang="zh-CN" altLang="en-US" dirty="0"/>
              <a:t>深圳市九音科技有限公司</a:t>
            </a:r>
          </a:p>
        </p:txBody>
      </p:sp>
      <p:sp>
        <p:nvSpPr>
          <p:cNvPr id="22" name="灯片编号占位符 3">
            <a:extLst>
              <a:ext uri="{FF2B5EF4-FFF2-40B4-BE49-F238E27FC236}">
                <a16:creationId xmlns:a16="http://schemas.microsoft.com/office/drawing/2014/main" id="{539E673A-D911-1E7C-CC7E-890BE133F6EF}"/>
              </a:ext>
            </a:extLst>
          </p:cNvPr>
          <p:cNvSpPr txBox="1">
            <a:spLocks/>
          </p:cNvSpPr>
          <p:nvPr/>
        </p:nvSpPr>
        <p:spPr>
          <a:xfrm>
            <a:off x="6610350" y="4812983"/>
            <a:ext cx="2057400" cy="274637"/>
          </a:xfrm>
          <a:prstGeom prst="rect">
            <a:avLst/>
          </a:prstGeom>
        </p:spPr>
        <p:txBody>
          <a:bodyPr vert="horz" lIns="91440" tIns="45720" rIns="91440" bIns="45720" rtlCol="0" anchor="ctr"/>
          <a:lstStyle>
            <a:defPPr>
              <a:defRPr lang="zh-CN"/>
            </a:defPPr>
            <a:lvl1pPr algn="r" defTabSz="685754" rtl="0" eaLnBrk="1" fontAlgn="auto" hangingPunct="1">
              <a:spcBef>
                <a:spcPts val="0"/>
              </a:spcBef>
              <a:spcAft>
                <a:spcPts val="0"/>
              </a:spcAft>
              <a:defRPr sz="900" kern="1200">
                <a:solidFill>
                  <a:schemeClr val="tx1">
                    <a:tint val="75000"/>
                  </a:schemeClr>
                </a:solidFill>
                <a:latin typeface="华文细黑" panose="02010600040101010101" pitchFamily="2" charset="-122"/>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2pPr>
            <a:lvl3pPr marL="684213" indent="2301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3pPr>
            <a:lvl4pPr marL="1027113" indent="3444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4pPr>
            <a:lvl5pPr marL="1370013" indent="458788" algn="l" defTabSz="684213" rtl="0" eaLnBrk="0" fontAlgn="base" hangingPunct="0">
              <a:spcBef>
                <a:spcPct val="0"/>
              </a:spcBef>
              <a:spcAft>
                <a:spcPct val="0"/>
              </a:spcAft>
              <a:defRPr sz="1300" kern="1200">
                <a:solidFill>
                  <a:schemeClr val="tx1"/>
                </a:solidFill>
                <a:latin typeface="华文细黑" panose="02010600040101010101" pitchFamily="2" charset="-122"/>
                <a:ea typeface="华文细黑" panose="02010600040101010101" pitchFamily="2" charset="-122"/>
                <a:cs typeface="+mn-cs"/>
              </a:defRPr>
            </a:lvl5pPr>
            <a:lvl6pPr marL="22860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6pPr>
            <a:lvl7pPr marL="27432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7pPr>
            <a:lvl8pPr marL="32004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8pPr>
            <a:lvl9pPr marL="3657600" algn="l" defTabSz="914400" rtl="0" eaLnBrk="1" latinLnBrk="0" hangingPunct="1">
              <a:defRPr sz="1300" kern="1200">
                <a:solidFill>
                  <a:schemeClr val="tx1"/>
                </a:solidFill>
                <a:latin typeface="华文细黑" panose="02010600040101010101" pitchFamily="2" charset="-122"/>
                <a:ea typeface="华文细黑" panose="02010600040101010101" pitchFamily="2" charset="-122"/>
                <a:cs typeface="+mn-cs"/>
              </a:defRPr>
            </a:lvl9pPr>
          </a:lstStyle>
          <a:p>
            <a:pPr>
              <a:defRPr/>
            </a:pPr>
            <a:fld id="{84543B02-B5C3-48B4-A10E-C9FED9D43D25}" type="slidenum">
              <a:rPr lang="zh-CN" altLang="en-US" smtClean="0"/>
              <a:pPr>
                <a:defRPr/>
              </a:pPr>
              <a:t>9</a:t>
            </a:fld>
            <a:endParaRPr lang="zh-CN" altLang="en-US" dirty="0"/>
          </a:p>
        </p:txBody>
      </p:sp>
      <p:sp>
        <p:nvSpPr>
          <p:cNvPr id="40" name="文本框 39">
            <a:extLst>
              <a:ext uri="{FF2B5EF4-FFF2-40B4-BE49-F238E27FC236}">
                <a16:creationId xmlns:a16="http://schemas.microsoft.com/office/drawing/2014/main" id="{0C7F6DCB-B166-6C82-669A-74024FBAC708}"/>
              </a:ext>
            </a:extLst>
          </p:cNvPr>
          <p:cNvSpPr txBox="1"/>
          <p:nvPr/>
        </p:nvSpPr>
        <p:spPr>
          <a:xfrm rot="5400000">
            <a:off x="1107539" y="3510610"/>
            <a:ext cx="438839" cy="10799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53578" tIns="53578" rIns="53578" bIns="53578" numCol="1" spcCol="38100"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0">
                <a:latin typeface="微软雅黑" panose="020B0503020204020204" pitchFamily="34" charset="-122"/>
                <a:ea typeface="微软雅黑" panose="020B0503020204020204" pitchFamily="34" charset="-122"/>
              </a:defRPr>
            </a:lvl1pPr>
          </a:lstStyle>
          <a:p>
            <a:pPr algn="ctr" defTabSz="616148" eaLnBrk="1" fontAlgn="auto">
              <a:spcBef>
                <a:spcPts val="0"/>
              </a:spcBef>
              <a:spcAft>
                <a:spcPts val="0"/>
              </a:spcAft>
              <a:defRPr/>
            </a:pPr>
            <a:r>
              <a:rPr lang="zh-CN" altLang="en-US" sz="1050" b="1" dirty="0">
                <a:latin typeface="Microsoft YaHei" panose="020B0503020204020204" pitchFamily="34" charset="-122"/>
                <a:ea typeface="Microsoft YaHei" panose="020B0503020204020204" pitchFamily="34" charset="-122"/>
              </a:rPr>
              <a:t>音效处理器</a:t>
            </a:r>
            <a:endParaRPr lang="zh-CN" altLang="en-US" sz="1050" b="1" kern="0" dirty="0">
              <a:solidFill>
                <a:srgbClr val="000000"/>
              </a:solidFill>
              <a:latin typeface="Microsoft YaHei" panose="020B0503020204020204" pitchFamily="34" charset="-122"/>
              <a:ea typeface="Microsoft YaHei" panose="020B0503020204020204" pitchFamily="34" charset="-122"/>
              <a:sym typeface="Helvetica Neue"/>
            </a:endParaRPr>
          </a:p>
        </p:txBody>
      </p:sp>
      <p:cxnSp>
        <p:nvCxnSpPr>
          <p:cNvPr id="42" name="直接箭头连接符 4">
            <a:extLst>
              <a:ext uri="{FF2B5EF4-FFF2-40B4-BE49-F238E27FC236}">
                <a16:creationId xmlns:a16="http://schemas.microsoft.com/office/drawing/2014/main" id="{017A916A-725A-0CA9-E367-7DEFA3B46203}"/>
              </a:ext>
            </a:extLst>
          </p:cNvPr>
          <p:cNvCxnSpPr>
            <a:cxnSpLocks/>
          </p:cNvCxnSpPr>
          <p:nvPr/>
        </p:nvCxnSpPr>
        <p:spPr>
          <a:xfrm>
            <a:off x="955562" y="3709284"/>
            <a:ext cx="7099084" cy="0"/>
          </a:xfrm>
          <a:prstGeom prst="straightConnector1">
            <a:avLst/>
          </a:prstGeom>
          <a:noFill/>
          <a:ln w="127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nvGrpSpPr>
          <p:cNvPr id="43" name="组合 42">
            <a:extLst>
              <a:ext uri="{FF2B5EF4-FFF2-40B4-BE49-F238E27FC236}">
                <a16:creationId xmlns:a16="http://schemas.microsoft.com/office/drawing/2014/main" id="{03498FEF-0ABC-AF3A-F1DA-28AA55D5C3D7}"/>
              </a:ext>
            </a:extLst>
          </p:cNvPr>
          <p:cNvGrpSpPr/>
          <p:nvPr/>
        </p:nvGrpSpPr>
        <p:grpSpPr>
          <a:xfrm>
            <a:off x="3169508" y="3777424"/>
            <a:ext cx="542785" cy="394598"/>
            <a:chOff x="2885" y="562714"/>
            <a:chExt cx="1736921" cy="750286"/>
          </a:xfrm>
        </p:grpSpPr>
        <p:sp>
          <p:nvSpPr>
            <p:cNvPr id="75" name="矩形: 圆角 74">
              <a:extLst>
                <a:ext uri="{FF2B5EF4-FFF2-40B4-BE49-F238E27FC236}">
                  <a16:creationId xmlns:a16="http://schemas.microsoft.com/office/drawing/2014/main" id="{705FBC56-42F9-9605-E3C5-86DB054F9860}"/>
                </a:ext>
              </a:extLst>
            </p:cNvPr>
            <p:cNvSpPr/>
            <p:nvPr/>
          </p:nvSpPr>
          <p:spPr>
            <a:xfrm>
              <a:off x="2885" y="562714"/>
              <a:ext cx="1736921" cy="750286"/>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zh-CN" altLang="en-US" sz="600"/>
            </a:p>
          </p:txBody>
        </p:sp>
        <p:sp>
          <p:nvSpPr>
            <p:cNvPr id="76" name="矩形: 圆角 4">
              <a:extLst>
                <a:ext uri="{FF2B5EF4-FFF2-40B4-BE49-F238E27FC236}">
                  <a16:creationId xmlns:a16="http://schemas.microsoft.com/office/drawing/2014/main" id="{397BE1DC-EC5E-1913-9890-459C3FB80F11}"/>
                </a:ext>
              </a:extLst>
            </p:cNvPr>
            <p:cNvSpPr txBox="1"/>
            <p:nvPr/>
          </p:nvSpPr>
          <p:spPr>
            <a:xfrm>
              <a:off x="39512" y="599341"/>
              <a:ext cx="1663669" cy="6770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700" kern="1200" dirty="0"/>
                <a:t>DSP</a:t>
              </a:r>
              <a:r>
                <a:rPr lang="zh-CN" altLang="en-US" sz="700" kern="1200" dirty="0"/>
                <a:t>音效处理器</a:t>
              </a:r>
            </a:p>
          </p:txBody>
        </p:sp>
      </p:grpSp>
      <p:grpSp>
        <p:nvGrpSpPr>
          <p:cNvPr id="44" name="组合 43">
            <a:extLst>
              <a:ext uri="{FF2B5EF4-FFF2-40B4-BE49-F238E27FC236}">
                <a16:creationId xmlns:a16="http://schemas.microsoft.com/office/drawing/2014/main" id="{AAEA7FB5-B2BA-F8C1-DB6A-88F24DEB686D}"/>
              </a:ext>
            </a:extLst>
          </p:cNvPr>
          <p:cNvGrpSpPr/>
          <p:nvPr/>
        </p:nvGrpSpPr>
        <p:grpSpPr>
          <a:xfrm>
            <a:off x="3760891" y="3775966"/>
            <a:ext cx="542785" cy="394598"/>
            <a:chOff x="2029293" y="562714"/>
            <a:chExt cx="1736921" cy="750286"/>
          </a:xfrm>
        </p:grpSpPr>
        <p:sp>
          <p:nvSpPr>
            <p:cNvPr id="73" name="矩形: 圆角 72">
              <a:extLst>
                <a:ext uri="{FF2B5EF4-FFF2-40B4-BE49-F238E27FC236}">
                  <a16:creationId xmlns:a16="http://schemas.microsoft.com/office/drawing/2014/main" id="{E833C686-5626-9F60-82FA-B3032517BE39}"/>
                </a:ext>
              </a:extLst>
            </p:cNvPr>
            <p:cNvSpPr/>
            <p:nvPr/>
          </p:nvSpPr>
          <p:spPr>
            <a:xfrm>
              <a:off x="2029293" y="562714"/>
              <a:ext cx="1736921" cy="750286"/>
            </a:xfrm>
            <a:prstGeom prst="roundRect">
              <a:avLst/>
            </a:prstGeom>
          </p:spPr>
          <p:style>
            <a:lnRef idx="2">
              <a:schemeClr val="lt1">
                <a:hueOff val="0"/>
                <a:satOff val="0"/>
                <a:lumOff val="0"/>
                <a:alphaOff val="0"/>
              </a:schemeClr>
            </a:lnRef>
            <a:fillRef idx="1">
              <a:schemeClr val="accent2">
                <a:alpha val="90000"/>
                <a:hueOff val="0"/>
                <a:satOff val="0"/>
                <a:lumOff val="0"/>
                <a:alphaOff val="-10000"/>
              </a:schemeClr>
            </a:fillRef>
            <a:effectRef idx="0">
              <a:schemeClr val="accent2">
                <a:alpha val="90000"/>
                <a:hueOff val="0"/>
                <a:satOff val="0"/>
                <a:lumOff val="0"/>
                <a:alphaOff val="-10000"/>
              </a:schemeClr>
            </a:effectRef>
            <a:fontRef idx="minor">
              <a:schemeClr val="lt1"/>
            </a:fontRef>
          </p:style>
        </p:sp>
        <p:sp>
          <p:nvSpPr>
            <p:cNvPr id="74" name="矩形: 圆角 6">
              <a:extLst>
                <a:ext uri="{FF2B5EF4-FFF2-40B4-BE49-F238E27FC236}">
                  <a16:creationId xmlns:a16="http://schemas.microsoft.com/office/drawing/2014/main" id="{DFA410FE-9CF3-BB44-9342-B1A49D38CD7E}"/>
                </a:ext>
              </a:extLst>
            </p:cNvPr>
            <p:cNvSpPr txBox="1"/>
            <p:nvPr/>
          </p:nvSpPr>
          <p:spPr>
            <a:xfrm>
              <a:off x="2065920" y="599341"/>
              <a:ext cx="1663669" cy="6770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700" kern="1200" dirty="0"/>
                <a:t>音频</a:t>
              </a:r>
              <a:r>
                <a:rPr lang="en-US" altLang="zh-CN" sz="700" kern="1200" dirty="0"/>
                <a:t>USB</a:t>
              </a:r>
              <a:r>
                <a:rPr lang="zh-CN" altLang="en-US" sz="700" kern="1200" dirty="0"/>
                <a:t>转换器</a:t>
              </a:r>
              <a:endParaRPr lang="zh-CN" altLang="en-US" sz="700" b="1" kern="1200" dirty="0"/>
            </a:p>
          </p:txBody>
        </p:sp>
      </p:grpSp>
      <p:grpSp>
        <p:nvGrpSpPr>
          <p:cNvPr id="45" name="组合 44">
            <a:extLst>
              <a:ext uri="{FF2B5EF4-FFF2-40B4-BE49-F238E27FC236}">
                <a16:creationId xmlns:a16="http://schemas.microsoft.com/office/drawing/2014/main" id="{D69995BA-3A51-843D-926D-40AD9908019A}"/>
              </a:ext>
            </a:extLst>
          </p:cNvPr>
          <p:cNvGrpSpPr/>
          <p:nvPr/>
        </p:nvGrpSpPr>
        <p:grpSpPr>
          <a:xfrm>
            <a:off x="4302709" y="3771645"/>
            <a:ext cx="542785" cy="394598"/>
            <a:chOff x="4055701" y="562714"/>
            <a:chExt cx="1736921" cy="750286"/>
          </a:xfrm>
        </p:grpSpPr>
        <p:sp>
          <p:nvSpPr>
            <p:cNvPr id="59" name="矩形: 圆角 58">
              <a:extLst>
                <a:ext uri="{FF2B5EF4-FFF2-40B4-BE49-F238E27FC236}">
                  <a16:creationId xmlns:a16="http://schemas.microsoft.com/office/drawing/2014/main" id="{4FF8E13F-A5C7-F0EB-9A89-EF59F9BD1A4C}"/>
                </a:ext>
              </a:extLst>
            </p:cNvPr>
            <p:cNvSpPr/>
            <p:nvPr/>
          </p:nvSpPr>
          <p:spPr>
            <a:xfrm>
              <a:off x="4055701" y="562714"/>
              <a:ext cx="1736921" cy="750286"/>
            </a:xfrm>
            <a:prstGeom prst="roundRect">
              <a:avLst/>
            </a:prstGeom>
          </p:spPr>
          <p:style>
            <a:lnRef idx="2">
              <a:schemeClr val="lt1">
                <a:hueOff val="0"/>
                <a:satOff val="0"/>
                <a:lumOff val="0"/>
                <a:alphaOff val="0"/>
              </a:schemeClr>
            </a:lnRef>
            <a:fillRef idx="1">
              <a:schemeClr val="accent2">
                <a:alpha val="90000"/>
                <a:hueOff val="0"/>
                <a:satOff val="0"/>
                <a:lumOff val="0"/>
                <a:alphaOff val="-20000"/>
              </a:schemeClr>
            </a:fillRef>
            <a:effectRef idx="0">
              <a:schemeClr val="accent2">
                <a:alpha val="90000"/>
                <a:hueOff val="0"/>
                <a:satOff val="0"/>
                <a:lumOff val="0"/>
                <a:alphaOff val="-20000"/>
              </a:schemeClr>
            </a:effectRef>
            <a:fontRef idx="minor">
              <a:schemeClr val="lt1"/>
            </a:fontRef>
          </p:style>
        </p:sp>
        <p:sp>
          <p:nvSpPr>
            <p:cNvPr id="70" name="矩形: 圆角 8">
              <a:extLst>
                <a:ext uri="{FF2B5EF4-FFF2-40B4-BE49-F238E27FC236}">
                  <a16:creationId xmlns:a16="http://schemas.microsoft.com/office/drawing/2014/main" id="{E51468DC-40CA-CB8C-20DC-7881C27ECDE7}"/>
                </a:ext>
              </a:extLst>
            </p:cNvPr>
            <p:cNvSpPr txBox="1"/>
            <p:nvPr/>
          </p:nvSpPr>
          <p:spPr>
            <a:xfrm>
              <a:off x="4092328" y="599341"/>
              <a:ext cx="1663669" cy="6770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700" kern="1200" dirty="0"/>
                <a:t>多路转换器</a:t>
              </a:r>
            </a:p>
          </p:txBody>
        </p:sp>
      </p:grpSp>
      <p:grpSp>
        <p:nvGrpSpPr>
          <p:cNvPr id="46" name="组合 45">
            <a:extLst>
              <a:ext uri="{FF2B5EF4-FFF2-40B4-BE49-F238E27FC236}">
                <a16:creationId xmlns:a16="http://schemas.microsoft.com/office/drawing/2014/main" id="{3CC62DFC-8092-CA83-097D-F0207CF19923}"/>
              </a:ext>
            </a:extLst>
          </p:cNvPr>
          <p:cNvGrpSpPr/>
          <p:nvPr/>
        </p:nvGrpSpPr>
        <p:grpSpPr>
          <a:xfrm>
            <a:off x="4844527" y="3779225"/>
            <a:ext cx="542785" cy="394598"/>
            <a:chOff x="6082110" y="562714"/>
            <a:chExt cx="1736921" cy="750286"/>
          </a:xfrm>
        </p:grpSpPr>
        <p:sp>
          <p:nvSpPr>
            <p:cNvPr id="50" name="矩形: 圆角 49">
              <a:extLst>
                <a:ext uri="{FF2B5EF4-FFF2-40B4-BE49-F238E27FC236}">
                  <a16:creationId xmlns:a16="http://schemas.microsoft.com/office/drawing/2014/main" id="{597667D9-AE0E-184B-C3FD-2AB125CAC595}"/>
                </a:ext>
              </a:extLst>
            </p:cNvPr>
            <p:cNvSpPr/>
            <p:nvPr/>
          </p:nvSpPr>
          <p:spPr>
            <a:xfrm>
              <a:off x="6082110" y="562714"/>
              <a:ext cx="1736921" cy="750286"/>
            </a:xfrm>
            <a:prstGeom prst="roundRect">
              <a:avLst/>
            </a:prstGeom>
          </p:spPr>
          <p:style>
            <a:lnRef idx="2">
              <a:schemeClr val="lt1">
                <a:hueOff val="0"/>
                <a:satOff val="0"/>
                <a:lumOff val="0"/>
                <a:alphaOff val="0"/>
              </a:schemeClr>
            </a:lnRef>
            <a:fillRef idx="1">
              <a:schemeClr val="accent2">
                <a:alpha val="90000"/>
                <a:hueOff val="0"/>
                <a:satOff val="0"/>
                <a:lumOff val="0"/>
                <a:alphaOff val="-30000"/>
              </a:schemeClr>
            </a:fillRef>
            <a:effectRef idx="0">
              <a:schemeClr val="accent2">
                <a:alpha val="90000"/>
                <a:hueOff val="0"/>
                <a:satOff val="0"/>
                <a:lumOff val="0"/>
                <a:alphaOff val="-30000"/>
              </a:schemeClr>
            </a:effectRef>
            <a:fontRef idx="minor">
              <a:schemeClr val="lt1"/>
            </a:fontRef>
          </p:style>
          <p:txBody>
            <a:bodyPr/>
            <a:lstStyle/>
            <a:p>
              <a:endParaRPr lang="zh-CN" altLang="en-US"/>
            </a:p>
          </p:txBody>
        </p:sp>
        <p:sp>
          <p:nvSpPr>
            <p:cNvPr id="51" name="矩形: 圆角 10">
              <a:extLst>
                <a:ext uri="{FF2B5EF4-FFF2-40B4-BE49-F238E27FC236}">
                  <a16:creationId xmlns:a16="http://schemas.microsoft.com/office/drawing/2014/main" id="{B083811B-0702-B2E4-E755-1BA5F86278CB}"/>
                </a:ext>
              </a:extLst>
            </p:cNvPr>
            <p:cNvSpPr txBox="1"/>
            <p:nvPr/>
          </p:nvSpPr>
          <p:spPr>
            <a:xfrm>
              <a:off x="6118737" y="599341"/>
              <a:ext cx="1663669" cy="6770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700" kern="1200" dirty="0"/>
                <a:t>采样率转换器</a:t>
              </a:r>
            </a:p>
          </p:txBody>
        </p:sp>
      </p:grpSp>
      <p:grpSp>
        <p:nvGrpSpPr>
          <p:cNvPr id="47" name="组合 46">
            <a:extLst>
              <a:ext uri="{FF2B5EF4-FFF2-40B4-BE49-F238E27FC236}">
                <a16:creationId xmlns:a16="http://schemas.microsoft.com/office/drawing/2014/main" id="{A0094DB2-2ED1-B4F6-FED1-568B98FB2D18}"/>
              </a:ext>
            </a:extLst>
          </p:cNvPr>
          <p:cNvGrpSpPr/>
          <p:nvPr/>
        </p:nvGrpSpPr>
        <p:grpSpPr>
          <a:xfrm>
            <a:off x="5392341" y="3782658"/>
            <a:ext cx="623702" cy="394598"/>
            <a:chOff x="8108518" y="562714"/>
            <a:chExt cx="1736921" cy="750286"/>
          </a:xfrm>
        </p:grpSpPr>
        <p:sp>
          <p:nvSpPr>
            <p:cNvPr id="48" name="矩形: 圆角 47">
              <a:extLst>
                <a:ext uri="{FF2B5EF4-FFF2-40B4-BE49-F238E27FC236}">
                  <a16:creationId xmlns:a16="http://schemas.microsoft.com/office/drawing/2014/main" id="{FB94FD82-B50C-2D30-9DE2-C4549CF70FF1}"/>
                </a:ext>
              </a:extLst>
            </p:cNvPr>
            <p:cNvSpPr/>
            <p:nvPr/>
          </p:nvSpPr>
          <p:spPr>
            <a:xfrm>
              <a:off x="8108518" y="562714"/>
              <a:ext cx="1736921" cy="750286"/>
            </a:xfrm>
            <a:prstGeom prst="roundRect">
              <a:avLst/>
            </a:prstGeom>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a:lstStyle/>
            <a:p>
              <a:endParaRPr lang="zh-CN" altLang="en-US"/>
            </a:p>
          </p:txBody>
        </p:sp>
        <p:sp>
          <p:nvSpPr>
            <p:cNvPr id="49" name="矩形: 圆角 12">
              <a:extLst>
                <a:ext uri="{FF2B5EF4-FFF2-40B4-BE49-F238E27FC236}">
                  <a16:creationId xmlns:a16="http://schemas.microsoft.com/office/drawing/2014/main" id="{48A6D65F-BB37-309A-9C6E-5BC7511FE7A4}"/>
                </a:ext>
              </a:extLst>
            </p:cNvPr>
            <p:cNvSpPr txBox="1"/>
            <p:nvPr/>
          </p:nvSpPr>
          <p:spPr>
            <a:xfrm>
              <a:off x="8145144" y="599341"/>
              <a:ext cx="1663668" cy="6770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700" kern="1200" dirty="0"/>
                <a:t>卡拉</a:t>
              </a:r>
              <a:r>
                <a:rPr lang="en-US" altLang="zh-CN" sz="700" kern="1200" dirty="0"/>
                <a:t>OK</a:t>
              </a:r>
              <a:r>
                <a:rPr lang="zh-CN" altLang="en-US" sz="700" kern="1200" dirty="0"/>
                <a:t>音效处理器</a:t>
              </a:r>
            </a:p>
          </p:txBody>
        </p:sp>
      </p:grpSp>
    </p:spTree>
    <p:custDataLst>
      <p:tags r:id="rId1"/>
    </p:custDataLst>
    <p:extLst>
      <p:ext uri="{BB962C8B-B14F-4D97-AF65-F5344CB8AC3E}">
        <p14:creationId xmlns:p14="http://schemas.microsoft.com/office/powerpoint/2010/main" val="26045318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23"/>
  <p:tag name="MH_SECTIONID" val="424,425,426,427,"/>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6d67064-06e1-407d-9932-5b89df84899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21fbc70-90f4-47a2-8902-6f406baa4da3}"/>
</p:tagLst>
</file>

<file path=ppt/tags/tag4.xml><?xml version="1.0" encoding="utf-8"?>
<p:tagLst xmlns:a="http://schemas.openxmlformats.org/drawingml/2006/main" xmlns:r="http://schemas.openxmlformats.org/officeDocument/2006/relationships" xmlns:p="http://schemas.openxmlformats.org/presentationml/2006/main">
  <p:tag name="ISLIDE.ICON" val="#385167;#375535;#385167;"/>
</p:tagLst>
</file>

<file path=ppt/theme/theme1.xml><?xml version="1.0" encoding="utf-8"?>
<a:theme xmlns:a="http://schemas.openxmlformats.org/drawingml/2006/main" name="Office 主题">
  <a:themeElements>
    <a:clrScheme name="经典红色">
      <a:dk1>
        <a:sysClr val="windowText" lastClr="000000"/>
      </a:dk1>
      <a:lt1>
        <a:sysClr val="window" lastClr="FFFFFF"/>
      </a:lt1>
      <a:dk2>
        <a:srgbClr val="44546A"/>
      </a:dk2>
      <a:lt2>
        <a:srgbClr val="E7E6E6"/>
      </a:lt2>
      <a:accent1>
        <a:srgbClr val="B71F22"/>
      </a:accent1>
      <a:accent2>
        <a:srgbClr val="252F32"/>
      </a:accent2>
      <a:accent3>
        <a:srgbClr val="B71F22"/>
      </a:accent3>
      <a:accent4>
        <a:srgbClr val="252F32"/>
      </a:accent4>
      <a:accent5>
        <a:srgbClr val="B71F22"/>
      </a:accent5>
      <a:accent6>
        <a:srgbClr val="252F32"/>
      </a:accent6>
      <a:hlink>
        <a:srgbClr val="0563C1"/>
      </a:hlink>
      <a:folHlink>
        <a:srgbClr val="954F72"/>
      </a:folHlink>
    </a:clrScheme>
    <a:fontScheme name="自定义 8">
      <a:majorFont>
        <a:latin typeface="华文细黑"/>
        <a:ea typeface="华文细黑"/>
        <a:cs typeface=""/>
      </a:majorFont>
      <a:minorFont>
        <a:latin typeface="华文细黑"/>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6375</TotalTime>
  <Words>1821</Words>
  <Application>Microsoft Office PowerPoint</Application>
  <PresentationFormat>全屏显示(16:9)</PresentationFormat>
  <Paragraphs>384</Paragraphs>
  <Slides>11</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Helvetica Neue</vt:lpstr>
      <vt:lpstr>华文细黑</vt:lpstr>
      <vt:lpstr>Microsoft YaHei</vt:lpstr>
      <vt:lpstr>Microsoft YaHei</vt:lpstr>
      <vt:lpstr>Arial</vt:lpstr>
      <vt:lpstr>Arial Narrow</vt:lpstr>
      <vt:lpstr>Calibri</vt:lpstr>
      <vt:lpstr>Impact</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Bai</dc:creator>
  <cp:lastModifiedBy>Bai Rong</cp:lastModifiedBy>
  <cp:revision>768</cp:revision>
  <dcterms:created xsi:type="dcterms:W3CDTF">2015-04-07T15:42:54Z</dcterms:created>
  <dcterms:modified xsi:type="dcterms:W3CDTF">2023-02-16T13:09:28Z</dcterms:modified>
</cp:coreProperties>
</file>