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20"/>
  </p:notesMasterIdLst>
  <p:sldIdLst>
    <p:sldId id="256" r:id="rId3"/>
    <p:sldId id="281" r:id="rId4"/>
    <p:sldId id="273" r:id="rId5"/>
    <p:sldId id="288" r:id="rId6"/>
    <p:sldId id="265" r:id="rId7"/>
    <p:sldId id="292" r:id="rId8"/>
    <p:sldId id="300" r:id="rId9"/>
    <p:sldId id="290" r:id="rId10"/>
    <p:sldId id="289" r:id="rId11"/>
    <p:sldId id="293" r:id="rId12"/>
    <p:sldId id="291" r:id="rId13"/>
    <p:sldId id="294" r:id="rId14"/>
    <p:sldId id="297" r:id="rId15"/>
    <p:sldId id="282" r:id="rId16"/>
    <p:sldId id="302" r:id="rId17"/>
    <p:sldId id="298" r:id="rId18"/>
    <p:sldId id="301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7718"/>
  </p:normalViewPr>
  <p:slideViewPr>
    <p:cSldViewPr snapToGrid="0" snapToObjects="1">
      <p:cViewPr>
        <p:scale>
          <a:sx n="50" d="100"/>
          <a:sy n="50" d="100"/>
        </p:scale>
        <p:origin x="29" y="-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0061;&#38899;&#31185;&#25216;&#26377;&#38480;&#20844;&#21496;\01-&#33455;&#29255;&#20135;&#21697;\01-USB-C&#32819;&#26426;&#33455;&#29255;(40nm)\04-&#33455;&#29255;&#35774;&#35745;&#36164;&#26009;\&#33455;&#29255;&#27979;&#35797;&#25253;&#21578;\ALTO-testreport-13Jun2020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0061;&#38899;&#31185;&#25216;&#26377;&#38480;&#20844;&#21496;\01-&#33455;&#29255;&#20135;&#21697;\01-USB-C&#32819;&#26426;&#33455;&#29255;(40nm)\04-&#33455;&#29255;&#35774;&#35745;&#36164;&#26009;\&#33455;&#29255;&#27979;&#35797;&#25253;&#21578;\ALTO-testreport-13Jun2020%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DAC Frequency Response @32ohms load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4"/>
          <c:order val="0"/>
          <c:tx>
            <c:strRef>
              <c:f>'D:\九音科技\Prod_Spec\KickOff\ALTO-40\Validation\EVB-Evaluation\[SNC8600-CODEC-test-21Apr2020 .xlsx]40measurement'!$C$32</c:f>
              <c:strCache>
                <c:ptCount val="1"/>
                <c:pt idx="0">
                  <c:v>Response (dB)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'[2]40measurement'!$B$33:$B$58</c:f>
              <c:numCache>
                <c:formatCode>General</c:formatCode>
                <c:ptCount val="26"/>
                <c:pt idx="0">
                  <c:v>20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6000</c:v>
                </c:pt>
                <c:pt idx="10">
                  <c:v>7000</c:v>
                </c:pt>
                <c:pt idx="11">
                  <c:v>8000</c:v>
                </c:pt>
                <c:pt idx="12">
                  <c:v>9000</c:v>
                </c:pt>
                <c:pt idx="13">
                  <c:v>10000</c:v>
                </c:pt>
                <c:pt idx="14">
                  <c:v>11000</c:v>
                </c:pt>
                <c:pt idx="15">
                  <c:v>12000</c:v>
                </c:pt>
                <c:pt idx="16">
                  <c:v>13000</c:v>
                </c:pt>
                <c:pt idx="17">
                  <c:v>14000</c:v>
                </c:pt>
                <c:pt idx="18">
                  <c:v>15000</c:v>
                </c:pt>
                <c:pt idx="19">
                  <c:v>16000</c:v>
                </c:pt>
                <c:pt idx="20">
                  <c:v>17000</c:v>
                </c:pt>
                <c:pt idx="21">
                  <c:v>18000</c:v>
                </c:pt>
                <c:pt idx="22">
                  <c:v>19000</c:v>
                </c:pt>
                <c:pt idx="23">
                  <c:v>20000</c:v>
                </c:pt>
                <c:pt idx="24">
                  <c:v>21000</c:v>
                </c:pt>
                <c:pt idx="25">
                  <c:v>22000</c:v>
                </c:pt>
              </c:numCache>
            </c:numRef>
          </c:xVal>
          <c:yVal>
            <c:numRef>
              <c:f>'[2]40measurement'!$C$33:$C$58</c:f>
              <c:numCache>
                <c:formatCode>General</c:formatCode>
                <c:ptCount val="26"/>
                <c:pt idx="0">
                  <c:v>1.0586246504985221E-2</c:v>
                </c:pt>
                <c:pt idx="1">
                  <c:v>3.6437127604681707E-2</c:v>
                </c:pt>
                <c:pt idx="2">
                  <c:v>3.94149767755212E-2</c:v>
                </c:pt>
                <c:pt idx="3">
                  <c:v>2.9484840061085822E-2</c:v>
                </c:pt>
                <c:pt idx="4">
                  <c:v>4.6097167017132585E-3</c:v>
                </c:pt>
                <c:pt idx="5">
                  <c:v>-6.3579465840004398E-3</c:v>
                </c:pt>
                <c:pt idx="6">
                  <c:v>1.2577509612759583E-2</c:v>
                </c:pt>
                <c:pt idx="7">
                  <c:v>-3.433828714772965E-2</c:v>
                </c:pt>
                <c:pt idx="8">
                  <c:v>-5.1370431003932154E-2</c:v>
                </c:pt>
                <c:pt idx="9">
                  <c:v>-2.3335258553786639E-2</c:v>
                </c:pt>
                <c:pt idx="10">
                  <c:v>-5.4379573468834673E-2</c:v>
                </c:pt>
                <c:pt idx="11">
                  <c:v>-3.3337435658684272E-2</c:v>
                </c:pt>
                <c:pt idx="12">
                  <c:v>-9.3515325650603137E-3</c:v>
                </c:pt>
                <c:pt idx="13">
                  <c:v>-2.3335258553786639E-2</c:v>
                </c:pt>
                <c:pt idx="14">
                  <c:v>-2.533477275185738E-2</c:v>
                </c:pt>
                <c:pt idx="15">
                  <c:v>1.9543337730440112E-2</c:v>
                </c:pt>
                <c:pt idx="16">
                  <c:v>-3.3653919848685215E-3</c:v>
                </c:pt>
                <c:pt idx="17">
                  <c:v>-2.1336204543106356E-2</c:v>
                </c:pt>
                <c:pt idx="18">
                  <c:v>1.1581935121661219E-2</c:v>
                </c:pt>
                <c:pt idx="19">
                  <c:v>-1.5341801518393178E-2</c:v>
                </c:pt>
                <c:pt idx="20">
                  <c:v>-2.1336204543106356E-2</c:v>
                </c:pt>
                <c:pt idx="21">
                  <c:v>3.3458257165172582E-2</c:v>
                </c:pt>
                <c:pt idx="22">
                  <c:v>2.8491201709824512E-2</c:v>
                </c:pt>
                <c:pt idx="23">
                  <c:v>9.481491626231589E-2</c:v>
                </c:pt>
                <c:pt idx="24">
                  <c:v>2.9484840061085822E-2</c:v>
                </c:pt>
                <c:pt idx="25">
                  <c:v>-3.4507098420048816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C4-45D2-BDBB-A112182198BD}"/>
            </c:ext>
          </c:extLst>
        </c:ser>
        <c:ser>
          <c:idx val="5"/>
          <c:order val="1"/>
          <c:tx>
            <c:strRef>
              <c:f>'D:\九音科技\Prod_Spec\KickOff\ALTO-40\Validation\EVB-Evaluation\[SNC8600-CODEC-test-21Apr2020 .xlsx]40measurement'!$C$32</c:f>
              <c:strCache>
                <c:ptCount val="1"/>
                <c:pt idx="0">
                  <c:v>Response (dB)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'[2]40measurement'!$B$33:$B$58</c:f>
              <c:numCache>
                <c:formatCode>General</c:formatCode>
                <c:ptCount val="26"/>
                <c:pt idx="0">
                  <c:v>20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6000</c:v>
                </c:pt>
                <c:pt idx="10">
                  <c:v>7000</c:v>
                </c:pt>
                <c:pt idx="11">
                  <c:v>8000</c:v>
                </c:pt>
                <c:pt idx="12">
                  <c:v>9000</c:v>
                </c:pt>
                <c:pt idx="13">
                  <c:v>10000</c:v>
                </c:pt>
                <c:pt idx="14">
                  <c:v>11000</c:v>
                </c:pt>
                <c:pt idx="15">
                  <c:v>12000</c:v>
                </c:pt>
                <c:pt idx="16">
                  <c:v>13000</c:v>
                </c:pt>
                <c:pt idx="17">
                  <c:v>14000</c:v>
                </c:pt>
                <c:pt idx="18">
                  <c:v>15000</c:v>
                </c:pt>
                <c:pt idx="19">
                  <c:v>16000</c:v>
                </c:pt>
                <c:pt idx="20">
                  <c:v>17000</c:v>
                </c:pt>
                <c:pt idx="21">
                  <c:v>18000</c:v>
                </c:pt>
                <c:pt idx="22">
                  <c:v>19000</c:v>
                </c:pt>
                <c:pt idx="23">
                  <c:v>20000</c:v>
                </c:pt>
                <c:pt idx="24">
                  <c:v>21000</c:v>
                </c:pt>
                <c:pt idx="25">
                  <c:v>22000</c:v>
                </c:pt>
              </c:numCache>
            </c:numRef>
          </c:xVal>
          <c:yVal>
            <c:numRef>
              <c:f>'[2]40measurement'!$C$33:$C$58</c:f>
              <c:numCache>
                <c:formatCode>General</c:formatCode>
                <c:ptCount val="26"/>
                <c:pt idx="0">
                  <c:v>1.0586246504985221E-2</c:v>
                </c:pt>
                <c:pt idx="1">
                  <c:v>3.6437127604681707E-2</c:v>
                </c:pt>
                <c:pt idx="2">
                  <c:v>3.94149767755212E-2</c:v>
                </c:pt>
                <c:pt idx="3">
                  <c:v>2.9484840061085822E-2</c:v>
                </c:pt>
                <c:pt idx="4">
                  <c:v>4.6097167017132585E-3</c:v>
                </c:pt>
                <c:pt idx="5">
                  <c:v>-6.3579465840004398E-3</c:v>
                </c:pt>
                <c:pt idx="6">
                  <c:v>1.2577509612759583E-2</c:v>
                </c:pt>
                <c:pt idx="7">
                  <c:v>-3.433828714772965E-2</c:v>
                </c:pt>
                <c:pt idx="8">
                  <c:v>-5.1370431003932154E-2</c:v>
                </c:pt>
                <c:pt idx="9">
                  <c:v>-2.3335258553786639E-2</c:v>
                </c:pt>
                <c:pt idx="10">
                  <c:v>-5.4379573468834673E-2</c:v>
                </c:pt>
                <c:pt idx="11">
                  <c:v>-3.3337435658684272E-2</c:v>
                </c:pt>
                <c:pt idx="12">
                  <c:v>-9.3515325650603137E-3</c:v>
                </c:pt>
                <c:pt idx="13">
                  <c:v>-2.3335258553786639E-2</c:v>
                </c:pt>
                <c:pt idx="14">
                  <c:v>-2.533477275185738E-2</c:v>
                </c:pt>
                <c:pt idx="15">
                  <c:v>1.9543337730440112E-2</c:v>
                </c:pt>
                <c:pt idx="16">
                  <c:v>-3.3653919848685215E-3</c:v>
                </c:pt>
                <c:pt idx="17">
                  <c:v>-2.1336204543106356E-2</c:v>
                </c:pt>
                <c:pt idx="18">
                  <c:v>1.1581935121661219E-2</c:v>
                </c:pt>
                <c:pt idx="19">
                  <c:v>-1.5341801518393178E-2</c:v>
                </c:pt>
                <c:pt idx="20">
                  <c:v>-2.1336204543106356E-2</c:v>
                </c:pt>
                <c:pt idx="21">
                  <c:v>3.3458257165172582E-2</c:v>
                </c:pt>
                <c:pt idx="22">
                  <c:v>2.8491201709824512E-2</c:v>
                </c:pt>
                <c:pt idx="23">
                  <c:v>9.481491626231589E-2</c:v>
                </c:pt>
                <c:pt idx="24">
                  <c:v>2.9484840061085822E-2</c:v>
                </c:pt>
                <c:pt idx="25">
                  <c:v>-3.4507098420048816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8C4-45D2-BDBB-A112182198BD}"/>
            </c:ext>
          </c:extLst>
        </c:ser>
        <c:ser>
          <c:idx val="6"/>
          <c:order val="2"/>
          <c:tx>
            <c:strRef>
              <c:f>'D:\九音科技\Prod_Spec\KickOff\ALTO-40\Validation\EVB-Evaluation\[SNC8600-CODEC-test-21Apr2020 .xlsx]40measurement'!$C$32</c:f>
              <c:strCache>
                <c:ptCount val="1"/>
                <c:pt idx="0">
                  <c:v>Response (dB)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'[2]40measurement'!$B$33:$B$58</c:f>
              <c:numCache>
                <c:formatCode>General</c:formatCode>
                <c:ptCount val="26"/>
                <c:pt idx="0">
                  <c:v>20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6000</c:v>
                </c:pt>
                <c:pt idx="10">
                  <c:v>7000</c:v>
                </c:pt>
                <c:pt idx="11">
                  <c:v>8000</c:v>
                </c:pt>
                <c:pt idx="12">
                  <c:v>9000</c:v>
                </c:pt>
                <c:pt idx="13">
                  <c:v>10000</c:v>
                </c:pt>
                <c:pt idx="14">
                  <c:v>11000</c:v>
                </c:pt>
                <c:pt idx="15">
                  <c:v>12000</c:v>
                </c:pt>
                <c:pt idx="16">
                  <c:v>13000</c:v>
                </c:pt>
                <c:pt idx="17">
                  <c:v>14000</c:v>
                </c:pt>
                <c:pt idx="18">
                  <c:v>15000</c:v>
                </c:pt>
                <c:pt idx="19">
                  <c:v>16000</c:v>
                </c:pt>
                <c:pt idx="20">
                  <c:v>17000</c:v>
                </c:pt>
                <c:pt idx="21">
                  <c:v>18000</c:v>
                </c:pt>
                <c:pt idx="22">
                  <c:v>19000</c:v>
                </c:pt>
                <c:pt idx="23">
                  <c:v>20000</c:v>
                </c:pt>
                <c:pt idx="24">
                  <c:v>21000</c:v>
                </c:pt>
                <c:pt idx="25">
                  <c:v>22000</c:v>
                </c:pt>
              </c:numCache>
            </c:numRef>
          </c:xVal>
          <c:yVal>
            <c:numRef>
              <c:f>'[2]40measurement'!$C$33:$C$58</c:f>
              <c:numCache>
                <c:formatCode>General</c:formatCode>
                <c:ptCount val="26"/>
                <c:pt idx="0">
                  <c:v>1.0586246504985221E-2</c:v>
                </c:pt>
                <c:pt idx="1">
                  <c:v>3.6437127604681707E-2</c:v>
                </c:pt>
                <c:pt idx="2">
                  <c:v>3.94149767755212E-2</c:v>
                </c:pt>
                <c:pt idx="3">
                  <c:v>2.9484840061085822E-2</c:v>
                </c:pt>
                <c:pt idx="4">
                  <c:v>4.6097167017132585E-3</c:v>
                </c:pt>
                <c:pt idx="5">
                  <c:v>-6.3579465840004398E-3</c:v>
                </c:pt>
                <c:pt idx="6">
                  <c:v>1.2577509612759583E-2</c:v>
                </c:pt>
                <c:pt idx="7">
                  <c:v>-3.433828714772965E-2</c:v>
                </c:pt>
                <c:pt idx="8">
                  <c:v>-5.1370431003932154E-2</c:v>
                </c:pt>
                <c:pt idx="9">
                  <c:v>-2.3335258553786639E-2</c:v>
                </c:pt>
                <c:pt idx="10">
                  <c:v>-5.4379573468834673E-2</c:v>
                </c:pt>
                <c:pt idx="11">
                  <c:v>-3.3337435658684272E-2</c:v>
                </c:pt>
                <c:pt idx="12">
                  <c:v>-9.3515325650603137E-3</c:v>
                </c:pt>
                <c:pt idx="13">
                  <c:v>-2.3335258553786639E-2</c:v>
                </c:pt>
                <c:pt idx="14">
                  <c:v>-2.533477275185738E-2</c:v>
                </c:pt>
                <c:pt idx="15">
                  <c:v>1.9543337730440112E-2</c:v>
                </c:pt>
                <c:pt idx="16">
                  <c:v>-3.3653919848685215E-3</c:v>
                </c:pt>
                <c:pt idx="17">
                  <c:v>-2.1336204543106356E-2</c:v>
                </c:pt>
                <c:pt idx="18">
                  <c:v>1.1581935121661219E-2</c:v>
                </c:pt>
                <c:pt idx="19">
                  <c:v>-1.5341801518393178E-2</c:v>
                </c:pt>
                <c:pt idx="20">
                  <c:v>-2.1336204543106356E-2</c:v>
                </c:pt>
                <c:pt idx="21">
                  <c:v>3.3458257165172582E-2</c:v>
                </c:pt>
                <c:pt idx="22">
                  <c:v>2.8491201709824512E-2</c:v>
                </c:pt>
                <c:pt idx="23">
                  <c:v>9.481491626231589E-2</c:v>
                </c:pt>
                <c:pt idx="24">
                  <c:v>2.9484840061085822E-2</c:v>
                </c:pt>
                <c:pt idx="25">
                  <c:v>-3.4507098420048816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8C4-45D2-BDBB-A112182198BD}"/>
            </c:ext>
          </c:extLst>
        </c:ser>
        <c:ser>
          <c:idx val="7"/>
          <c:order val="3"/>
          <c:tx>
            <c:strRef>
              <c:f>'D:\九音科技\Prod_Spec\KickOff\ALTO-40\Validation\EVB-Evaluation\[SNC8600-CODEC-test-21Apr2020 .xlsx]40measurement'!$C$32</c:f>
              <c:strCache>
                <c:ptCount val="1"/>
                <c:pt idx="0">
                  <c:v>Response (dB)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'[2]40measurement'!$B$33:$B$58</c:f>
              <c:numCache>
                <c:formatCode>General</c:formatCode>
                <c:ptCount val="26"/>
                <c:pt idx="0">
                  <c:v>20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6000</c:v>
                </c:pt>
                <c:pt idx="10">
                  <c:v>7000</c:v>
                </c:pt>
                <c:pt idx="11">
                  <c:v>8000</c:v>
                </c:pt>
                <c:pt idx="12">
                  <c:v>9000</c:v>
                </c:pt>
                <c:pt idx="13">
                  <c:v>10000</c:v>
                </c:pt>
                <c:pt idx="14">
                  <c:v>11000</c:v>
                </c:pt>
                <c:pt idx="15">
                  <c:v>12000</c:v>
                </c:pt>
                <c:pt idx="16">
                  <c:v>13000</c:v>
                </c:pt>
                <c:pt idx="17">
                  <c:v>14000</c:v>
                </c:pt>
                <c:pt idx="18">
                  <c:v>15000</c:v>
                </c:pt>
                <c:pt idx="19">
                  <c:v>16000</c:v>
                </c:pt>
                <c:pt idx="20">
                  <c:v>17000</c:v>
                </c:pt>
                <c:pt idx="21">
                  <c:v>18000</c:v>
                </c:pt>
                <c:pt idx="22">
                  <c:v>19000</c:v>
                </c:pt>
                <c:pt idx="23">
                  <c:v>20000</c:v>
                </c:pt>
                <c:pt idx="24">
                  <c:v>21000</c:v>
                </c:pt>
                <c:pt idx="25">
                  <c:v>22000</c:v>
                </c:pt>
              </c:numCache>
            </c:numRef>
          </c:xVal>
          <c:yVal>
            <c:numRef>
              <c:f>'[2]40measurement'!$C$33:$C$58</c:f>
              <c:numCache>
                <c:formatCode>General</c:formatCode>
                <c:ptCount val="26"/>
                <c:pt idx="0">
                  <c:v>1.0586246504985221E-2</c:v>
                </c:pt>
                <c:pt idx="1">
                  <c:v>3.6437127604681707E-2</c:v>
                </c:pt>
                <c:pt idx="2">
                  <c:v>3.94149767755212E-2</c:v>
                </c:pt>
                <c:pt idx="3">
                  <c:v>2.9484840061085822E-2</c:v>
                </c:pt>
                <c:pt idx="4">
                  <c:v>4.6097167017132585E-3</c:v>
                </c:pt>
                <c:pt idx="5">
                  <c:v>-6.3579465840004398E-3</c:v>
                </c:pt>
                <c:pt idx="6">
                  <c:v>1.2577509612759583E-2</c:v>
                </c:pt>
                <c:pt idx="7">
                  <c:v>-3.433828714772965E-2</c:v>
                </c:pt>
                <c:pt idx="8">
                  <c:v>-5.1370431003932154E-2</c:v>
                </c:pt>
                <c:pt idx="9">
                  <c:v>-2.3335258553786639E-2</c:v>
                </c:pt>
                <c:pt idx="10">
                  <c:v>-5.4379573468834673E-2</c:v>
                </c:pt>
                <c:pt idx="11">
                  <c:v>-3.3337435658684272E-2</c:v>
                </c:pt>
                <c:pt idx="12">
                  <c:v>-9.3515325650603137E-3</c:v>
                </c:pt>
                <c:pt idx="13">
                  <c:v>-2.3335258553786639E-2</c:v>
                </c:pt>
                <c:pt idx="14">
                  <c:v>-2.533477275185738E-2</c:v>
                </c:pt>
                <c:pt idx="15">
                  <c:v>1.9543337730440112E-2</c:v>
                </c:pt>
                <c:pt idx="16">
                  <c:v>-3.3653919848685215E-3</c:v>
                </c:pt>
                <c:pt idx="17">
                  <c:v>-2.1336204543106356E-2</c:v>
                </c:pt>
                <c:pt idx="18">
                  <c:v>1.1581935121661219E-2</c:v>
                </c:pt>
                <c:pt idx="19">
                  <c:v>-1.5341801518393178E-2</c:v>
                </c:pt>
                <c:pt idx="20">
                  <c:v>-2.1336204543106356E-2</c:v>
                </c:pt>
                <c:pt idx="21">
                  <c:v>3.3458257165172582E-2</c:v>
                </c:pt>
                <c:pt idx="22">
                  <c:v>2.8491201709824512E-2</c:v>
                </c:pt>
                <c:pt idx="23">
                  <c:v>9.481491626231589E-2</c:v>
                </c:pt>
                <c:pt idx="24">
                  <c:v>2.9484840061085822E-2</c:v>
                </c:pt>
                <c:pt idx="25">
                  <c:v>-3.4507098420048816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8C4-45D2-BDBB-A112182198BD}"/>
            </c:ext>
          </c:extLst>
        </c:ser>
        <c:ser>
          <c:idx val="2"/>
          <c:order val="4"/>
          <c:tx>
            <c:strRef>
              <c:f>'D:\九音科技\Prod_Spec\KickOff\ALTO-40\Validation\EVB-Evaluation\[SNC8600-CODEC-test-21Apr2020 .xlsx]40measurement'!$C$32</c:f>
              <c:strCache>
                <c:ptCount val="1"/>
                <c:pt idx="0">
                  <c:v>Response (dB)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'[2]40measurement'!$B$33:$B$58</c:f>
              <c:numCache>
                <c:formatCode>General</c:formatCode>
                <c:ptCount val="26"/>
                <c:pt idx="0">
                  <c:v>20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6000</c:v>
                </c:pt>
                <c:pt idx="10">
                  <c:v>7000</c:v>
                </c:pt>
                <c:pt idx="11">
                  <c:v>8000</c:v>
                </c:pt>
                <c:pt idx="12">
                  <c:v>9000</c:v>
                </c:pt>
                <c:pt idx="13">
                  <c:v>10000</c:v>
                </c:pt>
                <c:pt idx="14">
                  <c:v>11000</c:v>
                </c:pt>
                <c:pt idx="15">
                  <c:v>12000</c:v>
                </c:pt>
                <c:pt idx="16">
                  <c:v>13000</c:v>
                </c:pt>
                <c:pt idx="17">
                  <c:v>14000</c:v>
                </c:pt>
                <c:pt idx="18">
                  <c:v>15000</c:v>
                </c:pt>
                <c:pt idx="19">
                  <c:v>16000</c:v>
                </c:pt>
                <c:pt idx="20">
                  <c:v>17000</c:v>
                </c:pt>
                <c:pt idx="21">
                  <c:v>18000</c:v>
                </c:pt>
                <c:pt idx="22">
                  <c:v>19000</c:v>
                </c:pt>
                <c:pt idx="23">
                  <c:v>20000</c:v>
                </c:pt>
                <c:pt idx="24">
                  <c:v>21000</c:v>
                </c:pt>
                <c:pt idx="25">
                  <c:v>22000</c:v>
                </c:pt>
              </c:numCache>
            </c:numRef>
          </c:xVal>
          <c:yVal>
            <c:numRef>
              <c:f>'[2]40measurement'!$C$33:$C$58</c:f>
              <c:numCache>
                <c:formatCode>General</c:formatCode>
                <c:ptCount val="26"/>
                <c:pt idx="0">
                  <c:v>1.0586246504985221E-2</c:v>
                </c:pt>
                <c:pt idx="1">
                  <c:v>3.6437127604681707E-2</c:v>
                </c:pt>
                <c:pt idx="2">
                  <c:v>3.94149767755212E-2</c:v>
                </c:pt>
                <c:pt idx="3">
                  <c:v>2.9484840061085822E-2</c:v>
                </c:pt>
                <c:pt idx="4">
                  <c:v>4.6097167017132585E-3</c:v>
                </c:pt>
                <c:pt idx="5">
                  <c:v>-6.3579465840004398E-3</c:v>
                </c:pt>
                <c:pt idx="6">
                  <c:v>1.2577509612759583E-2</c:v>
                </c:pt>
                <c:pt idx="7">
                  <c:v>-3.433828714772965E-2</c:v>
                </c:pt>
                <c:pt idx="8">
                  <c:v>-5.1370431003932154E-2</c:v>
                </c:pt>
                <c:pt idx="9">
                  <c:v>-2.3335258553786639E-2</c:v>
                </c:pt>
                <c:pt idx="10">
                  <c:v>-5.4379573468834673E-2</c:v>
                </c:pt>
                <c:pt idx="11">
                  <c:v>-3.3337435658684272E-2</c:v>
                </c:pt>
                <c:pt idx="12">
                  <c:v>-9.3515325650603137E-3</c:v>
                </c:pt>
                <c:pt idx="13">
                  <c:v>-2.3335258553786639E-2</c:v>
                </c:pt>
                <c:pt idx="14">
                  <c:v>-2.533477275185738E-2</c:v>
                </c:pt>
                <c:pt idx="15">
                  <c:v>1.9543337730440112E-2</c:v>
                </c:pt>
                <c:pt idx="16">
                  <c:v>-3.3653919848685215E-3</c:v>
                </c:pt>
                <c:pt idx="17">
                  <c:v>-2.1336204543106356E-2</c:v>
                </c:pt>
                <c:pt idx="18">
                  <c:v>1.1581935121661219E-2</c:v>
                </c:pt>
                <c:pt idx="19">
                  <c:v>-1.5341801518393178E-2</c:v>
                </c:pt>
                <c:pt idx="20">
                  <c:v>-2.1336204543106356E-2</c:v>
                </c:pt>
                <c:pt idx="21">
                  <c:v>3.3458257165172582E-2</c:v>
                </c:pt>
                <c:pt idx="22">
                  <c:v>2.8491201709824512E-2</c:v>
                </c:pt>
                <c:pt idx="23">
                  <c:v>9.481491626231589E-2</c:v>
                </c:pt>
                <c:pt idx="24">
                  <c:v>2.9484840061085822E-2</c:v>
                </c:pt>
                <c:pt idx="25">
                  <c:v>-3.4507098420048816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8C4-45D2-BDBB-A112182198BD}"/>
            </c:ext>
          </c:extLst>
        </c:ser>
        <c:ser>
          <c:idx val="3"/>
          <c:order val="5"/>
          <c:tx>
            <c:strRef>
              <c:f>'D:\九音科技\Prod_Spec\KickOff\ALTO-40\Validation\EVB-Evaluation\[SNC8600-CODEC-test-21Apr2020 .xlsx]40measurement'!$C$32</c:f>
              <c:strCache>
                <c:ptCount val="1"/>
                <c:pt idx="0">
                  <c:v>Response (dB)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'[2]40measurement'!$B$33:$B$58</c:f>
              <c:numCache>
                <c:formatCode>General</c:formatCode>
                <c:ptCount val="26"/>
                <c:pt idx="0">
                  <c:v>20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6000</c:v>
                </c:pt>
                <c:pt idx="10">
                  <c:v>7000</c:v>
                </c:pt>
                <c:pt idx="11">
                  <c:v>8000</c:v>
                </c:pt>
                <c:pt idx="12">
                  <c:v>9000</c:v>
                </c:pt>
                <c:pt idx="13">
                  <c:v>10000</c:v>
                </c:pt>
                <c:pt idx="14">
                  <c:v>11000</c:v>
                </c:pt>
                <c:pt idx="15">
                  <c:v>12000</c:v>
                </c:pt>
                <c:pt idx="16">
                  <c:v>13000</c:v>
                </c:pt>
                <c:pt idx="17">
                  <c:v>14000</c:v>
                </c:pt>
                <c:pt idx="18">
                  <c:v>15000</c:v>
                </c:pt>
                <c:pt idx="19">
                  <c:v>16000</c:v>
                </c:pt>
                <c:pt idx="20">
                  <c:v>17000</c:v>
                </c:pt>
                <c:pt idx="21">
                  <c:v>18000</c:v>
                </c:pt>
                <c:pt idx="22">
                  <c:v>19000</c:v>
                </c:pt>
                <c:pt idx="23">
                  <c:v>20000</c:v>
                </c:pt>
                <c:pt idx="24">
                  <c:v>21000</c:v>
                </c:pt>
                <c:pt idx="25">
                  <c:v>22000</c:v>
                </c:pt>
              </c:numCache>
            </c:numRef>
          </c:xVal>
          <c:yVal>
            <c:numRef>
              <c:f>'[2]40measurement'!$C$33:$C$58</c:f>
              <c:numCache>
                <c:formatCode>General</c:formatCode>
                <c:ptCount val="26"/>
                <c:pt idx="0">
                  <c:v>1.0586246504985221E-2</c:v>
                </c:pt>
                <c:pt idx="1">
                  <c:v>3.6437127604681707E-2</c:v>
                </c:pt>
                <c:pt idx="2">
                  <c:v>3.94149767755212E-2</c:v>
                </c:pt>
                <c:pt idx="3">
                  <c:v>2.9484840061085822E-2</c:v>
                </c:pt>
                <c:pt idx="4">
                  <c:v>4.6097167017132585E-3</c:v>
                </c:pt>
                <c:pt idx="5">
                  <c:v>-6.3579465840004398E-3</c:v>
                </c:pt>
                <c:pt idx="6">
                  <c:v>1.2577509612759583E-2</c:v>
                </c:pt>
                <c:pt idx="7">
                  <c:v>-3.433828714772965E-2</c:v>
                </c:pt>
                <c:pt idx="8">
                  <c:v>-5.1370431003932154E-2</c:v>
                </c:pt>
                <c:pt idx="9">
                  <c:v>-2.3335258553786639E-2</c:v>
                </c:pt>
                <c:pt idx="10">
                  <c:v>-5.4379573468834673E-2</c:v>
                </c:pt>
                <c:pt idx="11">
                  <c:v>-3.3337435658684272E-2</c:v>
                </c:pt>
                <c:pt idx="12">
                  <c:v>-9.3515325650603137E-3</c:v>
                </c:pt>
                <c:pt idx="13">
                  <c:v>-2.3335258553786639E-2</c:v>
                </c:pt>
                <c:pt idx="14">
                  <c:v>-2.533477275185738E-2</c:v>
                </c:pt>
                <c:pt idx="15">
                  <c:v>1.9543337730440112E-2</c:v>
                </c:pt>
                <c:pt idx="16">
                  <c:v>-3.3653919848685215E-3</c:v>
                </c:pt>
                <c:pt idx="17">
                  <c:v>-2.1336204543106356E-2</c:v>
                </c:pt>
                <c:pt idx="18">
                  <c:v>1.1581935121661219E-2</c:v>
                </c:pt>
                <c:pt idx="19">
                  <c:v>-1.5341801518393178E-2</c:v>
                </c:pt>
                <c:pt idx="20">
                  <c:v>-2.1336204543106356E-2</c:v>
                </c:pt>
                <c:pt idx="21">
                  <c:v>3.3458257165172582E-2</c:v>
                </c:pt>
                <c:pt idx="22">
                  <c:v>2.8491201709824512E-2</c:v>
                </c:pt>
                <c:pt idx="23">
                  <c:v>9.481491626231589E-2</c:v>
                </c:pt>
                <c:pt idx="24">
                  <c:v>2.9484840061085822E-2</c:v>
                </c:pt>
                <c:pt idx="25">
                  <c:v>-3.4507098420048816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8C4-45D2-BDBB-A112182198BD}"/>
            </c:ext>
          </c:extLst>
        </c:ser>
        <c:ser>
          <c:idx val="1"/>
          <c:order val="6"/>
          <c:tx>
            <c:strRef>
              <c:f>'D:\九音科技\Prod_Spec\KickOff\ALTO-40\Validation\EVB-Evaluation\[SNC8600-CODEC-test-21Apr2020 .xlsx]40measurement'!$C$32</c:f>
              <c:strCache>
                <c:ptCount val="1"/>
                <c:pt idx="0">
                  <c:v>Response (dB)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'[2]40measurement'!$B$33:$B$58</c:f>
              <c:numCache>
                <c:formatCode>General</c:formatCode>
                <c:ptCount val="26"/>
                <c:pt idx="0">
                  <c:v>20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6000</c:v>
                </c:pt>
                <c:pt idx="10">
                  <c:v>7000</c:v>
                </c:pt>
                <c:pt idx="11">
                  <c:v>8000</c:v>
                </c:pt>
                <c:pt idx="12">
                  <c:v>9000</c:v>
                </c:pt>
                <c:pt idx="13">
                  <c:v>10000</c:v>
                </c:pt>
                <c:pt idx="14">
                  <c:v>11000</c:v>
                </c:pt>
                <c:pt idx="15">
                  <c:v>12000</c:v>
                </c:pt>
                <c:pt idx="16">
                  <c:v>13000</c:v>
                </c:pt>
                <c:pt idx="17">
                  <c:v>14000</c:v>
                </c:pt>
                <c:pt idx="18">
                  <c:v>15000</c:v>
                </c:pt>
                <c:pt idx="19">
                  <c:v>16000</c:v>
                </c:pt>
                <c:pt idx="20">
                  <c:v>17000</c:v>
                </c:pt>
                <c:pt idx="21">
                  <c:v>18000</c:v>
                </c:pt>
                <c:pt idx="22">
                  <c:v>19000</c:v>
                </c:pt>
                <c:pt idx="23">
                  <c:v>20000</c:v>
                </c:pt>
                <c:pt idx="24">
                  <c:v>21000</c:v>
                </c:pt>
                <c:pt idx="25">
                  <c:v>22000</c:v>
                </c:pt>
              </c:numCache>
            </c:numRef>
          </c:xVal>
          <c:yVal>
            <c:numRef>
              <c:f>'[2]40measurement'!$C$33:$C$58</c:f>
              <c:numCache>
                <c:formatCode>General</c:formatCode>
                <c:ptCount val="26"/>
                <c:pt idx="0">
                  <c:v>1.0586246504985221E-2</c:v>
                </c:pt>
                <c:pt idx="1">
                  <c:v>3.6437127604681707E-2</c:v>
                </c:pt>
                <c:pt idx="2">
                  <c:v>3.94149767755212E-2</c:v>
                </c:pt>
                <c:pt idx="3">
                  <c:v>2.9484840061085822E-2</c:v>
                </c:pt>
                <c:pt idx="4">
                  <c:v>4.6097167017132585E-3</c:v>
                </c:pt>
                <c:pt idx="5">
                  <c:v>-6.3579465840004398E-3</c:v>
                </c:pt>
                <c:pt idx="6">
                  <c:v>1.2577509612759583E-2</c:v>
                </c:pt>
                <c:pt idx="7">
                  <c:v>-3.433828714772965E-2</c:v>
                </c:pt>
                <c:pt idx="8">
                  <c:v>-5.1370431003932154E-2</c:v>
                </c:pt>
                <c:pt idx="9">
                  <c:v>-2.3335258553786639E-2</c:v>
                </c:pt>
                <c:pt idx="10">
                  <c:v>-5.4379573468834673E-2</c:v>
                </c:pt>
                <c:pt idx="11">
                  <c:v>-3.3337435658684272E-2</c:v>
                </c:pt>
                <c:pt idx="12">
                  <c:v>-9.3515325650603137E-3</c:v>
                </c:pt>
                <c:pt idx="13">
                  <c:v>-2.3335258553786639E-2</c:v>
                </c:pt>
                <c:pt idx="14">
                  <c:v>-2.533477275185738E-2</c:v>
                </c:pt>
                <c:pt idx="15">
                  <c:v>1.9543337730440112E-2</c:v>
                </c:pt>
                <c:pt idx="16">
                  <c:v>-3.3653919848685215E-3</c:v>
                </c:pt>
                <c:pt idx="17">
                  <c:v>-2.1336204543106356E-2</c:v>
                </c:pt>
                <c:pt idx="18">
                  <c:v>1.1581935121661219E-2</c:v>
                </c:pt>
                <c:pt idx="19">
                  <c:v>-1.5341801518393178E-2</c:v>
                </c:pt>
                <c:pt idx="20">
                  <c:v>-2.1336204543106356E-2</c:v>
                </c:pt>
                <c:pt idx="21">
                  <c:v>3.3458257165172582E-2</c:v>
                </c:pt>
                <c:pt idx="22">
                  <c:v>2.8491201709824512E-2</c:v>
                </c:pt>
                <c:pt idx="23">
                  <c:v>9.481491626231589E-2</c:v>
                </c:pt>
                <c:pt idx="24">
                  <c:v>2.9484840061085822E-2</c:v>
                </c:pt>
                <c:pt idx="25">
                  <c:v>-3.4507098420048816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8C4-45D2-BDBB-A112182198BD}"/>
            </c:ext>
          </c:extLst>
        </c:ser>
        <c:ser>
          <c:idx val="0"/>
          <c:order val="7"/>
          <c:tx>
            <c:strRef>
              <c:f>'D:\九音科技\Prod_Spec\KickOff\ALTO-40\Validation\EVB-Evaluation\[SNC8600-CODEC-test-21Apr2020 .xlsx]40measurement'!$C$32</c:f>
              <c:strCache>
                <c:ptCount val="1"/>
                <c:pt idx="0">
                  <c:v>Response (dB)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'[2]40measurement'!$B$33:$B$58</c:f>
              <c:numCache>
                <c:formatCode>General</c:formatCode>
                <c:ptCount val="26"/>
                <c:pt idx="0">
                  <c:v>20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6000</c:v>
                </c:pt>
                <c:pt idx="10">
                  <c:v>7000</c:v>
                </c:pt>
                <c:pt idx="11">
                  <c:v>8000</c:v>
                </c:pt>
                <c:pt idx="12">
                  <c:v>9000</c:v>
                </c:pt>
                <c:pt idx="13">
                  <c:v>10000</c:v>
                </c:pt>
                <c:pt idx="14">
                  <c:v>11000</c:v>
                </c:pt>
                <c:pt idx="15">
                  <c:v>12000</c:v>
                </c:pt>
                <c:pt idx="16">
                  <c:v>13000</c:v>
                </c:pt>
                <c:pt idx="17">
                  <c:v>14000</c:v>
                </c:pt>
                <c:pt idx="18">
                  <c:v>15000</c:v>
                </c:pt>
                <c:pt idx="19">
                  <c:v>16000</c:v>
                </c:pt>
                <c:pt idx="20">
                  <c:v>17000</c:v>
                </c:pt>
                <c:pt idx="21">
                  <c:v>18000</c:v>
                </c:pt>
                <c:pt idx="22">
                  <c:v>19000</c:v>
                </c:pt>
                <c:pt idx="23">
                  <c:v>20000</c:v>
                </c:pt>
                <c:pt idx="24">
                  <c:v>21000</c:v>
                </c:pt>
                <c:pt idx="25">
                  <c:v>22000</c:v>
                </c:pt>
              </c:numCache>
            </c:numRef>
          </c:xVal>
          <c:yVal>
            <c:numRef>
              <c:f>'[2]40measurement'!$C$33:$C$58</c:f>
              <c:numCache>
                <c:formatCode>General</c:formatCode>
                <c:ptCount val="26"/>
                <c:pt idx="0">
                  <c:v>1.0586246504985221E-2</c:v>
                </c:pt>
                <c:pt idx="1">
                  <c:v>3.6437127604681707E-2</c:v>
                </c:pt>
                <c:pt idx="2">
                  <c:v>3.94149767755212E-2</c:v>
                </c:pt>
                <c:pt idx="3">
                  <c:v>2.9484840061085822E-2</c:v>
                </c:pt>
                <c:pt idx="4">
                  <c:v>4.6097167017132585E-3</c:v>
                </c:pt>
                <c:pt idx="5">
                  <c:v>-6.3579465840004398E-3</c:v>
                </c:pt>
                <c:pt idx="6">
                  <c:v>1.2577509612759583E-2</c:v>
                </c:pt>
                <c:pt idx="7">
                  <c:v>-3.433828714772965E-2</c:v>
                </c:pt>
                <c:pt idx="8">
                  <c:v>-5.1370431003932154E-2</c:v>
                </c:pt>
                <c:pt idx="9">
                  <c:v>-2.3335258553786639E-2</c:v>
                </c:pt>
                <c:pt idx="10">
                  <c:v>-5.4379573468834673E-2</c:v>
                </c:pt>
                <c:pt idx="11">
                  <c:v>-3.3337435658684272E-2</c:v>
                </c:pt>
                <c:pt idx="12">
                  <c:v>-9.3515325650603137E-3</c:v>
                </c:pt>
                <c:pt idx="13">
                  <c:v>-2.3335258553786639E-2</c:v>
                </c:pt>
                <c:pt idx="14">
                  <c:v>-2.533477275185738E-2</c:v>
                </c:pt>
                <c:pt idx="15">
                  <c:v>1.9543337730440112E-2</c:v>
                </c:pt>
                <c:pt idx="16">
                  <c:v>-3.3653919848685215E-3</c:v>
                </c:pt>
                <c:pt idx="17">
                  <c:v>-2.1336204543106356E-2</c:v>
                </c:pt>
                <c:pt idx="18">
                  <c:v>1.1581935121661219E-2</c:v>
                </c:pt>
                <c:pt idx="19">
                  <c:v>-1.5341801518393178E-2</c:v>
                </c:pt>
                <c:pt idx="20">
                  <c:v>-2.1336204543106356E-2</c:v>
                </c:pt>
                <c:pt idx="21">
                  <c:v>3.3458257165172582E-2</c:v>
                </c:pt>
                <c:pt idx="22">
                  <c:v>2.8491201709824512E-2</c:v>
                </c:pt>
                <c:pt idx="23">
                  <c:v>9.481491626231589E-2</c:v>
                </c:pt>
                <c:pt idx="24">
                  <c:v>2.9484840061085822E-2</c:v>
                </c:pt>
                <c:pt idx="25">
                  <c:v>-3.4507098420048816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8C4-45D2-BDBB-A112182198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8057008"/>
        <c:axId val="498053808"/>
      </c:scatterChart>
      <c:valAx>
        <c:axId val="498057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 (Hz)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43458288039521109"/>
              <c:y val="0.95259724223456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8053808"/>
        <c:crosses val="autoZero"/>
        <c:crossBetween val="midCat"/>
      </c:valAx>
      <c:valAx>
        <c:axId val="49805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Amplitute (dB)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8057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THD+N on 32 Ohms load/0.871Vrms </a:t>
            </a:r>
          </a:p>
        </c:rich>
      </c:tx>
      <c:layout>
        <c:manualLayout>
          <c:xMode val="edge"/>
          <c:yMode val="edge"/>
          <c:x val="0.22754155730533682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'D:\九音科技\Prod_Spec\KickOff\ALTO-40\Validation\EVB-Evaluation\[SNC8600-CODEC-test-21Apr2020 .xlsx]40measurement'!$E$32</c:f>
              <c:strCache>
                <c:ptCount val="1"/>
                <c:pt idx="0">
                  <c:v>32 ohms load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'[2]40measurement'!$B$33:$B$58</c:f>
              <c:numCache>
                <c:formatCode>General</c:formatCode>
                <c:ptCount val="26"/>
                <c:pt idx="0">
                  <c:v>20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6000</c:v>
                </c:pt>
                <c:pt idx="10">
                  <c:v>7000</c:v>
                </c:pt>
                <c:pt idx="11">
                  <c:v>8000</c:v>
                </c:pt>
                <c:pt idx="12">
                  <c:v>9000</c:v>
                </c:pt>
                <c:pt idx="13">
                  <c:v>10000</c:v>
                </c:pt>
                <c:pt idx="14">
                  <c:v>11000</c:v>
                </c:pt>
                <c:pt idx="15">
                  <c:v>12000</c:v>
                </c:pt>
                <c:pt idx="16">
                  <c:v>13000</c:v>
                </c:pt>
                <c:pt idx="17">
                  <c:v>14000</c:v>
                </c:pt>
                <c:pt idx="18">
                  <c:v>15000</c:v>
                </c:pt>
                <c:pt idx="19">
                  <c:v>16000</c:v>
                </c:pt>
                <c:pt idx="20">
                  <c:v>17000</c:v>
                </c:pt>
                <c:pt idx="21">
                  <c:v>18000</c:v>
                </c:pt>
                <c:pt idx="22">
                  <c:v>19000</c:v>
                </c:pt>
                <c:pt idx="23">
                  <c:v>20000</c:v>
                </c:pt>
                <c:pt idx="24">
                  <c:v>21000</c:v>
                </c:pt>
                <c:pt idx="25">
                  <c:v>22000</c:v>
                </c:pt>
              </c:numCache>
            </c:numRef>
          </c:xVal>
          <c:yVal>
            <c:numRef>
              <c:f>'[2]40measurement'!$E$33:$E$58</c:f>
              <c:numCache>
                <c:formatCode>General</c:formatCode>
                <c:ptCount val="26"/>
                <c:pt idx="0">
                  <c:v>-97.9</c:v>
                </c:pt>
                <c:pt idx="1">
                  <c:v>-96.6</c:v>
                </c:pt>
                <c:pt idx="2">
                  <c:v>-93.6</c:v>
                </c:pt>
                <c:pt idx="3">
                  <c:v>-83.9</c:v>
                </c:pt>
                <c:pt idx="4">
                  <c:v>-79.8</c:v>
                </c:pt>
                <c:pt idx="5">
                  <c:v>-75.7</c:v>
                </c:pt>
                <c:pt idx="6">
                  <c:v>-73.7</c:v>
                </c:pt>
                <c:pt idx="7">
                  <c:v>-72.5</c:v>
                </c:pt>
                <c:pt idx="8">
                  <c:v>-72.099999999999994</c:v>
                </c:pt>
                <c:pt idx="9">
                  <c:v>-71.3</c:v>
                </c:pt>
                <c:pt idx="10">
                  <c:v>-72.2</c:v>
                </c:pt>
                <c:pt idx="11">
                  <c:v>-71.8</c:v>
                </c:pt>
                <c:pt idx="12">
                  <c:v>-71.3</c:v>
                </c:pt>
                <c:pt idx="13">
                  <c:v>-70.599999999999994</c:v>
                </c:pt>
                <c:pt idx="14">
                  <c:v>-75.099999999999994</c:v>
                </c:pt>
                <c:pt idx="15">
                  <c:v>-76.2</c:v>
                </c:pt>
                <c:pt idx="16">
                  <c:v>-75.400000000000006</c:v>
                </c:pt>
                <c:pt idx="17">
                  <c:v>-74.599999999999994</c:v>
                </c:pt>
                <c:pt idx="18">
                  <c:v>-73.8</c:v>
                </c:pt>
                <c:pt idx="19">
                  <c:v>-74.8</c:v>
                </c:pt>
                <c:pt idx="20">
                  <c:v>-82.4</c:v>
                </c:pt>
                <c:pt idx="21">
                  <c:v>-82.2</c:v>
                </c:pt>
                <c:pt idx="22">
                  <c:v>-81.8</c:v>
                </c:pt>
                <c:pt idx="23">
                  <c:v>-81.5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EE-4D98-B065-F290953725E4}"/>
            </c:ext>
          </c:extLst>
        </c:ser>
        <c:ser>
          <c:idx val="0"/>
          <c:order val="1"/>
          <c:tx>
            <c:strRef>
              <c:f>'D:\九音科技\Prod_Spec\KickOff\ALTO-40\Validation\EVB-Evaluation\[SNC8600-CODEC-test-21Apr2020 .xlsx]40measurement'!$E$32</c:f>
              <c:strCache>
                <c:ptCount val="1"/>
                <c:pt idx="0">
                  <c:v>32 ohms load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'[2]40measurement'!$B$33:$B$58</c:f>
              <c:numCache>
                <c:formatCode>General</c:formatCode>
                <c:ptCount val="26"/>
                <c:pt idx="0">
                  <c:v>20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6000</c:v>
                </c:pt>
                <c:pt idx="10">
                  <c:v>7000</c:v>
                </c:pt>
                <c:pt idx="11">
                  <c:v>8000</c:v>
                </c:pt>
                <c:pt idx="12">
                  <c:v>9000</c:v>
                </c:pt>
                <c:pt idx="13">
                  <c:v>10000</c:v>
                </c:pt>
                <c:pt idx="14">
                  <c:v>11000</c:v>
                </c:pt>
                <c:pt idx="15">
                  <c:v>12000</c:v>
                </c:pt>
                <c:pt idx="16">
                  <c:v>13000</c:v>
                </c:pt>
                <c:pt idx="17">
                  <c:v>14000</c:v>
                </c:pt>
                <c:pt idx="18">
                  <c:v>15000</c:v>
                </c:pt>
                <c:pt idx="19">
                  <c:v>16000</c:v>
                </c:pt>
                <c:pt idx="20">
                  <c:v>17000</c:v>
                </c:pt>
                <c:pt idx="21">
                  <c:v>18000</c:v>
                </c:pt>
                <c:pt idx="22">
                  <c:v>19000</c:v>
                </c:pt>
                <c:pt idx="23">
                  <c:v>20000</c:v>
                </c:pt>
                <c:pt idx="24">
                  <c:v>21000</c:v>
                </c:pt>
                <c:pt idx="25">
                  <c:v>22000</c:v>
                </c:pt>
              </c:numCache>
            </c:numRef>
          </c:xVal>
          <c:yVal>
            <c:numRef>
              <c:f>'[2]40measurement'!$E$33:$E$58</c:f>
              <c:numCache>
                <c:formatCode>General</c:formatCode>
                <c:ptCount val="26"/>
                <c:pt idx="0">
                  <c:v>-97.9</c:v>
                </c:pt>
                <c:pt idx="1">
                  <c:v>-96.6</c:v>
                </c:pt>
                <c:pt idx="2">
                  <c:v>-93.6</c:v>
                </c:pt>
                <c:pt idx="3">
                  <c:v>-83.9</c:v>
                </c:pt>
                <c:pt idx="4">
                  <c:v>-79.8</c:v>
                </c:pt>
                <c:pt idx="5">
                  <c:v>-75.7</c:v>
                </c:pt>
                <c:pt idx="6">
                  <c:v>-73.7</c:v>
                </c:pt>
                <c:pt idx="7">
                  <c:v>-72.5</c:v>
                </c:pt>
                <c:pt idx="8">
                  <c:v>-72.099999999999994</c:v>
                </c:pt>
                <c:pt idx="9">
                  <c:v>-71.3</c:v>
                </c:pt>
                <c:pt idx="10">
                  <c:v>-72.2</c:v>
                </c:pt>
                <c:pt idx="11">
                  <c:v>-71.8</c:v>
                </c:pt>
                <c:pt idx="12">
                  <c:v>-71.3</c:v>
                </c:pt>
                <c:pt idx="13">
                  <c:v>-70.599999999999994</c:v>
                </c:pt>
                <c:pt idx="14">
                  <c:v>-75.099999999999994</c:v>
                </c:pt>
                <c:pt idx="15">
                  <c:v>-76.2</c:v>
                </c:pt>
                <c:pt idx="16">
                  <c:v>-75.400000000000006</c:v>
                </c:pt>
                <c:pt idx="17">
                  <c:v>-74.599999999999994</c:v>
                </c:pt>
                <c:pt idx="18">
                  <c:v>-73.8</c:v>
                </c:pt>
                <c:pt idx="19">
                  <c:v>-74.8</c:v>
                </c:pt>
                <c:pt idx="20">
                  <c:v>-82.4</c:v>
                </c:pt>
                <c:pt idx="21">
                  <c:v>-82.2</c:v>
                </c:pt>
                <c:pt idx="22">
                  <c:v>-81.8</c:v>
                </c:pt>
                <c:pt idx="23">
                  <c:v>-81.5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EE-4D98-B065-F290953725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8057008"/>
        <c:axId val="498053808"/>
      </c:scatterChart>
      <c:valAx>
        <c:axId val="498057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 (Hz)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43070140740449969"/>
              <c:y val="0.95259724223456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8053808"/>
        <c:crosses val="autoZero"/>
        <c:crossBetween val="midCat"/>
      </c:valAx>
      <c:valAx>
        <c:axId val="49805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THD+N (dB)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8057008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878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74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863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998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53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479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851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04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04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802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682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738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27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68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>
            <a:normAutofit/>
          </a:bodyPr>
          <a:lstStyle>
            <a:lvl1pPr algn="ctr" defTabSz="821531">
              <a:defRPr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>
            <a:norm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3200" i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7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图像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White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"/>
          <p:cNvSpPr/>
          <p:nvPr/>
        </p:nvSpPr>
        <p:spPr>
          <a:xfrm>
            <a:off x="-12700" y="-12700"/>
            <a:ext cx="24444000" cy="1475999"/>
          </a:xfrm>
          <a:prstGeom prst="rect">
            <a:avLst/>
          </a:prstGeom>
          <a:solidFill>
            <a:srgbClr val="650F18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grpSp>
        <p:nvGrpSpPr>
          <p:cNvPr id="123" name="成组"/>
          <p:cNvGrpSpPr/>
          <p:nvPr/>
        </p:nvGrpSpPr>
        <p:grpSpPr>
          <a:xfrm>
            <a:off x="53067" y="211271"/>
            <a:ext cx="3849725" cy="1013336"/>
            <a:chOff x="0" y="0"/>
            <a:chExt cx="3849723" cy="1013335"/>
          </a:xfrm>
        </p:grpSpPr>
        <p:sp>
          <p:nvSpPr>
            <p:cNvPr id="121" name="SOUNDEC"/>
            <p:cNvSpPr txBox="1"/>
            <p:nvPr/>
          </p:nvSpPr>
          <p:spPr>
            <a:xfrm>
              <a:off x="1134336" y="131447"/>
              <a:ext cx="2715388" cy="750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0">
                  <a:solidFill>
                    <a:srgbClr val="F2F0F0"/>
                  </a:solidFill>
                </a:defRPr>
              </a:lvl1pPr>
            </a:lstStyle>
            <a:p>
              <a:r>
                <a:t>SOUNDEC</a:t>
              </a:r>
            </a:p>
          </p:txBody>
        </p:sp>
        <p:pic>
          <p:nvPicPr>
            <p:cNvPr id="122" name="Soundec_White.png" descr="Soundec_Whit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039186" cy="1013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4" name="Background.jpg" descr="Background.jp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1448578"/>
            <a:ext cx="24444000" cy="12274399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7095" y="13276263"/>
            <a:ext cx="301365" cy="482823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BK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"/>
          <p:cNvSpPr/>
          <p:nvPr/>
        </p:nvSpPr>
        <p:spPr>
          <a:xfrm>
            <a:off x="-143740" y="2591"/>
            <a:ext cx="24671480" cy="1430695"/>
          </a:xfrm>
          <a:prstGeom prst="rect">
            <a:avLst/>
          </a:prstGeom>
          <a:solidFill>
            <a:srgbClr val="650F18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47" name="成组"/>
          <p:cNvGrpSpPr/>
          <p:nvPr/>
        </p:nvGrpSpPr>
        <p:grpSpPr>
          <a:xfrm>
            <a:off x="53067" y="211271"/>
            <a:ext cx="3849725" cy="1013336"/>
            <a:chOff x="0" y="0"/>
            <a:chExt cx="3849723" cy="1013335"/>
          </a:xfrm>
        </p:grpSpPr>
        <p:sp>
          <p:nvSpPr>
            <p:cNvPr id="145" name="SOUNDEC"/>
            <p:cNvSpPr txBox="1"/>
            <p:nvPr/>
          </p:nvSpPr>
          <p:spPr>
            <a:xfrm>
              <a:off x="1134336" y="131447"/>
              <a:ext cx="2715388" cy="750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0">
                  <a:solidFill>
                    <a:srgbClr val="F2F0F0"/>
                  </a:solidFill>
                </a:defRPr>
              </a:lvl1pPr>
            </a:lstStyle>
            <a:p>
              <a:r>
                <a:t>SOUNDEC</a:t>
              </a:r>
            </a:p>
          </p:txBody>
        </p:sp>
        <p:pic>
          <p:nvPicPr>
            <p:cNvPr id="146" name="Soundec_White.png" descr="Soundec_Whit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039186" cy="1013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8" name="Background_Bk.jpg" descr="Background_Bk.jp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32939" y="1434581"/>
            <a:ext cx="24449878" cy="1228141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>
            <a:normAutofit/>
          </a:bodyPr>
          <a:lstStyle>
            <a:lvl1pPr algn="ctr" defTabSz="821531">
              <a:defRPr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>
            <a:norm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446676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图像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24" name="标题文本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>
            <a:normAutofit/>
          </a:bodyPr>
          <a:lstStyle>
            <a:lvl1pPr algn="ctr" defTabSz="821531">
              <a:defRPr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>
            <a:norm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36696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>
            <a:normAutofit/>
          </a:bodyPr>
          <a:lstStyle>
            <a:lvl1pPr algn="ctr" defTabSz="821531">
              <a:defRPr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260905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图像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>
            <a:normAutofit/>
          </a:bodyPr>
          <a:lstStyle>
            <a:lvl1pPr algn="ctr" defTabSz="821531">
              <a:defRPr sz="8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>
            <a:norm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350170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>
            <a:normAutofit/>
          </a:bodyPr>
          <a:lstStyle>
            <a:lvl1pPr algn="ctr" defTabSz="821531">
              <a:defRPr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351485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图像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24" name="标题文本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>
            <a:normAutofit/>
          </a:bodyPr>
          <a:lstStyle>
            <a:lvl1pPr algn="ctr" defTabSz="821531">
              <a:defRPr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>
            <a:norm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>
            <a:normAutofit/>
          </a:bodyPr>
          <a:lstStyle>
            <a:lvl1pPr algn="ctr" defTabSz="821531">
              <a:defRPr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0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 anchor="ctr">
            <a:normAutofit/>
          </a:bodyPr>
          <a:lstStyle>
            <a:lvl1pPr marL="6111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9171097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>
            <a:normAutofit/>
          </a:bodyPr>
          <a:lstStyle>
            <a:lvl1pPr algn="ctr" defTabSz="821531">
              <a:defRPr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7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 anchor="ctr">
            <a:normAutofit/>
          </a:bodyPr>
          <a:lstStyle>
            <a:lvl1pPr marL="465364" indent="-465364" defTabSz="821531">
              <a:spcBef>
                <a:spcPts val="4500"/>
              </a:spcBef>
              <a:buClrTx/>
              <a:buSzPct val="145000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indent="-465364" defTabSz="821531">
              <a:spcBef>
                <a:spcPts val="4500"/>
              </a:spcBef>
              <a:buClrTx/>
              <a:buSzPct val="145000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indent="-465364" defTabSz="821531">
              <a:spcBef>
                <a:spcPts val="4500"/>
              </a:spcBef>
              <a:buClrTx/>
              <a:buSzPct val="145000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indent="-465364" defTabSz="821531">
              <a:spcBef>
                <a:spcPts val="4500"/>
              </a:spcBef>
              <a:buClrTx/>
              <a:buSzPct val="145000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indent="-465364" defTabSz="821531">
              <a:spcBef>
                <a:spcPts val="4500"/>
              </a:spcBef>
              <a:buClrTx/>
              <a:buSzPct val="145000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494310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 anchor="ctr">
            <a:normAutofit/>
          </a:bodyPr>
          <a:lstStyle>
            <a:lvl1pPr marL="6111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099882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87" name="图像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88" name="图像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9508042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3200" i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7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338273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图像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187478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8576410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White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"/>
          <p:cNvSpPr/>
          <p:nvPr/>
        </p:nvSpPr>
        <p:spPr>
          <a:xfrm>
            <a:off x="-12700" y="-12700"/>
            <a:ext cx="24444000" cy="1475999"/>
          </a:xfrm>
          <a:prstGeom prst="rect">
            <a:avLst/>
          </a:prstGeom>
          <a:solidFill>
            <a:srgbClr val="650F18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grpSp>
        <p:nvGrpSpPr>
          <p:cNvPr id="123" name="成组"/>
          <p:cNvGrpSpPr/>
          <p:nvPr/>
        </p:nvGrpSpPr>
        <p:grpSpPr>
          <a:xfrm>
            <a:off x="53067" y="211271"/>
            <a:ext cx="3849725" cy="1013336"/>
            <a:chOff x="0" y="0"/>
            <a:chExt cx="3849723" cy="1013335"/>
          </a:xfrm>
        </p:grpSpPr>
        <p:sp>
          <p:nvSpPr>
            <p:cNvPr id="121" name="SOUNDEC"/>
            <p:cNvSpPr txBox="1"/>
            <p:nvPr/>
          </p:nvSpPr>
          <p:spPr>
            <a:xfrm>
              <a:off x="1134336" y="131447"/>
              <a:ext cx="2715388" cy="750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0">
                  <a:solidFill>
                    <a:srgbClr val="F2F0F0"/>
                  </a:solidFill>
                </a:defRPr>
              </a:lvl1pPr>
            </a:lstStyle>
            <a:p>
              <a:r>
                <a:t>SOUNDEC</a:t>
              </a:r>
            </a:p>
          </p:txBody>
        </p:sp>
        <p:pic>
          <p:nvPicPr>
            <p:cNvPr id="122" name="Soundec_White.png" descr="Soundec_Whit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039186" cy="1013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4" name="Background.jpg" descr="Background.jp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1448578"/>
            <a:ext cx="24444000" cy="12274399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36555" y="13276263"/>
            <a:ext cx="282445" cy="388938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7963539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grey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"/>
          <p:cNvSpPr/>
          <p:nvPr/>
        </p:nvSpPr>
        <p:spPr>
          <a:xfrm>
            <a:off x="-143740" y="2591"/>
            <a:ext cx="24671480" cy="1430695"/>
          </a:xfrm>
          <a:prstGeom prst="rect">
            <a:avLst/>
          </a:prstGeom>
          <a:solidFill>
            <a:srgbClr val="650F18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35" name="成组"/>
          <p:cNvGrpSpPr/>
          <p:nvPr/>
        </p:nvGrpSpPr>
        <p:grpSpPr>
          <a:xfrm>
            <a:off x="53067" y="211271"/>
            <a:ext cx="3849725" cy="1013336"/>
            <a:chOff x="0" y="0"/>
            <a:chExt cx="3849723" cy="1013335"/>
          </a:xfrm>
        </p:grpSpPr>
        <p:sp>
          <p:nvSpPr>
            <p:cNvPr id="133" name="SOUNDEC"/>
            <p:cNvSpPr txBox="1"/>
            <p:nvPr/>
          </p:nvSpPr>
          <p:spPr>
            <a:xfrm>
              <a:off x="1134336" y="131447"/>
              <a:ext cx="2715388" cy="750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0">
                  <a:solidFill>
                    <a:srgbClr val="F2F0F0"/>
                  </a:solidFill>
                </a:defRPr>
              </a:lvl1pPr>
            </a:lstStyle>
            <a:p>
              <a:r>
                <a:t>SOUNDEC</a:t>
              </a:r>
            </a:p>
          </p:txBody>
        </p:sp>
        <p:pic>
          <p:nvPicPr>
            <p:cNvPr id="134" name="Soundec_White.png" descr="Soundec_Whit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039186" cy="1013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6" name="Gray_Background.jpg" descr="Gray_Background.jp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1946"/>
            <a:ext cx="24384000" cy="12294054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9805425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BK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"/>
          <p:cNvSpPr/>
          <p:nvPr/>
        </p:nvSpPr>
        <p:spPr>
          <a:xfrm>
            <a:off x="-143740" y="2591"/>
            <a:ext cx="24671480" cy="1430695"/>
          </a:xfrm>
          <a:prstGeom prst="rect">
            <a:avLst/>
          </a:prstGeom>
          <a:solidFill>
            <a:srgbClr val="650F18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47" name="成组"/>
          <p:cNvGrpSpPr/>
          <p:nvPr/>
        </p:nvGrpSpPr>
        <p:grpSpPr>
          <a:xfrm>
            <a:off x="53067" y="211271"/>
            <a:ext cx="3849725" cy="1013336"/>
            <a:chOff x="0" y="0"/>
            <a:chExt cx="3849723" cy="1013335"/>
          </a:xfrm>
        </p:grpSpPr>
        <p:sp>
          <p:nvSpPr>
            <p:cNvPr id="145" name="SOUNDEC"/>
            <p:cNvSpPr txBox="1"/>
            <p:nvPr/>
          </p:nvSpPr>
          <p:spPr>
            <a:xfrm>
              <a:off x="1134336" y="131447"/>
              <a:ext cx="2715388" cy="750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0">
                  <a:solidFill>
                    <a:srgbClr val="F2F0F0"/>
                  </a:solidFill>
                </a:defRPr>
              </a:lvl1pPr>
            </a:lstStyle>
            <a:p>
              <a:r>
                <a:t>SOUNDEC</a:t>
              </a:r>
            </a:p>
          </p:txBody>
        </p:sp>
        <p:pic>
          <p:nvPicPr>
            <p:cNvPr id="146" name="Soundec_White.png" descr="Soundec_Whit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039186" cy="1013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8" name="Background_Bk.jpg" descr="Background_Bk.jp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32939" y="1434581"/>
            <a:ext cx="24449878" cy="1228141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4174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>
            <a:normAutofit/>
          </a:bodyPr>
          <a:lstStyle>
            <a:lvl1pPr algn="ctr" defTabSz="821531">
              <a:defRPr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170197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图像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>
            <a:normAutofit/>
          </a:bodyPr>
          <a:lstStyle>
            <a:lvl1pPr algn="ctr" defTabSz="821531">
              <a:defRPr sz="8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>
            <a:norm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>
            <a:normAutofit/>
          </a:bodyPr>
          <a:lstStyle>
            <a:lvl1pPr algn="ctr" defTabSz="821531">
              <a:defRPr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>
            <a:normAutofit/>
          </a:bodyPr>
          <a:lstStyle>
            <a:lvl1pPr algn="ctr" defTabSz="821531">
              <a:defRPr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0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 anchor="ctr">
            <a:normAutofit/>
          </a:bodyPr>
          <a:lstStyle>
            <a:lvl1pPr marL="6111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>
            <a:normAutofit/>
          </a:bodyPr>
          <a:lstStyle>
            <a:lvl1pPr algn="ctr" defTabSz="821531">
              <a:defRPr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7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 anchor="ctr">
            <a:normAutofit/>
          </a:bodyPr>
          <a:lstStyle>
            <a:lvl1pPr marL="465364" indent="-465364" defTabSz="821531">
              <a:spcBef>
                <a:spcPts val="4500"/>
              </a:spcBef>
              <a:buClrTx/>
              <a:buSzPct val="145000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indent="-465364" defTabSz="821531">
              <a:spcBef>
                <a:spcPts val="4500"/>
              </a:spcBef>
              <a:buClrTx/>
              <a:buSzPct val="145000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indent="-465364" defTabSz="821531">
              <a:spcBef>
                <a:spcPts val="4500"/>
              </a:spcBef>
              <a:buClrTx/>
              <a:buSzPct val="145000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indent="-465364" defTabSz="821531">
              <a:spcBef>
                <a:spcPts val="4500"/>
              </a:spcBef>
              <a:buClrTx/>
              <a:buSzPct val="145000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indent="-465364" defTabSz="821531">
              <a:spcBef>
                <a:spcPts val="4500"/>
              </a:spcBef>
              <a:buClrTx/>
              <a:buSzPct val="145000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 anchor="ctr">
            <a:normAutofit/>
          </a:bodyPr>
          <a:lstStyle>
            <a:lvl1pPr marL="6111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indent="-611187" defTabSz="821531">
              <a:spcBef>
                <a:spcPts val="5900"/>
              </a:spcBef>
              <a:buClrTx/>
              <a:buSzPct val="145000"/>
              <a:buChar char="•"/>
              <a:defRPr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87" name="图像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88" name="图像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oTexture_Notch.png" descr="NoTexture_Notch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700" y="0"/>
            <a:ext cx="1022350" cy="29718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90004" y="13046075"/>
            <a:ext cx="449822" cy="442070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>
            <a:spAutoFit/>
          </a:bodyPr>
          <a:lstStyle>
            <a:lvl1pPr algn="r" defTabSz="1825625">
              <a:defRPr sz="18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© 2011 Lenovo Confidential. All rights reserved."/>
          <p:cNvSpPr txBox="1"/>
          <p:nvPr/>
        </p:nvSpPr>
        <p:spPr>
          <a:xfrm>
            <a:off x="949325" y="13046075"/>
            <a:ext cx="5010771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23" tIns="91423" rIns="91423" bIns="91423">
            <a:spAutoFit/>
          </a:bodyPr>
          <a:lstStyle>
            <a:lvl1pPr algn="l" defTabSz="1825625">
              <a:defRPr sz="18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© 2011 Lenovo Confidential. All rights reserved.</a:t>
            </a:r>
          </a:p>
        </p:txBody>
      </p:sp>
      <p:pic>
        <p:nvPicPr>
          <p:cNvPr id="5" name="image.png" descr="image.png"/>
          <p:cNvPicPr>
            <a:picLocks noChangeAspect="1"/>
          </p:cNvPicPr>
          <p:nvPr/>
        </p:nvPicPr>
        <p:blipFill>
          <a:blip r:embed="rId17"/>
          <a:srcRect t="28007" b="27624"/>
          <a:stretch>
            <a:fillRect/>
          </a:stretch>
        </p:blipFill>
        <p:spPr>
          <a:xfrm>
            <a:off x="20278725" y="12296775"/>
            <a:ext cx="3387725" cy="116205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文本"/>
          <p:cNvSpPr txBox="1">
            <a:spLocks noGrp="1"/>
          </p:cNvSpPr>
          <p:nvPr>
            <p:ph type="title"/>
          </p:nvPr>
        </p:nvSpPr>
        <p:spPr>
          <a:xfrm>
            <a:off x="1230630" y="184149"/>
            <a:ext cx="2192274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/>
          <a:lstStyle/>
          <a:p>
            <a:r>
              <a:t>标题文本</a:t>
            </a:r>
          </a:p>
        </p:txBody>
      </p:sp>
      <p:sp>
        <p:nvSpPr>
          <p:cNvPr id="7" name="正文级别 1…"/>
          <p:cNvSpPr txBox="1">
            <a:spLocks noGrp="1"/>
          </p:cNvSpPr>
          <p:nvPr>
            <p:ph type="body" idx="1"/>
          </p:nvPr>
        </p:nvSpPr>
        <p:spPr>
          <a:xfrm>
            <a:off x="1230630" y="3200400"/>
            <a:ext cx="2192274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4" r:id="rId14"/>
  </p:sldLayoutIdLst>
  <p:transition spd="med"/>
  <p:txStyles>
    <p:titleStyle>
      <a:lvl1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568325" marR="0" indent="-568325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Tx/>
        <a:buChar char="−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1037051" marR="0" indent="-695739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Tx/>
        <a:buChar char="−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1238250" marR="0" indent="-609600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Tx/>
        <a:buChar char="−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1570037" marR="0" indent="-711200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Tx/>
        <a:buChar char="−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1775530" marR="0" indent="-686505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Tx/>
        <a:buChar char="−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2232730" marR="0" indent="-686505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 typeface="Wingdings"/>
        <a:buChar char="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2689930" marR="0" indent="-686505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 typeface="Wingdings"/>
        <a:buChar char="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3147130" marR="0" indent="-686505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 typeface="Wingdings"/>
        <a:buChar char="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3604330" marR="0" indent="-686505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 typeface="Wingdings"/>
        <a:buChar char="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5612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2812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0012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7212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oTexture_Notch.png" descr="NoTexture_Notch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700" y="0"/>
            <a:ext cx="1022350" cy="29718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90004" y="13046075"/>
            <a:ext cx="449822" cy="442070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>
            <a:spAutoFit/>
          </a:bodyPr>
          <a:lstStyle>
            <a:lvl1pPr algn="r" defTabSz="1825625">
              <a:defRPr sz="18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© 2011 Lenovo Confidential. All rights reserved."/>
          <p:cNvSpPr txBox="1"/>
          <p:nvPr/>
        </p:nvSpPr>
        <p:spPr>
          <a:xfrm>
            <a:off x="949325" y="13046075"/>
            <a:ext cx="5010771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23" tIns="91423" rIns="91423" bIns="91423">
            <a:spAutoFit/>
          </a:bodyPr>
          <a:lstStyle>
            <a:lvl1pPr algn="l" defTabSz="1825625">
              <a:defRPr sz="18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© 2011 Lenovo Confidential. All rights reserved.</a:t>
            </a:r>
          </a:p>
        </p:txBody>
      </p:sp>
      <p:pic>
        <p:nvPicPr>
          <p:cNvPr id="5" name="image.png" descr="image.png"/>
          <p:cNvPicPr>
            <a:picLocks noChangeAspect="1"/>
          </p:cNvPicPr>
          <p:nvPr/>
        </p:nvPicPr>
        <p:blipFill>
          <a:blip r:embed="rId19"/>
          <a:srcRect t="28007" b="27624"/>
          <a:stretch>
            <a:fillRect/>
          </a:stretch>
        </p:blipFill>
        <p:spPr>
          <a:xfrm>
            <a:off x="20278725" y="12296775"/>
            <a:ext cx="3387725" cy="116205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文本"/>
          <p:cNvSpPr txBox="1">
            <a:spLocks noGrp="1"/>
          </p:cNvSpPr>
          <p:nvPr>
            <p:ph type="title"/>
          </p:nvPr>
        </p:nvSpPr>
        <p:spPr>
          <a:xfrm>
            <a:off x="1230630" y="184149"/>
            <a:ext cx="2192274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/>
          <a:lstStyle/>
          <a:p>
            <a:r>
              <a:t>标题文本</a:t>
            </a:r>
          </a:p>
        </p:txBody>
      </p:sp>
      <p:sp>
        <p:nvSpPr>
          <p:cNvPr id="7" name="正文级别 1…"/>
          <p:cNvSpPr txBox="1">
            <a:spLocks noGrp="1"/>
          </p:cNvSpPr>
          <p:nvPr>
            <p:ph type="body" idx="1"/>
          </p:nvPr>
        </p:nvSpPr>
        <p:spPr>
          <a:xfrm>
            <a:off x="1230630" y="3200400"/>
            <a:ext cx="2192274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322388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ransition spd="med"/>
  <p:txStyles>
    <p:titleStyle>
      <a:lvl1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568325" marR="0" indent="-568325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Tx/>
        <a:buChar char="−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1037051" marR="0" indent="-695739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Tx/>
        <a:buChar char="−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1238250" marR="0" indent="-609600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Tx/>
        <a:buChar char="−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1570037" marR="0" indent="-711200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Tx/>
        <a:buChar char="−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1775530" marR="0" indent="-686505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Tx/>
        <a:buChar char="−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2232730" marR="0" indent="-686505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 typeface="Wingdings"/>
        <a:buChar char="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2689930" marR="0" indent="-686505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 typeface="Wingdings"/>
        <a:buChar char="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3147130" marR="0" indent="-686505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 typeface="Wingdings"/>
        <a:buChar char="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3604330" marR="0" indent="-686505" algn="l" defTabSz="18288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EC2225"/>
        </a:buClr>
        <a:buSzPct val="100000"/>
        <a:buFont typeface="Wingdings"/>
        <a:buChar char=""/>
        <a:tabLst/>
        <a:defRPr sz="5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5612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2812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0012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7212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18256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Kickoff"/>
          <p:cNvSpPr txBox="1"/>
          <p:nvPr/>
        </p:nvSpPr>
        <p:spPr>
          <a:xfrm>
            <a:off x="7185477" y="7317028"/>
            <a:ext cx="9835245" cy="1006044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437" tIns="71437" rIns="71437" bIns="71437" anchor="ctr">
            <a:spAutoFit/>
          </a:bodyPr>
          <a:lstStyle>
            <a:lvl1pPr>
              <a:defRPr sz="5600" b="0">
                <a:solidFill>
                  <a:srgbClr val="650F18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lvl="0">
              <a:defRPr/>
            </a:pPr>
            <a:r>
              <a:rPr lang="en-US" altLang="zh-CN" dirty="0"/>
              <a:t>SNC8600 </a:t>
            </a:r>
            <a:r>
              <a:rPr lang="zh-CN" altLang="en-US" dirty="0"/>
              <a:t>产品介绍</a:t>
            </a:r>
            <a:endParaRPr lang="en-US" altLang="zh-CN" dirty="0"/>
          </a:p>
        </p:txBody>
      </p:sp>
      <p:pic>
        <p:nvPicPr>
          <p:cNvPr id="166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356" y="2653958"/>
            <a:ext cx="4311288" cy="4204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16832466" y="271304"/>
            <a:ext cx="6822380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en-US" altLang="zh-CN" dirty="0"/>
              <a:t>Playback Power Comparison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98401C-55B0-44B5-8D8F-AAAF6151E865}"/>
              </a:ext>
            </a:extLst>
          </p:cNvPr>
          <p:cNvSpPr txBox="1"/>
          <p:nvPr/>
        </p:nvSpPr>
        <p:spPr>
          <a:xfrm>
            <a:off x="23654846" y="13174188"/>
            <a:ext cx="429604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12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C472E4-56C6-400C-87B4-5C19C2107890}"/>
              </a:ext>
            </a:extLst>
          </p:cNvPr>
          <p:cNvSpPr txBox="1"/>
          <p:nvPr/>
        </p:nvSpPr>
        <p:spPr>
          <a:xfrm>
            <a:off x="370884" y="13079619"/>
            <a:ext cx="4841631" cy="390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ES1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版本的数据，量产版本数据会优化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C00F84C3-C9AB-4605-A92B-7B93ABB7F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45064"/>
              </p:ext>
            </p:extLst>
          </p:nvPr>
        </p:nvGraphicFramePr>
        <p:xfrm>
          <a:off x="2617694" y="3085998"/>
          <a:ext cx="18234212" cy="6434192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5502632">
                  <a:extLst>
                    <a:ext uri="{9D8B030D-6E8A-4147-A177-3AD203B41FA5}">
                      <a16:colId xmlns:a16="http://schemas.microsoft.com/office/drawing/2014/main" val="753231807"/>
                    </a:ext>
                  </a:extLst>
                </a:gridCol>
                <a:gridCol w="4553159">
                  <a:extLst>
                    <a:ext uri="{9D8B030D-6E8A-4147-A177-3AD203B41FA5}">
                      <a16:colId xmlns:a16="http://schemas.microsoft.com/office/drawing/2014/main" val="4103254081"/>
                    </a:ext>
                  </a:extLst>
                </a:gridCol>
                <a:gridCol w="4078422">
                  <a:extLst>
                    <a:ext uri="{9D8B030D-6E8A-4147-A177-3AD203B41FA5}">
                      <a16:colId xmlns:a16="http://schemas.microsoft.com/office/drawing/2014/main" val="2602834816"/>
                    </a:ext>
                  </a:extLst>
                </a:gridCol>
                <a:gridCol w="4099999">
                  <a:extLst>
                    <a:ext uri="{9D8B030D-6E8A-4147-A177-3AD203B41FA5}">
                      <a16:colId xmlns:a16="http://schemas.microsoft.com/office/drawing/2014/main" val="4170613601"/>
                    </a:ext>
                  </a:extLst>
                </a:gridCol>
              </a:tblGrid>
              <a:tr h="95058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Test Case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SNC 8600 Full Speed(5V)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CX21888 Full Speed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BES3001 Full Speed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963510"/>
                  </a:ext>
                </a:extLst>
              </a:tr>
              <a:tr h="95058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Suspend w/ remote wake enabled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1.47mA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1.5mA</a:t>
                      </a:r>
                      <a:endParaRPr lang="zh-CN" altLang="en-US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717631"/>
                  </a:ext>
                </a:extLst>
              </a:tr>
              <a:tr h="138518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Arial"/>
                        </a:rPr>
                        <a:t>Idle Current</a:t>
                      </a:r>
                    </a:p>
                    <a:p>
                      <a:pPr algn="l"/>
                      <a:r>
                        <a:rPr lang="en-US" altLang="zh-CN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Arial"/>
                        </a:rPr>
                        <a:t>ADC/DAC/USB power down</a:t>
                      </a:r>
                    </a:p>
                    <a:p>
                      <a:pPr algn="l"/>
                      <a:r>
                        <a:rPr lang="en-US" altLang="zh-CN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Arial"/>
                        </a:rPr>
                        <a:t>/processing disenabled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3.7mA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10.0mA</a:t>
                      </a:r>
                      <a:endParaRPr lang="zh-CN" altLang="en-US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81567"/>
                  </a:ext>
                </a:extLst>
              </a:tr>
              <a:tr h="950587">
                <a:tc>
                  <a:txBody>
                    <a:bodyPr/>
                    <a:lstStyle/>
                    <a:p>
                      <a:pPr marL="0" marR="0" lvl="0" indent="0" algn="l" defTabSz="182562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Arial"/>
                        </a:rPr>
                        <a:t>Headphone Active Stereo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Playback: 1.0mW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23.3mA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21.0mA</a:t>
                      </a:r>
                      <a:endParaRPr lang="zh-CN" altLang="en-US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367854"/>
                  </a:ext>
                </a:extLst>
              </a:tr>
              <a:tr h="95058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Arial"/>
                        </a:rPr>
                        <a:t>Record Path Active stereo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16.6mA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14.0mA</a:t>
                      </a:r>
                      <a:endParaRPr lang="zh-CN" altLang="en-US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946713"/>
                  </a:ext>
                </a:extLst>
              </a:tr>
              <a:tr h="1246663">
                <a:tc>
                  <a:txBody>
                    <a:bodyPr/>
                    <a:lstStyle/>
                    <a:p>
                      <a:pPr marL="0" marR="0" lvl="0" indent="0" algn="l" defTabSz="182562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Arial"/>
                        </a:rPr>
                        <a:t>Record Path Active stereo</a:t>
                      </a:r>
                    </a:p>
                    <a:p>
                      <a:pPr marL="0" marR="0" lvl="0" indent="0" algn="l" defTabSz="182562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Arial"/>
                        </a:rPr>
                        <a:t>Headphone Active stereo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Playback: 1.0mW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25.1mA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24.0mA</a:t>
                      </a:r>
                      <a:endParaRPr lang="zh-CN" altLang="en-US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8646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E6E7CC2F-AA48-44B9-966C-BA9E1A9F1AEA}"/>
              </a:ext>
            </a:extLst>
          </p:cNvPr>
          <p:cNvSpPr txBox="1"/>
          <p:nvPr/>
        </p:nvSpPr>
        <p:spPr>
          <a:xfrm>
            <a:off x="2617693" y="9951625"/>
            <a:ext cx="12604378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342900" marR="0" indent="-3429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Type-application case: </a:t>
            </a: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Vbus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=5V,Stereo playback, 32Ohm load, 16bit/48KHz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9490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18074887" y="271304"/>
            <a:ext cx="5139226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en-US" altLang="zh-CN" dirty="0"/>
              <a:t>Features Comparison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98401C-55B0-44B5-8D8F-AAAF6151E865}"/>
              </a:ext>
            </a:extLst>
          </p:cNvPr>
          <p:cNvSpPr txBox="1"/>
          <p:nvPr/>
        </p:nvSpPr>
        <p:spPr>
          <a:xfrm>
            <a:off x="23654846" y="13174188"/>
            <a:ext cx="429604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13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227B5398-F720-4F30-BA7A-8EDFCAA9A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93086"/>
              </p:ext>
            </p:extLst>
          </p:nvPr>
        </p:nvGraphicFramePr>
        <p:xfrm>
          <a:off x="2880360" y="2224088"/>
          <a:ext cx="19101098" cy="9896196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4207947">
                  <a:extLst>
                    <a:ext uri="{9D8B030D-6E8A-4147-A177-3AD203B41FA5}">
                      <a16:colId xmlns:a16="http://schemas.microsoft.com/office/drawing/2014/main" val="753231807"/>
                    </a:ext>
                  </a:extLst>
                </a:gridCol>
                <a:gridCol w="4696575">
                  <a:extLst>
                    <a:ext uri="{9D8B030D-6E8A-4147-A177-3AD203B41FA5}">
                      <a16:colId xmlns:a16="http://schemas.microsoft.com/office/drawing/2014/main" val="4103254081"/>
                    </a:ext>
                  </a:extLst>
                </a:gridCol>
                <a:gridCol w="4930715">
                  <a:extLst>
                    <a:ext uri="{9D8B030D-6E8A-4147-A177-3AD203B41FA5}">
                      <a16:colId xmlns:a16="http://schemas.microsoft.com/office/drawing/2014/main" val="2602834816"/>
                    </a:ext>
                  </a:extLst>
                </a:gridCol>
                <a:gridCol w="5265861">
                  <a:extLst>
                    <a:ext uri="{9D8B030D-6E8A-4147-A177-3AD203B41FA5}">
                      <a16:colId xmlns:a16="http://schemas.microsoft.com/office/drawing/2014/main" val="4170613601"/>
                    </a:ext>
                  </a:extLst>
                </a:gridCol>
              </a:tblGrid>
              <a:tr h="7010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Test Case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Soundec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SNC 8600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Synaptics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CX31988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BES BES3001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963510"/>
                  </a:ext>
                </a:extLst>
              </a:tr>
              <a:tr h="7010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USB Speed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Full Speed or High Speed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Full Speed or High Speed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Full Speed or High Speed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717631"/>
                  </a:ext>
                </a:extLst>
              </a:tr>
              <a:tr h="7010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LPM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Yes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81567"/>
                  </a:ext>
                </a:extLst>
              </a:tr>
              <a:tr h="7010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VPD-V conn power support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???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Yes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346615"/>
                  </a:ext>
                </a:extLst>
              </a:tr>
              <a:tr h="7010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Audio Bit/Sample Rates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24bit/192KHz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32bit/384KHz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24bit/192KHz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367854"/>
                  </a:ext>
                </a:extLst>
              </a:tr>
              <a:tr h="7010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DSD Audio support (44.1x)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Yes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946713"/>
                  </a:ext>
                </a:extLst>
              </a:tr>
              <a:tr h="7010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In-field FW update support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Yes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86460"/>
                  </a:ext>
                </a:extLst>
              </a:tr>
              <a:tr h="7831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Multiband EQ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Bands playback and record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26 bands playback, 5 band record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TBD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002462"/>
                  </a:ext>
                </a:extLst>
              </a:tr>
              <a:tr h="7010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Audio Round trip Latency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2ms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4ms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25ms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216518"/>
                  </a:ext>
                </a:extLst>
              </a:tr>
              <a:tr h="7010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Beam forming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No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951794"/>
                  </a:ext>
                </a:extLst>
              </a:tr>
              <a:tr h="7010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MIC ANC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No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782862"/>
                  </a:ext>
                </a:extLst>
              </a:tr>
              <a:tr h="7010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SPK ANC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No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842100"/>
                  </a:ext>
                </a:extLst>
              </a:tr>
              <a:tr h="7010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AEC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No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912825"/>
                  </a:ext>
                </a:extLst>
              </a:tr>
              <a:tr h="7010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WNS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No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745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9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19082750" y="271304"/>
            <a:ext cx="4321696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en-US" altLang="zh-CN" dirty="0"/>
              <a:t>BOM Comparison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98401C-55B0-44B5-8D8F-AAAF6151E865}"/>
              </a:ext>
            </a:extLst>
          </p:cNvPr>
          <p:cNvSpPr txBox="1"/>
          <p:nvPr/>
        </p:nvSpPr>
        <p:spPr>
          <a:xfrm>
            <a:off x="23654846" y="13174188"/>
            <a:ext cx="429604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14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3C583DC-2074-448B-BAD4-0AF75B790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34152"/>
              </p:ext>
            </p:extLst>
          </p:nvPr>
        </p:nvGraphicFramePr>
        <p:xfrm>
          <a:off x="3101787" y="3338826"/>
          <a:ext cx="18198353" cy="5555654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4007137">
                  <a:extLst>
                    <a:ext uri="{9D8B030D-6E8A-4147-A177-3AD203B41FA5}">
                      <a16:colId xmlns:a16="http://schemas.microsoft.com/office/drawing/2014/main" val="753231807"/>
                    </a:ext>
                  </a:extLst>
                </a:gridCol>
                <a:gridCol w="4475219">
                  <a:extLst>
                    <a:ext uri="{9D8B030D-6E8A-4147-A177-3AD203B41FA5}">
                      <a16:colId xmlns:a16="http://schemas.microsoft.com/office/drawing/2014/main" val="4103254081"/>
                    </a:ext>
                  </a:extLst>
                </a:gridCol>
                <a:gridCol w="4698323">
                  <a:extLst>
                    <a:ext uri="{9D8B030D-6E8A-4147-A177-3AD203B41FA5}">
                      <a16:colId xmlns:a16="http://schemas.microsoft.com/office/drawing/2014/main" val="2602834816"/>
                    </a:ext>
                  </a:extLst>
                </a:gridCol>
                <a:gridCol w="5017674">
                  <a:extLst>
                    <a:ext uri="{9D8B030D-6E8A-4147-A177-3AD203B41FA5}">
                      <a16:colId xmlns:a16="http://schemas.microsoft.com/office/drawing/2014/main" val="4170613601"/>
                    </a:ext>
                  </a:extLst>
                </a:gridCol>
              </a:tblGrid>
              <a:tr h="8911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Test Case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Soundec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SNC 8600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Synaptics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CX31988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BES BES3001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963510"/>
                  </a:ext>
                </a:extLst>
              </a:tr>
              <a:tr h="99555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Integrated Crystal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Yes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No(Full Speed)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High Speed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717631"/>
                  </a:ext>
                </a:extLst>
              </a:tr>
              <a:tr h="89113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Integrated Memory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 (SRAM 384KB)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Yes (TBD)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Yes(SRAM 160KB)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81567"/>
                  </a:ext>
                </a:extLst>
              </a:tr>
              <a:tr h="89113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Integrated DC-DC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Yes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346615"/>
                  </a:ext>
                </a:extLst>
              </a:tr>
              <a:tr h="89113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Passives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41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367854"/>
                  </a:ext>
                </a:extLst>
              </a:tr>
              <a:tr h="99555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Footprint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 x 6.2 mm/ 3.5 x 5.0 mm (MP)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2.6 x 4.3 mm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 x 4.4 mm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946713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FA6E2D5E-CC96-4E00-A3E9-9B10A55C7DB4}"/>
              </a:ext>
            </a:extLst>
          </p:cNvPr>
          <p:cNvSpPr txBox="1"/>
          <p:nvPr/>
        </p:nvSpPr>
        <p:spPr>
          <a:xfrm>
            <a:off x="3101787" y="9302983"/>
            <a:ext cx="5783731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342900" marR="0" indent="-3429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Passives: 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拆解产品分析得到的数据</a:t>
            </a:r>
          </a:p>
        </p:txBody>
      </p:sp>
    </p:spTree>
    <p:extLst>
      <p:ext uri="{BB962C8B-B14F-4D97-AF65-F5344CB8AC3E}">
        <p14:creationId xmlns:p14="http://schemas.microsoft.com/office/powerpoint/2010/main" val="31690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12509932" y="296423"/>
            <a:ext cx="11128045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en-US" altLang="zh-CN" dirty="0"/>
              <a:t>Record and Playback Performance Comparison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98401C-55B0-44B5-8D8F-AAAF6151E865}"/>
              </a:ext>
            </a:extLst>
          </p:cNvPr>
          <p:cNvSpPr txBox="1"/>
          <p:nvPr/>
        </p:nvSpPr>
        <p:spPr>
          <a:xfrm>
            <a:off x="23654846" y="13174188"/>
            <a:ext cx="429604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3C583DC-2074-448B-BAD4-0AF75B790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491038"/>
              </p:ext>
            </p:extLst>
          </p:nvPr>
        </p:nvGraphicFramePr>
        <p:xfrm>
          <a:off x="3012140" y="3478303"/>
          <a:ext cx="17893553" cy="6454588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3940022">
                  <a:extLst>
                    <a:ext uri="{9D8B030D-6E8A-4147-A177-3AD203B41FA5}">
                      <a16:colId xmlns:a16="http://schemas.microsoft.com/office/drawing/2014/main" val="753231807"/>
                    </a:ext>
                  </a:extLst>
                </a:gridCol>
                <a:gridCol w="4400265">
                  <a:extLst>
                    <a:ext uri="{9D8B030D-6E8A-4147-A177-3AD203B41FA5}">
                      <a16:colId xmlns:a16="http://schemas.microsoft.com/office/drawing/2014/main" val="4103254081"/>
                    </a:ext>
                  </a:extLst>
                </a:gridCol>
                <a:gridCol w="4619632">
                  <a:extLst>
                    <a:ext uri="{9D8B030D-6E8A-4147-A177-3AD203B41FA5}">
                      <a16:colId xmlns:a16="http://schemas.microsoft.com/office/drawing/2014/main" val="2602834816"/>
                    </a:ext>
                  </a:extLst>
                </a:gridCol>
                <a:gridCol w="4933634">
                  <a:extLst>
                    <a:ext uri="{9D8B030D-6E8A-4147-A177-3AD203B41FA5}">
                      <a16:colId xmlns:a16="http://schemas.microsoft.com/office/drawing/2014/main" val="4170613601"/>
                    </a:ext>
                  </a:extLst>
                </a:gridCol>
              </a:tblGrid>
              <a:tr h="922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Parameter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Soundec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SNC 8600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Synaptics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CX31988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BES BES3001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963510"/>
                  </a:ext>
                </a:extLst>
              </a:tr>
              <a:tr h="922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SNR, silence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DAC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130 dB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120dB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Noise Gate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102dB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717631"/>
                  </a:ext>
                </a:extLst>
              </a:tr>
              <a:tr h="922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DR, -60 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dBFS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DAC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110dB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120 dB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81567"/>
                  </a:ext>
                </a:extLst>
              </a:tr>
              <a:tr h="922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THD+N, 0 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dBFS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DAC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-86dB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-102dB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-86dB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346615"/>
                  </a:ext>
                </a:extLst>
              </a:tr>
              <a:tr h="922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Crosstalk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DAC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-123dB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-110dB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-99dB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367854"/>
                  </a:ext>
                </a:extLst>
              </a:tr>
              <a:tr h="922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DR, -60 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dBFS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ADC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48K/24-bit/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0dB MIC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106dB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115dB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96dB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946713"/>
                  </a:ext>
                </a:extLst>
              </a:tr>
              <a:tr h="922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THD+N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 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dBFS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ADC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-88dB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-90dB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-78dB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648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06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OUNDEC"/>
          <p:cNvSpPr txBox="1"/>
          <p:nvPr/>
        </p:nvSpPr>
        <p:spPr>
          <a:xfrm>
            <a:off x="1187404" y="342719"/>
            <a:ext cx="2715388" cy="75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2F0F0"/>
                </a:solidFill>
              </a:defRPr>
            </a:lvl1pPr>
          </a:lstStyle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0" cap="none" spc="0" normalizeH="0" baseline="0" noProof="0">
                <a:ln>
                  <a:noFill/>
                </a:ln>
                <a:solidFill>
                  <a:srgbClr val="F2F0F0"/>
                </a:solidFill>
                <a:effectLst/>
                <a:uLnTx/>
                <a:uFillTx/>
                <a:latin typeface="Helvetica Neue"/>
                <a:sym typeface="Helvetica Neue"/>
              </a:rPr>
              <a:t>SOUNDEC</a:t>
            </a:r>
          </a:p>
        </p:txBody>
      </p:sp>
      <p:pic>
        <p:nvPicPr>
          <p:cNvPr id="580" name="Soundec_White.png" descr="Soundec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7" y="211271"/>
            <a:ext cx="1039187" cy="1013336"/>
          </a:xfrm>
          <a:prstGeom prst="rect">
            <a:avLst/>
          </a:prstGeom>
          <a:ln w="12700">
            <a:miter lim="400000"/>
          </a:ln>
        </p:spPr>
      </p:pic>
      <p:sp>
        <p:nvSpPr>
          <p:cNvPr id="581" name="了解更多SOUNDEC技术"/>
          <p:cNvSpPr txBox="1"/>
          <p:nvPr/>
        </p:nvSpPr>
        <p:spPr>
          <a:xfrm>
            <a:off x="8163032" y="6935511"/>
            <a:ext cx="8057936" cy="913711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5000" b="0">
                <a:solidFill>
                  <a:srgbClr val="5E5E5E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Microsoft Sans Serif"/>
                <a:ea typeface="Microsoft Sans Serif"/>
                <a:cs typeface="Microsoft Sans Serif"/>
                <a:sym typeface="Microsoft Sans Serif"/>
              </a:rPr>
              <a:t>谢谢！</a:t>
            </a:r>
            <a:endParaRPr kumimoji="0" sz="50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Microsoft Sans Serif"/>
              <a:ea typeface="Microsoft Sans Serif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78869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17409144" y="340643"/>
            <a:ext cx="4844274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en-US" altLang="zh-CN" dirty="0"/>
              <a:t>Power Consumption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98401C-55B0-44B5-8D8F-AAAF6151E865}"/>
              </a:ext>
            </a:extLst>
          </p:cNvPr>
          <p:cNvSpPr txBox="1"/>
          <p:nvPr/>
        </p:nvSpPr>
        <p:spPr>
          <a:xfrm>
            <a:off x="23654846" y="13174188"/>
            <a:ext cx="429604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12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C472E4-56C6-400C-87B4-5C19C2107890}"/>
              </a:ext>
            </a:extLst>
          </p:cNvPr>
          <p:cNvSpPr txBox="1"/>
          <p:nvPr/>
        </p:nvSpPr>
        <p:spPr>
          <a:xfrm>
            <a:off x="370884" y="13079619"/>
            <a:ext cx="4841631" cy="390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ES1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版本的数据，量产版本数据会优化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E7CC2F-AA48-44B9-966C-BA9E1A9F1AEA}"/>
              </a:ext>
            </a:extLst>
          </p:cNvPr>
          <p:cNvSpPr txBox="1"/>
          <p:nvPr/>
        </p:nvSpPr>
        <p:spPr>
          <a:xfrm>
            <a:off x="1589741" y="10821845"/>
            <a:ext cx="20804096" cy="18678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 figures are estimated basing on basic power measurement data.</a:t>
            </a: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Stereo DAC and mono ADC, 24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bit/48KHz, power including digital and analog part, referred to one external power supply</a:t>
            </a: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reference: ADAU1787 Call ANC mode, 3.305mA from DVDD, 4.49mA from AVDD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 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1F94CCC-5C00-44F2-B6BF-4B22CBD02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1329"/>
              </p:ext>
            </p:extLst>
          </p:nvPr>
        </p:nvGraphicFramePr>
        <p:xfrm>
          <a:off x="1589741" y="1706783"/>
          <a:ext cx="20804096" cy="892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0512">
                  <a:extLst>
                    <a:ext uri="{9D8B030D-6E8A-4147-A177-3AD203B41FA5}">
                      <a16:colId xmlns:a16="http://schemas.microsoft.com/office/drawing/2014/main" val="2883201135"/>
                    </a:ext>
                  </a:extLst>
                </a:gridCol>
                <a:gridCol w="2600512">
                  <a:extLst>
                    <a:ext uri="{9D8B030D-6E8A-4147-A177-3AD203B41FA5}">
                      <a16:colId xmlns:a16="http://schemas.microsoft.com/office/drawing/2014/main" val="568734725"/>
                    </a:ext>
                  </a:extLst>
                </a:gridCol>
                <a:gridCol w="2600512">
                  <a:extLst>
                    <a:ext uri="{9D8B030D-6E8A-4147-A177-3AD203B41FA5}">
                      <a16:colId xmlns:a16="http://schemas.microsoft.com/office/drawing/2014/main" val="1274025852"/>
                    </a:ext>
                  </a:extLst>
                </a:gridCol>
                <a:gridCol w="2600512">
                  <a:extLst>
                    <a:ext uri="{9D8B030D-6E8A-4147-A177-3AD203B41FA5}">
                      <a16:colId xmlns:a16="http://schemas.microsoft.com/office/drawing/2014/main" val="3252763930"/>
                    </a:ext>
                  </a:extLst>
                </a:gridCol>
                <a:gridCol w="2600512">
                  <a:extLst>
                    <a:ext uri="{9D8B030D-6E8A-4147-A177-3AD203B41FA5}">
                      <a16:colId xmlns:a16="http://schemas.microsoft.com/office/drawing/2014/main" val="1592930343"/>
                    </a:ext>
                  </a:extLst>
                </a:gridCol>
                <a:gridCol w="2600512">
                  <a:extLst>
                    <a:ext uri="{9D8B030D-6E8A-4147-A177-3AD203B41FA5}">
                      <a16:colId xmlns:a16="http://schemas.microsoft.com/office/drawing/2014/main" val="3941486342"/>
                    </a:ext>
                  </a:extLst>
                </a:gridCol>
                <a:gridCol w="2600512">
                  <a:extLst>
                    <a:ext uri="{9D8B030D-6E8A-4147-A177-3AD203B41FA5}">
                      <a16:colId xmlns:a16="http://schemas.microsoft.com/office/drawing/2014/main" val="4202143848"/>
                    </a:ext>
                  </a:extLst>
                </a:gridCol>
                <a:gridCol w="2600512">
                  <a:extLst>
                    <a:ext uri="{9D8B030D-6E8A-4147-A177-3AD203B41FA5}">
                      <a16:colId xmlns:a16="http://schemas.microsoft.com/office/drawing/2014/main" val="2685204437"/>
                    </a:ext>
                  </a:extLst>
                </a:gridCol>
              </a:tblGrid>
              <a:tr h="595024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Type-C Headset, power sink from one external supply at 5V, in unit of mA</a:t>
                      </a: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886776"/>
                  </a:ext>
                </a:extLst>
              </a:tr>
              <a:tr h="5950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Mode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 load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 ohm load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 ohm load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 ohm load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9657845"/>
                  </a:ext>
                </a:extLst>
              </a:tr>
              <a:tr h="595024">
                <a:tc vMerge="1"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Mute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0.1mW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1.0mW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0.1mW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1.0mW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0.1mW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1.0mW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71016"/>
                  </a:ext>
                </a:extLst>
              </a:tr>
              <a:tr h="595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Music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17.50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20.31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26.40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19.83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24.88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19.15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22.72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4972969"/>
                  </a:ext>
                </a:extLst>
              </a:tr>
              <a:tr h="595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21.80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27.89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21.32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26.37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20.64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24.21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7475119"/>
                  </a:ext>
                </a:extLst>
              </a:tr>
              <a:tr h="595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Music ANC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25.20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28.01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34.10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27.53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32.58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26.85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30.42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8268964"/>
                  </a:ext>
                </a:extLst>
              </a:tr>
              <a:tr h="595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Call ANC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26.69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29.50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35.59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29.02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34.07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28.34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31.91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6367066"/>
                  </a:ext>
                </a:extLst>
              </a:tr>
              <a:tr h="595024">
                <a:tc gridSpan="8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64440"/>
                  </a:ext>
                </a:extLst>
              </a:tr>
              <a:tr h="595024">
                <a:tc gridSpan="8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BT Headset, power sink from one external supply at 3.3V, in unit of mA</a:t>
                      </a: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433246"/>
                  </a:ext>
                </a:extLst>
              </a:tr>
              <a:tr h="5950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Mode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 load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 ohm load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 ohm load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 ohm load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8177293"/>
                  </a:ext>
                </a:extLst>
              </a:tr>
              <a:tr h="595024">
                <a:tc vMerge="1"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Mute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0.1mW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1.0mW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0.1mW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1.0mW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0.1mW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1.0mW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066932"/>
                  </a:ext>
                </a:extLst>
              </a:tr>
              <a:tr h="595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Music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9.87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14.48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9.51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13.33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11.69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2940356"/>
                  </a:ext>
                </a:extLst>
              </a:tr>
              <a:tr h="595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11.64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16.25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15.10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10.76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13.46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7498411"/>
                  </a:ext>
                </a:extLst>
              </a:tr>
              <a:tr h="595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Music ANC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15.44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17.57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22.18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17.21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21.03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16.69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19.39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0413661"/>
                  </a:ext>
                </a:extLst>
              </a:tr>
              <a:tr h="595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Call ANC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19.34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23.95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18.98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22.80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18.46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21.16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5973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2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11472740" y="296423"/>
            <a:ext cx="11698714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en-US" altLang="zh-CN" dirty="0"/>
              <a:t>SNC8600 DAC frequency response measurement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98401C-55B0-44B5-8D8F-AAAF6151E865}"/>
              </a:ext>
            </a:extLst>
          </p:cNvPr>
          <p:cNvSpPr txBox="1"/>
          <p:nvPr/>
        </p:nvSpPr>
        <p:spPr>
          <a:xfrm>
            <a:off x="23726179" y="13174188"/>
            <a:ext cx="286937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BC541AC-8D5D-41EA-9D3C-42141CFA0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37715"/>
              </p:ext>
            </p:extLst>
          </p:nvPr>
        </p:nvGraphicFramePr>
        <p:xfrm>
          <a:off x="3182814" y="2454201"/>
          <a:ext cx="8686801" cy="572008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2058430">
                  <a:extLst>
                    <a:ext uri="{9D8B030D-6E8A-4147-A177-3AD203B41FA5}">
                      <a16:colId xmlns:a16="http://schemas.microsoft.com/office/drawing/2014/main" val="2810555949"/>
                    </a:ext>
                  </a:extLst>
                </a:gridCol>
                <a:gridCol w="939718">
                  <a:extLst>
                    <a:ext uri="{9D8B030D-6E8A-4147-A177-3AD203B41FA5}">
                      <a16:colId xmlns:a16="http://schemas.microsoft.com/office/drawing/2014/main" val="3344819422"/>
                    </a:ext>
                  </a:extLst>
                </a:gridCol>
                <a:gridCol w="637666">
                  <a:extLst>
                    <a:ext uri="{9D8B030D-6E8A-4147-A177-3AD203B41FA5}">
                      <a16:colId xmlns:a16="http://schemas.microsoft.com/office/drawing/2014/main" val="1402614253"/>
                    </a:ext>
                  </a:extLst>
                </a:gridCol>
                <a:gridCol w="1032013">
                  <a:extLst>
                    <a:ext uri="{9D8B030D-6E8A-4147-A177-3AD203B41FA5}">
                      <a16:colId xmlns:a16="http://schemas.microsoft.com/office/drawing/2014/main" val="1517448516"/>
                    </a:ext>
                  </a:extLst>
                </a:gridCol>
                <a:gridCol w="637666">
                  <a:extLst>
                    <a:ext uri="{9D8B030D-6E8A-4147-A177-3AD203B41FA5}">
                      <a16:colId xmlns:a16="http://schemas.microsoft.com/office/drawing/2014/main" val="2051729593"/>
                    </a:ext>
                  </a:extLst>
                </a:gridCol>
                <a:gridCol w="1015232">
                  <a:extLst>
                    <a:ext uri="{9D8B030D-6E8A-4147-A177-3AD203B41FA5}">
                      <a16:colId xmlns:a16="http://schemas.microsoft.com/office/drawing/2014/main" val="2242940384"/>
                    </a:ext>
                  </a:extLst>
                </a:gridCol>
                <a:gridCol w="637666">
                  <a:extLst>
                    <a:ext uri="{9D8B030D-6E8A-4147-A177-3AD203B41FA5}">
                      <a16:colId xmlns:a16="http://schemas.microsoft.com/office/drawing/2014/main" val="440051043"/>
                    </a:ext>
                  </a:extLst>
                </a:gridCol>
                <a:gridCol w="1090744">
                  <a:extLst>
                    <a:ext uri="{9D8B030D-6E8A-4147-A177-3AD203B41FA5}">
                      <a16:colId xmlns:a16="http://schemas.microsoft.com/office/drawing/2014/main" val="3081285062"/>
                    </a:ext>
                  </a:extLst>
                </a:gridCol>
                <a:gridCol w="637666">
                  <a:extLst>
                    <a:ext uri="{9D8B030D-6E8A-4147-A177-3AD203B41FA5}">
                      <a16:colId xmlns:a16="http://schemas.microsoft.com/office/drawing/2014/main" val="757415637"/>
                    </a:ext>
                  </a:extLst>
                </a:gridCol>
              </a:tblGrid>
              <a:tr h="195580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 ohms 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29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requency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LEFT Vout-dif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RIGHT Vout-dif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523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Amplitude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THD_+N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Amplitude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THD_+N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73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872.30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-97.9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860.7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-97.8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64259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874.90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-96.6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872.2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-96.7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67263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875.20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-93.6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872.5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-93.4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319917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874.20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-83.9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871.5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-83.5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347929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1KHZ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871.70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-79.8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869.1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-79.2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4599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2KHZ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870.60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-75.7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867.9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-74.9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894302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3KHZ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872.50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-73.7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869.8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-72.9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59644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4KHZ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867.80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-72.5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865.2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-71.6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05257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5KHZ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866.10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-72.1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863.4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-71.2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36409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6KHZ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868.90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-71.3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866.3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-70.4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239251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7KHZ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865.80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-72.2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863.2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-71.2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657789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8KHZ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867.90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-71.8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865.3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-70.8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50793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9KHZ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870.30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-71.3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867.8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-70.3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215973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10KHZ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868.90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-70.6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866.4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-69.6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873696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11KHZ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868.70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-75.1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866.2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-73.7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322973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12KHZ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873.20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-76.2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870.8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-74.5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92461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13KHZ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870.90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-75.4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868.5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-73.7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76166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14KHZ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869.10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-74.6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866.8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240245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15KHZ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872.40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-73.8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870.1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-72.3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19051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16KHZ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869.70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-74.8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867.5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-73.3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37065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17KHZ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869.10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-82.4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866.9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3024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18KHZ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874.60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-82.2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872.4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-81.9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44337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19KHZ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874.10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-81.8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872.1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-81.7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494704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20KHZ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880.80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-81.5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878.8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-81.3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1209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21KHZ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874.20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-81.1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872.2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-80.8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26863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22KHZ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585.60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-61.1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484.8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-61.1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49034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Average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871.24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-78.37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868.39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 rms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-77.54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193805327"/>
                  </a:ext>
                </a:extLst>
              </a:tr>
            </a:tbl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BE9CF56E-F733-48B9-8ACE-FDCBF3B23F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757365"/>
              </p:ext>
            </p:extLst>
          </p:nvPr>
        </p:nvGraphicFramePr>
        <p:xfrm>
          <a:off x="3182814" y="8448674"/>
          <a:ext cx="8686801" cy="4502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DA8C9CAA-B527-41F9-B657-3EB3151728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364404"/>
              </p:ext>
            </p:extLst>
          </p:nvPr>
        </p:nvGraphicFramePr>
        <p:xfrm>
          <a:off x="13774614" y="8448674"/>
          <a:ext cx="6623540" cy="4502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540AE66-B2D8-477C-8BDE-94D4BABC5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873970"/>
              </p:ext>
            </p:extLst>
          </p:nvPr>
        </p:nvGraphicFramePr>
        <p:xfrm>
          <a:off x="14853137" y="2454201"/>
          <a:ext cx="4689232" cy="5720092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1321215">
                  <a:extLst>
                    <a:ext uri="{9D8B030D-6E8A-4147-A177-3AD203B41FA5}">
                      <a16:colId xmlns:a16="http://schemas.microsoft.com/office/drawing/2014/main" val="2889785045"/>
                    </a:ext>
                  </a:extLst>
                </a:gridCol>
                <a:gridCol w="1212919">
                  <a:extLst>
                    <a:ext uri="{9D8B030D-6E8A-4147-A177-3AD203B41FA5}">
                      <a16:colId xmlns:a16="http://schemas.microsoft.com/office/drawing/2014/main" val="3405694089"/>
                    </a:ext>
                  </a:extLst>
                </a:gridCol>
                <a:gridCol w="823052">
                  <a:extLst>
                    <a:ext uri="{9D8B030D-6E8A-4147-A177-3AD203B41FA5}">
                      <a16:colId xmlns:a16="http://schemas.microsoft.com/office/drawing/2014/main" val="2637254803"/>
                    </a:ext>
                  </a:extLst>
                </a:gridCol>
                <a:gridCol w="1332046">
                  <a:extLst>
                    <a:ext uri="{9D8B030D-6E8A-4147-A177-3AD203B41FA5}">
                      <a16:colId xmlns:a16="http://schemas.microsoft.com/office/drawing/2014/main" val="2091286615"/>
                    </a:ext>
                  </a:extLst>
                </a:gridCol>
              </a:tblGrid>
              <a:tr h="20356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 ohms load, 0.871V rms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6684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Frequency (</a:t>
                      </a:r>
                      <a:r>
                        <a:rPr lang="en-US" sz="12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KHz</a:t>
                      </a: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Response (dB)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 ohms load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893251282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-97.9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40446454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-96.6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80870740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-93.6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42763557"/>
                  </a:ext>
                </a:extLst>
              </a:tr>
              <a:tr h="223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-83.9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816615332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-79.8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37120620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-75.7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47259579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-73.7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00395778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-72.5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806847728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-0.05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-72.1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58888575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-71.3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684543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-0.05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-72.2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75919963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-71.8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81587004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-71.3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73257181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-70.6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445058516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-75.1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17249833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-76.2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41619811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-75.4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19674412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-74.6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3671791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-73.8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15211879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-74.8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45436266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-82.4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6525793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-82.2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31989367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-81.8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25209757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0.09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-81.5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48106611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44861913"/>
                  </a:ext>
                </a:extLst>
              </a:tr>
              <a:tr h="20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-3.45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21159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42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16832466" y="271304"/>
            <a:ext cx="6822380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en-US" altLang="zh-CN" dirty="0"/>
              <a:t>Playback Power Comparison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98401C-55B0-44B5-8D8F-AAAF6151E865}"/>
              </a:ext>
            </a:extLst>
          </p:cNvPr>
          <p:cNvSpPr txBox="1"/>
          <p:nvPr/>
        </p:nvSpPr>
        <p:spPr>
          <a:xfrm>
            <a:off x="23654846" y="13174188"/>
            <a:ext cx="429604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12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6F825F1D-95AC-48AB-96E2-CC4130780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82821"/>
              </p:ext>
            </p:extLst>
          </p:nvPr>
        </p:nvGraphicFramePr>
        <p:xfrm>
          <a:off x="2749175" y="2852464"/>
          <a:ext cx="18885649" cy="8011072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4158474">
                  <a:extLst>
                    <a:ext uri="{9D8B030D-6E8A-4147-A177-3AD203B41FA5}">
                      <a16:colId xmlns:a16="http://schemas.microsoft.com/office/drawing/2014/main" val="753231807"/>
                    </a:ext>
                  </a:extLst>
                </a:gridCol>
                <a:gridCol w="4644234">
                  <a:extLst>
                    <a:ext uri="{9D8B030D-6E8A-4147-A177-3AD203B41FA5}">
                      <a16:colId xmlns:a16="http://schemas.microsoft.com/office/drawing/2014/main" val="4103254081"/>
                    </a:ext>
                  </a:extLst>
                </a:gridCol>
                <a:gridCol w="4875765">
                  <a:extLst>
                    <a:ext uri="{9D8B030D-6E8A-4147-A177-3AD203B41FA5}">
                      <a16:colId xmlns:a16="http://schemas.microsoft.com/office/drawing/2014/main" val="2602834816"/>
                    </a:ext>
                  </a:extLst>
                </a:gridCol>
                <a:gridCol w="5207176">
                  <a:extLst>
                    <a:ext uri="{9D8B030D-6E8A-4147-A177-3AD203B41FA5}">
                      <a16:colId xmlns:a16="http://schemas.microsoft.com/office/drawing/2014/main" val="4170613601"/>
                    </a:ext>
                  </a:extLst>
                </a:gridCol>
              </a:tblGrid>
              <a:tr h="100138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Test Case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SNC 8600 Full Speed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CX31988 Full Speed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BES3001 Full Speed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963510"/>
                  </a:ext>
                </a:extLst>
              </a:tr>
              <a:tr h="100138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Suspend w/ remote wake enabled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7.4mW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2.24mW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2.05mW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717631"/>
                  </a:ext>
                </a:extLst>
              </a:tr>
              <a:tr h="100138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Playback: Silence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87.5mW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46.90mW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83.50mW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81567"/>
                  </a:ext>
                </a:extLst>
              </a:tr>
              <a:tr h="100138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Playback: 0.5mW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108.5mW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69.45mW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102.50mW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346615"/>
                  </a:ext>
                </a:extLst>
              </a:tr>
              <a:tr h="100138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Playback: 1.0mW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116.5mW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77.14mW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117.00mW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367854"/>
                  </a:ext>
                </a:extLst>
              </a:tr>
              <a:tr h="100138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Playback: 5.0mW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154.5mW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109.40mW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137.50mW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946713"/>
                  </a:ext>
                </a:extLst>
              </a:tr>
              <a:tr h="100138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Playback: 10mW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182.5mW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133.18mW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178.85mW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86460"/>
                  </a:ext>
                </a:extLst>
              </a:tr>
              <a:tr h="100138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Playback: 24.5mW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238.0mW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825625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/>
                        </a:rPr>
                        <a:t>179.50mW</a:t>
                      </a:r>
                      <a:endParaRPr lang="zh-CN" altLang="en-US" sz="2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224.50mW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00246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1C472E4-56C6-400C-87B4-5C19C2107890}"/>
              </a:ext>
            </a:extLst>
          </p:cNvPr>
          <p:cNvSpPr txBox="1"/>
          <p:nvPr/>
        </p:nvSpPr>
        <p:spPr>
          <a:xfrm>
            <a:off x="370884" y="13079619"/>
            <a:ext cx="4841631" cy="390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ES1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版本的数据，量产版本数据会优化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A915DB-4B0A-4855-87D2-073A236DC7DD}"/>
              </a:ext>
            </a:extLst>
          </p:cNvPr>
          <p:cNvSpPr txBox="1"/>
          <p:nvPr/>
        </p:nvSpPr>
        <p:spPr>
          <a:xfrm>
            <a:off x="2749175" y="11299037"/>
            <a:ext cx="10757647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Type-application case: </a:t>
            </a:r>
            <a:r>
              <a:rPr kumimoji="0" lang="en-US" altLang="zh-CN" sz="20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Vbus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=5V,Stereo playback, 32Ohm load, 16bit/48KHz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6398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18160471" y="271304"/>
            <a:ext cx="398185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zh-CN" altLang="en-US" dirty="0"/>
              <a:t>耳机的顺势发展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98401C-55B0-44B5-8D8F-AAAF6151E865}"/>
              </a:ext>
            </a:extLst>
          </p:cNvPr>
          <p:cNvSpPr txBox="1"/>
          <p:nvPr/>
        </p:nvSpPr>
        <p:spPr>
          <a:xfrm>
            <a:off x="23726179" y="13174188"/>
            <a:ext cx="286937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2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0D00C0-BFF3-4132-83A2-937F7E52F419}"/>
              </a:ext>
            </a:extLst>
          </p:cNvPr>
          <p:cNvSpPr/>
          <p:nvPr/>
        </p:nvSpPr>
        <p:spPr>
          <a:xfrm>
            <a:off x="2552268" y="1668089"/>
            <a:ext cx="19847858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智能耳机将在无线连接、智能降噪、语音交互和生物监测等领域发挥重要的作用， 在用户体验和功能方面正在成为智能手机的重要组成部分。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耳机正在摆脱从属性质的地位，从一个单一的听音拾音设备，变成一个独立的智能化设备。众多传感器和人工智能技术让耳机成为独立计算设备的可能，配合互联网和云计算，音频正在形成一个完整的智能产业链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E64DCF-6B45-466A-B047-C000876C0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68" y="3628635"/>
            <a:ext cx="13689105" cy="82954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972533D-DF62-462E-B9A1-0BA868B1B70D}"/>
              </a:ext>
            </a:extLst>
          </p:cNvPr>
          <p:cNvSpPr/>
          <p:nvPr/>
        </p:nvSpPr>
        <p:spPr>
          <a:xfrm>
            <a:off x="2783393" y="12467089"/>
            <a:ext cx="1426545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支持本地</a:t>
            </a: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SPK ANC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（下行）和</a:t>
            </a: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 ANC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（上行）的降噪耳机的市场份额正在迅速增长</a:t>
            </a:r>
            <a:endParaRPr lang="en-US" altLang="zh-CN" sz="2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2EAEF27-D744-4260-95CE-7B7A4ABEB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60"/>
          <a:stretch/>
        </p:blipFill>
        <p:spPr bwMode="auto">
          <a:xfrm>
            <a:off x="18799054" y="3628635"/>
            <a:ext cx="3343275" cy="20747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B91E43E-797F-475F-A3E3-52616EFC6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1232" y="10262829"/>
            <a:ext cx="3018917" cy="13549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5DDF2E9-1834-4B34-89B8-3101519BF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521" y="6782947"/>
            <a:ext cx="2400340" cy="2400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箭头: 左右 4">
            <a:extLst>
              <a:ext uri="{FF2B5EF4-FFF2-40B4-BE49-F238E27FC236}">
                <a16:creationId xmlns:a16="http://schemas.microsoft.com/office/drawing/2014/main" id="{7E5F1832-2E5E-4270-AA99-BE916E3E6B61}"/>
              </a:ext>
            </a:extLst>
          </p:cNvPr>
          <p:cNvSpPr/>
          <p:nvPr/>
        </p:nvSpPr>
        <p:spPr>
          <a:xfrm>
            <a:off x="16555777" y="7024662"/>
            <a:ext cx="2400340" cy="1436585"/>
          </a:xfrm>
          <a:prstGeom prst="leftRightArrow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连接方式</a:t>
            </a:r>
          </a:p>
        </p:txBody>
      </p:sp>
    </p:spTree>
    <p:extLst>
      <p:ext uri="{BB962C8B-B14F-4D97-AF65-F5344CB8AC3E}">
        <p14:creationId xmlns:p14="http://schemas.microsoft.com/office/powerpoint/2010/main" val="22418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14490122" y="336095"/>
            <a:ext cx="8915901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耳机多样化的市场机会及九音的优势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D8E52F3-437F-4AA0-B0BB-807E3474C1DA}"/>
              </a:ext>
            </a:extLst>
          </p:cNvPr>
          <p:cNvSpPr txBox="1"/>
          <p:nvPr/>
        </p:nvSpPr>
        <p:spPr>
          <a:xfrm>
            <a:off x="23726179" y="13174188"/>
            <a:ext cx="286937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3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6FDEC1EC-1031-4033-93A2-3212B2FF862C}"/>
              </a:ext>
            </a:extLst>
          </p:cNvPr>
          <p:cNvSpPr/>
          <p:nvPr/>
        </p:nvSpPr>
        <p:spPr>
          <a:xfrm>
            <a:off x="13900985" y="2892548"/>
            <a:ext cx="9263815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九音科技的技术优势：</a:t>
            </a:r>
            <a:endParaRPr lang="en-US" altLang="zh-CN" sz="4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4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噪音环境拾音的技术：为语音识别、翻译、物联网控制提供核心的前端拾音方案；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生理特征监测技术：不需要额外增加传感器，依靠耳内声呐技术来实现；（针对耳机产品）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音频信号处理技术：在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100dB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强噪音环境中可以无障碍语音通话；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音频信号放大技术：在普通环境中，可以实现喃喃细语般的“腹语”通话；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本地隔离噪音技术：把低频噪音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2KHz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以下的噪音消除或抑制；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音效还原补偿技术：使用普通的耳机、低品质音乐内容，聆听到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HiFi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的音响效果。</a:t>
            </a:r>
          </a:p>
        </p:txBody>
      </p:sp>
      <p:grpSp>
        <p:nvGrpSpPr>
          <p:cNvPr id="35" name="Group 24">
            <a:extLst>
              <a:ext uri="{FF2B5EF4-FFF2-40B4-BE49-F238E27FC236}">
                <a16:creationId xmlns:a16="http://schemas.microsoft.com/office/drawing/2014/main" id="{5216E740-2F87-49FE-8C9A-4AA1008D86B1}"/>
              </a:ext>
            </a:extLst>
          </p:cNvPr>
          <p:cNvGrpSpPr>
            <a:grpSpLocks/>
          </p:cNvGrpSpPr>
          <p:nvPr/>
        </p:nvGrpSpPr>
        <p:grpSpPr bwMode="auto">
          <a:xfrm>
            <a:off x="788894" y="3876942"/>
            <a:ext cx="12099986" cy="6595525"/>
            <a:chOff x="1946" y="1141"/>
            <a:chExt cx="1771" cy="918"/>
          </a:xfrm>
        </p:grpSpPr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68CB06F3-5184-483E-B20D-9F546A2A570E}"/>
                </a:ext>
              </a:extLst>
            </p:cNvPr>
            <p:cNvSpPr>
              <a:spLocks/>
            </p:cNvSpPr>
            <p:nvPr/>
          </p:nvSpPr>
          <p:spPr bwMode="auto">
            <a:xfrm rot="-21600000">
              <a:off x="3002" y="1476"/>
              <a:ext cx="715" cy="583"/>
            </a:xfrm>
            <a:custGeom>
              <a:avLst/>
              <a:gdLst>
                <a:gd name="T0" fmla="*/ 42 w 817"/>
                <a:gd name="T1" fmla="*/ 327 h 667"/>
                <a:gd name="T2" fmla="*/ 56 w 817"/>
                <a:gd name="T3" fmla="*/ 325 h 667"/>
                <a:gd name="T4" fmla="*/ 68 w 817"/>
                <a:gd name="T5" fmla="*/ 327 h 667"/>
                <a:gd name="T6" fmla="*/ 91 w 817"/>
                <a:gd name="T7" fmla="*/ 340 h 667"/>
                <a:gd name="T8" fmla="*/ 110 w 817"/>
                <a:gd name="T9" fmla="*/ 353 h 667"/>
                <a:gd name="T10" fmla="*/ 122 w 817"/>
                <a:gd name="T11" fmla="*/ 357 h 667"/>
                <a:gd name="T12" fmla="*/ 132 w 817"/>
                <a:gd name="T13" fmla="*/ 353 h 667"/>
                <a:gd name="T14" fmla="*/ 139 w 817"/>
                <a:gd name="T15" fmla="*/ 343 h 667"/>
                <a:gd name="T16" fmla="*/ 411 w 817"/>
                <a:gd name="T17" fmla="*/ 142 h 667"/>
                <a:gd name="T18" fmla="*/ 427 w 817"/>
                <a:gd name="T19" fmla="*/ 134 h 667"/>
                <a:gd name="T20" fmla="*/ 432 w 817"/>
                <a:gd name="T21" fmla="*/ 123 h 667"/>
                <a:gd name="T22" fmla="*/ 427 w 817"/>
                <a:gd name="T23" fmla="*/ 108 h 667"/>
                <a:gd name="T24" fmla="*/ 410 w 817"/>
                <a:gd name="T25" fmla="*/ 84 h 667"/>
                <a:gd name="T26" fmla="*/ 402 w 817"/>
                <a:gd name="T27" fmla="*/ 67 h 667"/>
                <a:gd name="T28" fmla="*/ 401 w 817"/>
                <a:gd name="T29" fmla="*/ 52 h 667"/>
                <a:gd name="T30" fmla="*/ 406 w 817"/>
                <a:gd name="T31" fmla="*/ 34 h 667"/>
                <a:gd name="T32" fmla="*/ 417 w 817"/>
                <a:gd name="T33" fmla="*/ 21 h 667"/>
                <a:gd name="T34" fmla="*/ 433 w 817"/>
                <a:gd name="T35" fmla="*/ 10 h 667"/>
                <a:gd name="T36" fmla="*/ 452 w 817"/>
                <a:gd name="T37" fmla="*/ 3 h 667"/>
                <a:gd name="T38" fmla="*/ 474 w 817"/>
                <a:gd name="T39" fmla="*/ 0 h 667"/>
                <a:gd name="T40" fmla="*/ 496 w 817"/>
                <a:gd name="T41" fmla="*/ 1 h 667"/>
                <a:gd name="T42" fmla="*/ 518 w 817"/>
                <a:gd name="T43" fmla="*/ 6 h 667"/>
                <a:gd name="T44" fmla="*/ 530 w 817"/>
                <a:gd name="T45" fmla="*/ 13 h 667"/>
                <a:gd name="T46" fmla="*/ 544 w 817"/>
                <a:gd name="T47" fmla="*/ 24 h 667"/>
                <a:gd name="T48" fmla="*/ 554 w 817"/>
                <a:gd name="T49" fmla="*/ 37 h 667"/>
                <a:gd name="T50" fmla="*/ 557 w 817"/>
                <a:gd name="T51" fmla="*/ 55 h 667"/>
                <a:gd name="T52" fmla="*/ 554 w 817"/>
                <a:gd name="T53" fmla="*/ 68 h 667"/>
                <a:gd name="T54" fmla="*/ 546 w 817"/>
                <a:gd name="T55" fmla="*/ 83 h 667"/>
                <a:gd name="T56" fmla="*/ 527 w 817"/>
                <a:gd name="T57" fmla="*/ 111 h 667"/>
                <a:gd name="T58" fmla="*/ 523 w 817"/>
                <a:gd name="T59" fmla="*/ 123 h 667"/>
                <a:gd name="T60" fmla="*/ 525 w 817"/>
                <a:gd name="T61" fmla="*/ 130 h 667"/>
                <a:gd name="T62" fmla="*/ 532 w 817"/>
                <a:gd name="T63" fmla="*/ 137 h 667"/>
                <a:gd name="T64" fmla="*/ 545 w 817"/>
                <a:gd name="T65" fmla="*/ 142 h 667"/>
                <a:gd name="T66" fmla="*/ 141 w 817"/>
                <a:gd name="T67" fmla="*/ 667 h 667"/>
                <a:gd name="T68" fmla="*/ 135 w 817"/>
                <a:gd name="T69" fmla="*/ 456 h 667"/>
                <a:gd name="T70" fmla="*/ 128 w 817"/>
                <a:gd name="T71" fmla="*/ 450 h 667"/>
                <a:gd name="T72" fmla="*/ 119 w 817"/>
                <a:gd name="T73" fmla="*/ 450 h 667"/>
                <a:gd name="T74" fmla="*/ 103 w 817"/>
                <a:gd name="T75" fmla="*/ 458 h 667"/>
                <a:gd name="T76" fmla="*/ 74 w 817"/>
                <a:gd name="T77" fmla="*/ 478 h 667"/>
                <a:gd name="T78" fmla="*/ 58 w 817"/>
                <a:gd name="T79" fmla="*/ 484 h 667"/>
                <a:gd name="T80" fmla="*/ 45 w 817"/>
                <a:gd name="T81" fmla="*/ 483 h 667"/>
                <a:gd name="T82" fmla="*/ 32 w 817"/>
                <a:gd name="T83" fmla="*/ 478 h 667"/>
                <a:gd name="T84" fmla="*/ 17 w 817"/>
                <a:gd name="T85" fmla="*/ 463 h 667"/>
                <a:gd name="T86" fmla="*/ 7 w 817"/>
                <a:gd name="T87" fmla="*/ 446 h 667"/>
                <a:gd name="T88" fmla="*/ 1 w 817"/>
                <a:gd name="T89" fmla="*/ 424 h 667"/>
                <a:gd name="T90" fmla="*/ 0 w 817"/>
                <a:gd name="T91" fmla="*/ 392 h 667"/>
                <a:gd name="T92" fmla="*/ 7 w 817"/>
                <a:gd name="T93" fmla="*/ 366 h 667"/>
                <a:gd name="T94" fmla="*/ 16 w 817"/>
                <a:gd name="T95" fmla="*/ 348 h 667"/>
                <a:gd name="T96" fmla="*/ 29 w 817"/>
                <a:gd name="T97" fmla="*/ 3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17" h="667">
                  <a:moveTo>
                    <a:pt x="33" y="332"/>
                  </a:moveTo>
                  <a:lnTo>
                    <a:pt x="38" y="329"/>
                  </a:lnTo>
                  <a:lnTo>
                    <a:pt x="42" y="327"/>
                  </a:lnTo>
                  <a:lnTo>
                    <a:pt x="47" y="326"/>
                  </a:lnTo>
                  <a:lnTo>
                    <a:pt x="51" y="325"/>
                  </a:lnTo>
                  <a:lnTo>
                    <a:pt x="56" y="325"/>
                  </a:lnTo>
                  <a:lnTo>
                    <a:pt x="60" y="325"/>
                  </a:lnTo>
                  <a:lnTo>
                    <a:pt x="64" y="326"/>
                  </a:lnTo>
                  <a:lnTo>
                    <a:pt x="68" y="327"/>
                  </a:lnTo>
                  <a:lnTo>
                    <a:pt x="76" y="331"/>
                  </a:lnTo>
                  <a:lnTo>
                    <a:pt x="83" y="335"/>
                  </a:lnTo>
                  <a:lnTo>
                    <a:pt x="91" y="340"/>
                  </a:lnTo>
                  <a:lnTo>
                    <a:pt x="97" y="345"/>
                  </a:lnTo>
                  <a:lnTo>
                    <a:pt x="104" y="349"/>
                  </a:lnTo>
                  <a:lnTo>
                    <a:pt x="110" y="353"/>
                  </a:lnTo>
                  <a:lnTo>
                    <a:pt x="116" y="356"/>
                  </a:lnTo>
                  <a:lnTo>
                    <a:pt x="119" y="357"/>
                  </a:lnTo>
                  <a:lnTo>
                    <a:pt x="122" y="357"/>
                  </a:lnTo>
                  <a:lnTo>
                    <a:pt x="128" y="356"/>
                  </a:lnTo>
                  <a:lnTo>
                    <a:pt x="130" y="355"/>
                  </a:lnTo>
                  <a:lnTo>
                    <a:pt x="132" y="353"/>
                  </a:lnTo>
                  <a:lnTo>
                    <a:pt x="135" y="350"/>
                  </a:lnTo>
                  <a:lnTo>
                    <a:pt x="137" y="347"/>
                  </a:lnTo>
                  <a:lnTo>
                    <a:pt x="139" y="343"/>
                  </a:lnTo>
                  <a:lnTo>
                    <a:pt x="141" y="338"/>
                  </a:lnTo>
                  <a:lnTo>
                    <a:pt x="141" y="142"/>
                  </a:lnTo>
                  <a:lnTo>
                    <a:pt x="411" y="142"/>
                  </a:lnTo>
                  <a:lnTo>
                    <a:pt x="418" y="139"/>
                  </a:lnTo>
                  <a:lnTo>
                    <a:pt x="423" y="137"/>
                  </a:lnTo>
                  <a:lnTo>
                    <a:pt x="427" y="134"/>
                  </a:lnTo>
                  <a:lnTo>
                    <a:pt x="430" y="130"/>
                  </a:lnTo>
                  <a:lnTo>
                    <a:pt x="431" y="127"/>
                  </a:lnTo>
                  <a:lnTo>
                    <a:pt x="432" y="123"/>
                  </a:lnTo>
                  <a:lnTo>
                    <a:pt x="432" y="120"/>
                  </a:lnTo>
                  <a:lnTo>
                    <a:pt x="431" y="116"/>
                  </a:lnTo>
                  <a:lnTo>
                    <a:pt x="427" y="108"/>
                  </a:lnTo>
                  <a:lnTo>
                    <a:pt x="421" y="100"/>
                  </a:lnTo>
                  <a:lnTo>
                    <a:pt x="416" y="92"/>
                  </a:lnTo>
                  <a:lnTo>
                    <a:pt x="410" y="84"/>
                  </a:lnTo>
                  <a:lnTo>
                    <a:pt x="406" y="77"/>
                  </a:lnTo>
                  <a:lnTo>
                    <a:pt x="403" y="71"/>
                  </a:lnTo>
                  <a:lnTo>
                    <a:pt x="402" y="67"/>
                  </a:lnTo>
                  <a:lnTo>
                    <a:pt x="402" y="64"/>
                  </a:lnTo>
                  <a:lnTo>
                    <a:pt x="401" y="58"/>
                  </a:lnTo>
                  <a:lnTo>
                    <a:pt x="401" y="52"/>
                  </a:lnTo>
                  <a:lnTo>
                    <a:pt x="402" y="46"/>
                  </a:lnTo>
                  <a:lnTo>
                    <a:pt x="403" y="39"/>
                  </a:lnTo>
                  <a:lnTo>
                    <a:pt x="406" y="34"/>
                  </a:lnTo>
                  <a:lnTo>
                    <a:pt x="409" y="29"/>
                  </a:lnTo>
                  <a:lnTo>
                    <a:pt x="413" y="25"/>
                  </a:lnTo>
                  <a:lnTo>
                    <a:pt x="417" y="21"/>
                  </a:lnTo>
                  <a:lnTo>
                    <a:pt x="422" y="17"/>
                  </a:lnTo>
                  <a:lnTo>
                    <a:pt x="427" y="13"/>
                  </a:lnTo>
                  <a:lnTo>
                    <a:pt x="433" y="10"/>
                  </a:lnTo>
                  <a:lnTo>
                    <a:pt x="439" y="7"/>
                  </a:lnTo>
                  <a:lnTo>
                    <a:pt x="446" y="5"/>
                  </a:lnTo>
                  <a:lnTo>
                    <a:pt x="452" y="3"/>
                  </a:lnTo>
                  <a:lnTo>
                    <a:pt x="459" y="1"/>
                  </a:lnTo>
                  <a:lnTo>
                    <a:pt x="466" y="0"/>
                  </a:lnTo>
                  <a:lnTo>
                    <a:pt x="474" y="0"/>
                  </a:lnTo>
                  <a:lnTo>
                    <a:pt x="481" y="0"/>
                  </a:lnTo>
                  <a:lnTo>
                    <a:pt x="488" y="0"/>
                  </a:lnTo>
                  <a:lnTo>
                    <a:pt x="496" y="1"/>
                  </a:lnTo>
                  <a:lnTo>
                    <a:pt x="504" y="2"/>
                  </a:lnTo>
                  <a:lnTo>
                    <a:pt x="511" y="4"/>
                  </a:lnTo>
                  <a:lnTo>
                    <a:pt x="518" y="6"/>
                  </a:lnTo>
                  <a:lnTo>
                    <a:pt x="521" y="8"/>
                  </a:lnTo>
                  <a:lnTo>
                    <a:pt x="524" y="9"/>
                  </a:lnTo>
                  <a:lnTo>
                    <a:pt x="530" y="13"/>
                  </a:lnTo>
                  <a:lnTo>
                    <a:pt x="536" y="17"/>
                  </a:lnTo>
                  <a:lnTo>
                    <a:pt x="542" y="21"/>
                  </a:lnTo>
                  <a:lnTo>
                    <a:pt x="544" y="24"/>
                  </a:lnTo>
                  <a:lnTo>
                    <a:pt x="547" y="26"/>
                  </a:lnTo>
                  <a:lnTo>
                    <a:pt x="551" y="32"/>
                  </a:lnTo>
                  <a:lnTo>
                    <a:pt x="554" y="37"/>
                  </a:lnTo>
                  <a:lnTo>
                    <a:pt x="556" y="42"/>
                  </a:lnTo>
                  <a:lnTo>
                    <a:pt x="557" y="48"/>
                  </a:lnTo>
                  <a:lnTo>
                    <a:pt x="557" y="55"/>
                  </a:lnTo>
                  <a:lnTo>
                    <a:pt x="556" y="61"/>
                  </a:lnTo>
                  <a:lnTo>
                    <a:pt x="556" y="64"/>
                  </a:lnTo>
                  <a:lnTo>
                    <a:pt x="554" y="68"/>
                  </a:lnTo>
                  <a:lnTo>
                    <a:pt x="551" y="75"/>
                  </a:lnTo>
                  <a:lnTo>
                    <a:pt x="549" y="79"/>
                  </a:lnTo>
                  <a:lnTo>
                    <a:pt x="546" y="83"/>
                  </a:lnTo>
                  <a:lnTo>
                    <a:pt x="537" y="96"/>
                  </a:lnTo>
                  <a:lnTo>
                    <a:pt x="530" y="106"/>
                  </a:lnTo>
                  <a:lnTo>
                    <a:pt x="527" y="111"/>
                  </a:lnTo>
                  <a:lnTo>
                    <a:pt x="525" y="115"/>
                  </a:lnTo>
                  <a:lnTo>
                    <a:pt x="524" y="119"/>
                  </a:lnTo>
                  <a:lnTo>
                    <a:pt x="523" y="123"/>
                  </a:lnTo>
                  <a:lnTo>
                    <a:pt x="523" y="127"/>
                  </a:lnTo>
                  <a:lnTo>
                    <a:pt x="524" y="129"/>
                  </a:lnTo>
                  <a:lnTo>
                    <a:pt x="525" y="130"/>
                  </a:lnTo>
                  <a:lnTo>
                    <a:pt x="526" y="132"/>
                  </a:lnTo>
                  <a:lnTo>
                    <a:pt x="527" y="134"/>
                  </a:lnTo>
                  <a:lnTo>
                    <a:pt x="532" y="137"/>
                  </a:lnTo>
                  <a:lnTo>
                    <a:pt x="534" y="138"/>
                  </a:lnTo>
                  <a:lnTo>
                    <a:pt x="537" y="140"/>
                  </a:lnTo>
                  <a:lnTo>
                    <a:pt x="545" y="142"/>
                  </a:lnTo>
                  <a:lnTo>
                    <a:pt x="817" y="142"/>
                  </a:lnTo>
                  <a:lnTo>
                    <a:pt x="817" y="667"/>
                  </a:lnTo>
                  <a:lnTo>
                    <a:pt x="141" y="667"/>
                  </a:lnTo>
                  <a:lnTo>
                    <a:pt x="141" y="470"/>
                  </a:lnTo>
                  <a:lnTo>
                    <a:pt x="137" y="460"/>
                  </a:lnTo>
                  <a:lnTo>
                    <a:pt x="135" y="456"/>
                  </a:lnTo>
                  <a:lnTo>
                    <a:pt x="132" y="454"/>
                  </a:lnTo>
                  <a:lnTo>
                    <a:pt x="130" y="451"/>
                  </a:lnTo>
                  <a:lnTo>
                    <a:pt x="128" y="450"/>
                  </a:lnTo>
                  <a:lnTo>
                    <a:pt x="125" y="449"/>
                  </a:lnTo>
                  <a:lnTo>
                    <a:pt x="122" y="449"/>
                  </a:lnTo>
                  <a:lnTo>
                    <a:pt x="119" y="450"/>
                  </a:lnTo>
                  <a:lnTo>
                    <a:pt x="116" y="451"/>
                  </a:lnTo>
                  <a:lnTo>
                    <a:pt x="110" y="454"/>
                  </a:lnTo>
                  <a:lnTo>
                    <a:pt x="103" y="458"/>
                  </a:lnTo>
                  <a:lnTo>
                    <a:pt x="96" y="463"/>
                  </a:lnTo>
                  <a:lnTo>
                    <a:pt x="82" y="473"/>
                  </a:lnTo>
                  <a:lnTo>
                    <a:pt x="74" y="478"/>
                  </a:lnTo>
                  <a:lnTo>
                    <a:pt x="70" y="480"/>
                  </a:lnTo>
                  <a:lnTo>
                    <a:pt x="66" y="481"/>
                  </a:lnTo>
                  <a:lnTo>
                    <a:pt x="58" y="484"/>
                  </a:lnTo>
                  <a:lnTo>
                    <a:pt x="54" y="484"/>
                  </a:lnTo>
                  <a:lnTo>
                    <a:pt x="49" y="484"/>
                  </a:lnTo>
                  <a:lnTo>
                    <a:pt x="45" y="483"/>
                  </a:lnTo>
                  <a:lnTo>
                    <a:pt x="41" y="482"/>
                  </a:lnTo>
                  <a:lnTo>
                    <a:pt x="36" y="480"/>
                  </a:lnTo>
                  <a:lnTo>
                    <a:pt x="32" y="478"/>
                  </a:lnTo>
                  <a:lnTo>
                    <a:pt x="24" y="471"/>
                  </a:lnTo>
                  <a:lnTo>
                    <a:pt x="21" y="467"/>
                  </a:lnTo>
                  <a:lnTo>
                    <a:pt x="17" y="463"/>
                  </a:lnTo>
                  <a:lnTo>
                    <a:pt x="12" y="455"/>
                  </a:lnTo>
                  <a:lnTo>
                    <a:pt x="9" y="450"/>
                  </a:lnTo>
                  <a:lnTo>
                    <a:pt x="7" y="446"/>
                  </a:lnTo>
                  <a:lnTo>
                    <a:pt x="4" y="435"/>
                  </a:lnTo>
                  <a:lnTo>
                    <a:pt x="2" y="429"/>
                  </a:lnTo>
                  <a:lnTo>
                    <a:pt x="1" y="424"/>
                  </a:lnTo>
                  <a:lnTo>
                    <a:pt x="0" y="414"/>
                  </a:lnTo>
                  <a:lnTo>
                    <a:pt x="0" y="403"/>
                  </a:lnTo>
                  <a:lnTo>
                    <a:pt x="0" y="392"/>
                  </a:lnTo>
                  <a:lnTo>
                    <a:pt x="2" y="382"/>
                  </a:lnTo>
                  <a:lnTo>
                    <a:pt x="5" y="371"/>
                  </a:lnTo>
                  <a:lnTo>
                    <a:pt x="7" y="366"/>
                  </a:lnTo>
                  <a:lnTo>
                    <a:pt x="9" y="361"/>
                  </a:lnTo>
                  <a:lnTo>
                    <a:pt x="13" y="352"/>
                  </a:lnTo>
                  <a:lnTo>
                    <a:pt x="16" y="348"/>
                  </a:lnTo>
                  <a:lnTo>
                    <a:pt x="19" y="344"/>
                  </a:lnTo>
                  <a:lnTo>
                    <a:pt x="26" y="337"/>
                  </a:lnTo>
                  <a:lnTo>
                    <a:pt x="29" y="334"/>
                  </a:lnTo>
                  <a:lnTo>
                    <a:pt x="33" y="332"/>
                  </a:lnTo>
                  <a:close/>
                </a:path>
              </a:pathLst>
            </a:custGeom>
            <a:solidFill>
              <a:srgbClr val="B9E3FF"/>
            </a:solidFill>
            <a:ln w="127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anose="02010600040101010101" pitchFamily="2" charset="-122"/>
                  <a:ea typeface="华文仿宋" panose="02010600040101010101" pitchFamily="2" charset="-122"/>
                  <a:cs typeface="Arial" panose="020B0604020202020204" pitchFamily="34" charset="0"/>
                </a:rPr>
                <a:t>      </a:t>
              </a:r>
              <a:endPara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endParaRPr>
            </a:p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1200" dirty="0">
                  <a:solidFill>
                    <a:sysClr val="windowText" lastClr="00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Arial" panose="020B0604020202020204" pitchFamily="34" charset="0"/>
                </a:rPr>
                <a:t>      </a:t>
              </a: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anose="02010600040101010101" pitchFamily="2" charset="-122"/>
                  <a:ea typeface="华文仿宋" panose="02010600040101010101" pitchFamily="2" charset="-122"/>
                  <a:cs typeface="Arial" panose="020B0604020202020204" pitchFamily="34" charset="0"/>
                </a:rPr>
                <a:t>监测（生理特征）</a:t>
              </a:r>
              <a:endPara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endParaRPr>
            </a:p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endParaRPr>
            </a:p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kern="1200" dirty="0">
                  <a:solidFill>
                    <a:sysClr val="windowText" lastClr="00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Arial" panose="020B0604020202020204" pitchFamily="34" charset="0"/>
                </a:rPr>
                <a:t>  运动</a:t>
              </a:r>
              <a:endParaRPr lang="en-US" altLang="zh-CN" sz="2800" kern="12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endParaRPr>
            </a:p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anose="02010600040101010101" pitchFamily="2" charset="-122"/>
                  <a:ea typeface="华文仿宋" panose="02010600040101010101" pitchFamily="2" charset="-122"/>
                  <a:cs typeface="Arial" panose="020B0604020202020204" pitchFamily="34" charset="0"/>
                </a:rPr>
                <a:t>  医疗</a:t>
              </a:r>
              <a:endParaRPr kumimoji="0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BD818613-28F6-438E-B197-C4A860E49AE8}"/>
                </a:ext>
              </a:extLst>
            </p:cNvPr>
            <p:cNvSpPr>
              <a:spLocks/>
            </p:cNvSpPr>
            <p:nvPr/>
          </p:nvSpPr>
          <p:spPr bwMode="auto">
            <a:xfrm rot="-21600000">
              <a:off x="2537" y="1476"/>
              <a:ext cx="588" cy="583"/>
            </a:xfrm>
            <a:custGeom>
              <a:avLst/>
              <a:gdLst>
                <a:gd name="T0" fmla="*/ 9 w 673"/>
                <a:gd name="T1" fmla="*/ 454 h 667"/>
                <a:gd name="T2" fmla="*/ 18 w 673"/>
                <a:gd name="T3" fmla="*/ 449 h 667"/>
                <a:gd name="T4" fmla="*/ 34 w 673"/>
                <a:gd name="T5" fmla="*/ 455 h 667"/>
                <a:gd name="T6" fmla="*/ 65 w 673"/>
                <a:gd name="T7" fmla="*/ 476 h 667"/>
                <a:gd name="T8" fmla="*/ 85 w 673"/>
                <a:gd name="T9" fmla="*/ 484 h 667"/>
                <a:gd name="T10" fmla="*/ 104 w 673"/>
                <a:gd name="T11" fmla="*/ 481 h 667"/>
                <a:gd name="T12" fmla="*/ 124 w 673"/>
                <a:gd name="T13" fmla="*/ 463 h 667"/>
                <a:gd name="T14" fmla="*/ 138 w 673"/>
                <a:gd name="T15" fmla="*/ 435 h 667"/>
                <a:gd name="T16" fmla="*/ 142 w 673"/>
                <a:gd name="T17" fmla="*/ 403 h 667"/>
                <a:gd name="T18" fmla="*/ 135 w 673"/>
                <a:gd name="T19" fmla="*/ 366 h 667"/>
                <a:gd name="T20" fmla="*/ 122 w 673"/>
                <a:gd name="T21" fmla="*/ 344 h 667"/>
                <a:gd name="T22" fmla="*/ 103 w 673"/>
                <a:gd name="T23" fmla="*/ 329 h 667"/>
                <a:gd name="T24" fmla="*/ 82 w 673"/>
                <a:gd name="T25" fmla="*/ 325 h 667"/>
                <a:gd name="T26" fmla="*/ 58 w 673"/>
                <a:gd name="T27" fmla="*/ 335 h 667"/>
                <a:gd name="T28" fmla="*/ 26 w 673"/>
                <a:gd name="T29" fmla="*/ 356 h 667"/>
                <a:gd name="T30" fmla="*/ 13 w 673"/>
                <a:gd name="T31" fmla="*/ 356 h 667"/>
                <a:gd name="T32" fmla="*/ 4 w 673"/>
                <a:gd name="T33" fmla="*/ 346 h 667"/>
                <a:gd name="T34" fmla="*/ 269 w 673"/>
                <a:gd name="T35" fmla="*/ 142 h 667"/>
                <a:gd name="T36" fmla="*/ 286 w 673"/>
                <a:gd name="T37" fmla="*/ 134 h 667"/>
                <a:gd name="T38" fmla="*/ 290 w 673"/>
                <a:gd name="T39" fmla="*/ 124 h 667"/>
                <a:gd name="T40" fmla="*/ 282 w 673"/>
                <a:gd name="T41" fmla="*/ 105 h 667"/>
                <a:gd name="T42" fmla="*/ 261 w 673"/>
                <a:gd name="T43" fmla="*/ 73 h 667"/>
                <a:gd name="T44" fmla="*/ 257 w 673"/>
                <a:gd name="T45" fmla="*/ 57 h 667"/>
                <a:gd name="T46" fmla="*/ 261 w 673"/>
                <a:gd name="T47" fmla="*/ 38 h 667"/>
                <a:gd name="T48" fmla="*/ 274 w 673"/>
                <a:gd name="T49" fmla="*/ 22 h 667"/>
                <a:gd name="T50" fmla="*/ 299 w 673"/>
                <a:gd name="T51" fmla="*/ 7 h 667"/>
                <a:gd name="T52" fmla="*/ 335 w 673"/>
                <a:gd name="T53" fmla="*/ 0 h 667"/>
                <a:gd name="T54" fmla="*/ 377 w 673"/>
                <a:gd name="T55" fmla="*/ 7 h 667"/>
                <a:gd name="T56" fmla="*/ 394 w 673"/>
                <a:gd name="T57" fmla="*/ 17 h 667"/>
                <a:gd name="T58" fmla="*/ 410 w 673"/>
                <a:gd name="T59" fmla="*/ 32 h 667"/>
                <a:gd name="T60" fmla="*/ 416 w 673"/>
                <a:gd name="T61" fmla="*/ 51 h 667"/>
                <a:gd name="T62" fmla="*/ 410 w 673"/>
                <a:gd name="T63" fmla="*/ 75 h 667"/>
                <a:gd name="T64" fmla="*/ 384 w 673"/>
                <a:gd name="T65" fmla="*/ 112 h 667"/>
                <a:gd name="T66" fmla="*/ 380 w 673"/>
                <a:gd name="T67" fmla="*/ 126 h 667"/>
                <a:gd name="T68" fmla="*/ 388 w 673"/>
                <a:gd name="T69" fmla="*/ 136 h 667"/>
                <a:gd name="T70" fmla="*/ 673 w 673"/>
                <a:gd name="T71" fmla="*/ 142 h 667"/>
                <a:gd name="T72" fmla="*/ 667 w 673"/>
                <a:gd name="T73" fmla="*/ 350 h 667"/>
                <a:gd name="T74" fmla="*/ 657 w 673"/>
                <a:gd name="T75" fmla="*/ 357 h 667"/>
                <a:gd name="T76" fmla="*/ 642 w 673"/>
                <a:gd name="T77" fmla="*/ 353 h 667"/>
                <a:gd name="T78" fmla="*/ 615 w 673"/>
                <a:gd name="T79" fmla="*/ 335 h 667"/>
                <a:gd name="T80" fmla="*/ 591 w 673"/>
                <a:gd name="T81" fmla="*/ 325 h 667"/>
                <a:gd name="T82" fmla="*/ 574 w 673"/>
                <a:gd name="T83" fmla="*/ 327 h 667"/>
                <a:gd name="T84" fmla="*/ 557 w 673"/>
                <a:gd name="T85" fmla="*/ 337 h 667"/>
                <a:gd name="T86" fmla="*/ 540 w 673"/>
                <a:gd name="T87" fmla="*/ 361 h 667"/>
                <a:gd name="T88" fmla="*/ 532 w 673"/>
                <a:gd name="T89" fmla="*/ 392 h 667"/>
                <a:gd name="T90" fmla="*/ 533 w 673"/>
                <a:gd name="T91" fmla="*/ 424 h 667"/>
                <a:gd name="T92" fmla="*/ 543 w 673"/>
                <a:gd name="T93" fmla="*/ 455 h 667"/>
                <a:gd name="T94" fmla="*/ 556 w 673"/>
                <a:gd name="T95" fmla="*/ 471 h 667"/>
                <a:gd name="T96" fmla="*/ 572 w 673"/>
                <a:gd name="T97" fmla="*/ 482 h 667"/>
                <a:gd name="T98" fmla="*/ 589 w 673"/>
                <a:gd name="T99" fmla="*/ 484 h 667"/>
                <a:gd name="T100" fmla="*/ 613 w 673"/>
                <a:gd name="T101" fmla="*/ 473 h 667"/>
                <a:gd name="T102" fmla="*/ 645 w 673"/>
                <a:gd name="T103" fmla="*/ 452 h 667"/>
                <a:gd name="T104" fmla="*/ 657 w 673"/>
                <a:gd name="T105" fmla="*/ 450 h 667"/>
                <a:gd name="T106" fmla="*/ 667 w 673"/>
                <a:gd name="T107" fmla="*/ 457 h 667"/>
                <a:gd name="T108" fmla="*/ 673 w 673"/>
                <a:gd name="T109" fmla="*/ 66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3" h="667">
                  <a:moveTo>
                    <a:pt x="0" y="470"/>
                  </a:moveTo>
                  <a:lnTo>
                    <a:pt x="4" y="460"/>
                  </a:lnTo>
                  <a:lnTo>
                    <a:pt x="6" y="457"/>
                  </a:lnTo>
                  <a:lnTo>
                    <a:pt x="9" y="454"/>
                  </a:lnTo>
                  <a:lnTo>
                    <a:pt x="11" y="452"/>
                  </a:lnTo>
                  <a:lnTo>
                    <a:pt x="13" y="450"/>
                  </a:lnTo>
                  <a:lnTo>
                    <a:pt x="16" y="450"/>
                  </a:lnTo>
                  <a:lnTo>
                    <a:pt x="18" y="449"/>
                  </a:lnTo>
                  <a:lnTo>
                    <a:pt x="23" y="450"/>
                  </a:lnTo>
                  <a:lnTo>
                    <a:pt x="26" y="451"/>
                  </a:lnTo>
                  <a:lnTo>
                    <a:pt x="30" y="453"/>
                  </a:lnTo>
                  <a:lnTo>
                    <a:pt x="34" y="455"/>
                  </a:lnTo>
                  <a:lnTo>
                    <a:pt x="42" y="461"/>
                  </a:lnTo>
                  <a:lnTo>
                    <a:pt x="51" y="467"/>
                  </a:lnTo>
                  <a:lnTo>
                    <a:pt x="60" y="473"/>
                  </a:lnTo>
                  <a:lnTo>
                    <a:pt x="65" y="476"/>
                  </a:lnTo>
                  <a:lnTo>
                    <a:pt x="70" y="479"/>
                  </a:lnTo>
                  <a:lnTo>
                    <a:pt x="75" y="481"/>
                  </a:lnTo>
                  <a:lnTo>
                    <a:pt x="80" y="483"/>
                  </a:lnTo>
                  <a:lnTo>
                    <a:pt x="85" y="484"/>
                  </a:lnTo>
                  <a:lnTo>
                    <a:pt x="90" y="484"/>
                  </a:lnTo>
                  <a:lnTo>
                    <a:pt x="95" y="484"/>
                  </a:lnTo>
                  <a:lnTo>
                    <a:pt x="99" y="483"/>
                  </a:lnTo>
                  <a:lnTo>
                    <a:pt x="104" y="481"/>
                  </a:lnTo>
                  <a:lnTo>
                    <a:pt x="109" y="478"/>
                  </a:lnTo>
                  <a:lnTo>
                    <a:pt x="117" y="471"/>
                  </a:lnTo>
                  <a:lnTo>
                    <a:pt x="121" y="467"/>
                  </a:lnTo>
                  <a:lnTo>
                    <a:pt x="124" y="463"/>
                  </a:lnTo>
                  <a:lnTo>
                    <a:pt x="130" y="455"/>
                  </a:lnTo>
                  <a:lnTo>
                    <a:pt x="132" y="450"/>
                  </a:lnTo>
                  <a:lnTo>
                    <a:pt x="134" y="446"/>
                  </a:lnTo>
                  <a:lnTo>
                    <a:pt x="138" y="435"/>
                  </a:lnTo>
                  <a:lnTo>
                    <a:pt x="139" y="429"/>
                  </a:lnTo>
                  <a:lnTo>
                    <a:pt x="140" y="424"/>
                  </a:lnTo>
                  <a:lnTo>
                    <a:pt x="141" y="414"/>
                  </a:lnTo>
                  <a:lnTo>
                    <a:pt x="142" y="403"/>
                  </a:lnTo>
                  <a:lnTo>
                    <a:pt x="141" y="392"/>
                  </a:lnTo>
                  <a:lnTo>
                    <a:pt x="139" y="382"/>
                  </a:lnTo>
                  <a:lnTo>
                    <a:pt x="136" y="371"/>
                  </a:lnTo>
                  <a:lnTo>
                    <a:pt x="135" y="366"/>
                  </a:lnTo>
                  <a:lnTo>
                    <a:pt x="133" y="361"/>
                  </a:lnTo>
                  <a:lnTo>
                    <a:pt x="128" y="352"/>
                  </a:lnTo>
                  <a:lnTo>
                    <a:pt x="125" y="348"/>
                  </a:lnTo>
                  <a:lnTo>
                    <a:pt x="122" y="344"/>
                  </a:lnTo>
                  <a:lnTo>
                    <a:pt x="116" y="337"/>
                  </a:lnTo>
                  <a:lnTo>
                    <a:pt x="112" y="334"/>
                  </a:lnTo>
                  <a:lnTo>
                    <a:pt x="108" y="332"/>
                  </a:lnTo>
                  <a:lnTo>
                    <a:pt x="103" y="329"/>
                  </a:lnTo>
                  <a:lnTo>
                    <a:pt x="97" y="327"/>
                  </a:lnTo>
                  <a:lnTo>
                    <a:pt x="92" y="325"/>
                  </a:lnTo>
                  <a:lnTo>
                    <a:pt x="87" y="325"/>
                  </a:lnTo>
                  <a:lnTo>
                    <a:pt x="82" y="325"/>
                  </a:lnTo>
                  <a:lnTo>
                    <a:pt x="77" y="326"/>
                  </a:lnTo>
                  <a:lnTo>
                    <a:pt x="72" y="328"/>
                  </a:lnTo>
                  <a:lnTo>
                    <a:pt x="67" y="330"/>
                  </a:lnTo>
                  <a:lnTo>
                    <a:pt x="58" y="335"/>
                  </a:lnTo>
                  <a:lnTo>
                    <a:pt x="49" y="341"/>
                  </a:lnTo>
                  <a:lnTo>
                    <a:pt x="41" y="347"/>
                  </a:lnTo>
                  <a:lnTo>
                    <a:pt x="33" y="352"/>
                  </a:lnTo>
                  <a:lnTo>
                    <a:pt x="26" y="356"/>
                  </a:lnTo>
                  <a:lnTo>
                    <a:pt x="23" y="357"/>
                  </a:lnTo>
                  <a:lnTo>
                    <a:pt x="18" y="357"/>
                  </a:lnTo>
                  <a:lnTo>
                    <a:pt x="16" y="357"/>
                  </a:lnTo>
                  <a:lnTo>
                    <a:pt x="13" y="356"/>
                  </a:lnTo>
                  <a:lnTo>
                    <a:pt x="11" y="354"/>
                  </a:lnTo>
                  <a:lnTo>
                    <a:pt x="9" y="352"/>
                  </a:lnTo>
                  <a:lnTo>
                    <a:pt x="6" y="349"/>
                  </a:lnTo>
                  <a:lnTo>
                    <a:pt x="4" y="346"/>
                  </a:lnTo>
                  <a:lnTo>
                    <a:pt x="2" y="341"/>
                  </a:lnTo>
                  <a:lnTo>
                    <a:pt x="0" y="336"/>
                  </a:lnTo>
                  <a:lnTo>
                    <a:pt x="0" y="142"/>
                  </a:lnTo>
                  <a:lnTo>
                    <a:pt x="269" y="142"/>
                  </a:lnTo>
                  <a:lnTo>
                    <a:pt x="275" y="140"/>
                  </a:lnTo>
                  <a:lnTo>
                    <a:pt x="280" y="138"/>
                  </a:lnTo>
                  <a:lnTo>
                    <a:pt x="283" y="136"/>
                  </a:lnTo>
                  <a:lnTo>
                    <a:pt x="286" y="134"/>
                  </a:lnTo>
                  <a:lnTo>
                    <a:pt x="288" y="131"/>
                  </a:lnTo>
                  <a:lnTo>
                    <a:pt x="289" y="129"/>
                  </a:lnTo>
                  <a:lnTo>
                    <a:pt x="290" y="126"/>
                  </a:lnTo>
                  <a:lnTo>
                    <a:pt x="290" y="124"/>
                  </a:lnTo>
                  <a:lnTo>
                    <a:pt x="290" y="121"/>
                  </a:lnTo>
                  <a:lnTo>
                    <a:pt x="289" y="118"/>
                  </a:lnTo>
                  <a:lnTo>
                    <a:pt x="286" y="113"/>
                  </a:lnTo>
                  <a:lnTo>
                    <a:pt x="282" y="105"/>
                  </a:lnTo>
                  <a:lnTo>
                    <a:pt x="278" y="99"/>
                  </a:lnTo>
                  <a:lnTo>
                    <a:pt x="267" y="85"/>
                  </a:lnTo>
                  <a:lnTo>
                    <a:pt x="263" y="77"/>
                  </a:lnTo>
                  <a:lnTo>
                    <a:pt x="261" y="73"/>
                  </a:lnTo>
                  <a:lnTo>
                    <a:pt x="259" y="69"/>
                  </a:lnTo>
                  <a:lnTo>
                    <a:pt x="258" y="65"/>
                  </a:lnTo>
                  <a:lnTo>
                    <a:pt x="257" y="61"/>
                  </a:lnTo>
                  <a:lnTo>
                    <a:pt x="257" y="57"/>
                  </a:lnTo>
                  <a:lnTo>
                    <a:pt x="257" y="52"/>
                  </a:lnTo>
                  <a:lnTo>
                    <a:pt x="258" y="48"/>
                  </a:lnTo>
                  <a:lnTo>
                    <a:pt x="259" y="43"/>
                  </a:lnTo>
                  <a:lnTo>
                    <a:pt x="261" y="38"/>
                  </a:lnTo>
                  <a:lnTo>
                    <a:pt x="264" y="33"/>
                  </a:lnTo>
                  <a:lnTo>
                    <a:pt x="266" y="29"/>
                  </a:lnTo>
                  <a:lnTo>
                    <a:pt x="269" y="26"/>
                  </a:lnTo>
                  <a:lnTo>
                    <a:pt x="274" y="22"/>
                  </a:lnTo>
                  <a:lnTo>
                    <a:pt x="277" y="19"/>
                  </a:lnTo>
                  <a:lnTo>
                    <a:pt x="285" y="14"/>
                  </a:lnTo>
                  <a:lnTo>
                    <a:pt x="294" y="9"/>
                  </a:lnTo>
                  <a:lnTo>
                    <a:pt x="299" y="7"/>
                  </a:lnTo>
                  <a:lnTo>
                    <a:pt x="304" y="5"/>
                  </a:lnTo>
                  <a:lnTo>
                    <a:pt x="314" y="2"/>
                  </a:lnTo>
                  <a:lnTo>
                    <a:pt x="324" y="1"/>
                  </a:lnTo>
                  <a:lnTo>
                    <a:pt x="335" y="0"/>
                  </a:lnTo>
                  <a:lnTo>
                    <a:pt x="346" y="0"/>
                  </a:lnTo>
                  <a:lnTo>
                    <a:pt x="356" y="1"/>
                  </a:lnTo>
                  <a:lnTo>
                    <a:pt x="367" y="4"/>
                  </a:lnTo>
                  <a:lnTo>
                    <a:pt x="377" y="7"/>
                  </a:lnTo>
                  <a:lnTo>
                    <a:pt x="381" y="9"/>
                  </a:lnTo>
                  <a:lnTo>
                    <a:pt x="386" y="12"/>
                  </a:lnTo>
                  <a:lnTo>
                    <a:pt x="390" y="14"/>
                  </a:lnTo>
                  <a:lnTo>
                    <a:pt x="394" y="17"/>
                  </a:lnTo>
                  <a:lnTo>
                    <a:pt x="398" y="21"/>
                  </a:lnTo>
                  <a:lnTo>
                    <a:pt x="403" y="24"/>
                  </a:lnTo>
                  <a:lnTo>
                    <a:pt x="407" y="28"/>
                  </a:lnTo>
                  <a:lnTo>
                    <a:pt x="410" y="32"/>
                  </a:lnTo>
                  <a:lnTo>
                    <a:pt x="412" y="37"/>
                  </a:lnTo>
                  <a:lnTo>
                    <a:pt x="414" y="41"/>
                  </a:lnTo>
                  <a:lnTo>
                    <a:pt x="415" y="46"/>
                  </a:lnTo>
                  <a:lnTo>
                    <a:pt x="416" y="51"/>
                  </a:lnTo>
                  <a:lnTo>
                    <a:pt x="416" y="55"/>
                  </a:lnTo>
                  <a:lnTo>
                    <a:pt x="416" y="59"/>
                  </a:lnTo>
                  <a:lnTo>
                    <a:pt x="413" y="67"/>
                  </a:lnTo>
                  <a:lnTo>
                    <a:pt x="410" y="75"/>
                  </a:lnTo>
                  <a:lnTo>
                    <a:pt x="405" y="83"/>
                  </a:lnTo>
                  <a:lnTo>
                    <a:pt x="393" y="98"/>
                  </a:lnTo>
                  <a:lnTo>
                    <a:pt x="389" y="104"/>
                  </a:lnTo>
                  <a:lnTo>
                    <a:pt x="384" y="112"/>
                  </a:lnTo>
                  <a:lnTo>
                    <a:pt x="382" y="118"/>
                  </a:lnTo>
                  <a:lnTo>
                    <a:pt x="381" y="121"/>
                  </a:lnTo>
                  <a:lnTo>
                    <a:pt x="380" y="124"/>
                  </a:lnTo>
                  <a:lnTo>
                    <a:pt x="380" y="126"/>
                  </a:lnTo>
                  <a:lnTo>
                    <a:pt x="381" y="129"/>
                  </a:lnTo>
                  <a:lnTo>
                    <a:pt x="383" y="132"/>
                  </a:lnTo>
                  <a:lnTo>
                    <a:pt x="385" y="134"/>
                  </a:lnTo>
                  <a:lnTo>
                    <a:pt x="388" y="136"/>
                  </a:lnTo>
                  <a:lnTo>
                    <a:pt x="391" y="138"/>
                  </a:lnTo>
                  <a:lnTo>
                    <a:pt x="396" y="140"/>
                  </a:lnTo>
                  <a:lnTo>
                    <a:pt x="402" y="142"/>
                  </a:lnTo>
                  <a:lnTo>
                    <a:pt x="673" y="142"/>
                  </a:lnTo>
                  <a:lnTo>
                    <a:pt x="673" y="336"/>
                  </a:lnTo>
                  <a:lnTo>
                    <a:pt x="671" y="342"/>
                  </a:lnTo>
                  <a:lnTo>
                    <a:pt x="669" y="346"/>
                  </a:lnTo>
                  <a:lnTo>
                    <a:pt x="667" y="350"/>
                  </a:lnTo>
                  <a:lnTo>
                    <a:pt x="664" y="352"/>
                  </a:lnTo>
                  <a:lnTo>
                    <a:pt x="662" y="355"/>
                  </a:lnTo>
                  <a:lnTo>
                    <a:pt x="660" y="356"/>
                  </a:lnTo>
                  <a:lnTo>
                    <a:pt x="657" y="357"/>
                  </a:lnTo>
                  <a:lnTo>
                    <a:pt x="654" y="357"/>
                  </a:lnTo>
                  <a:lnTo>
                    <a:pt x="651" y="357"/>
                  </a:lnTo>
                  <a:lnTo>
                    <a:pt x="648" y="356"/>
                  </a:lnTo>
                  <a:lnTo>
                    <a:pt x="642" y="353"/>
                  </a:lnTo>
                  <a:lnTo>
                    <a:pt x="636" y="350"/>
                  </a:lnTo>
                  <a:lnTo>
                    <a:pt x="629" y="345"/>
                  </a:lnTo>
                  <a:lnTo>
                    <a:pt x="623" y="340"/>
                  </a:lnTo>
                  <a:lnTo>
                    <a:pt x="615" y="335"/>
                  </a:lnTo>
                  <a:lnTo>
                    <a:pt x="608" y="331"/>
                  </a:lnTo>
                  <a:lnTo>
                    <a:pt x="600" y="328"/>
                  </a:lnTo>
                  <a:lnTo>
                    <a:pt x="596" y="326"/>
                  </a:lnTo>
                  <a:lnTo>
                    <a:pt x="591" y="325"/>
                  </a:lnTo>
                  <a:lnTo>
                    <a:pt x="587" y="325"/>
                  </a:lnTo>
                  <a:lnTo>
                    <a:pt x="583" y="325"/>
                  </a:lnTo>
                  <a:lnTo>
                    <a:pt x="578" y="326"/>
                  </a:lnTo>
                  <a:lnTo>
                    <a:pt x="574" y="327"/>
                  </a:lnTo>
                  <a:lnTo>
                    <a:pt x="569" y="329"/>
                  </a:lnTo>
                  <a:lnTo>
                    <a:pt x="565" y="332"/>
                  </a:lnTo>
                  <a:lnTo>
                    <a:pt x="561" y="334"/>
                  </a:lnTo>
                  <a:lnTo>
                    <a:pt x="557" y="337"/>
                  </a:lnTo>
                  <a:lnTo>
                    <a:pt x="554" y="341"/>
                  </a:lnTo>
                  <a:lnTo>
                    <a:pt x="551" y="344"/>
                  </a:lnTo>
                  <a:lnTo>
                    <a:pt x="545" y="352"/>
                  </a:lnTo>
                  <a:lnTo>
                    <a:pt x="540" y="361"/>
                  </a:lnTo>
                  <a:lnTo>
                    <a:pt x="538" y="366"/>
                  </a:lnTo>
                  <a:lnTo>
                    <a:pt x="537" y="371"/>
                  </a:lnTo>
                  <a:lnTo>
                    <a:pt x="534" y="382"/>
                  </a:lnTo>
                  <a:lnTo>
                    <a:pt x="532" y="392"/>
                  </a:lnTo>
                  <a:lnTo>
                    <a:pt x="531" y="397"/>
                  </a:lnTo>
                  <a:lnTo>
                    <a:pt x="531" y="403"/>
                  </a:lnTo>
                  <a:lnTo>
                    <a:pt x="531" y="414"/>
                  </a:lnTo>
                  <a:lnTo>
                    <a:pt x="533" y="424"/>
                  </a:lnTo>
                  <a:lnTo>
                    <a:pt x="535" y="435"/>
                  </a:lnTo>
                  <a:lnTo>
                    <a:pt x="539" y="446"/>
                  </a:lnTo>
                  <a:lnTo>
                    <a:pt x="541" y="450"/>
                  </a:lnTo>
                  <a:lnTo>
                    <a:pt x="543" y="455"/>
                  </a:lnTo>
                  <a:lnTo>
                    <a:pt x="546" y="459"/>
                  </a:lnTo>
                  <a:lnTo>
                    <a:pt x="549" y="463"/>
                  </a:lnTo>
                  <a:lnTo>
                    <a:pt x="552" y="467"/>
                  </a:lnTo>
                  <a:lnTo>
                    <a:pt x="556" y="471"/>
                  </a:lnTo>
                  <a:lnTo>
                    <a:pt x="560" y="475"/>
                  </a:lnTo>
                  <a:lnTo>
                    <a:pt x="564" y="478"/>
                  </a:lnTo>
                  <a:lnTo>
                    <a:pt x="568" y="480"/>
                  </a:lnTo>
                  <a:lnTo>
                    <a:pt x="572" y="482"/>
                  </a:lnTo>
                  <a:lnTo>
                    <a:pt x="577" y="483"/>
                  </a:lnTo>
                  <a:lnTo>
                    <a:pt x="581" y="484"/>
                  </a:lnTo>
                  <a:lnTo>
                    <a:pt x="585" y="484"/>
                  </a:lnTo>
                  <a:lnTo>
                    <a:pt x="589" y="484"/>
                  </a:lnTo>
                  <a:lnTo>
                    <a:pt x="598" y="481"/>
                  </a:lnTo>
                  <a:lnTo>
                    <a:pt x="602" y="480"/>
                  </a:lnTo>
                  <a:lnTo>
                    <a:pt x="606" y="477"/>
                  </a:lnTo>
                  <a:lnTo>
                    <a:pt x="613" y="473"/>
                  </a:lnTo>
                  <a:lnTo>
                    <a:pt x="628" y="462"/>
                  </a:lnTo>
                  <a:lnTo>
                    <a:pt x="635" y="457"/>
                  </a:lnTo>
                  <a:lnTo>
                    <a:pt x="642" y="453"/>
                  </a:lnTo>
                  <a:lnTo>
                    <a:pt x="645" y="452"/>
                  </a:lnTo>
                  <a:lnTo>
                    <a:pt x="648" y="450"/>
                  </a:lnTo>
                  <a:lnTo>
                    <a:pt x="651" y="450"/>
                  </a:lnTo>
                  <a:lnTo>
                    <a:pt x="654" y="449"/>
                  </a:lnTo>
                  <a:lnTo>
                    <a:pt x="657" y="450"/>
                  </a:lnTo>
                  <a:lnTo>
                    <a:pt x="660" y="450"/>
                  </a:lnTo>
                  <a:lnTo>
                    <a:pt x="662" y="452"/>
                  </a:lnTo>
                  <a:lnTo>
                    <a:pt x="665" y="454"/>
                  </a:lnTo>
                  <a:lnTo>
                    <a:pt x="667" y="457"/>
                  </a:lnTo>
                  <a:lnTo>
                    <a:pt x="669" y="461"/>
                  </a:lnTo>
                  <a:lnTo>
                    <a:pt x="671" y="465"/>
                  </a:lnTo>
                  <a:lnTo>
                    <a:pt x="673" y="471"/>
                  </a:lnTo>
                  <a:lnTo>
                    <a:pt x="673" y="667"/>
                  </a:lnTo>
                  <a:lnTo>
                    <a:pt x="0" y="667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rgbClr val="B9E3FF"/>
            </a:solidFill>
            <a:ln w="127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endParaRPr>
            </a:p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anose="02010600040101010101" pitchFamily="2" charset="-122"/>
                  <a:ea typeface="华文仿宋" panose="02010600040101010101" pitchFamily="2" charset="-122"/>
                  <a:cs typeface="Arial" panose="020B0604020202020204" pitchFamily="34" charset="0"/>
                </a:rPr>
                <a:t>主动保护</a:t>
              </a:r>
              <a:endPara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endParaRPr>
            </a:p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endParaRPr>
            </a:p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kern="1200" dirty="0">
                  <a:solidFill>
                    <a:sysClr val="windowText" lastClr="00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Arial" panose="020B0604020202020204" pitchFamily="34" charset="0"/>
                </a:rPr>
                <a:t>降噪</a:t>
              </a:r>
              <a:endParaRPr lang="en-US" altLang="zh-CN" sz="2800" kern="12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endParaRPr>
            </a:p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anose="02010600040101010101" pitchFamily="2" charset="-122"/>
                  <a:ea typeface="华文仿宋" panose="02010600040101010101" pitchFamily="2" charset="-122"/>
                  <a:cs typeface="Arial" panose="020B0604020202020204" pitchFamily="34" charset="0"/>
                </a:rPr>
                <a:t>隔离噪音</a:t>
              </a:r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DBEDFC9F-0DBE-4F16-9879-1B98AE61C9EE}"/>
                </a:ext>
              </a:extLst>
            </p:cNvPr>
            <p:cNvSpPr>
              <a:spLocks/>
            </p:cNvSpPr>
            <p:nvPr/>
          </p:nvSpPr>
          <p:spPr bwMode="auto">
            <a:xfrm rot="-21600000">
              <a:off x="1946" y="1475"/>
              <a:ext cx="716" cy="584"/>
            </a:xfrm>
            <a:custGeom>
              <a:avLst/>
              <a:gdLst>
                <a:gd name="T0" fmla="*/ 270 w 818"/>
                <a:gd name="T1" fmla="*/ 143 h 668"/>
                <a:gd name="T2" fmla="*/ 284 w 818"/>
                <a:gd name="T3" fmla="*/ 137 h 668"/>
                <a:gd name="T4" fmla="*/ 290 w 818"/>
                <a:gd name="T5" fmla="*/ 130 h 668"/>
                <a:gd name="T6" fmla="*/ 291 w 818"/>
                <a:gd name="T7" fmla="*/ 122 h 668"/>
                <a:gd name="T8" fmla="*/ 288 w 818"/>
                <a:gd name="T9" fmla="*/ 114 h 668"/>
                <a:gd name="T10" fmla="*/ 274 w 818"/>
                <a:gd name="T11" fmla="*/ 93 h 668"/>
                <a:gd name="T12" fmla="*/ 262 w 818"/>
                <a:gd name="T13" fmla="*/ 70 h 668"/>
                <a:gd name="T14" fmla="*/ 259 w 818"/>
                <a:gd name="T15" fmla="*/ 57 h 668"/>
                <a:gd name="T16" fmla="*/ 261 w 818"/>
                <a:gd name="T17" fmla="*/ 43 h 668"/>
                <a:gd name="T18" fmla="*/ 269 w 818"/>
                <a:gd name="T19" fmla="*/ 30 h 668"/>
                <a:gd name="T20" fmla="*/ 278 w 818"/>
                <a:gd name="T21" fmla="*/ 20 h 668"/>
                <a:gd name="T22" fmla="*/ 300 w 818"/>
                <a:gd name="T23" fmla="*/ 7 h 668"/>
                <a:gd name="T24" fmla="*/ 326 w 818"/>
                <a:gd name="T25" fmla="*/ 1 h 668"/>
                <a:gd name="T26" fmla="*/ 358 w 818"/>
                <a:gd name="T27" fmla="*/ 2 h 668"/>
                <a:gd name="T28" fmla="*/ 384 w 818"/>
                <a:gd name="T29" fmla="*/ 10 h 668"/>
                <a:gd name="T30" fmla="*/ 397 w 818"/>
                <a:gd name="T31" fmla="*/ 18 h 668"/>
                <a:gd name="T32" fmla="*/ 408 w 818"/>
                <a:gd name="T33" fmla="*/ 29 h 668"/>
                <a:gd name="T34" fmla="*/ 415 w 818"/>
                <a:gd name="T35" fmla="*/ 42 h 668"/>
                <a:gd name="T36" fmla="*/ 417 w 818"/>
                <a:gd name="T37" fmla="*/ 56 h 668"/>
                <a:gd name="T38" fmla="*/ 413 w 818"/>
                <a:gd name="T39" fmla="*/ 72 h 668"/>
                <a:gd name="T40" fmla="*/ 395 w 818"/>
                <a:gd name="T41" fmla="*/ 99 h 668"/>
                <a:gd name="T42" fmla="*/ 385 w 818"/>
                <a:gd name="T43" fmla="*/ 116 h 668"/>
                <a:gd name="T44" fmla="*/ 383 w 818"/>
                <a:gd name="T45" fmla="*/ 125 h 668"/>
                <a:gd name="T46" fmla="*/ 385 w 818"/>
                <a:gd name="T47" fmla="*/ 133 h 668"/>
                <a:gd name="T48" fmla="*/ 394 w 818"/>
                <a:gd name="T49" fmla="*/ 139 h 668"/>
                <a:gd name="T50" fmla="*/ 676 w 818"/>
                <a:gd name="T51" fmla="*/ 143 h 668"/>
                <a:gd name="T52" fmla="*/ 681 w 818"/>
                <a:gd name="T53" fmla="*/ 347 h 668"/>
                <a:gd name="T54" fmla="*/ 687 w 818"/>
                <a:gd name="T55" fmla="*/ 356 h 668"/>
                <a:gd name="T56" fmla="*/ 695 w 818"/>
                <a:gd name="T57" fmla="*/ 358 h 668"/>
                <a:gd name="T58" fmla="*/ 707 w 818"/>
                <a:gd name="T59" fmla="*/ 354 h 668"/>
                <a:gd name="T60" fmla="*/ 734 w 818"/>
                <a:gd name="T61" fmla="*/ 336 h 668"/>
                <a:gd name="T62" fmla="*/ 753 w 818"/>
                <a:gd name="T63" fmla="*/ 327 h 668"/>
                <a:gd name="T64" fmla="*/ 766 w 818"/>
                <a:gd name="T65" fmla="*/ 326 h 668"/>
                <a:gd name="T66" fmla="*/ 780 w 818"/>
                <a:gd name="T67" fmla="*/ 330 h 668"/>
                <a:gd name="T68" fmla="*/ 792 w 818"/>
                <a:gd name="T69" fmla="*/ 338 h 668"/>
                <a:gd name="T70" fmla="*/ 804 w 818"/>
                <a:gd name="T71" fmla="*/ 353 h 668"/>
                <a:gd name="T72" fmla="*/ 813 w 818"/>
                <a:gd name="T73" fmla="*/ 372 h 668"/>
                <a:gd name="T74" fmla="*/ 818 w 818"/>
                <a:gd name="T75" fmla="*/ 398 h 668"/>
                <a:gd name="T76" fmla="*/ 816 w 818"/>
                <a:gd name="T77" fmla="*/ 425 h 668"/>
                <a:gd name="T78" fmla="*/ 808 w 818"/>
                <a:gd name="T79" fmla="*/ 451 h 668"/>
                <a:gd name="T80" fmla="*/ 800 w 818"/>
                <a:gd name="T81" fmla="*/ 464 h 668"/>
                <a:gd name="T82" fmla="*/ 790 w 818"/>
                <a:gd name="T83" fmla="*/ 476 h 668"/>
                <a:gd name="T84" fmla="*/ 777 w 818"/>
                <a:gd name="T85" fmla="*/ 483 h 668"/>
                <a:gd name="T86" fmla="*/ 764 w 818"/>
                <a:gd name="T87" fmla="*/ 485 h 668"/>
                <a:gd name="T88" fmla="*/ 743 w 818"/>
                <a:gd name="T89" fmla="*/ 479 h 668"/>
                <a:gd name="T90" fmla="*/ 714 w 818"/>
                <a:gd name="T91" fmla="*/ 458 h 668"/>
                <a:gd name="T92" fmla="*/ 702 w 818"/>
                <a:gd name="T93" fmla="*/ 451 h 668"/>
                <a:gd name="T94" fmla="*/ 692 w 818"/>
                <a:gd name="T95" fmla="*/ 451 h 668"/>
                <a:gd name="T96" fmla="*/ 685 w 818"/>
                <a:gd name="T97" fmla="*/ 455 h 668"/>
                <a:gd name="T98" fmla="*/ 678 w 818"/>
                <a:gd name="T99" fmla="*/ 466 h 668"/>
                <a:gd name="T100" fmla="*/ 0 w 818"/>
                <a:gd name="T101" fmla="*/ 66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8" h="668">
                  <a:moveTo>
                    <a:pt x="0" y="668"/>
                  </a:moveTo>
                  <a:lnTo>
                    <a:pt x="0" y="143"/>
                  </a:lnTo>
                  <a:lnTo>
                    <a:pt x="270" y="143"/>
                  </a:lnTo>
                  <a:lnTo>
                    <a:pt x="275" y="141"/>
                  </a:lnTo>
                  <a:lnTo>
                    <a:pt x="280" y="139"/>
                  </a:lnTo>
                  <a:lnTo>
                    <a:pt x="284" y="137"/>
                  </a:lnTo>
                  <a:lnTo>
                    <a:pt x="286" y="135"/>
                  </a:lnTo>
                  <a:lnTo>
                    <a:pt x="289" y="132"/>
                  </a:lnTo>
                  <a:lnTo>
                    <a:pt x="290" y="130"/>
                  </a:lnTo>
                  <a:lnTo>
                    <a:pt x="291" y="127"/>
                  </a:lnTo>
                  <a:lnTo>
                    <a:pt x="291" y="125"/>
                  </a:lnTo>
                  <a:lnTo>
                    <a:pt x="291" y="122"/>
                  </a:lnTo>
                  <a:lnTo>
                    <a:pt x="290" y="119"/>
                  </a:lnTo>
                  <a:lnTo>
                    <a:pt x="289" y="116"/>
                  </a:lnTo>
                  <a:lnTo>
                    <a:pt x="288" y="114"/>
                  </a:lnTo>
                  <a:lnTo>
                    <a:pt x="284" y="106"/>
                  </a:lnTo>
                  <a:lnTo>
                    <a:pt x="279" y="100"/>
                  </a:lnTo>
                  <a:lnTo>
                    <a:pt x="274" y="93"/>
                  </a:lnTo>
                  <a:lnTo>
                    <a:pt x="270" y="86"/>
                  </a:lnTo>
                  <a:lnTo>
                    <a:pt x="265" y="78"/>
                  </a:lnTo>
                  <a:lnTo>
                    <a:pt x="262" y="70"/>
                  </a:lnTo>
                  <a:lnTo>
                    <a:pt x="261" y="66"/>
                  </a:lnTo>
                  <a:lnTo>
                    <a:pt x="260" y="62"/>
                  </a:lnTo>
                  <a:lnTo>
                    <a:pt x="259" y="57"/>
                  </a:lnTo>
                  <a:lnTo>
                    <a:pt x="259" y="53"/>
                  </a:lnTo>
                  <a:lnTo>
                    <a:pt x="260" y="49"/>
                  </a:lnTo>
                  <a:lnTo>
                    <a:pt x="261" y="43"/>
                  </a:lnTo>
                  <a:lnTo>
                    <a:pt x="263" y="39"/>
                  </a:lnTo>
                  <a:lnTo>
                    <a:pt x="266" y="34"/>
                  </a:lnTo>
                  <a:lnTo>
                    <a:pt x="269" y="30"/>
                  </a:lnTo>
                  <a:lnTo>
                    <a:pt x="272" y="26"/>
                  </a:lnTo>
                  <a:lnTo>
                    <a:pt x="275" y="23"/>
                  </a:lnTo>
                  <a:lnTo>
                    <a:pt x="278" y="20"/>
                  </a:lnTo>
                  <a:lnTo>
                    <a:pt x="286" y="14"/>
                  </a:lnTo>
                  <a:lnTo>
                    <a:pt x="295" y="9"/>
                  </a:lnTo>
                  <a:lnTo>
                    <a:pt x="300" y="7"/>
                  </a:lnTo>
                  <a:lnTo>
                    <a:pt x="305" y="6"/>
                  </a:lnTo>
                  <a:lnTo>
                    <a:pt x="315" y="3"/>
                  </a:lnTo>
                  <a:lnTo>
                    <a:pt x="326" y="1"/>
                  </a:lnTo>
                  <a:lnTo>
                    <a:pt x="337" y="0"/>
                  </a:lnTo>
                  <a:lnTo>
                    <a:pt x="348" y="1"/>
                  </a:lnTo>
                  <a:lnTo>
                    <a:pt x="358" y="2"/>
                  </a:lnTo>
                  <a:lnTo>
                    <a:pt x="369" y="4"/>
                  </a:lnTo>
                  <a:lnTo>
                    <a:pt x="379" y="8"/>
                  </a:lnTo>
                  <a:lnTo>
                    <a:pt x="384" y="10"/>
                  </a:lnTo>
                  <a:lnTo>
                    <a:pt x="388" y="12"/>
                  </a:lnTo>
                  <a:lnTo>
                    <a:pt x="392" y="15"/>
                  </a:lnTo>
                  <a:lnTo>
                    <a:pt x="397" y="18"/>
                  </a:lnTo>
                  <a:lnTo>
                    <a:pt x="401" y="21"/>
                  </a:lnTo>
                  <a:lnTo>
                    <a:pt x="404" y="25"/>
                  </a:lnTo>
                  <a:lnTo>
                    <a:pt x="408" y="29"/>
                  </a:lnTo>
                  <a:lnTo>
                    <a:pt x="411" y="33"/>
                  </a:lnTo>
                  <a:lnTo>
                    <a:pt x="414" y="37"/>
                  </a:lnTo>
                  <a:lnTo>
                    <a:pt x="415" y="42"/>
                  </a:lnTo>
                  <a:lnTo>
                    <a:pt x="417" y="47"/>
                  </a:lnTo>
                  <a:lnTo>
                    <a:pt x="417" y="51"/>
                  </a:lnTo>
                  <a:lnTo>
                    <a:pt x="417" y="56"/>
                  </a:lnTo>
                  <a:lnTo>
                    <a:pt x="417" y="60"/>
                  </a:lnTo>
                  <a:lnTo>
                    <a:pt x="414" y="68"/>
                  </a:lnTo>
                  <a:lnTo>
                    <a:pt x="413" y="72"/>
                  </a:lnTo>
                  <a:lnTo>
                    <a:pt x="411" y="76"/>
                  </a:lnTo>
                  <a:lnTo>
                    <a:pt x="406" y="84"/>
                  </a:lnTo>
                  <a:lnTo>
                    <a:pt x="395" y="99"/>
                  </a:lnTo>
                  <a:lnTo>
                    <a:pt x="390" y="105"/>
                  </a:lnTo>
                  <a:lnTo>
                    <a:pt x="386" y="113"/>
                  </a:lnTo>
                  <a:lnTo>
                    <a:pt x="385" y="116"/>
                  </a:lnTo>
                  <a:lnTo>
                    <a:pt x="384" y="119"/>
                  </a:lnTo>
                  <a:lnTo>
                    <a:pt x="383" y="122"/>
                  </a:lnTo>
                  <a:lnTo>
                    <a:pt x="383" y="125"/>
                  </a:lnTo>
                  <a:lnTo>
                    <a:pt x="383" y="128"/>
                  </a:lnTo>
                  <a:lnTo>
                    <a:pt x="384" y="130"/>
                  </a:lnTo>
                  <a:lnTo>
                    <a:pt x="385" y="133"/>
                  </a:lnTo>
                  <a:lnTo>
                    <a:pt x="387" y="135"/>
                  </a:lnTo>
                  <a:lnTo>
                    <a:pt x="390" y="137"/>
                  </a:lnTo>
                  <a:lnTo>
                    <a:pt x="394" y="139"/>
                  </a:lnTo>
                  <a:lnTo>
                    <a:pt x="399" y="141"/>
                  </a:lnTo>
                  <a:lnTo>
                    <a:pt x="405" y="143"/>
                  </a:lnTo>
                  <a:lnTo>
                    <a:pt x="676" y="143"/>
                  </a:lnTo>
                  <a:lnTo>
                    <a:pt x="676" y="338"/>
                  </a:lnTo>
                  <a:lnTo>
                    <a:pt x="678" y="343"/>
                  </a:lnTo>
                  <a:lnTo>
                    <a:pt x="681" y="347"/>
                  </a:lnTo>
                  <a:lnTo>
                    <a:pt x="683" y="351"/>
                  </a:lnTo>
                  <a:lnTo>
                    <a:pt x="685" y="354"/>
                  </a:lnTo>
                  <a:lnTo>
                    <a:pt x="687" y="356"/>
                  </a:lnTo>
                  <a:lnTo>
                    <a:pt x="690" y="357"/>
                  </a:lnTo>
                  <a:lnTo>
                    <a:pt x="692" y="358"/>
                  </a:lnTo>
                  <a:lnTo>
                    <a:pt x="695" y="358"/>
                  </a:lnTo>
                  <a:lnTo>
                    <a:pt x="698" y="358"/>
                  </a:lnTo>
                  <a:lnTo>
                    <a:pt x="701" y="357"/>
                  </a:lnTo>
                  <a:lnTo>
                    <a:pt x="707" y="354"/>
                  </a:lnTo>
                  <a:lnTo>
                    <a:pt x="713" y="350"/>
                  </a:lnTo>
                  <a:lnTo>
                    <a:pt x="720" y="346"/>
                  </a:lnTo>
                  <a:lnTo>
                    <a:pt x="734" y="336"/>
                  </a:lnTo>
                  <a:lnTo>
                    <a:pt x="741" y="332"/>
                  </a:lnTo>
                  <a:lnTo>
                    <a:pt x="749" y="328"/>
                  </a:lnTo>
                  <a:lnTo>
                    <a:pt x="753" y="327"/>
                  </a:lnTo>
                  <a:lnTo>
                    <a:pt x="758" y="326"/>
                  </a:lnTo>
                  <a:lnTo>
                    <a:pt x="762" y="326"/>
                  </a:lnTo>
                  <a:lnTo>
                    <a:pt x="766" y="326"/>
                  </a:lnTo>
                  <a:lnTo>
                    <a:pt x="771" y="327"/>
                  </a:lnTo>
                  <a:lnTo>
                    <a:pt x="775" y="328"/>
                  </a:lnTo>
                  <a:lnTo>
                    <a:pt x="780" y="330"/>
                  </a:lnTo>
                  <a:lnTo>
                    <a:pt x="784" y="333"/>
                  </a:lnTo>
                  <a:lnTo>
                    <a:pt x="788" y="335"/>
                  </a:lnTo>
                  <a:lnTo>
                    <a:pt x="792" y="338"/>
                  </a:lnTo>
                  <a:lnTo>
                    <a:pt x="795" y="342"/>
                  </a:lnTo>
                  <a:lnTo>
                    <a:pt x="798" y="345"/>
                  </a:lnTo>
                  <a:lnTo>
                    <a:pt x="804" y="353"/>
                  </a:lnTo>
                  <a:lnTo>
                    <a:pt x="809" y="362"/>
                  </a:lnTo>
                  <a:lnTo>
                    <a:pt x="811" y="367"/>
                  </a:lnTo>
                  <a:lnTo>
                    <a:pt x="813" y="372"/>
                  </a:lnTo>
                  <a:lnTo>
                    <a:pt x="815" y="383"/>
                  </a:lnTo>
                  <a:lnTo>
                    <a:pt x="817" y="393"/>
                  </a:lnTo>
                  <a:lnTo>
                    <a:pt x="818" y="398"/>
                  </a:lnTo>
                  <a:lnTo>
                    <a:pt x="818" y="404"/>
                  </a:lnTo>
                  <a:lnTo>
                    <a:pt x="818" y="415"/>
                  </a:lnTo>
                  <a:lnTo>
                    <a:pt x="816" y="425"/>
                  </a:lnTo>
                  <a:lnTo>
                    <a:pt x="814" y="436"/>
                  </a:lnTo>
                  <a:lnTo>
                    <a:pt x="810" y="447"/>
                  </a:lnTo>
                  <a:lnTo>
                    <a:pt x="808" y="451"/>
                  </a:lnTo>
                  <a:lnTo>
                    <a:pt x="806" y="456"/>
                  </a:lnTo>
                  <a:lnTo>
                    <a:pt x="803" y="460"/>
                  </a:lnTo>
                  <a:lnTo>
                    <a:pt x="800" y="464"/>
                  </a:lnTo>
                  <a:lnTo>
                    <a:pt x="797" y="468"/>
                  </a:lnTo>
                  <a:lnTo>
                    <a:pt x="793" y="472"/>
                  </a:lnTo>
                  <a:lnTo>
                    <a:pt x="790" y="476"/>
                  </a:lnTo>
                  <a:lnTo>
                    <a:pt x="785" y="479"/>
                  </a:lnTo>
                  <a:lnTo>
                    <a:pt x="781" y="481"/>
                  </a:lnTo>
                  <a:lnTo>
                    <a:pt x="777" y="483"/>
                  </a:lnTo>
                  <a:lnTo>
                    <a:pt x="772" y="484"/>
                  </a:lnTo>
                  <a:lnTo>
                    <a:pt x="768" y="485"/>
                  </a:lnTo>
                  <a:lnTo>
                    <a:pt x="764" y="485"/>
                  </a:lnTo>
                  <a:lnTo>
                    <a:pt x="760" y="485"/>
                  </a:lnTo>
                  <a:lnTo>
                    <a:pt x="751" y="482"/>
                  </a:lnTo>
                  <a:lnTo>
                    <a:pt x="743" y="479"/>
                  </a:lnTo>
                  <a:lnTo>
                    <a:pt x="736" y="474"/>
                  </a:lnTo>
                  <a:lnTo>
                    <a:pt x="721" y="463"/>
                  </a:lnTo>
                  <a:lnTo>
                    <a:pt x="714" y="458"/>
                  </a:lnTo>
                  <a:lnTo>
                    <a:pt x="708" y="454"/>
                  </a:lnTo>
                  <a:lnTo>
                    <a:pt x="705" y="453"/>
                  </a:lnTo>
                  <a:lnTo>
                    <a:pt x="702" y="451"/>
                  </a:lnTo>
                  <a:lnTo>
                    <a:pt x="699" y="451"/>
                  </a:lnTo>
                  <a:lnTo>
                    <a:pt x="695" y="450"/>
                  </a:lnTo>
                  <a:lnTo>
                    <a:pt x="692" y="451"/>
                  </a:lnTo>
                  <a:lnTo>
                    <a:pt x="690" y="451"/>
                  </a:lnTo>
                  <a:lnTo>
                    <a:pt x="687" y="453"/>
                  </a:lnTo>
                  <a:lnTo>
                    <a:pt x="685" y="455"/>
                  </a:lnTo>
                  <a:lnTo>
                    <a:pt x="682" y="458"/>
                  </a:lnTo>
                  <a:lnTo>
                    <a:pt x="680" y="461"/>
                  </a:lnTo>
                  <a:lnTo>
                    <a:pt x="678" y="466"/>
                  </a:lnTo>
                  <a:lnTo>
                    <a:pt x="676" y="471"/>
                  </a:lnTo>
                  <a:lnTo>
                    <a:pt x="676" y="668"/>
                  </a:lnTo>
                  <a:lnTo>
                    <a:pt x="0" y="668"/>
                  </a:lnTo>
                  <a:close/>
                </a:path>
              </a:pathLst>
            </a:custGeom>
            <a:solidFill>
              <a:srgbClr val="B9E3FF"/>
            </a:solidFill>
            <a:ln w="127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anose="02010600040101010101" pitchFamily="2" charset="-122"/>
                  <a:ea typeface="华文仿宋" panose="02010600040101010101" pitchFamily="2" charset="-122"/>
                  <a:cs typeface="Arial" panose="020B0604020202020204" pitchFamily="34" charset="0"/>
                </a:rPr>
                <a:t>增强听力</a:t>
              </a:r>
              <a:endPara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endParaRPr>
            </a:p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zh-CN" kern="12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endParaRPr>
            </a:p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anose="02010600040101010101" pitchFamily="2" charset="-122"/>
                  <a:ea typeface="华文仿宋" panose="02010600040101010101" pitchFamily="2" charset="-122"/>
                  <a:cs typeface="Arial" panose="020B0604020202020204" pitchFamily="34" charset="0"/>
                </a:rPr>
                <a:t>人与人交流</a:t>
              </a:r>
            </a:p>
          </p:txBody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3080FAF5-7052-4E64-8F88-237564FDFEB2}"/>
                </a:ext>
              </a:extLst>
            </p:cNvPr>
            <p:cNvSpPr>
              <a:spLocks/>
            </p:cNvSpPr>
            <p:nvPr/>
          </p:nvSpPr>
          <p:spPr bwMode="auto">
            <a:xfrm rot="-21600000">
              <a:off x="1946" y="1141"/>
              <a:ext cx="592" cy="459"/>
            </a:xfrm>
            <a:custGeom>
              <a:avLst/>
              <a:gdLst>
                <a:gd name="T0" fmla="*/ 675 w 676"/>
                <a:gd name="T1" fmla="*/ 197 h 525"/>
                <a:gd name="T2" fmla="*/ 669 w 676"/>
                <a:gd name="T3" fmla="*/ 208 h 525"/>
                <a:gd name="T4" fmla="*/ 661 w 676"/>
                <a:gd name="T5" fmla="*/ 214 h 525"/>
                <a:gd name="T6" fmla="*/ 650 w 676"/>
                <a:gd name="T7" fmla="*/ 213 h 525"/>
                <a:gd name="T8" fmla="*/ 634 w 676"/>
                <a:gd name="T9" fmla="*/ 203 h 525"/>
                <a:gd name="T10" fmla="*/ 615 w 676"/>
                <a:gd name="T11" fmla="*/ 190 h 525"/>
                <a:gd name="T12" fmla="*/ 601 w 676"/>
                <a:gd name="T13" fmla="*/ 185 h 525"/>
                <a:gd name="T14" fmla="*/ 589 w 676"/>
                <a:gd name="T15" fmla="*/ 183 h 525"/>
                <a:gd name="T16" fmla="*/ 578 w 676"/>
                <a:gd name="T17" fmla="*/ 185 h 525"/>
                <a:gd name="T18" fmla="*/ 566 w 676"/>
                <a:gd name="T19" fmla="*/ 191 h 525"/>
                <a:gd name="T20" fmla="*/ 556 w 676"/>
                <a:gd name="T21" fmla="*/ 199 h 525"/>
                <a:gd name="T22" fmla="*/ 542 w 676"/>
                <a:gd name="T23" fmla="*/ 223 h 525"/>
                <a:gd name="T24" fmla="*/ 537 w 676"/>
                <a:gd name="T25" fmla="*/ 243 h 525"/>
                <a:gd name="T26" fmla="*/ 535 w 676"/>
                <a:gd name="T27" fmla="*/ 274 h 525"/>
                <a:gd name="T28" fmla="*/ 539 w 676"/>
                <a:gd name="T29" fmla="*/ 295 h 525"/>
                <a:gd name="T30" fmla="*/ 547 w 676"/>
                <a:gd name="T31" fmla="*/ 314 h 525"/>
                <a:gd name="T32" fmla="*/ 562 w 676"/>
                <a:gd name="T33" fmla="*/ 332 h 525"/>
                <a:gd name="T34" fmla="*/ 577 w 676"/>
                <a:gd name="T35" fmla="*/ 340 h 525"/>
                <a:gd name="T36" fmla="*/ 590 w 676"/>
                <a:gd name="T37" fmla="*/ 342 h 525"/>
                <a:gd name="T38" fmla="*/ 603 w 676"/>
                <a:gd name="T39" fmla="*/ 339 h 525"/>
                <a:gd name="T40" fmla="*/ 618 w 676"/>
                <a:gd name="T41" fmla="*/ 331 h 525"/>
                <a:gd name="T42" fmla="*/ 649 w 676"/>
                <a:gd name="T43" fmla="*/ 310 h 525"/>
                <a:gd name="T44" fmla="*/ 658 w 676"/>
                <a:gd name="T45" fmla="*/ 308 h 525"/>
                <a:gd name="T46" fmla="*/ 666 w 676"/>
                <a:gd name="T47" fmla="*/ 310 h 525"/>
                <a:gd name="T48" fmla="*/ 673 w 676"/>
                <a:gd name="T49" fmla="*/ 319 h 525"/>
                <a:gd name="T50" fmla="*/ 405 w 676"/>
                <a:gd name="T51" fmla="*/ 525 h 525"/>
                <a:gd name="T52" fmla="*/ 388 w 676"/>
                <a:gd name="T53" fmla="*/ 516 h 525"/>
                <a:gd name="T54" fmla="*/ 383 w 676"/>
                <a:gd name="T55" fmla="*/ 509 h 525"/>
                <a:gd name="T56" fmla="*/ 385 w 676"/>
                <a:gd name="T57" fmla="*/ 498 h 525"/>
                <a:gd name="T58" fmla="*/ 406 w 676"/>
                <a:gd name="T59" fmla="*/ 465 h 525"/>
                <a:gd name="T60" fmla="*/ 416 w 676"/>
                <a:gd name="T61" fmla="*/ 444 h 525"/>
                <a:gd name="T62" fmla="*/ 417 w 676"/>
                <a:gd name="T63" fmla="*/ 432 h 525"/>
                <a:gd name="T64" fmla="*/ 414 w 676"/>
                <a:gd name="T65" fmla="*/ 420 h 525"/>
                <a:gd name="T66" fmla="*/ 407 w 676"/>
                <a:gd name="T67" fmla="*/ 408 h 525"/>
                <a:gd name="T68" fmla="*/ 392 w 676"/>
                <a:gd name="T69" fmla="*/ 395 h 525"/>
                <a:gd name="T70" fmla="*/ 377 w 676"/>
                <a:gd name="T71" fmla="*/ 388 h 525"/>
                <a:gd name="T72" fmla="*/ 355 w 676"/>
                <a:gd name="T73" fmla="*/ 383 h 525"/>
                <a:gd name="T74" fmla="*/ 325 w 676"/>
                <a:gd name="T75" fmla="*/ 383 h 525"/>
                <a:gd name="T76" fmla="*/ 296 w 676"/>
                <a:gd name="T77" fmla="*/ 390 h 525"/>
                <a:gd name="T78" fmla="*/ 281 w 676"/>
                <a:gd name="T79" fmla="*/ 399 h 525"/>
                <a:gd name="T80" fmla="*/ 269 w 676"/>
                <a:gd name="T81" fmla="*/ 411 h 525"/>
                <a:gd name="T82" fmla="*/ 261 w 676"/>
                <a:gd name="T83" fmla="*/ 425 h 525"/>
                <a:gd name="T84" fmla="*/ 259 w 676"/>
                <a:gd name="T85" fmla="*/ 439 h 525"/>
                <a:gd name="T86" fmla="*/ 262 w 676"/>
                <a:gd name="T87" fmla="*/ 451 h 525"/>
                <a:gd name="T88" fmla="*/ 274 w 676"/>
                <a:gd name="T89" fmla="*/ 474 h 525"/>
                <a:gd name="T90" fmla="*/ 287 w 676"/>
                <a:gd name="T91" fmla="*/ 495 h 525"/>
                <a:gd name="T92" fmla="*/ 291 w 676"/>
                <a:gd name="T93" fmla="*/ 506 h 525"/>
                <a:gd name="T94" fmla="*/ 288 w 676"/>
                <a:gd name="T95" fmla="*/ 514 h 525"/>
                <a:gd name="T96" fmla="*/ 280 w 676"/>
                <a:gd name="T97" fmla="*/ 520 h 525"/>
                <a:gd name="T98" fmla="*/ 0 w 676"/>
                <a:gd name="T99" fmla="*/ 52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6" h="525">
                  <a:moveTo>
                    <a:pt x="676" y="0"/>
                  </a:moveTo>
                  <a:lnTo>
                    <a:pt x="676" y="194"/>
                  </a:lnTo>
                  <a:lnTo>
                    <a:pt x="675" y="197"/>
                  </a:lnTo>
                  <a:lnTo>
                    <a:pt x="674" y="201"/>
                  </a:lnTo>
                  <a:lnTo>
                    <a:pt x="671" y="206"/>
                  </a:lnTo>
                  <a:lnTo>
                    <a:pt x="669" y="208"/>
                  </a:lnTo>
                  <a:lnTo>
                    <a:pt x="668" y="210"/>
                  </a:lnTo>
                  <a:lnTo>
                    <a:pt x="664" y="213"/>
                  </a:lnTo>
                  <a:lnTo>
                    <a:pt x="661" y="214"/>
                  </a:lnTo>
                  <a:lnTo>
                    <a:pt x="657" y="215"/>
                  </a:lnTo>
                  <a:lnTo>
                    <a:pt x="654" y="214"/>
                  </a:lnTo>
                  <a:lnTo>
                    <a:pt x="650" y="213"/>
                  </a:lnTo>
                  <a:lnTo>
                    <a:pt x="646" y="211"/>
                  </a:lnTo>
                  <a:lnTo>
                    <a:pt x="642" y="209"/>
                  </a:lnTo>
                  <a:lnTo>
                    <a:pt x="634" y="203"/>
                  </a:lnTo>
                  <a:lnTo>
                    <a:pt x="627" y="198"/>
                  </a:lnTo>
                  <a:lnTo>
                    <a:pt x="620" y="193"/>
                  </a:lnTo>
                  <a:lnTo>
                    <a:pt x="615" y="190"/>
                  </a:lnTo>
                  <a:lnTo>
                    <a:pt x="610" y="188"/>
                  </a:lnTo>
                  <a:lnTo>
                    <a:pt x="605" y="186"/>
                  </a:lnTo>
                  <a:lnTo>
                    <a:pt x="601" y="185"/>
                  </a:lnTo>
                  <a:lnTo>
                    <a:pt x="597" y="184"/>
                  </a:lnTo>
                  <a:lnTo>
                    <a:pt x="593" y="183"/>
                  </a:lnTo>
                  <a:lnTo>
                    <a:pt x="589" y="183"/>
                  </a:lnTo>
                  <a:lnTo>
                    <a:pt x="586" y="184"/>
                  </a:lnTo>
                  <a:lnTo>
                    <a:pt x="582" y="184"/>
                  </a:lnTo>
                  <a:lnTo>
                    <a:pt x="578" y="185"/>
                  </a:lnTo>
                  <a:lnTo>
                    <a:pt x="574" y="187"/>
                  </a:lnTo>
                  <a:lnTo>
                    <a:pt x="570" y="189"/>
                  </a:lnTo>
                  <a:lnTo>
                    <a:pt x="566" y="191"/>
                  </a:lnTo>
                  <a:lnTo>
                    <a:pt x="562" y="193"/>
                  </a:lnTo>
                  <a:lnTo>
                    <a:pt x="559" y="196"/>
                  </a:lnTo>
                  <a:lnTo>
                    <a:pt x="556" y="199"/>
                  </a:lnTo>
                  <a:lnTo>
                    <a:pt x="551" y="206"/>
                  </a:lnTo>
                  <a:lnTo>
                    <a:pt x="546" y="214"/>
                  </a:lnTo>
                  <a:lnTo>
                    <a:pt x="542" y="223"/>
                  </a:lnTo>
                  <a:lnTo>
                    <a:pt x="539" y="233"/>
                  </a:lnTo>
                  <a:lnTo>
                    <a:pt x="538" y="238"/>
                  </a:lnTo>
                  <a:lnTo>
                    <a:pt x="537" y="243"/>
                  </a:lnTo>
                  <a:lnTo>
                    <a:pt x="535" y="254"/>
                  </a:lnTo>
                  <a:lnTo>
                    <a:pt x="535" y="264"/>
                  </a:lnTo>
                  <a:lnTo>
                    <a:pt x="535" y="274"/>
                  </a:lnTo>
                  <a:lnTo>
                    <a:pt x="536" y="280"/>
                  </a:lnTo>
                  <a:lnTo>
                    <a:pt x="537" y="285"/>
                  </a:lnTo>
                  <a:lnTo>
                    <a:pt x="539" y="295"/>
                  </a:lnTo>
                  <a:lnTo>
                    <a:pt x="543" y="305"/>
                  </a:lnTo>
                  <a:lnTo>
                    <a:pt x="545" y="310"/>
                  </a:lnTo>
                  <a:lnTo>
                    <a:pt x="547" y="314"/>
                  </a:lnTo>
                  <a:lnTo>
                    <a:pt x="552" y="321"/>
                  </a:lnTo>
                  <a:lnTo>
                    <a:pt x="556" y="327"/>
                  </a:lnTo>
                  <a:lnTo>
                    <a:pt x="562" y="332"/>
                  </a:lnTo>
                  <a:lnTo>
                    <a:pt x="568" y="336"/>
                  </a:lnTo>
                  <a:lnTo>
                    <a:pt x="573" y="339"/>
                  </a:lnTo>
                  <a:lnTo>
                    <a:pt x="577" y="340"/>
                  </a:lnTo>
                  <a:lnTo>
                    <a:pt x="582" y="342"/>
                  </a:lnTo>
                  <a:lnTo>
                    <a:pt x="586" y="342"/>
                  </a:lnTo>
                  <a:lnTo>
                    <a:pt x="590" y="342"/>
                  </a:lnTo>
                  <a:lnTo>
                    <a:pt x="594" y="342"/>
                  </a:lnTo>
                  <a:lnTo>
                    <a:pt x="598" y="341"/>
                  </a:lnTo>
                  <a:lnTo>
                    <a:pt x="603" y="339"/>
                  </a:lnTo>
                  <a:lnTo>
                    <a:pt x="607" y="338"/>
                  </a:lnTo>
                  <a:lnTo>
                    <a:pt x="611" y="336"/>
                  </a:lnTo>
                  <a:lnTo>
                    <a:pt x="618" y="331"/>
                  </a:lnTo>
                  <a:lnTo>
                    <a:pt x="633" y="320"/>
                  </a:lnTo>
                  <a:lnTo>
                    <a:pt x="646" y="311"/>
                  </a:lnTo>
                  <a:lnTo>
                    <a:pt x="649" y="310"/>
                  </a:lnTo>
                  <a:lnTo>
                    <a:pt x="653" y="309"/>
                  </a:lnTo>
                  <a:lnTo>
                    <a:pt x="655" y="308"/>
                  </a:lnTo>
                  <a:lnTo>
                    <a:pt x="658" y="308"/>
                  </a:lnTo>
                  <a:lnTo>
                    <a:pt x="661" y="308"/>
                  </a:lnTo>
                  <a:lnTo>
                    <a:pt x="663" y="309"/>
                  </a:lnTo>
                  <a:lnTo>
                    <a:pt x="666" y="310"/>
                  </a:lnTo>
                  <a:lnTo>
                    <a:pt x="668" y="312"/>
                  </a:lnTo>
                  <a:lnTo>
                    <a:pt x="670" y="315"/>
                  </a:lnTo>
                  <a:lnTo>
                    <a:pt x="673" y="319"/>
                  </a:lnTo>
                  <a:lnTo>
                    <a:pt x="676" y="330"/>
                  </a:lnTo>
                  <a:lnTo>
                    <a:pt x="676" y="525"/>
                  </a:lnTo>
                  <a:lnTo>
                    <a:pt x="405" y="525"/>
                  </a:lnTo>
                  <a:lnTo>
                    <a:pt x="398" y="522"/>
                  </a:lnTo>
                  <a:lnTo>
                    <a:pt x="392" y="519"/>
                  </a:lnTo>
                  <a:lnTo>
                    <a:pt x="388" y="516"/>
                  </a:lnTo>
                  <a:lnTo>
                    <a:pt x="386" y="514"/>
                  </a:lnTo>
                  <a:lnTo>
                    <a:pt x="385" y="513"/>
                  </a:lnTo>
                  <a:lnTo>
                    <a:pt x="383" y="509"/>
                  </a:lnTo>
                  <a:lnTo>
                    <a:pt x="383" y="505"/>
                  </a:lnTo>
                  <a:lnTo>
                    <a:pt x="383" y="502"/>
                  </a:lnTo>
                  <a:lnTo>
                    <a:pt x="385" y="498"/>
                  </a:lnTo>
                  <a:lnTo>
                    <a:pt x="389" y="488"/>
                  </a:lnTo>
                  <a:lnTo>
                    <a:pt x="396" y="479"/>
                  </a:lnTo>
                  <a:lnTo>
                    <a:pt x="406" y="465"/>
                  </a:lnTo>
                  <a:lnTo>
                    <a:pt x="411" y="458"/>
                  </a:lnTo>
                  <a:lnTo>
                    <a:pt x="414" y="450"/>
                  </a:lnTo>
                  <a:lnTo>
                    <a:pt x="416" y="444"/>
                  </a:lnTo>
                  <a:lnTo>
                    <a:pt x="417" y="441"/>
                  </a:lnTo>
                  <a:lnTo>
                    <a:pt x="417" y="438"/>
                  </a:lnTo>
                  <a:lnTo>
                    <a:pt x="417" y="432"/>
                  </a:lnTo>
                  <a:lnTo>
                    <a:pt x="416" y="424"/>
                  </a:lnTo>
                  <a:lnTo>
                    <a:pt x="415" y="422"/>
                  </a:lnTo>
                  <a:lnTo>
                    <a:pt x="414" y="420"/>
                  </a:lnTo>
                  <a:lnTo>
                    <a:pt x="412" y="416"/>
                  </a:lnTo>
                  <a:lnTo>
                    <a:pt x="410" y="412"/>
                  </a:lnTo>
                  <a:lnTo>
                    <a:pt x="407" y="408"/>
                  </a:lnTo>
                  <a:lnTo>
                    <a:pt x="404" y="404"/>
                  </a:lnTo>
                  <a:lnTo>
                    <a:pt x="400" y="401"/>
                  </a:lnTo>
                  <a:lnTo>
                    <a:pt x="392" y="395"/>
                  </a:lnTo>
                  <a:lnTo>
                    <a:pt x="387" y="393"/>
                  </a:lnTo>
                  <a:lnTo>
                    <a:pt x="382" y="390"/>
                  </a:lnTo>
                  <a:lnTo>
                    <a:pt x="377" y="388"/>
                  </a:lnTo>
                  <a:lnTo>
                    <a:pt x="372" y="387"/>
                  </a:lnTo>
                  <a:lnTo>
                    <a:pt x="361" y="384"/>
                  </a:lnTo>
                  <a:lnTo>
                    <a:pt x="355" y="383"/>
                  </a:lnTo>
                  <a:lnTo>
                    <a:pt x="349" y="382"/>
                  </a:lnTo>
                  <a:lnTo>
                    <a:pt x="337" y="382"/>
                  </a:lnTo>
                  <a:lnTo>
                    <a:pt x="325" y="383"/>
                  </a:lnTo>
                  <a:lnTo>
                    <a:pt x="312" y="385"/>
                  </a:lnTo>
                  <a:lnTo>
                    <a:pt x="301" y="388"/>
                  </a:lnTo>
                  <a:lnTo>
                    <a:pt x="296" y="390"/>
                  </a:lnTo>
                  <a:lnTo>
                    <a:pt x="291" y="393"/>
                  </a:lnTo>
                  <a:lnTo>
                    <a:pt x="286" y="396"/>
                  </a:lnTo>
                  <a:lnTo>
                    <a:pt x="281" y="399"/>
                  </a:lnTo>
                  <a:lnTo>
                    <a:pt x="277" y="402"/>
                  </a:lnTo>
                  <a:lnTo>
                    <a:pt x="273" y="406"/>
                  </a:lnTo>
                  <a:lnTo>
                    <a:pt x="269" y="411"/>
                  </a:lnTo>
                  <a:lnTo>
                    <a:pt x="266" y="415"/>
                  </a:lnTo>
                  <a:lnTo>
                    <a:pt x="263" y="420"/>
                  </a:lnTo>
                  <a:lnTo>
                    <a:pt x="261" y="425"/>
                  </a:lnTo>
                  <a:lnTo>
                    <a:pt x="260" y="430"/>
                  </a:lnTo>
                  <a:lnTo>
                    <a:pt x="259" y="435"/>
                  </a:lnTo>
                  <a:lnTo>
                    <a:pt x="259" y="439"/>
                  </a:lnTo>
                  <a:lnTo>
                    <a:pt x="259" y="443"/>
                  </a:lnTo>
                  <a:lnTo>
                    <a:pt x="260" y="447"/>
                  </a:lnTo>
                  <a:lnTo>
                    <a:pt x="262" y="451"/>
                  </a:lnTo>
                  <a:lnTo>
                    <a:pt x="265" y="459"/>
                  </a:lnTo>
                  <a:lnTo>
                    <a:pt x="269" y="467"/>
                  </a:lnTo>
                  <a:lnTo>
                    <a:pt x="274" y="474"/>
                  </a:lnTo>
                  <a:lnTo>
                    <a:pt x="279" y="481"/>
                  </a:lnTo>
                  <a:lnTo>
                    <a:pt x="284" y="488"/>
                  </a:lnTo>
                  <a:lnTo>
                    <a:pt x="287" y="495"/>
                  </a:lnTo>
                  <a:lnTo>
                    <a:pt x="290" y="501"/>
                  </a:lnTo>
                  <a:lnTo>
                    <a:pt x="291" y="504"/>
                  </a:lnTo>
                  <a:lnTo>
                    <a:pt x="291" y="506"/>
                  </a:lnTo>
                  <a:lnTo>
                    <a:pt x="291" y="509"/>
                  </a:lnTo>
                  <a:lnTo>
                    <a:pt x="290" y="511"/>
                  </a:lnTo>
                  <a:lnTo>
                    <a:pt x="288" y="514"/>
                  </a:lnTo>
                  <a:lnTo>
                    <a:pt x="286" y="516"/>
                  </a:lnTo>
                  <a:lnTo>
                    <a:pt x="283" y="518"/>
                  </a:lnTo>
                  <a:lnTo>
                    <a:pt x="280" y="520"/>
                  </a:lnTo>
                  <a:lnTo>
                    <a:pt x="275" y="522"/>
                  </a:lnTo>
                  <a:lnTo>
                    <a:pt x="270" y="524"/>
                  </a:lnTo>
                  <a:lnTo>
                    <a:pt x="0" y="525"/>
                  </a:lnTo>
                  <a:lnTo>
                    <a:pt x="0" y="0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B9E3FF"/>
            </a:solidFill>
            <a:ln w="127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anose="02010600040101010101" pitchFamily="2" charset="-122"/>
                  <a:ea typeface="华文仿宋" panose="02010600040101010101" pitchFamily="2" charset="-122"/>
                  <a:cs typeface="Arial" panose="020B0604020202020204" pitchFamily="34" charset="0"/>
                </a:rPr>
                <a:t>音频播放</a:t>
              </a:r>
            </a:p>
          </p:txBody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363F4270-2E92-45C0-A768-4B383C021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1" y="1141"/>
              <a:ext cx="712" cy="459"/>
            </a:xfrm>
            <a:custGeom>
              <a:avLst/>
              <a:gdLst>
                <a:gd name="T0" fmla="*/ 133 w 814"/>
                <a:gd name="T1" fmla="*/ 312 h 525"/>
                <a:gd name="T2" fmla="*/ 123 w 814"/>
                <a:gd name="T3" fmla="*/ 307 h 525"/>
                <a:gd name="T4" fmla="*/ 105 w 814"/>
                <a:gd name="T5" fmla="*/ 315 h 525"/>
                <a:gd name="T6" fmla="*/ 76 w 814"/>
                <a:gd name="T7" fmla="*/ 335 h 525"/>
                <a:gd name="T8" fmla="*/ 51 w 814"/>
                <a:gd name="T9" fmla="*/ 342 h 525"/>
                <a:gd name="T10" fmla="*/ 33 w 814"/>
                <a:gd name="T11" fmla="*/ 336 h 525"/>
                <a:gd name="T12" fmla="*/ 12 w 814"/>
                <a:gd name="T13" fmla="*/ 313 h 525"/>
                <a:gd name="T14" fmla="*/ 3 w 814"/>
                <a:gd name="T15" fmla="*/ 287 h 525"/>
                <a:gd name="T16" fmla="*/ 1 w 814"/>
                <a:gd name="T17" fmla="*/ 250 h 525"/>
                <a:gd name="T18" fmla="*/ 9 w 814"/>
                <a:gd name="T19" fmla="*/ 219 h 525"/>
                <a:gd name="T20" fmla="*/ 26 w 814"/>
                <a:gd name="T21" fmla="*/ 195 h 525"/>
                <a:gd name="T22" fmla="*/ 44 w 814"/>
                <a:gd name="T23" fmla="*/ 185 h 525"/>
                <a:gd name="T24" fmla="*/ 61 w 814"/>
                <a:gd name="T25" fmla="*/ 183 h 525"/>
                <a:gd name="T26" fmla="*/ 85 w 814"/>
                <a:gd name="T27" fmla="*/ 193 h 525"/>
                <a:gd name="T28" fmla="*/ 112 w 814"/>
                <a:gd name="T29" fmla="*/ 211 h 525"/>
                <a:gd name="T30" fmla="*/ 126 w 814"/>
                <a:gd name="T31" fmla="*/ 215 h 525"/>
                <a:gd name="T32" fmla="*/ 135 w 814"/>
                <a:gd name="T33" fmla="*/ 208 h 525"/>
                <a:gd name="T34" fmla="*/ 141 w 814"/>
                <a:gd name="T35" fmla="*/ 0 h 525"/>
                <a:gd name="T36" fmla="*/ 810 w 814"/>
                <a:gd name="T37" fmla="*/ 205 h 525"/>
                <a:gd name="T38" fmla="*/ 801 w 814"/>
                <a:gd name="T39" fmla="*/ 214 h 525"/>
                <a:gd name="T40" fmla="*/ 789 w 814"/>
                <a:gd name="T41" fmla="*/ 214 h 525"/>
                <a:gd name="T42" fmla="*/ 756 w 814"/>
                <a:gd name="T43" fmla="*/ 193 h 525"/>
                <a:gd name="T44" fmla="*/ 737 w 814"/>
                <a:gd name="T45" fmla="*/ 184 h 525"/>
                <a:gd name="T46" fmla="*/ 720 w 814"/>
                <a:gd name="T47" fmla="*/ 184 h 525"/>
                <a:gd name="T48" fmla="*/ 702 w 814"/>
                <a:gd name="T49" fmla="*/ 192 h 525"/>
                <a:gd name="T50" fmla="*/ 686 w 814"/>
                <a:gd name="T51" fmla="*/ 210 h 525"/>
                <a:gd name="T52" fmla="*/ 675 w 814"/>
                <a:gd name="T53" fmla="*/ 240 h 525"/>
                <a:gd name="T54" fmla="*/ 673 w 814"/>
                <a:gd name="T55" fmla="*/ 272 h 525"/>
                <a:gd name="T56" fmla="*/ 682 w 814"/>
                <a:gd name="T57" fmla="*/ 308 h 525"/>
                <a:gd name="T58" fmla="*/ 694 w 814"/>
                <a:gd name="T59" fmla="*/ 325 h 525"/>
                <a:gd name="T60" fmla="*/ 709 w 814"/>
                <a:gd name="T61" fmla="*/ 338 h 525"/>
                <a:gd name="T62" fmla="*/ 727 w 814"/>
                <a:gd name="T63" fmla="*/ 342 h 525"/>
                <a:gd name="T64" fmla="*/ 755 w 814"/>
                <a:gd name="T65" fmla="*/ 331 h 525"/>
                <a:gd name="T66" fmla="*/ 783 w 814"/>
                <a:gd name="T67" fmla="*/ 311 h 525"/>
                <a:gd name="T68" fmla="*/ 801 w 814"/>
                <a:gd name="T69" fmla="*/ 308 h 525"/>
                <a:gd name="T70" fmla="*/ 810 w 814"/>
                <a:gd name="T71" fmla="*/ 318 h 525"/>
                <a:gd name="T72" fmla="*/ 544 w 814"/>
                <a:gd name="T73" fmla="*/ 525 h 525"/>
                <a:gd name="T74" fmla="*/ 524 w 814"/>
                <a:gd name="T75" fmla="*/ 515 h 525"/>
                <a:gd name="T76" fmla="*/ 522 w 814"/>
                <a:gd name="T77" fmla="*/ 504 h 525"/>
                <a:gd name="T78" fmla="*/ 534 w 814"/>
                <a:gd name="T79" fmla="*/ 481 h 525"/>
                <a:gd name="T80" fmla="*/ 554 w 814"/>
                <a:gd name="T81" fmla="*/ 450 h 525"/>
                <a:gd name="T82" fmla="*/ 556 w 814"/>
                <a:gd name="T83" fmla="*/ 429 h 525"/>
                <a:gd name="T84" fmla="*/ 544 w 814"/>
                <a:gd name="T85" fmla="*/ 407 h 525"/>
                <a:gd name="T86" fmla="*/ 522 w 814"/>
                <a:gd name="T87" fmla="*/ 392 h 525"/>
                <a:gd name="T88" fmla="*/ 497 w 814"/>
                <a:gd name="T89" fmla="*/ 384 h 525"/>
                <a:gd name="T90" fmla="*/ 455 w 814"/>
                <a:gd name="T91" fmla="*/ 385 h 525"/>
                <a:gd name="T92" fmla="*/ 426 w 814"/>
                <a:gd name="T93" fmla="*/ 396 h 525"/>
                <a:gd name="T94" fmla="*/ 407 w 814"/>
                <a:gd name="T95" fmla="*/ 412 h 525"/>
                <a:gd name="T96" fmla="*/ 399 w 814"/>
                <a:gd name="T97" fmla="*/ 431 h 525"/>
                <a:gd name="T98" fmla="*/ 399 w 814"/>
                <a:gd name="T99" fmla="*/ 448 h 525"/>
                <a:gd name="T100" fmla="*/ 413 w 814"/>
                <a:gd name="T101" fmla="*/ 475 h 525"/>
                <a:gd name="T102" fmla="*/ 430 w 814"/>
                <a:gd name="T103" fmla="*/ 501 h 525"/>
                <a:gd name="T104" fmla="*/ 430 w 814"/>
                <a:gd name="T105" fmla="*/ 512 h 525"/>
                <a:gd name="T106" fmla="*/ 420 w 814"/>
                <a:gd name="T107" fmla="*/ 521 h 525"/>
                <a:gd name="T108" fmla="*/ 141 w 814"/>
                <a:gd name="T109" fmla="*/ 329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4" h="525">
                  <a:moveTo>
                    <a:pt x="141" y="329"/>
                  </a:moveTo>
                  <a:lnTo>
                    <a:pt x="138" y="319"/>
                  </a:lnTo>
                  <a:lnTo>
                    <a:pt x="136" y="315"/>
                  </a:lnTo>
                  <a:lnTo>
                    <a:pt x="133" y="312"/>
                  </a:lnTo>
                  <a:lnTo>
                    <a:pt x="131" y="310"/>
                  </a:lnTo>
                  <a:lnTo>
                    <a:pt x="128" y="308"/>
                  </a:lnTo>
                  <a:lnTo>
                    <a:pt x="126" y="307"/>
                  </a:lnTo>
                  <a:lnTo>
                    <a:pt x="123" y="307"/>
                  </a:lnTo>
                  <a:lnTo>
                    <a:pt x="120" y="308"/>
                  </a:lnTo>
                  <a:lnTo>
                    <a:pt x="117" y="308"/>
                  </a:lnTo>
                  <a:lnTo>
                    <a:pt x="111" y="311"/>
                  </a:lnTo>
                  <a:lnTo>
                    <a:pt x="105" y="315"/>
                  </a:lnTo>
                  <a:lnTo>
                    <a:pt x="98" y="320"/>
                  </a:lnTo>
                  <a:lnTo>
                    <a:pt x="91" y="326"/>
                  </a:lnTo>
                  <a:lnTo>
                    <a:pt x="83" y="331"/>
                  </a:lnTo>
                  <a:lnTo>
                    <a:pt x="76" y="335"/>
                  </a:lnTo>
                  <a:lnTo>
                    <a:pt x="68" y="339"/>
                  </a:lnTo>
                  <a:lnTo>
                    <a:pt x="59" y="342"/>
                  </a:lnTo>
                  <a:lnTo>
                    <a:pt x="55" y="342"/>
                  </a:lnTo>
                  <a:lnTo>
                    <a:pt x="51" y="342"/>
                  </a:lnTo>
                  <a:lnTo>
                    <a:pt x="47" y="341"/>
                  </a:lnTo>
                  <a:lnTo>
                    <a:pt x="42" y="340"/>
                  </a:lnTo>
                  <a:lnTo>
                    <a:pt x="38" y="338"/>
                  </a:lnTo>
                  <a:lnTo>
                    <a:pt x="33" y="336"/>
                  </a:lnTo>
                  <a:lnTo>
                    <a:pt x="25" y="329"/>
                  </a:lnTo>
                  <a:lnTo>
                    <a:pt x="21" y="325"/>
                  </a:lnTo>
                  <a:lnTo>
                    <a:pt x="18" y="321"/>
                  </a:lnTo>
                  <a:lnTo>
                    <a:pt x="12" y="313"/>
                  </a:lnTo>
                  <a:lnTo>
                    <a:pt x="10" y="308"/>
                  </a:lnTo>
                  <a:lnTo>
                    <a:pt x="7" y="304"/>
                  </a:lnTo>
                  <a:lnTo>
                    <a:pt x="4" y="293"/>
                  </a:lnTo>
                  <a:lnTo>
                    <a:pt x="3" y="287"/>
                  </a:lnTo>
                  <a:lnTo>
                    <a:pt x="2" y="28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" y="250"/>
                  </a:lnTo>
                  <a:lnTo>
                    <a:pt x="3" y="240"/>
                  </a:lnTo>
                  <a:lnTo>
                    <a:pt x="5" y="229"/>
                  </a:lnTo>
                  <a:lnTo>
                    <a:pt x="7" y="224"/>
                  </a:lnTo>
                  <a:lnTo>
                    <a:pt x="9" y="219"/>
                  </a:lnTo>
                  <a:lnTo>
                    <a:pt x="14" y="210"/>
                  </a:lnTo>
                  <a:lnTo>
                    <a:pt x="17" y="206"/>
                  </a:lnTo>
                  <a:lnTo>
                    <a:pt x="20" y="202"/>
                  </a:lnTo>
                  <a:lnTo>
                    <a:pt x="26" y="195"/>
                  </a:lnTo>
                  <a:lnTo>
                    <a:pt x="30" y="192"/>
                  </a:lnTo>
                  <a:lnTo>
                    <a:pt x="35" y="190"/>
                  </a:lnTo>
                  <a:lnTo>
                    <a:pt x="39" y="187"/>
                  </a:lnTo>
                  <a:lnTo>
                    <a:pt x="44" y="185"/>
                  </a:lnTo>
                  <a:lnTo>
                    <a:pt x="48" y="184"/>
                  </a:lnTo>
                  <a:lnTo>
                    <a:pt x="53" y="183"/>
                  </a:lnTo>
                  <a:lnTo>
                    <a:pt x="57" y="183"/>
                  </a:lnTo>
                  <a:lnTo>
                    <a:pt x="61" y="183"/>
                  </a:lnTo>
                  <a:lnTo>
                    <a:pt x="65" y="184"/>
                  </a:lnTo>
                  <a:lnTo>
                    <a:pt x="70" y="185"/>
                  </a:lnTo>
                  <a:lnTo>
                    <a:pt x="77" y="189"/>
                  </a:lnTo>
                  <a:lnTo>
                    <a:pt x="85" y="193"/>
                  </a:lnTo>
                  <a:lnTo>
                    <a:pt x="92" y="198"/>
                  </a:lnTo>
                  <a:lnTo>
                    <a:pt x="99" y="203"/>
                  </a:lnTo>
                  <a:lnTo>
                    <a:pt x="106" y="207"/>
                  </a:lnTo>
                  <a:lnTo>
                    <a:pt x="112" y="211"/>
                  </a:lnTo>
                  <a:lnTo>
                    <a:pt x="118" y="214"/>
                  </a:lnTo>
                  <a:lnTo>
                    <a:pt x="121" y="215"/>
                  </a:lnTo>
                  <a:lnTo>
                    <a:pt x="123" y="215"/>
                  </a:lnTo>
                  <a:lnTo>
                    <a:pt x="126" y="215"/>
                  </a:lnTo>
                  <a:lnTo>
                    <a:pt x="128" y="214"/>
                  </a:lnTo>
                  <a:lnTo>
                    <a:pt x="131" y="213"/>
                  </a:lnTo>
                  <a:lnTo>
                    <a:pt x="133" y="211"/>
                  </a:lnTo>
                  <a:lnTo>
                    <a:pt x="135" y="208"/>
                  </a:lnTo>
                  <a:lnTo>
                    <a:pt x="137" y="204"/>
                  </a:lnTo>
                  <a:lnTo>
                    <a:pt x="140" y="200"/>
                  </a:lnTo>
                  <a:lnTo>
                    <a:pt x="141" y="195"/>
                  </a:lnTo>
                  <a:lnTo>
                    <a:pt x="141" y="0"/>
                  </a:lnTo>
                  <a:lnTo>
                    <a:pt x="814" y="0"/>
                  </a:lnTo>
                  <a:lnTo>
                    <a:pt x="814" y="196"/>
                  </a:lnTo>
                  <a:lnTo>
                    <a:pt x="812" y="201"/>
                  </a:lnTo>
                  <a:lnTo>
                    <a:pt x="810" y="205"/>
                  </a:lnTo>
                  <a:lnTo>
                    <a:pt x="808" y="208"/>
                  </a:lnTo>
                  <a:lnTo>
                    <a:pt x="805" y="211"/>
                  </a:lnTo>
                  <a:lnTo>
                    <a:pt x="803" y="213"/>
                  </a:lnTo>
                  <a:lnTo>
                    <a:pt x="801" y="214"/>
                  </a:lnTo>
                  <a:lnTo>
                    <a:pt x="798" y="215"/>
                  </a:lnTo>
                  <a:lnTo>
                    <a:pt x="795" y="215"/>
                  </a:lnTo>
                  <a:lnTo>
                    <a:pt x="792" y="215"/>
                  </a:lnTo>
                  <a:lnTo>
                    <a:pt x="789" y="214"/>
                  </a:lnTo>
                  <a:lnTo>
                    <a:pt x="783" y="211"/>
                  </a:lnTo>
                  <a:lnTo>
                    <a:pt x="777" y="207"/>
                  </a:lnTo>
                  <a:lnTo>
                    <a:pt x="770" y="203"/>
                  </a:lnTo>
                  <a:lnTo>
                    <a:pt x="756" y="193"/>
                  </a:lnTo>
                  <a:lnTo>
                    <a:pt x="749" y="189"/>
                  </a:lnTo>
                  <a:lnTo>
                    <a:pt x="745" y="187"/>
                  </a:lnTo>
                  <a:lnTo>
                    <a:pt x="741" y="185"/>
                  </a:lnTo>
                  <a:lnTo>
                    <a:pt x="737" y="184"/>
                  </a:lnTo>
                  <a:lnTo>
                    <a:pt x="733" y="183"/>
                  </a:lnTo>
                  <a:lnTo>
                    <a:pt x="728" y="183"/>
                  </a:lnTo>
                  <a:lnTo>
                    <a:pt x="724" y="183"/>
                  </a:lnTo>
                  <a:lnTo>
                    <a:pt x="720" y="184"/>
                  </a:lnTo>
                  <a:lnTo>
                    <a:pt x="715" y="185"/>
                  </a:lnTo>
                  <a:lnTo>
                    <a:pt x="711" y="187"/>
                  </a:lnTo>
                  <a:lnTo>
                    <a:pt x="706" y="190"/>
                  </a:lnTo>
                  <a:lnTo>
                    <a:pt x="702" y="192"/>
                  </a:lnTo>
                  <a:lnTo>
                    <a:pt x="699" y="195"/>
                  </a:lnTo>
                  <a:lnTo>
                    <a:pt x="695" y="199"/>
                  </a:lnTo>
                  <a:lnTo>
                    <a:pt x="692" y="202"/>
                  </a:lnTo>
                  <a:lnTo>
                    <a:pt x="686" y="210"/>
                  </a:lnTo>
                  <a:lnTo>
                    <a:pt x="682" y="219"/>
                  </a:lnTo>
                  <a:lnTo>
                    <a:pt x="680" y="224"/>
                  </a:lnTo>
                  <a:lnTo>
                    <a:pt x="678" y="229"/>
                  </a:lnTo>
                  <a:lnTo>
                    <a:pt x="675" y="240"/>
                  </a:lnTo>
                  <a:lnTo>
                    <a:pt x="673" y="250"/>
                  </a:lnTo>
                  <a:lnTo>
                    <a:pt x="673" y="255"/>
                  </a:lnTo>
                  <a:lnTo>
                    <a:pt x="673" y="261"/>
                  </a:lnTo>
                  <a:lnTo>
                    <a:pt x="673" y="272"/>
                  </a:lnTo>
                  <a:lnTo>
                    <a:pt x="674" y="282"/>
                  </a:lnTo>
                  <a:lnTo>
                    <a:pt x="677" y="293"/>
                  </a:lnTo>
                  <a:lnTo>
                    <a:pt x="680" y="304"/>
                  </a:lnTo>
                  <a:lnTo>
                    <a:pt x="682" y="308"/>
                  </a:lnTo>
                  <a:lnTo>
                    <a:pt x="685" y="313"/>
                  </a:lnTo>
                  <a:lnTo>
                    <a:pt x="687" y="317"/>
                  </a:lnTo>
                  <a:lnTo>
                    <a:pt x="690" y="321"/>
                  </a:lnTo>
                  <a:lnTo>
                    <a:pt x="694" y="325"/>
                  </a:lnTo>
                  <a:lnTo>
                    <a:pt x="697" y="329"/>
                  </a:lnTo>
                  <a:lnTo>
                    <a:pt x="701" y="332"/>
                  </a:lnTo>
                  <a:lnTo>
                    <a:pt x="705" y="336"/>
                  </a:lnTo>
                  <a:lnTo>
                    <a:pt x="709" y="338"/>
                  </a:lnTo>
                  <a:lnTo>
                    <a:pt x="714" y="340"/>
                  </a:lnTo>
                  <a:lnTo>
                    <a:pt x="718" y="341"/>
                  </a:lnTo>
                  <a:lnTo>
                    <a:pt x="722" y="342"/>
                  </a:lnTo>
                  <a:lnTo>
                    <a:pt x="727" y="342"/>
                  </a:lnTo>
                  <a:lnTo>
                    <a:pt x="731" y="342"/>
                  </a:lnTo>
                  <a:lnTo>
                    <a:pt x="739" y="339"/>
                  </a:lnTo>
                  <a:lnTo>
                    <a:pt x="747" y="336"/>
                  </a:lnTo>
                  <a:lnTo>
                    <a:pt x="755" y="331"/>
                  </a:lnTo>
                  <a:lnTo>
                    <a:pt x="762" y="326"/>
                  </a:lnTo>
                  <a:lnTo>
                    <a:pt x="769" y="320"/>
                  </a:lnTo>
                  <a:lnTo>
                    <a:pt x="776" y="316"/>
                  </a:lnTo>
                  <a:lnTo>
                    <a:pt x="783" y="311"/>
                  </a:lnTo>
                  <a:lnTo>
                    <a:pt x="789" y="309"/>
                  </a:lnTo>
                  <a:lnTo>
                    <a:pt x="792" y="308"/>
                  </a:lnTo>
                  <a:lnTo>
                    <a:pt x="795" y="307"/>
                  </a:lnTo>
                  <a:lnTo>
                    <a:pt x="801" y="308"/>
                  </a:lnTo>
                  <a:lnTo>
                    <a:pt x="803" y="309"/>
                  </a:lnTo>
                  <a:lnTo>
                    <a:pt x="806" y="312"/>
                  </a:lnTo>
                  <a:lnTo>
                    <a:pt x="808" y="314"/>
                  </a:lnTo>
                  <a:lnTo>
                    <a:pt x="810" y="318"/>
                  </a:lnTo>
                  <a:lnTo>
                    <a:pt x="812" y="322"/>
                  </a:lnTo>
                  <a:lnTo>
                    <a:pt x="814" y="328"/>
                  </a:lnTo>
                  <a:lnTo>
                    <a:pt x="814" y="525"/>
                  </a:lnTo>
                  <a:lnTo>
                    <a:pt x="544" y="525"/>
                  </a:lnTo>
                  <a:lnTo>
                    <a:pt x="533" y="521"/>
                  </a:lnTo>
                  <a:lnTo>
                    <a:pt x="529" y="519"/>
                  </a:lnTo>
                  <a:lnTo>
                    <a:pt x="526" y="517"/>
                  </a:lnTo>
                  <a:lnTo>
                    <a:pt x="524" y="515"/>
                  </a:lnTo>
                  <a:lnTo>
                    <a:pt x="522" y="512"/>
                  </a:lnTo>
                  <a:lnTo>
                    <a:pt x="522" y="509"/>
                  </a:lnTo>
                  <a:lnTo>
                    <a:pt x="521" y="507"/>
                  </a:lnTo>
                  <a:lnTo>
                    <a:pt x="522" y="504"/>
                  </a:lnTo>
                  <a:lnTo>
                    <a:pt x="522" y="501"/>
                  </a:lnTo>
                  <a:lnTo>
                    <a:pt x="525" y="495"/>
                  </a:lnTo>
                  <a:lnTo>
                    <a:pt x="529" y="487"/>
                  </a:lnTo>
                  <a:lnTo>
                    <a:pt x="534" y="481"/>
                  </a:lnTo>
                  <a:lnTo>
                    <a:pt x="541" y="473"/>
                  </a:lnTo>
                  <a:lnTo>
                    <a:pt x="546" y="466"/>
                  </a:lnTo>
                  <a:lnTo>
                    <a:pt x="551" y="458"/>
                  </a:lnTo>
                  <a:lnTo>
                    <a:pt x="554" y="450"/>
                  </a:lnTo>
                  <a:lnTo>
                    <a:pt x="557" y="442"/>
                  </a:lnTo>
                  <a:lnTo>
                    <a:pt x="557" y="438"/>
                  </a:lnTo>
                  <a:lnTo>
                    <a:pt x="557" y="433"/>
                  </a:lnTo>
                  <a:lnTo>
                    <a:pt x="556" y="429"/>
                  </a:lnTo>
                  <a:lnTo>
                    <a:pt x="555" y="424"/>
                  </a:lnTo>
                  <a:lnTo>
                    <a:pt x="553" y="419"/>
                  </a:lnTo>
                  <a:lnTo>
                    <a:pt x="551" y="415"/>
                  </a:lnTo>
                  <a:lnTo>
                    <a:pt x="544" y="407"/>
                  </a:lnTo>
                  <a:lnTo>
                    <a:pt x="539" y="404"/>
                  </a:lnTo>
                  <a:lnTo>
                    <a:pt x="535" y="400"/>
                  </a:lnTo>
                  <a:lnTo>
                    <a:pt x="527" y="395"/>
                  </a:lnTo>
                  <a:lnTo>
                    <a:pt x="522" y="392"/>
                  </a:lnTo>
                  <a:lnTo>
                    <a:pt x="518" y="390"/>
                  </a:lnTo>
                  <a:lnTo>
                    <a:pt x="508" y="387"/>
                  </a:lnTo>
                  <a:lnTo>
                    <a:pt x="502" y="385"/>
                  </a:lnTo>
                  <a:lnTo>
                    <a:pt x="497" y="384"/>
                  </a:lnTo>
                  <a:lnTo>
                    <a:pt x="487" y="383"/>
                  </a:lnTo>
                  <a:lnTo>
                    <a:pt x="476" y="383"/>
                  </a:lnTo>
                  <a:lnTo>
                    <a:pt x="465" y="383"/>
                  </a:lnTo>
                  <a:lnTo>
                    <a:pt x="455" y="385"/>
                  </a:lnTo>
                  <a:lnTo>
                    <a:pt x="445" y="388"/>
                  </a:lnTo>
                  <a:lnTo>
                    <a:pt x="440" y="390"/>
                  </a:lnTo>
                  <a:lnTo>
                    <a:pt x="435" y="392"/>
                  </a:lnTo>
                  <a:lnTo>
                    <a:pt x="426" y="396"/>
                  </a:lnTo>
                  <a:lnTo>
                    <a:pt x="422" y="399"/>
                  </a:lnTo>
                  <a:lnTo>
                    <a:pt x="418" y="402"/>
                  </a:lnTo>
                  <a:lnTo>
                    <a:pt x="410" y="409"/>
                  </a:lnTo>
                  <a:lnTo>
                    <a:pt x="407" y="412"/>
                  </a:lnTo>
                  <a:lnTo>
                    <a:pt x="405" y="416"/>
                  </a:lnTo>
                  <a:lnTo>
                    <a:pt x="402" y="421"/>
                  </a:lnTo>
                  <a:lnTo>
                    <a:pt x="400" y="425"/>
                  </a:lnTo>
                  <a:lnTo>
                    <a:pt x="399" y="431"/>
                  </a:lnTo>
                  <a:lnTo>
                    <a:pt x="398" y="435"/>
                  </a:lnTo>
                  <a:lnTo>
                    <a:pt x="398" y="440"/>
                  </a:lnTo>
                  <a:lnTo>
                    <a:pt x="398" y="444"/>
                  </a:lnTo>
                  <a:lnTo>
                    <a:pt x="399" y="448"/>
                  </a:lnTo>
                  <a:lnTo>
                    <a:pt x="400" y="452"/>
                  </a:lnTo>
                  <a:lnTo>
                    <a:pt x="404" y="460"/>
                  </a:lnTo>
                  <a:lnTo>
                    <a:pt x="408" y="467"/>
                  </a:lnTo>
                  <a:lnTo>
                    <a:pt x="413" y="475"/>
                  </a:lnTo>
                  <a:lnTo>
                    <a:pt x="419" y="482"/>
                  </a:lnTo>
                  <a:lnTo>
                    <a:pt x="423" y="488"/>
                  </a:lnTo>
                  <a:lnTo>
                    <a:pt x="427" y="495"/>
                  </a:lnTo>
                  <a:lnTo>
                    <a:pt x="430" y="501"/>
                  </a:lnTo>
                  <a:lnTo>
                    <a:pt x="430" y="504"/>
                  </a:lnTo>
                  <a:lnTo>
                    <a:pt x="431" y="507"/>
                  </a:lnTo>
                  <a:lnTo>
                    <a:pt x="431" y="509"/>
                  </a:lnTo>
                  <a:lnTo>
                    <a:pt x="430" y="512"/>
                  </a:lnTo>
                  <a:lnTo>
                    <a:pt x="428" y="514"/>
                  </a:lnTo>
                  <a:lnTo>
                    <a:pt x="426" y="517"/>
                  </a:lnTo>
                  <a:lnTo>
                    <a:pt x="424" y="519"/>
                  </a:lnTo>
                  <a:lnTo>
                    <a:pt x="420" y="521"/>
                  </a:lnTo>
                  <a:lnTo>
                    <a:pt x="416" y="523"/>
                  </a:lnTo>
                  <a:lnTo>
                    <a:pt x="410" y="525"/>
                  </a:lnTo>
                  <a:lnTo>
                    <a:pt x="141" y="525"/>
                  </a:lnTo>
                  <a:lnTo>
                    <a:pt x="141" y="329"/>
                  </a:lnTo>
                  <a:close/>
                </a:path>
              </a:pathLst>
            </a:custGeom>
            <a:solidFill>
              <a:srgbClr val="B9E3FF"/>
            </a:solidFill>
            <a:ln w="127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t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endParaRPr>
            </a:p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anose="02010600040101010101" pitchFamily="2" charset="-122"/>
                  <a:ea typeface="华文仿宋" panose="02010600040101010101" pitchFamily="2" charset="-122"/>
                  <a:cs typeface="Arial" panose="020B0604020202020204" pitchFamily="34" charset="0"/>
                </a:rPr>
                <a:t>互联网语音</a:t>
              </a:r>
              <a:endPara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endParaRPr>
            </a:p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zh-CN" sz="2800" kern="12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endParaRPr>
            </a:p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kern="1200" dirty="0">
                  <a:solidFill>
                    <a:sysClr val="windowText" lastClr="00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Arial" panose="020B0604020202020204" pitchFamily="34" charset="0"/>
                </a:rPr>
                <a:t>语音识别</a:t>
              </a:r>
              <a:endParaRPr lang="en-US" altLang="zh-CN" sz="2800" kern="12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endParaRPr>
            </a:p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anose="02010600040101010101" pitchFamily="2" charset="-122"/>
                  <a:ea typeface="华文仿宋" panose="02010600040101010101" pitchFamily="2" charset="-122"/>
                  <a:cs typeface="Arial" panose="020B0604020202020204" pitchFamily="34" charset="0"/>
                </a:rPr>
                <a:t>翻译</a:t>
              </a:r>
              <a:endPara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endParaRPr>
            </a:p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kern="1200" dirty="0">
                  <a:solidFill>
                    <a:sysClr val="windowText" lastClr="00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Arial" panose="020B0604020202020204" pitchFamily="34" charset="0"/>
                </a:rPr>
                <a:t>智能家居控制</a:t>
              </a:r>
              <a:endPara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56970833-C105-499D-9F4D-318BB7D6D351}"/>
                </a:ext>
              </a:extLst>
            </p:cNvPr>
            <p:cNvSpPr>
              <a:spLocks/>
            </p:cNvSpPr>
            <p:nvPr/>
          </p:nvSpPr>
          <p:spPr bwMode="auto">
            <a:xfrm rot="-21600000">
              <a:off x="3002" y="1141"/>
              <a:ext cx="715" cy="459"/>
            </a:xfrm>
            <a:custGeom>
              <a:avLst/>
              <a:gdLst>
                <a:gd name="T0" fmla="*/ 538 w 817"/>
                <a:gd name="T1" fmla="*/ 522 h 525"/>
                <a:gd name="T2" fmla="*/ 527 w 817"/>
                <a:gd name="T3" fmla="*/ 515 h 525"/>
                <a:gd name="T4" fmla="*/ 523 w 817"/>
                <a:gd name="T5" fmla="*/ 506 h 525"/>
                <a:gd name="T6" fmla="*/ 530 w 817"/>
                <a:gd name="T7" fmla="*/ 489 h 525"/>
                <a:gd name="T8" fmla="*/ 551 w 817"/>
                <a:gd name="T9" fmla="*/ 458 h 525"/>
                <a:gd name="T10" fmla="*/ 557 w 817"/>
                <a:gd name="T11" fmla="*/ 442 h 525"/>
                <a:gd name="T12" fmla="*/ 556 w 817"/>
                <a:gd name="T13" fmla="*/ 425 h 525"/>
                <a:gd name="T14" fmla="*/ 553 w 817"/>
                <a:gd name="T15" fmla="*/ 416 h 525"/>
                <a:gd name="T16" fmla="*/ 544 w 817"/>
                <a:gd name="T17" fmla="*/ 405 h 525"/>
                <a:gd name="T18" fmla="*/ 528 w 817"/>
                <a:gd name="T19" fmla="*/ 393 h 525"/>
                <a:gd name="T20" fmla="*/ 512 w 817"/>
                <a:gd name="T21" fmla="*/ 387 h 525"/>
                <a:gd name="T22" fmla="*/ 489 w 817"/>
                <a:gd name="T23" fmla="*/ 383 h 525"/>
                <a:gd name="T24" fmla="*/ 453 w 817"/>
                <a:gd name="T25" fmla="*/ 385 h 525"/>
                <a:gd name="T26" fmla="*/ 431 w 817"/>
                <a:gd name="T27" fmla="*/ 393 h 525"/>
                <a:gd name="T28" fmla="*/ 417 w 817"/>
                <a:gd name="T29" fmla="*/ 403 h 525"/>
                <a:gd name="T30" fmla="*/ 406 w 817"/>
                <a:gd name="T31" fmla="*/ 416 h 525"/>
                <a:gd name="T32" fmla="*/ 400 w 817"/>
                <a:gd name="T33" fmla="*/ 431 h 525"/>
                <a:gd name="T34" fmla="*/ 400 w 817"/>
                <a:gd name="T35" fmla="*/ 444 h 525"/>
                <a:gd name="T36" fmla="*/ 406 w 817"/>
                <a:gd name="T37" fmla="*/ 460 h 525"/>
                <a:gd name="T38" fmla="*/ 420 w 817"/>
                <a:gd name="T39" fmla="*/ 482 h 525"/>
                <a:gd name="T40" fmla="*/ 431 w 817"/>
                <a:gd name="T41" fmla="*/ 501 h 525"/>
                <a:gd name="T42" fmla="*/ 431 w 817"/>
                <a:gd name="T43" fmla="*/ 509 h 525"/>
                <a:gd name="T44" fmla="*/ 427 w 817"/>
                <a:gd name="T45" fmla="*/ 517 h 525"/>
                <a:gd name="T46" fmla="*/ 416 w 817"/>
                <a:gd name="T47" fmla="*/ 523 h 525"/>
                <a:gd name="T48" fmla="*/ 141 w 817"/>
                <a:gd name="T49" fmla="*/ 327 h 525"/>
                <a:gd name="T50" fmla="*/ 130 w 817"/>
                <a:gd name="T51" fmla="*/ 309 h 525"/>
                <a:gd name="T52" fmla="*/ 122 w 817"/>
                <a:gd name="T53" fmla="*/ 307 h 525"/>
                <a:gd name="T54" fmla="*/ 110 w 817"/>
                <a:gd name="T55" fmla="*/ 312 h 525"/>
                <a:gd name="T56" fmla="*/ 82 w 817"/>
                <a:gd name="T57" fmla="*/ 331 h 525"/>
                <a:gd name="T58" fmla="*/ 70 w 817"/>
                <a:gd name="T59" fmla="*/ 338 h 525"/>
                <a:gd name="T60" fmla="*/ 54 w 817"/>
                <a:gd name="T61" fmla="*/ 342 h 525"/>
                <a:gd name="T62" fmla="*/ 41 w 817"/>
                <a:gd name="T63" fmla="*/ 340 h 525"/>
                <a:gd name="T64" fmla="*/ 24 w 817"/>
                <a:gd name="T65" fmla="*/ 329 h 525"/>
                <a:gd name="T66" fmla="*/ 12 w 817"/>
                <a:gd name="T67" fmla="*/ 313 h 525"/>
                <a:gd name="T68" fmla="*/ 4 w 817"/>
                <a:gd name="T69" fmla="*/ 293 h 525"/>
                <a:gd name="T70" fmla="*/ 0 w 817"/>
                <a:gd name="T71" fmla="*/ 272 h 525"/>
                <a:gd name="T72" fmla="*/ 2 w 817"/>
                <a:gd name="T73" fmla="*/ 240 h 525"/>
                <a:gd name="T74" fmla="*/ 9 w 817"/>
                <a:gd name="T75" fmla="*/ 219 h 525"/>
                <a:gd name="T76" fmla="*/ 19 w 817"/>
                <a:gd name="T77" fmla="*/ 202 h 525"/>
                <a:gd name="T78" fmla="*/ 33 w 817"/>
                <a:gd name="T79" fmla="*/ 190 h 525"/>
                <a:gd name="T80" fmla="*/ 47 w 817"/>
                <a:gd name="T81" fmla="*/ 184 h 525"/>
                <a:gd name="T82" fmla="*/ 60 w 817"/>
                <a:gd name="T83" fmla="*/ 183 h 525"/>
                <a:gd name="T84" fmla="*/ 76 w 817"/>
                <a:gd name="T85" fmla="*/ 189 h 525"/>
                <a:gd name="T86" fmla="*/ 97 w 817"/>
                <a:gd name="T87" fmla="*/ 203 h 525"/>
                <a:gd name="T88" fmla="*/ 116 w 817"/>
                <a:gd name="T89" fmla="*/ 214 h 525"/>
                <a:gd name="T90" fmla="*/ 125 w 817"/>
                <a:gd name="T91" fmla="*/ 215 h 525"/>
                <a:gd name="T92" fmla="*/ 132 w 817"/>
                <a:gd name="T93" fmla="*/ 211 h 525"/>
                <a:gd name="T94" fmla="*/ 141 w 817"/>
                <a:gd name="T95" fmla="*/ 196 h 525"/>
                <a:gd name="T96" fmla="*/ 817 w 817"/>
                <a:gd name="T97" fmla="*/ 52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17" h="525">
                  <a:moveTo>
                    <a:pt x="817" y="525"/>
                  </a:moveTo>
                  <a:lnTo>
                    <a:pt x="546" y="525"/>
                  </a:lnTo>
                  <a:lnTo>
                    <a:pt x="538" y="522"/>
                  </a:lnTo>
                  <a:lnTo>
                    <a:pt x="532" y="520"/>
                  </a:lnTo>
                  <a:lnTo>
                    <a:pt x="528" y="516"/>
                  </a:lnTo>
                  <a:lnTo>
                    <a:pt x="527" y="515"/>
                  </a:lnTo>
                  <a:lnTo>
                    <a:pt x="525" y="513"/>
                  </a:lnTo>
                  <a:lnTo>
                    <a:pt x="524" y="510"/>
                  </a:lnTo>
                  <a:lnTo>
                    <a:pt x="523" y="506"/>
                  </a:lnTo>
                  <a:lnTo>
                    <a:pt x="524" y="502"/>
                  </a:lnTo>
                  <a:lnTo>
                    <a:pt x="525" y="498"/>
                  </a:lnTo>
                  <a:lnTo>
                    <a:pt x="530" y="489"/>
                  </a:lnTo>
                  <a:lnTo>
                    <a:pt x="537" y="479"/>
                  </a:lnTo>
                  <a:lnTo>
                    <a:pt x="547" y="466"/>
                  </a:lnTo>
                  <a:lnTo>
                    <a:pt x="551" y="458"/>
                  </a:lnTo>
                  <a:lnTo>
                    <a:pt x="554" y="451"/>
                  </a:lnTo>
                  <a:lnTo>
                    <a:pt x="556" y="445"/>
                  </a:lnTo>
                  <a:lnTo>
                    <a:pt x="557" y="442"/>
                  </a:lnTo>
                  <a:lnTo>
                    <a:pt x="558" y="438"/>
                  </a:lnTo>
                  <a:lnTo>
                    <a:pt x="558" y="432"/>
                  </a:lnTo>
                  <a:lnTo>
                    <a:pt x="556" y="425"/>
                  </a:lnTo>
                  <a:lnTo>
                    <a:pt x="556" y="422"/>
                  </a:lnTo>
                  <a:lnTo>
                    <a:pt x="555" y="420"/>
                  </a:lnTo>
                  <a:lnTo>
                    <a:pt x="553" y="416"/>
                  </a:lnTo>
                  <a:lnTo>
                    <a:pt x="550" y="412"/>
                  </a:lnTo>
                  <a:lnTo>
                    <a:pt x="548" y="408"/>
                  </a:lnTo>
                  <a:lnTo>
                    <a:pt x="544" y="405"/>
                  </a:lnTo>
                  <a:lnTo>
                    <a:pt x="541" y="402"/>
                  </a:lnTo>
                  <a:lnTo>
                    <a:pt x="532" y="396"/>
                  </a:lnTo>
                  <a:lnTo>
                    <a:pt x="528" y="393"/>
                  </a:lnTo>
                  <a:lnTo>
                    <a:pt x="523" y="391"/>
                  </a:lnTo>
                  <a:lnTo>
                    <a:pt x="518" y="389"/>
                  </a:lnTo>
                  <a:lnTo>
                    <a:pt x="512" y="387"/>
                  </a:lnTo>
                  <a:lnTo>
                    <a:pt x="501" y="384"/>
                  </a:lnTo>
                  <a:lnTo>
                    <a:pt x="494" y="383"/>
                  </a:lnTo>
                  <a:lnTo>
                    <a:pt x="489" y="383"/>
                  </a:lnTo>
                  <a:lnTo>
                    <a:pt x="477" y="382"/>
                  </a:lnTo>
                  <a:lnTo>
                    <a:pt x="465" y="383"/>
                  </a:lnTo>
                  <a:lnTo>
                    <a:pt x="453" y="385"/>
                  </a:lnTo>
                  <a:lnTo>
                    <a:pt x="442" y="388"/>
                  </a:lnTo>
                  <a:lnTo>
                    <a:pt x="436" y="391"/>
                  </a:lnTo>
                  <a:lnTo>
                    <a:pt x="431" y="393"/>
                  </a:lnTo>
                  <a:lnTo>
                    <a:pt x="426" y="396"/>
                  </a:lnTo>
                  <a:lnTo>
                    <a:pt x="422" y="399"/>
                  </a:lnTo>
                  <a:lnTo>
                    <a:pt x="417" y="403"/>
                  </a:lnTo>
                  <a:lnTo>
                    <a:pt x="413" y="407"/>
                  </a:lnTo>
                  <a:lnTo>
                    <a:pt x="410" y="411"/>
                  </a:lnTo>
                  <a:lnTo>
                    <a:pt x="406" y="416"/>
                  </a:lnTo>
                  <a:lnTo>
                    <a:pt x="404" y="420"/>
                  </a:lnTo>
                  <a:lnTo>
                    <a:pt x="402" y="425"/>
                  </a:lnTo>
                  <a:lnTo>
                    <a:pt x="400" y="431"/>
                  </a:lnTo>
                  <a:lnTo>
                    <a:pt x="400" y="435"/>
                  </a:lnTo>
                  <a:lnTo>
                    <a:pt x="400" y="439"/>
                  </a:lnTo>
                  <a:lnTo>
                    <a:pt x="400" y="444"/>
                  </a:lnTo>
                  <a:lnTo>
                    <a:pt x="401" y="448"/>
                  </a:lnTo>
                  <a:lnTo>
                    <a:pt x="402" y="452"/>
                  </a:lnTo>
                  <a:lnTo>
                    <a:pt x="406" y="460"/>
                  </a:lnTo>
                  <a:lnTo>
                    <a:pt x="410" y="468"/>
                  </a:lnTo>
                  <a:lnTo>
                    <a:pt x="415" y="475"/>
                  </a:lnTo>
                  <a:lnTo>
                    <a:pt x="420" y="482"/>
                  </a:lnTo>
                  <a:lnTo>
                    <a:pt x="424" y="488"/>
                  </a:lnTo>
                  <a:lnTo>
                    <a:pt x="428" y="495"/>
                  </a:lnTo>
                  <a:lnTo>
                    <a:pt x="431" y="501"/>
                  </a:lnTo>
                  <a:lnTo>
                    <a:pt x="431" y="504"/>
                  </a:lnTo>
                  <a:lnTo>
                    <a:pt x="432" y="507"/>
                  </a:lnTo>
                  <a:lnTo>
                    <a:pt x="431" y="509"/>
                  </a:lnTo>
                  <a:lnTo>
                    <a:pt x="430" y="512"/>
                  </a:lnTo>
                  <a:lnTo>
                    <a:pt x="429" y="514"/>
                  </a:lnTo>
                  <a:lnTo>
                    <a:pt x="427" y="517"/>
                  </a:lnTo>
                  <a:lnTo>
                    <a:pt x="424" y="519"/>
                  </a:lnTo>
                  <a:lnTo>
                    <a:pt x="420" y="521"/>
                  </a:lnTo>
                  <a:lnTo>
                    <a:pt x="416" y="523"/>
                  </a:lnTo>
                  <a:lnTo>
                    <a:pt x="411" y="525"/>
                  </a:lnTo>
                  <a:lnTo>
                    <a:pt x="141" y="525"/>
                  </a:lnTo>
                  <a:lnTo>
                    <a:pt x="141" y="327"/>
                  </a:lnTo>
                  <a:lnTo>
                    <a:pt x="137" y="317"/>
                  </a:lnTo>
                  <a:lnTo>
                    <a:pt x="132" y="311"/>
                  </a:lnTo>
                  <a:lnTo>
                    <a:pt x="130" y="309"/>
                  </a:lnTo>
                  <a:lnTo>
                    <a:pt x="128" y="308"/>
                  </a:lnTo>
                  <a:lnTo>
                    <a:pt x="125" y="307"/>
                  </a:lnTo>
                  <a:lnTo>
                    <a:pt x="122" y="307"/>
                  </a:lnTo>
                  <a:lnTo>
                    <a:pt x="119" y="308"/>
                  </a:lnTo>
                  <a:lnTo>
                    <a:pt x="116" y="309"/>
                  </a:lnTo>
                  <a:lnTo>
                    <a:pt x="110" y="312"/>
                  </a:lnTo>
                  <a:lnTo>
                    <a:pt x="103" y="316"/>
                  </a:lnTo>
                  <a:lnTo>
                    <a:pt x="96" y="321"/>
                  </a:lnTo>
                  <a:lnTo>
                    <a:pt x="82" y="331"/>
                  </a:lnTo>
                  <a:lnTo>
                    <a:pt x="78" y="333"/>
                  </a:lnTo>
                  <a:lnTo>
                    <a:pt x="74" y="336"/>
                  </a:lnTo>
                  <a:lnTo>
                    <a:pt x="70" y="338"/>
                  </a:lnTo>
                  <a:lnTo>
                    <a:pt x="66" y="339"/>
                  </a:lnTo>
                  <a:lnTo>
                    <a:pt x="58" y="342"/>
                  </a:lnTo>
                  <a:lnTo>
                    <a:pt x="54" y="342"/>
                  </a:lnTo>
                  <a:lnTo>
                    <a:pt x="49" y="342"/>
                  </a:lnTo>
                  <a:lnTo>
                    <a:pt x="45" y="341"/>
                  </a:lnTo>
                  <a:lnTo>
                    <a:pt x="41" y="340"/>
                  </a:lnTo>
                  <a:lnTo>
                    <a:pt x="37" y="338"/>
                  </a:lnTo>
                  <a:lnTo>
                    <a:pt x="32" y="336"/>
                  </a:lnTo>
                  <a:lnTo>
                    <a:pt x="24" y="329"/>
                  </a:lnTo>
                  <a:lnTo>
                    <a:pt x="21" y="325"/>
                  </a:lnTo>
                  <a:lnTo>
                    <a:pt x="17" y="321"/>
                  </a:lnTo>
                  <a:lnTo>
                    <a:pt x="12" y="313"/>
                  </a:lnTo>
                  <a:lnTo>
                    <a:pt x="9" y="308"/>
                  </a:lnTo>
                  <a:lnTo>
                    <a:pt x="7" y="304"/>
                  </a:lnTo>
                  <a:lnTo>
                    <a:pt x="4" y="293"/>
                  </a:lnTo>
                  <a:lnTo>
                    <a:pt x="2" y="287"/>
                  </a:lnTo>
                  <a:lnTo>
                    <a:pt x="1" y="28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" y="250"/>
                  </a:lnTo>
                  <a:lnTo>
                    <a:pt x="2" y="240"/>
                  </a:lnTo>
                  <a:lnTo>
                    <a:pt x="5" y="229"/>
                  </a:lnTo>
                  <a:lnTo>
                    <a:pt x="7" y="224"/>
                  </a:lnTo>
                  <a:lnTo>
                    <a:pt x="9" y="219"/>
                  </a:lnTo>
                  <a:lnTo>
                    <a:pt x="14" y="210"/>
                  </a:lnTo>
                  <a:lnTo>
                    <a:pt x="16" y="206"/>
                  </a:lnTo>
                  <a:lnTo>
                    <a:pt x="19" y="202"/>
                  </a:lnTo>
                  <a:lnTo>
                    <a:pt x="26" y="195"/>
                  </a:lnTo>
                  <a:lnTo>
                    <a:pt x="29" y="192"/>
                  </a:lnTo>
                  <a:lnTo>
                    <a:pt x="33" y="190"/>
                  </a:lnTo>
                  <a:lnTo>
                    <a:pt x="38" y="187"/>
                  </a:lnTo>
                  <a:lnTo>
                    <a:pt x="42" y="185"/>
                  </a:lnTo>
                  <a:lnTo>
                    <a:pt x="47" y="184"/>
                  </a:lnTo>
                  <a:lnTo>
                    <a:pt x="51" y="183"/>
                  </a:lnTo>
                  <a:lnTo>
                    <a:pt x="56" y="183"/>
                  </a:lnTo>
                  <a:lnTo>
                    <a:pt x="60" y="183"/>
                  </a:lnTo>
                  <a:lnTo>
                    <a:pt x="64" y="184"/>
                  </a:lnTo>
                  <a:lnTo>
                    <a:pt x="68" y="185"/>
                  </a:lnTo>
                  <a:lnTo>
                    <a:pt x="76" y="189"/>
                  </a:lnTo>
                  <a:lnTo>
                    <a:pt x="83" y="193"/>
                  </a:lnTo>
                  <a:lnTo>
                    <a:pt x="91" y="198"/>
                  </a:lnTo>
                  <a:lnTo>
                    <a:pt x="97" y="203"/>
                  </a:lnTo>
                  <a:lnTo>
                    <a:pt x="104" y="207"/>
                  </a:lnTo>
                  <a:lnTo>
                    <a:pt x="110" y="211"/>
                  </a:lnTo>
                  <a:lnTo>
                    <a:pt x="116" y="214"/>
                  </a:lnTo>
                  <a:lnTo>
                    <a:pt x="119" y="215"/>
                  </a:lnTo>
                  <a:lnTo>
                    <a:pt x="122" y="215"/>
                  </a:lnTo>
                  <a:lnTo>
                    <a:pt x="125" y="215"/>
                  </a:lnTo>
                  <a:lnTo>
                    <a:pt x="128" y="214"/>
                  </a:lnTo>
                  <a:lnTo>
                    <a:pt x="130" y="213"/>
                  </a:lnTo>
                  <a:lnTo>
                    <a:pt x="132" y="211"/>
                  </a:lnTo>
                  <a:lnTo>
                    <a:pt x="137" y="205"/>
                  </a:lnTo>
                  <a:lnTo>
                    <a:pt x="139" y="201"/>
                  </a:lnTo>
                  <a:lnTo>
                    <a:pt x="141" y="196"/>
                  </a:lnTo>
                  <a:lnTo>
                    <a:pt x="141" y="0"/>
                  </a:lnTo>
                  <a:lnTo>
                    <a:pt x="817" y="0"/>
                  </a:lnTo>
                  <a:lnTo>
                    <a:pt x="817" y="525"/>
                  </a:lnTo>
                  <a:close/>
                </a:path>
              </a:pathLst>
            </a:custGeom>
            <a:solidFill>
              <a:srgbClr val="B9E3FF"/>
            </a:solidFill>
            <a:ln w="127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1200" dirty="0">
                  <a:solidFill>
                    <a:sysClr val="windowText" lastClr="00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Arial" panose="020B0604020202020204" pitchFamily="34" charset="0"/>
                </a:rPr>
                <a:t>     助听器</a:t>
              </a:r>
              <a:endPara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90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19800894" y="271304"/>
            <a:ext cx="2885405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kern="0" cap="none" spc="-225" normalizeH="0" baseline="0" noProof="0" dirty="0">
                <a:ln>
                  <a:noFill/>
                </a:ln>
                <a:solidFill>
                  <a:srgbClr val="F2F0F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Sans Serif"/>
              </a:rPr>
              <a:t>产品线路图</a:t>
            </a:r>
            <a:endParaRPr kumimoji="0" lang="en-US" altLang="zh-CN" sz="4500" b="1" i="0" u="none" strike="noStrike" kern="0" cap="none" spc="-225" normalizeH="0" baseline="0" noProof="0" dirty="0">
              <a:ln>
                <a:noFill/>
              </a:ln>
              <a:solidFill>
                <a:srgbClr val="F2F0F0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Sans Serif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98401C-55B0-44B5-8D8F-AAAF6151E865}"/>
              </a:ext>
            </a:extLst>
          </p:cNvPr>
          <p:cNvSpPr txBox="1"/>
          <p:nvPr/>
        </p:nvSpPr>
        <p:spPr>
          <a:xfrm>
            <a:off x="23698127" y="13174188"/>
            <a:ext cx="343042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sym typeface="Helvetica Neue"/>
              </a:rPr>
              <a:t>11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sym typeface="Helvetica Neue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C04DC35-19EC-4255-A98D-DA80DF573DD6}"/>
              </a:ext>
            </a:extLst>
          </p:cNvPr>
          <p:cNvCxnSpPr>
            <a:cxnSpLocks/>
          </p:cNvCxnSpPr>
          <p:nvPr/>
        </p:nvCxnSpPr>
        <p:spPr>
          <a:xfrm>
            <a:off x="4581995" y="4634066"/>
            <a:ext cx="18553990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263EDC4-7CB9-4518-9B1C-0342D2385C96}"/>
              </a:ext>
            </a:extLst>
          </p:cNvPr>
          <p:cNvSpPr txBox="1"/>
          <p:nvPr/>
        </p:nvSpPr>
        <p:spPr>
          <a:xfrm>
            <a:off x="4629629" y="2039817"/>
            <a:ext cx="513601" cy="3097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sym typeface="Helvetica Neue"/>
              </a:rPr>
              <a:t>耳机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D573E13-F199-440C-87DE-565DD3BC91CE}"/>
              </a:ext>
            </a:extLst>
          </p:cNvPr>
          <p:cNvCxnSpPr>
            <a:cxnSpLocks/>
          </p:cNvCxnSpPr>
          <p:nvPr/>
        </p:nvCxnSpPr>
        <p:spPr>
          <a:xfrm>
            <a:off x="4629629" y="7307253"/>
            <a:ext cx="18506356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D47CB71-F788-412F-9A09-DF26AB8FCD04}"/>
              </a:ext>
            </a:extLst>
          </p:cNvPr>
          <p:cNvSpPr txBox="1"/>
          <p:nvPr/>
        </p:nvSpPr>
        <p:spPr>
          <a:xfrm>
            <a:off x="4540138" y="4617844"/>
            <a:ext cx="633187" cy="2496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square" lIns="71437" tIns="71437" rIns="71437" bIns="71437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sym typeface="Helvetica Neue"/>
              </a:rPr>
              <a:t>IoT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sym typeface="Helvetica Neue"/>
              </a:rPr>
              <a:t>（）物联网）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C5DE1B5-AF1A-4FDB-9A16-1E41943D5042}"/>
              </a:ext>
            </a:extLst>
          </p:cNvPr>
          <p:cNvSpPr txBox="1"/>
          <p:nvPr/>
        </p:nvSpPr>
        <p:spPr>
          <a:xfrm>
            <a:off x="4534569" y="10361777"/>
            <a:ext cx="633187" cy="15949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square" lIns="71437" tIns="71437" rIns="71437" bIns="71437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特殊行业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sym typeface="Helvetica Neue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3200CD2-7AE3-4D4F-B7AA-7AD66D93505D}"/>
              </a:ext>
            </a:extLst>
          </p:cNvPr>
          <p:cNvCxnSpPr>
            <a:cxnSpLocks/>
          </p:cNvCxnSpPr>
          <p:nvPr/>
        </p:nvCxnSpPr>
        <p:spPr>
          <a:xfrm>
            <a:off x="5173325" y="12384401"/>
            <a:ext cx="17880598" cy="1219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A360D81A-C5B8-4BEC-A046-A2B672BBB788}"/>
              </a:ext>
            </a:extLst>
          </p:cNvPr>
          <p:cNvCxnSpPr/>
          <p:nvPr/>
        </p:nvCxnSpPr>
        <p:spPr>
          <a:xfrm flipH="1">
            <a:off x="5182527" y="1884990"/>
            <a:ext cx="0" cy="103456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D09D3EDD-7B11-4174-919F-D5142D4C1C47}"/>
              </a:ext>
            </a:extLst>
          </p:cNvPr>
          <p:cNvCxnSpPr>
            <a:cxnSpLocks/>
          </p:cNvCxnSpPr>
          <p:nvPr/>
        </p:nvCxnSpPr>
        <p:spPr>
          <a:xfrm flipH="1">
            <a:off x="7450504" y="1884990"/>
            <a:ext cx="0" cy="10505506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2026138-E43F-46A4-A2F6-108C57B241E7}"/>
              </a:ext>
            </a:extLst>
          </p:cNvPr>
          <p:cNvCxnSpPr>
            <a:cxnSpLocks/>
          </p:cNvCxnSpPr>
          <p:nvPr/>
        </p:nvCxnSpPr>
        <p:spPr>
          <a:xfrm>
            <a:off x="8681900" y="1884990"/>
            <a:ext cx="0" cy="10505506"/>
          </a:xfrm>
          <a:prstGeom prst="line">
            <a:avLst/>
          </a:prstGeom>
          <a:noFill/>
          <a:ln w="25400" cap="flat">
            <a:solidFill>
              <a:schemeClr val="tx2">
                <a:lumMod val="20000"/>
                <a:lumOff val="80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6DDE873-13E8-4C78-BA0A-1906F86BB674}"/>
              </a:ext>
            </a:extLst>
          </p:cNvPr>
          <p:cNvCxnSpPr>
            <a:cxnSpLocks/>
          </p:cNvCxnSpPr>
          <p:nvPr/>
        </p:nvCxnSpPr>
        <p:spPr>
          <a:xfrm>
            <a:off x="9792427" y="1897181"/>
            <a:ext cx="54978" cy="10333453"/>
          </a:xfrm>
          <a:prstGeom prst="line">
            <a:avLst/>
          </a:prstGeom>
          <a:noFill/>
          <a:ln w="25400" cap="flat">
            <a:solidFill>
              <a:schemeClr val="tx2">
                <a:lumMod val="20000"/>
                <a:lumOff val="80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B8223032-6E31-49D9-8F65-F4A61C78383A}"/>
              </a:ext>
            </a:extLst>
          </p:cNvPr>
          <p:cNvCxnSpPr>
            <a:cxnSpLocks/>
          </p:cNvCxnSpPr>
          <p:nvPr/>
        </p:nvCxnSpPr>
        <p:spPr>
          <a:xfrm>
            <a:off x="11041052" y="1884313"/>
            <a:ext cx="0" cy="10447792"/>
          </a:xfrm>
          <a:prstGeom prst="line">
            <a:avLst/>
          </a:prstGeom>
          <a:noFill/>
          <a:ln w="25400" cap="flat">
            <a:solidFill>
              <a:schemeClr val="tx2">
                <a:lumMod val="20000"/>
                <a:lumOff val="80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955CEE2-D2CB-4B8C-BC81-3395FD2ABA5B}"/>
              </a:ext>
            </a:extLst>
          </p:cNvPr>
          <p:cNvCxnSpPr>
            <a:cxnSpLocks/>
          </p:cNvCxnSpPr>
          <p:nvPr/>
        </p:nvCxnSpPr>
        <p:spPr>
          <a:xfrm flipH="1">
            <a:off x="12229772" y="1897181"/>
            <a:ext cx="0" cy="10472773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A716900-A733-4240-B413-594BB958AE58}"/>
              </a:ext>
            </a:extLst>
          </p:cNvPr>
          <p:cNvCxnSpPr>
            <a:cxnSpLocks/>
          </p:cNvCxnSpPr>
          <p:nvPr/>
        </p:nvCxnSpPr>
        <p:spPr>
          <a:xfrm>
            <a:off x="13455068" y="1884313"/>
            <a:ext cx="0" cy="10448469"/>
          </a:xfrm>
          <a:prstGeom prst="line">
            <a:avLst/>
          </a:prstGeom>
          <a:noFill/>
          <a:ln w="25400" cap="flat">
            <a:solidFill>
              <a:schemeClr val="tx2">
                <a:lumMod val="20000"/>
                <a:lumOff val="80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DACB8A6-1620-4140-B1C0-13AC248C9880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4643788" y="1884313"/>
            <a:ext cx="38244" cy="10771203"/>
          </a:xfrm>
          <a:prstGeom prst="line">
            <a:avLst/>
          </a:prstGeom>
          <a:noFill/>
          <a:ln w="25400" cap="flat">
            <a:solidFill>
              <a:schemeClr val="tx2">
                <a:lumMod val="20000"/>
                <a:lumOff val="80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455B53AF-74FA-439F-839F-B74DA4C88FE4}"/>
              </a:ext>
            </a:extLst>
          </p:cNvPr>
          <p:cNvCxnSpPr>
            <a:cxnSpLocks/>
          </p:cNvCxnSpPr>
          <p:nvPr/>
        </p:nvCxnSpPr>
        <p:spPr>
          <a:xfrm>
            <a:off x="15814220" y="1897181"/>
            <a:ext cx="0" cy="10434924"/>
          </a:xfrm>
          <a:prstGeom prst="line">
            <a:avLst/>
          </a:prstGeom>
          <a:noFill/>
          <a:ln w="25400" cap="flat">
            <a:solidFill>
              <a:schemeClr val="tx2">
                <a:lumMod val="20000"/>
                <a:lumOff val="80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58D0FDD-C643-460A-9930-CB11103797FB}"/>
              </a:ext>
            </a:extLst>
          </p:cNvPr>
          <p:cNvCxnSpPr>
            <a:cxnSpLocks/>
          </p:cNvCxnSpPr>
          <p:nvPr/>
        </p:nvCxnSpPr>
        <p:spPr>
          <a:xfrm>
            <a:off x="17033420" y="1897182"/>
            <a:ext cx="0" cy="10493314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113E09D-B24B-4332-A7B5-820EE625E839}"/>
              </a:ext>
            </a:extLst>
          </p:cNvPr>
          <p:cNvCxnSpPr>
            <a:cxnSpLocks/>
          </p:cNvCxnSpPr>
          <p:nvPr/>
        </p:nvCxnSpPr>
        <p:spPr>
          <a:xfrm>
            <a:off x="18258716" y="1884313"/>
            <a:ext cx="0" cy="10447792"/>
          </a:xfrm>
          <a:prstGeom prst="line">
            <a:avLst/>
          </a:prstGeom>
          <a:noFill/>
          <a:ln w="25400" cap="flat">
            <a:solidFill>
              <a:schemeClr val="tx2">
                <a:lumMod val="20000"/>
                <a:lumOff val="80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E45609E6-FDE1-4709-952F-6F2A633FEC76}"/>
              </a:ext>
            </a:extLst>
          </p:cNvPr>
          <p:cNvCxnSpPr>
            <a:cxnSpLocks/>
          </p:cNvCxnSpPr>
          <p:nvPr/>
        </p:nvCxnSpPr>
        <p:spPr>
          <a:xfrm>
            <a:off x="19477916" y="2039817"/>
            <a:ext cx="41650" cy="10215460"/>
          </a:xfrm>
          <a:prstGeom prst="line">
            <a:avLst/>
          </a:prstGeom>
          <a:noFill/>
          <a:ln w="25400" cap="flat">
            <a:solidFill>
              <a:schemeClr val="tx2">
                <a:lumMod val="20000"/>
                <a:lumOff val="80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A95D2025-097C-4757-9CCF-B3B05BFD22F9}"/>
              </a:ext>
            </a:extLst>
          </p:cNvPr>
          <p:cNvCxnSpPr>
            <a:cxnSpLocks/>
          </p:cNvCxnSpPr>
          <p:nvPr/>
        </p:nvCxnSpPr>
        <p:spPr>
          <a:xfrm>
            <a:off x="20617868" y="2039817"/>
            <a:ext cx="0" cy="10292288"/>
          </a:xfrm>
          <a:prstGeom prst="line">
            <a:avLst/>
          </a:prstGeom>
          <a:noFill/>
          <a:ln w="25400" cap="flat">
            <a:solidFill>
              <a:schemeClr val="tx2">
                <a:lumMod val="20000"/>
                <a:lumOff val="80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A1E439A-DD58-4517-80A4-1B936861D6C2}"/>
              </a:ext>
            </a:extLst>
          </p:cNvPr>
          <p:cNvCxnSpPr>
            <a:cxnSpLocks/>
          </p:cNvCxnSpPr>
          <p:nvPr/>
        </p:nvCxnSpPr>
        <p:spPr>
          <a:xfrm>
            <a:off x="21837068" y="1884989"/>
            <a:ext cx="0" cy="10555727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8" name="矩形 237">
            <a:extLst>
              <a:ext uri="{FF2B5EF4-FFF2-40B4-BE49-F238E27FC236}">
                <a16:creationId xmlns:a16="http://schemas.microsoft.com/office/drawing/2014/main" id="{5BFE08FC-A37E-46FB-94E9-7CCE56CC2DB6}"/>
              </a:ext>
            </a:extLst>
          </p:cNvPr>
          <p:cNvSpPr/>
          <p:nvPr/>
        </p:nvSpPr>
        <p:spPr>
          <a:xfrm>
            <a:off x="5201445" y="12655516"/>
            <a:ext cx="2249059" cy="5198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  <a:sym typeface="Helvetica Neue Medium"/>
              </a:rPr>
              <a:t>CY2019</a:t>
            </a:r>
            <a:endParaRPr kumimoji="0" lang="zh-CN" altLang="en-US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cs typeface="+mn-cs"/>
              <a:sym typeface="Helvetica Neue Medium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F23494E-B1D0-4B68-BB29-7094E6ABDFD3}"/>
              </a:ext>
            </a:extLst>
          </p:cNvPr>
          <p:cNvSpPr/>
          <p:nvPr/>
        </p:nvSpPr>
        <p:spPr>
          <a:xfrm>
            <a:off x="7533924" y="12655516"/>
            <a:ext cx="4702882" cy="51985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  <a:sym typeface="Helvetica Neue Medium"/>
              </a:rPr>
              <a:t>CY2020</a:t>
            </a:r>
            <a:endParaRPr kumimoji="0" lang="zh-CN" altLang="en-US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cs typeface="+mn-cs"/>
              <a:sym typeface="Helvetica Neue Medium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4A91B53-0582-4627-9008-42A676927B26}"/>
              </a:ext>
            </a:extLst>
          </p:cNvPr>
          <p:cNvSpPr/>
          <p:nvPr/>
        </p:nvSpPr>
        <p:spPr>
          <a:xfrm>
            <a:off x="12330591" y="12655516"/>
            <a:ext cx="4702882" cy="5198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  <a:sym typeface="Helvetica Neue Medium"/>
              </a:rPr>
              <a:t>CY2021</a:t>
            </a:r>
            <a:endParaRPr kumimoji="0" lang="zh-CN" altLang="en-US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cs typeface="+mn-cs"/>
              <a:sym typeface="Helvetica Neue Medium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4EE1C64-BE6D-4D5E-A82B-7E9DE8806001}"/>
              </a:ext>
            </a:extLst>
          </p:cNvPr>
          <p:cNvSpPr/>
          <p:nvPr/>
        </p:nvSpPr>
        <p:spPr>
          <a:xfrm>
            <a:off x="17127258" y="12654839"/>
            <a:ext cx="4702882" cy="51985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  <a:sym typeface="Helvetica Neue Medium"/>
              </a:rPr>
              <a:t>CY2022</a:t>
            </a:r>
            <a:endParaRPr kumimoji="0" lang="zh-CN" altLang="en-US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cs typeface="+mn-cs"/>
              <a:sym typeface="Helvetica Neue Medium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46543FC7-AE24-4E84-9596-C9EC3C231C24}"/>
              </a:ext>
            </a:extLst>
          </p:cNvPr>
          <p:cNvCxnSpPr>
            <a:cxnSpLocks/>
          </p:cNvCxnSpPr>
          <p:nvPr/>
        </p:nvCxnSpPr>
        <p:spPr>
          <a:xfrm>
            <a:off x="6286172" y="1884313"/>
            <a:ext cx="0" cy="10474077"/>
          </a:xfrm>
          <a:prstGeom prst="line">
            <a:avLst/>
          </a:prstGeom>
          <a:noFill/>
          <a:ln w="25400" cap="flat">
            <a:solidFill>
              <a:schemeClr val="tx2">
                <a:lumMod val="20000"/>
                <a:lumOff val="80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2022307-14A7-4CCE-A449-C667B9C54D2A}"/>
              </a:ext>
            </a:extLst>
          </p:cNvPr>
          <p:cNvSpPr txBox="1"/>
          <p:nvPr/>
        </p:nvSpPr>
        <p:spPr>
          <a:xfrm>
            <a:off x="7877103" y="12358390"/>
            <a:ext cx="359072" cy="359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sym typeface="Helvetica Neue"/>
              </a:rPr>
              <a:t>Q1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sym typeface="Helvetica Neue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0F1C4B6-5E2E-4514-8817-1D5A3F0EFE90}"/>
              </a:ext>
            </a:extLst>
          </p:cNvPr>
          <p:cNvSpPr txBox="1"/>
          <p:nvPr/>
        </p:nvSpPr>
        <p:spPr>
          <a:xfrm>
            <a:off x="9085434" y="12346549"/>
            <a:ext cx="389529" cy="359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sym typeface="Helvetica Neue"/>
              </a:rPr>
              <a:t>Q2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sym typeface="Helvetica Neue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57E0598-3601-4D14-9F65-288136F8E0B5}"/>
              </a:ext>
            </a:extLst>
          </p:cNvPr>
          <p:cNvSpPr txBox="1"/>
          <p:nvPr/>
        </p:nvSpPr>
        <p:spPr>
          <a:xfrm>
            <a:off x="10274153" y="12358390"/>
            <a:ext cx="389529" cy="359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sym typeface="Helvetica Neue"/>
              </a:rPr>
              <a:t>Q3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sym typeface="Helvetica Neue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E6A2F45-783B-4841-8AF7-AC15D7096798}"/>
              </a:ext>
            </a:extLst>
          </p:cNvPr>
          <p:cNvSpPr txBox="1"/>
          <p:nvPr/>
        </p:nvSpPr>
        <p:spPr>
          <a:xfrm>
            <a:off x="11424238" y="12346549"/>
            <a:ext cx="392735" cy="359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sym typeface="Helvetica Neue"/>
              </a:rPr>
              <a:t>Q4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sym typeface="Helvetica Neue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EADC58B-A4AB-49EE-A170-34F555A67518}"/>
              </a:ext>
            </a:extLst>
          </p:cNvPr>
          <p:cNvSpPr txBox="1"/>
          <p:nvPr/>
        </p:nvSpPr>
        <p:spPr>
          <a:xfrm>
            <a:off x="12685391" y="12381795"/>
            <a:ext cx="359072" cy="359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sym typeface="Helvetica Neue"/>
              </a:rPr>
              <a:t>Q1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sym typeface="Helvetica Neue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FB88A1B-C7D8-4272-930E-0EEA5065F192}"/>
              </a:ext>
            </a:extLst>
          </p:cNvPr>
          <p:cNvSpPr txBox="1"/>
          <p:nvPr/>
        </p:nvSpPr>
        <p:spPr>
          <a:xfrm>
            <a:off x="13893722" y="12369954"/>
            <a:ext cx="389529" cy="359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sym typeface="Helvetica Neue"/>
              </a:rPr>
              <a:t>Q2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sym typeface="Helvetica Neue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6C272137-7D2F-425D-A670-ED5C7F4C4D99}"/>
              </a:ext>
            </a:extLst>
          </p:cNvPr>
          <p:cNvSpPr txBox="1"/>
          <p:nvPr/>
        </p:nvSpPr>
        <p:spPr>
          <a:xfrm>
            <a:off x="15082441" y="12381795"/>
            <a:ext cx="389529" cy="359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sym typeface="Helvetica Neue"/>
              </a:rPr>
              <a:t>Q3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sym typeface="Helvetica Neue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E5632B3-D287-4DD0-A19A-BB4A9C9E3C99}"/>
              </a:ext>
            </a:extLst>
          </p:cNvPr>
          <p:cNvSpPr txBox="1"/>
          <p:nvPr/>
        </p:nvSpPr>
        <p:spPr>
          <a:xfrm>
            <a:off x="16232526" y="12369954"/>
            <a:ext cx="392735" cy="359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sym typeface="Helvetica Neue"/>
              </a:rPr>
              <a:t>Q4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sym typeface="Helvetica Neue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7577CB7D-988B-4735-838F-B864DB101155}"/>
              </a:ext>
            </a:extLst>
          </p:cNvPr>
          <p:cNvSpPr txBox="1"/>
          <p:nvPr/>
        </p:nvSpPr>
        <p:spPr>
          <a:xfrm>
            <a:off x="17435218" y="12360017"/>
            <a:ext cx="359072" cy="359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sym typeface="Helvetica Neue"/>
              </a:rPr>
              <a:t>Q1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sym typeface="Helvetica Neue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73C7EF9-3869-4D95-8EC2-861A217791E3}"/>
              </a:ext>
            </a:extLst>
          </p:cNvPr>
          <p:cNvSpPr txBox="1"/>
          <p:nvPr/>
        </p:nvSpPr>
        <p:spPr>
          <a:xfrm>
            <a:off x="18643549" y="12348176"/>
            <a:ext cx="389529" cy="359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sym typeface="Helvetica Neue"/>
              </a:rPr>
              <a:t>Q2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sym typeface="Helvetica Neue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D73C230-83B8-4E1C-86AE-C381056CB49B}"/>
              </a:ext>
            </a:extLst>
          </p:cNvPr>
          <p:cNvSpPr txBox="1"/>
          <p:nvPr/>
        </p:nvSpPr>
        <p:spPr>
          <a:xfrm>
            <a:off x="19832268" y="12360017"/>
            <a:ext cx="389529" cy="359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sym typeface="Helvetica Neue"/>
              </a:rPr>
              <a:t>Q3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sym typeface="Helvetica Neue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A329F86-EBAA-4911-B5CC-7953B73A414F}"/>
              </a:ext>
            </a:extLst>
          </p:cNvPr>
          <p:cNvSpPr txBox="1"/>
          <p:nvPr/>
        </p:nvSpPr>
        <p:spPr>
          <a:xfrm>
            <a:off x="20982353" y="12348176"/>
            <a:ext cx="392735" cy="359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sym typeface="Helvetica Neue"/>
              </a:rPr>
              <a:t>Q4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sym typeface="Helvetica Neue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8205196-6B2F-4F61-BF12-DCC65924931A}"/>
              </a:ext>
            </a:extLst>
          </p:cNvPr>
          <p:cNvSpPr txBox="1"/>
          <p:nvPr/>
        </p:nvSpPr>
        <p:spPr>
          <a:xfrm>
            <a:off x="5635284" y="12352118"/>
            <a:ext cx="389529" cy="359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sym typeface="Helvetica Neue"/>
              </a:rPr>
              <a:t>Q3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sym typeface="Helvetica Neue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38B7FE9-497E-47B1-A74F-A63DB03CF25C}"/>
              </a:ext>
            </a:extLst>
          </p:cNvPr>
          <p:cNvSpPr txBox="1"/>
          <p:nvPr/>
        </p:nvSpPr>
        <p:spPr>
          <a:xfrm>
            <a:off x="6785369" y="12340277"/>
            <a:ext cx="392735" cy="359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sym typeface="Helvetica Neue"/>
              </a:rPr>
              <a:t>Q4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sym typeface="Helvetica Neue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95143AB-16D6-4CE2-8BCF-A4C87556AA27}"/>
              </a:ext>
            </a:extLst>
          </p:cNvPr>
          <p:cNvGrpSpPr/>
          <p:nvPr/>
        </p:nvGrpSpPr>
        <p:grpSpPr>
          <a:xfrm>
            <a:off x="8686075" y="2013189"/>
            <a:ext cx="1949275" cy="2190673"/>
            <a:chOff x="7827372" y="3268238"/>
            <a:chExt cx="1949275" cy="2190673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DCD41A2A-A3B9-43B2-A33F-F8DF301C60C2}"/>
                </a:ext>
              </a:extLst>
            </p:cNvPr>
            <p:cNvSpPr/>
            <p:nvPr/>
          </p:nvSpPr>
          <p:spPr>
            <a:xfrm>
              <a:off x="7827372" y="3268238"/>
              <a:ext cx="1949275" cy="513601"/>
            </a:xfrm>
            <a:prstGeom prst="roundRect">
              <a:avLst/>
            </a:prstGeom>
            <a:solidFill>
              <a:schemeClr val="accent1"/>
            </a:solidFill>
            <a:ln w="190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Type-C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Neue Medium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B307D51-B940-4A53-BEED-61A26926E867}"/>
                </a:ext>
              </a:extLst>
            </p:cNvPr>
            <p:cNvSpPr/>
            <p:nvPr/>
          </p:nvSpPr>
          <p:spPr>
            <a:xfrm>
              <a:off x="7827372" y="3699934"/>
              <a:ext cx="1949275" cy="17589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耳道内拾音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Neue Medium"/>
              </a:endParaRPr>
            </a:p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Hybrid ANC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和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ENC</a:t>
              </a:r>
            </a:p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Beamforming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Neue Medium"/>
              </a:endParaRPr>
            </a:p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语音唤醒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VAD</a:t>
              </a:r>
            </a:p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风噪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Filter</a:t>
              </a:r>
            </a:p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24bit/192KHz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Neue Medium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934BD42-240B-4AE3-85AB-D12915A227FB}"/>
              </a:ext>
            </a:extLst>
          </p:cNvPr>
          <p:cNvGrpSpPr/>
          <p:nvPr/>
        </p:nvGrpSpPr>
        <p:grpSpPr>
          <a:xfrm>
            <a:off x="14663455" y="2013189"/>
            <a:ext cx="1949275" cy="2190673"/>
            <a:chOff x="13140810" y="3268238"/>
            <a:chExt cx="1949275" cy="2190673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BCAAF76C-E0A1-4B7F-971F-338DBD650DCF}"/>
                </a:ext>
              </a:extLst>
            </p:cNvPr>
            <p:cNvSpPr/>
            <p:nvPr/>
          </p:nvSpPr>
          <p:spPr>
            <a:xfrm>
              <a:off x="13140810" y="3268238"/>
              <a:ext cx="1949275" cy="513601"/>
            </a:xfrm>
            <a:prstGeom prst="roundRect">
              <a:avLst/>
            </a:prstGeom>
            <a:solidFill>
              <a:srgbClr val="FFC000"/>
            </a:solidFill>
            <a:ln w="190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蓝牙（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TWS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）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4AD2C5EB-5BA4-4EF2-B41F-0546C5A6A595}"/>
                </a:ext>
              </a:extLst>
            </p:cNvPr>
            <p:cNvSpPr/>
            <p:nvPr/>
          </p:nvSpPr>
          <p:spPr>
            <a:xfrm>
              <a:off x="13140810" y="3699934"/>
              <a:ext cx="1949275" cy="17589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耳道内拾音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Neue Medium"/>
              </a:endParaRPr>
            </a:p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Hybrid ANC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和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ENC</a:t>
              </a:r>
            </a:p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Beamforming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Neue Medium"/>
              </a:endParaRPr>
            </a:p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语音唤醒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VAD</a:t>
              </a:r>
            </a:p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风噪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Filter</a:t>
              </a:r>
            </a:p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24bit/768KHz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Neue Medium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593E9A55-F414-4C4F-B683-FD9D6321C6AB}"/>
              </a:ext>
            </a:extLst>
          </p:cNvPr>
          <p:cNvGrpSpPr/>
          <p:nvPr/>
        </p:nvGrpSpPr>
        <p:grpSpPr>
          <a:xfrm>
            <a:off x="9897908" y="4867052"/>
            <a:ext cx="1949275" cy="2190673"/>
            <a:chOff x="7827372" y="3268238"/>
            <a:chExt cx="1949275" cy="2190673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757FA35E-3D50-4191-82A3-ED88FA280CD3}"/>
                </a:ext>
              </a:extLst>
            </p:cNvPr>
            <p:cNvSpPr/>
            <p:nvPr/>
          </p:nvSpPr>
          <p:spPr>
            <a:xfrm>
              <a:off x="7827372" y="3268238"/>
              <a:ext cx="1949275" cy="513601"/>
            </a:xfrm>
            <a:prstGeom prst="roundRect">
              <a:avLst/>
            </a:prstGeom>
            <a:solidFill>
              <a:schemeClr val="accent1"/>
            </a:solidFill>
            <a:ln w="190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MIC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阵列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B944C0A-559D-4FAF-83D1-D754232428EE}"/>
                </a:ext>
              </a:extLst>
            </p:cNvPr>
            <p:cNvSpPr/>
            <p:nvPr/>
          </p:nvSpPr>
          <p:spPr>
            <a:xfrm>
              <a:off x="7827372" y="3699934"/>
              <a:ext cx="1949275" cy="17589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6MIC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Neue Medium"/>
              </a:endParaRPr>
            </a:p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Beamforming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Neue Medium"/>
              </a:endParaRPr>
            </a:p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语音唤醒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VAD</a:t>
              </a:r>
            </a:p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远场拾音和降噪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Neue Medium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A26B16DD-D5A5-42C8-BFB1-C2DF65DBEEE1}"/>
              </a:ext>
            </a:extLst>
          </p:cNvPr>
          <p:cNvSpPr txBox="1"/>
          <p:nvPr/>
        </p:nvSpPr>
        <p:spPr>
          <a:xfrm>
            <a:off x="4525244" y="7805484"/>
            <a:ext cx="633187" cy="15949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square" lIns="71437" tIns="71437" rIns="71437" bIns="71437" numCol="1" spcCol="38100" rtlCol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sym typeface="Helvetica Neue"/>
              </a:rPr>
              <a:t>健康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14C635B-0ABB-4172-8307-CA4257BC16BA}"/>
              </a:ext>
            </a:extLst>
          </p:cNvPr>
          <p:cNvCxnSpPr>
            <a:cxnSpLocks/>
          </p:cNvCxnSpPr>
          <p:nvPr/>
        </p:nvCxnSpPr>
        <p:spPr>
          <a:xfrm>
            <a:off x="4690831" y="9933907"/>
            <a:ext cx="18506356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F2A9D6D2-9149-4BA3-9F6C-183CEE832B7B}"/>
              </a:ext>
            </a:extLst>
          </p:cNvPr>
          <p:cNvGrpSpPr/>
          <p:nvPr/>
        </p:nvGrpSpPr>
        <p:grpSpPr>
          <a:xfrm>
            <a:off x="9960032" y="7529409"/>
            <a:ext cx="1949275" cy="2190673"/>
            <a:chOff x="7827372" y="3268238"/>
            <a:chExt cx="1949275" cy="2190673"/>
          </a:xfrm>
        </p:grpSpPr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7F58EEF1-7097-4C7F-ABF2-B5D71384F5BC}"/>
                </a:ext>
              </a:extLst>
            </p:cNvPr>
            <p:cNvSpPr/>
            <p:nvPr/>
          </p:nvSpPr>
          <p:spPr>
            <a:xfrm>
              <a:off x="7827372" y="3268238"/>
              <a:ext cx="1949275" cy="513601"/>
            </a:xfrm>
            <a:prstGeom prst="roundRect">
              <a:avLst/>
            </a:prstGeom>
            <a:solidFill>
              <a:schemeClr val="accent1"/>
            </a:solidFill>
            <a:ln w="190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助听器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Neue Medium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715CDBC7-123B-474F-89FE-6004B652FDD0}"/>
                </a:ext>
              </a:extLst>
            </p:cNvPr>
            <p:cNvSpPr/>
            <p:nvPr/>
          </p:nvSpPr>
          <p:spPr>
            <a:xfrm>
              <a:off x="7827372" y="3699934"/>
              <a:ext cx="1949275" cy="17589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人声拾音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Neue Medium"/>
              </a:endParaRPr>
            </a:p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Beamforming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Neue Medium"/>
              </a:endParaRPr>
            </a:p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声音还原和放大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Neue Medium"/>
              </a:endParaRPr>
            </a:p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智能环境音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降噪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Neue Medium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07DD4D1-C27B-486E-B7F2-4A3BB2837E2E}"/>
              </a:ext>
            </a:extLst>
          </p:cNvPr>
          <p:cNvGrpSpPr/>
          <p:nvPr/>
        </p:nvGrpSpPr>
        <p:grpSpPr>
          <a:xfrm>
            <a:off x="8661009" y="10057346"/>
            <a:ext cx="1949275" cy="2190673"/>
            <a:chOff x="7827372" y="3268238"/>
            <a:chExt cx="1949275" cy="2190673"/>
          </a:xfrm>
        </p:grpSpPr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6AE94201-1481-4D71-9CC5-4C87B612991A}"/>
                </a:ext>
              </a:extLst>
            </p:cNvPr>
            <p:cNvSpPr/>
            <p:nvPr/>
          </p:nvSpPr>
          <p:spPr>
            <a:xfrm>
              <a:off x="7827372" y="3268238"/>
              <a:ext cx="1949275" cy="513601"/>
            </a:xfrm>
            <a:prstGeom prst="roundRect">
              <a:avLst/>
            </a:prstGeom>
            <a:solidFill>
              <a:schemeClr val="accent1"/>
            </a:solidFill>
            <a:ln w="190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DSP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声音处理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22D1E1E-AA30-4E5C-9F0A-D5EBE8788630}"/>
                </a:ext>
              </a:extLst>
            </p:cNvPr>
            <p:cNvSpPr/>
            <p:nvPr/>
          </p:nvSpPr>
          <p:spPr>
            <a:xfrm>
              <a:off x="7827372" y="3699934"/>
              <a:ext cx="1949275" cy="17589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耳道内拾音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Neue Medium"/>
              </a:endParaRPr>
            </a:p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120dB</a:t>
              </a:r>
              <a:r>
                <a:rPr lang="zh-CN" altLang="en-US" sz="1600" b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噪音降噪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Neue Medium"/>
              </a:endParaRPr>
            </a:p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Beamforming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Neue Medium"/>
              </a:endParaRPr>
            </a:p>
            <a:p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风噪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Helvetica Neue Medium"/>
                </a:rPr>
                <a:t>Filter</a:t>
              </a:r>
            </a:p>
          </p:txBody>
        </p:sp>
      </p:grpSp>
      <p:pic>
        <p:nvPicPr>
          <p:cNvPr id="67" name="图像" descr="图像">
            <a:extLst>
              <a:ext uri="{FF2B5EF4-FFF2-40B4-BE49-F238E27FC236}">
                <a16:creationId xmlns:a16="http://schemas.microsoft.com/office/drawing/2014/main" id="{05BE75DE-DE94-4FB2-8343-F2C39D094D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4" t="14061" r="2" b="73"/>
          <a:stretch>
            <a:fillRect/>
          </a:stretch>
        </p:blipFill>
        <p:spPr>
          <a:xfrm>
            <a:off x="799963" y="5110558"/>
            <a:ext cx="3492000" cy="17267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A0E35BC-5382-4198-958A-C155BE26A5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085" b="10644"/>
          <a:stretch/>
        </p:blipFill>
        <p:spPr>
          <a:xfrm>
            <a:off x="826301" y="10314146"/>
            <a:ext cx="3528000" cy="17267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879721-1556-43F7-988A-306BB2BC07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73" b="19216"/>
          <a:stretch/>
        </p:blipFill>
        <p:spPr>
          <a:xfrm>
            <a:off x="1386353" y="7672459"/>
            <a:ext cx="2321155" cy="172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CDC7D7BD-07FE-493B-B65B-0FF76DB5E32B}"/>
              </a:ext>
            </a:extLst>
          </p:cNvPr>
          <p:cNvGrpSpPr/>
          <p:nvPr/>
        </p:nvGrpSpPr>
        <p:grpSpPr>
          <a:xfrm>
            <a:off x="869575" y="2230946"/>
            <a:ext cx="3452177" cy="1728000"/>
            <a:chOff x="869575" y="2230946"/>
            <a:chExt cx="3452177" cy="17280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11788B5-F266-42A9-AA91-2E94136AE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75" y="2230946"/>
              <a:ext cx="1728000" cy="1728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11FFA48-DE2B-48F2-A654-F5786F2C6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752" y="2230946"/>
              <a:ext cx="1728000" cy="1728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80849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耳机芯片架构"/>
          <p:cNvSpPr txBox="1"/>
          <p:nvPr/>
        </p:nvSpPr>
        <p:spPr>
          <a:xfrm>
            <a:off x="17075320" y="343057"/>
            <a:ext cx="6937796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第一代音频套片芯片架构图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957906D4-B999-4986-AE63-9DFBAE4439D7}"/>
              </a:ext>
            </a:extLst>
          </p:cNvPr>
          <p:cNvSpPr txBox="1"/>
          <p:nvPr/>
        </p:nvSpPr>
        <p:spPr>
          <a:xfrm>
            <a:off x="23726179" y="13174188"/>
            <a:ext cx="286937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4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4" name="图片 183">
            <a:extLst>
              <a:ext uri="{FF2B5EF4-FFF2-40B4-BE49-F238E27FC236}">
                <a16:creationId xmlns:a16="http://schemas.microsoft.com/office/drawing/2014/main" id="{89391CC0-41B1-4752-92B1-6724233A4A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328" y="2523010"/>
            <a:ext cx="12125955" cy="9299000"/>
          </a:xfrm>
          <a:prstGeom prst="rect">
            <a:avLst/>
          </a:prstGeom>
          <a:noFill/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92E61F5-4040-42C1-B8D0-1391698D0BF7}"/>
              </a:ext>
            </a:extLst>
          </p:cNvPr>
          <p:cNvSpPr txBox="1"/>
          <p:nvPr/>
        </p:nvSpPr>
        <p:spPr>
          <a:xfrm>
            <a:off x="3865452" y="12219120"/>
            <a:ext cx="4658327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SNC8600: CODEC SOC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343140-4459-4FBF-84B7-C90D367814C7}"/>
              </a:ext>
            </a:extLst>
          </p:cNvPr>
          <p:cNvSpPr txBox="1"/>
          <p:nvPr/>
        </p:nvSpPr>
        <p:spPr>
          <a:xfrm>
            <a:off x="16458845" y="10692856"/>
            <a:ext cx="5086327" cy="11291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SNC1600: Audio Front-end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dirty="0"/>
              <a:t>(Optional)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D5D5D8D0-7091-484A-B782-C51403155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412" y="4036978"/>
            <a:ext cx="8424318" cy="6302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17964443" y="271304"/>
            <a:ext cx="5968991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zh-CN" altLang="en-US" dirty="0"/>
              <a:t>产品主要功能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98401C-55B0-44B5-8D8F-AAAF6151E865}"/>
              </a:ext>
            </a:extLst>
          </p:cNvPr>
          <p:cNvSpPr txBox="1"/>
          <p:nvPr/>
        </p:nvSpPr>
        <p:spPr>
          <a:xfrm>
            <a:off x="23726179" y="13174188"/>
            <a:ext cx="286937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5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1" name="Group127">
            <a:extLst>
              <a:ext uri="{FF2B5EF4-FFF2-40B4-BE49-F238E27FC236}">
                <a16:creationId xmlns:a16="http://schemas.microsoft.com/office/drawing/2014/main" id="{7D5927BA-C637-4CD6-AE4B-480DC54623CA}"/>
              </a:ext>
            </a:extLst>
          </p:cNvPr>
          <p:cNvGrpSpPr/>
          <p:nvPr/>
        </p:nvGrpSpPr>
        <p:grpSpPr>
          <a:xfrm>
            <a:off x="3246896" y="2306154"/>
            <a:ext cx="18778833" cy="7910407"/>
            <a:chOff x="611834" y="1091553"/>
            <a:chExt cx="8876611" cy="3874374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9625AA5-79E8-41BA-AD82-91B68EA8D28A}"/>
                </a:ext>
              </a:extLst>
            </p:cNvPr>
            <p:cNvSpPr/>
            <p:nvPr/>
          </p:nvSpPr>
          <p:spPr>
            <a:xfrm>
              <a:off x="3503480" y="2053675"/>
              <a:ext cx="1209379" cy="1211925"/>
            </a:xfrm>
            <a:custGeom>
              <a:avLst/>
              <a:gdLst/>
              <a:ahLst/>
              <a:cxnLst/>
              <a:rect l="0" t="0" r="0" b="0"/>
              <a:pathLst>
                <a:path w="1209379" h="1211925">
                  <a:moveTo>
                    <a:pt x="0" y="296082"/>
                  </a:moveTo>
                  <a:lnTo>
                    <a:pt x="300069" y="296082"/>
                  </a:lnTo>
                  <a:cubicBezTo>
                    <a:pt x="300069" y="296082"/>
                    <a:pt x="380129" y="295357"/>
                    <a:pt x="389750" y="264830"/>
                  </a:cubicBezTo>
                  <a:cubicBezTo>
                    <a:pt x="389750" y="264830"/>
                    <a:pt x="396868" y="249567"/>
                    <a:pt x="383040" y="232124"/>
                  </a:cubicBezTo>
                  <a:cubicBezTo>
                    <a:pt x="383040" y="232124"/>
                    <a:pt x="365573" y="200871"/>
                    <a:pt x="347378" y="184880"/>
                  </a:cubicBezTo>
                  <a:cubicBezTo>
                    <a:pt x="329183" y="168890"/>
                    <a:pt x="315353" y="99843"/>
                    <a:pt x="347378" y="56234"/>
                  </a:cubicBezTo>
                  <a:cubicBezTo>
                    <a:pt x="379401" y="12625"/>
                    <a:pt x="423798" y="0"/>
                    <a:pt x="468195" y="0"/>
                  </a:cubicBezTo>
                  <a:cubicBezTo>
                    <a:pt x="512592" y="7537"/>
                    <a:pt x="551893" y="22800"/>
                    <a:pt x="575912" y="70770"/>
                  </a:cubicBezTo>
                  <a:cubicBezTo>
                    <a:pt x="599930" y="118740"/>
                    <a:pt x="588286" y="162350"/>
                    <a:pt x="559899" y="195783"/>
                  </a:cubicBezTo>
                  <a:cubicBezTo>
                    <a:pt x="531515" y="229217"/>
                    <a:pt x="520598" y="251020"/>
                    <a:pt x="523510" y="259743"/>
                  </a:cubicBezTo>
                  <a:cubicBezTo>
                    <a:pt x="526421" y="268464"/>
                    <a:pt x="530789" y="280820"/>
                    <a:pt x="557716" y="289541"/>
                  </a:cubicBezTo>
                  <a:cubicBezTo>
                    <a:pt x="584646" y="298264"/>
                    <a:pt x="637777" y="296082"/>
                    <a:pt x="637777" y="296082"/>
                  </a:cubicBezTo>
                  <a:lnTo>
                    <a:pt x="916530" y="296082"/>
                  </a:lnTo>
                  <a:lnTo>
                    <a:pt x="916530" y="567185"/>
                  </a:lnTo>
                  <a:cubicBezTo>
                    <a:pt x="916530" y="567185"/>
                    <a:pt x="914348" y="667484"/>
                    <a:pt x="942005" y="679841"/>
                  </a:cubicBezTo>
                  <a:cubicBezTo>
                    <a:pt x="969661" y="692197"/>
                    <a:pt x="985674" y="674753"/>
                    <a:pt x="991564" y="668940"/>
                  </a:cubicBezTo>
                  <a:cubicBezTo>
                    <a:pt x="991564" y="668940"/>
                    <a:pt x="1035895" y="630418"/>
                    <a:pt x="1052630" y="626058"/>
                  </a:cubicBezTo>
                  <a:cubicBezTo>
                    <a:pt x="1069373" y="621696"/>
                    <a:pt x="1128326" y="609341"/>
                    <a:pt x="1175636" y="660217"/>
                  </a:cubicBezTo>
                  <a:cubicBezTo>
                    <a:pt x="1222939" y="711095"/>
                    <a:pt x="1212018" y="789587"/>
                    <a:pt x="1193831" y="821568"/>
                  </a:cubicBezTo>
                  <a:cubicBezTo>
                    <a:pt x="1175636" y="853548"/>
                    <a:pt x="1134756" y="883705"/>
                    <a:pt x="1088176" y="882413"/>
                  </a:cubicBezTo>
                  <a:cubicBezTo>
                    <a:pt x="1088176" y="882413"/>
                    <a:pt x="1047432" y="882869"/>
                    <a:pt x="1022884" y="859826"/>
                  </a:cubicBezTo>
                  <a:cubicBezTo>
                    <a:pt x="998336" y="836783"/>
                    <a:pt x="969859" y="822069"/>
                    <a:pt x="963969" y="819622"/>
                  </a:cubicBezTo>
                  <a:cubicBezTo>
                    <a:pt x="958079" y="817175"/>
                    <a:pt x="938440" y="814720"/>
                    <a:pt x="930590" y="837269"/>
                  </a:cubicBezTo>
                  <a:cubicBezTo>
                    <a:pt x="922731" y="859826"/>
                    <a:pt x="916355" y="869136"/>
                    <a:pt x="916355" y="920216"/>
                  </a:cubicBezTo>
                  <a:lnTo>
                    <a:pt x="916355" y="1211820"/>
                  </a:lnTo>
                  <a:lnTo>
                    <a:pt x="644867" y="1211820"/>
                  </a:lnTo>
                  <a:cubicBezTo>
                    <a:pt x="644867" y="1211820"/>
                    <a:pt x="530975" y="1215818"/>
                    <a:pt x="526060" y="1174565"/>
                  </a:cubicBezTo>
                  <a:cubicBezTo>
                    <a:pt x="526060" y="1174565"/>
                    <a:pt x="521530" y="1160224"/>
                    <a:pt x="534015" y="1144545"/>
                  </a:cubicBezTo>
                  <a:cubicBezTo>
                    <a:pt x="548867" y="1120764"/>
                    <a:pt x="561293" y="1108604"/>
                    <a:pt x="573968" y="1091231"/>
                  </a:cubicBezTo>
                  <a:cubicBezTo>
                    <a:pt x="573968" y="1091231"/>
                    <a:pt x="611494" y="1013308"/>
                    <a:pt x="559802" y="958459"/>
                  </a:cubicBezTo>
                  <a:cubicBezTo>
                    <a:pt x="559802" y="958459"/>
                    <a:pt x="521282" y="913786"/>
                    <a:pt x="455426" y="915032"/>
                  </a:cubicBezTo>
                  <a:cubicBezTo>
                    <a:pt x="392800" y="921234"/>
                    <a:pt x="369688" y="945805"/>
                    <a:pt x="356516" y="960944"/>
                  </a:cubicBezTo>
                  <a:cubicBezTo>
                    <a:pt x="344189" y="975110"/>
                    <a:pt x="316742" y="1020916"/>
                    <a:pt x="335889" y="1074351"/>
                  </a:cubicBezTo>
                  <a:cubicBezTo>
                    <a:pt x="335889" y="1074351"/>
                    <a:pt x="345333" y="1093214"/>
                    <a:pt x="356019" y="1106864"/>
                  </a:cubicBezTo>
                  <a:cubicBezTo>
                    <a:pt x="385096" y="1144340"/>
                    <a:pt x="406965" y="1169655"/>
                    <a:pt x="385842" y="1188762"/>
                  </a:cubicBezTo>
                  <a:cubicBezTo>
                    <a:pt x="369439" y="1205390"/>
                    <a:pt x="341853" y="1211820"/>
                    <a:pt x="300233" y="1211820"/>
                  </a:cubicBezTo>
                  <a:lnTo>
                    <a:pt x="0" y="1211820"/>
                  </a:lnTo>
                  <a:lnTo>
                    <a:pt x="0" y="925026"/>
                  </a:lnTo>
                  <a:cubicBezTo>
                    <a:pt x="0" y="925026"/>
                    <a:pt x="-1691" y="811779"/>
                    <a:pt x="39547" y="818155"/>
                  </a:cubicBezTo>
                  <a:cubicBezTo>
                    <a:pt x="39547" y="818155"/>
                    <a:pt x="65566" y="821583"/>
                    <a:pt x="94532" y="847567"/>
                  </a:cubicBezTo>
                  <a:cubicBezTo>
                    <a:pt x="123496" y="873552"/>
                    <a:pt x="156389" y="889238"/>
                    <a:pt x="205482" y="877960"/>
                  </a:cubicBezTo>
                  <a:cubicBezTo>
                    <a:pt x="254576" y="866689"/>
                    <a:pt x="280595" y="824038"/>
                    <a:pt x="287468" y="799520"/>
                  </a:cubicBezTo>
                  <a:cubicBezTo>
                    <a:pt x="294341" y="775010"/>
                    <a:pt x="312014" y="703923"/>
                    <a:pt x="247211" y="646073"/>
                  </a:cubicBezTo>
                  <a:cubicBezTo>
                    <a:pt x="247211" y="646073"/>
                    <a:pt x="204501" y="608812"/>
                    <a:pt x="148534" y="625482"/>
                  </a:cubicBezTo>
                  <a:cubicBezTo>
                    <a:pt x="148534" y="625482"/>
                    <a:pt x="118833" y="635042"/>
                    <a:pt x="99441" y="654407"/>
                  </a:cubicBezTo>
                  <a:cubicBezTo>
                    <a:pt x="80049" y="673772"/>
                    <a:pt x="55257" y="692157"/>
                    <a:pt x="36111" y="687744"/>
                  </a:cubicBezTo>
                  <a:cubicBezTo>
                    <a:pt x="16964" y="683333"/>
                    <a:pt x="3218" y="651956"/>
                    <a:pt x="0" y="620089"/>
                  </a:cubicBezTo>
                  <a:cubicBezTo>
                    <a:pt x="0" y="588223"/>
                    <a:pt x="0" y="548022"/>
                    <a:pt x="0" y="547531"/>
                  </a:cubicBezTo>
                  <a:lnTo>
                    <a:pt x="0" y="296082"/>
                  </a:lnTo>
                  <a:close/>
                </a:path>
              </a:pathLst>
            </a:custGeom>
            <a:solidFill>
              <a:srgbClr val="2DA2BF"/>
            </a:solidFill>
            <a:ln w="7600" cap="flat">
              <a:solidFill>
                <a:srgbClr val="2DA2BF"/>
              </a:solidFill>
              <a:bevel/>
            </a:ln>
          </p:spPr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F2142FCC-C087-4A40-AC4E-17897E02D77A}"/>
                </a:ext>
              </a:extLst>
            </p:cNvPr>
            <p:cNvSpPr/>
            <p:nvPr/>
          </p:nvSpPr>
          <p:spPr>
            <a:xfrm flipV="1">
              <a:off x="4420215" y="2349173"/>
              <a:ext cx="1209379" cy="1214902"/>
            </a:xfrm>
            <a:custGeom>
              <a:avLst/>
              <a:gdLst/>
              <a:ahLst/>
              <a:cxnLst/>
              <a:rect l="0" t="0" r="0" b="0"/>
              <a:pathLst>
                <a:path w="1209379" h="1214902">
                  <a:moveTo>
                    <a:pt x="0" y="297421"/>
                  </a:moveTo>
                  <a:lnTo>
                    <a:pt x="302404" y="297276"/>
                  </a:lnTo>
                  <a:cubicBezTo>
                    <a:pt x="302404" y="297276"/>
                    <a:pt x="381117" y="293668"/>
                    <a:pt x="389750" y="268305"/>
                  </a:cubicBezTo>
                  <a:cubicBezTo>
                    <a:pt x="389750" y="268305"/>
                    <a:pt x="396837" y="256379"/>
                    <a:pt x="382422" y="230773"/>
                  </a:cubicBezTo>
                  <a:cubicBezTo>
                    <a:pt x="382422" y="230773"/>
                    <a:pt x="365772" y="208400"/>
                    <a:pt x="346885" y="183045"/>
                  </a:cubicBezTo>
                  <a:cubicBezTo>
                    <a:pt x="326257" y="164152"/>
                    <a:pt x="315572" y="103248"/>
                    <a:pt x="346139" y="58998"/>
                  </a:cubicBezTo>
                  <a:cubicBezTo>
                    <a:pt x="376924" y="14434"/>
                    <a:pt x="428894" y="-1906"/>
                    <a:pt x="467912" y="0"/>
                  </a:cubicBezTo>
                  <a:cubicBezTo>
                    <a:pt x="515627" y="7043"/>
                    <a:pt x="557341" y="22754"/>
                    <a:pt x="578501" y="72422"/>
                  </a:cubicBezTo>
                  <a:cubicBezTo>
                    <a:pt x="604650" y="131338"/>
                    <a:pt x="587448" y="173846"/>
                    <a:pt x="546502" y="216119"/>
                  </a:cubicBezTo>
                  <a:cubicBezTo>
                    <a:pt x="524075" y="240221"/>
                    <a:pt x="522655" y="255720"/>
                    <a:pt x="525567" y="264458"/>
                  </a:cubicBezTo>
                  <a:cubicBezTo>
                    <a:pt x="528477" y="273193"/>
                    <a:pt x="533431" y="278405"/>
                    <a:pt x="560359" y="287142"/>
                  </a:cubicBezTo>
                  <a:cubicBezTo>
                    <a:pt x="587288" y="295878"/>
                    <a:pt x="638149" y="297608"/>
                    <a:pt x="638149" y="297608"/>
                  </a:cubicBezTo>
                  <a:lnTo>
                    <a:pt x="916902" y="297608"/>
                  </a:lnTo>
                  <a:lnTo>
                    <a:pt x="916530" y="571169"/>
                  </a:lnTo>
                  <a:cubicBezTo>
                    <a:pt x="916530" y="571169"/>
                    <a:pt x="914348" y="671639"/>
                    <a:pt x="942005" y="684015"/>
                  </a:cubicBezTo>
                  <a:cubicBezTo>
                    <a:pt x="969661" y="696391"/>
                    <a:pt x="985674" y="678919"/>
                    <a:pt x="991564" y="673095"/>
                  </a:cubicBezTo>
                  <a:cubicBezTo>
                    <a:pt x="991564" y="673095"/>
                    <a:pt x="1035895" y="634508"/>
                    <a:pt x="1052630" y="630140"/>
                  </a:cubicBezTo>
                  <a:cubicBezTo>
                    <a:pt x="1069373" y="625771"/>
                    <a:pt x="1128326" y="613396"/>
                    <a:pt x="1175636" y="664357"/>
                  </a:cubicBezTo>
                  <a:cubicBezTo>
                    <a:pt x="1222939" y="715320"/>
                    <a:pt x="1212018" y="793949"/>
                    <a:pt x="1193831" y="825983"/>
                  </a:cubicBezTo>
                  <a:cubicBezTo>
                    <a:pt x="1175636" y="858017"/>
                    <a:pt x="1134756" y="888220"/>
                    <a:pt x="1088176" y="886928"/>
                  </a:cubicBezTo>
                  <a:cubicBezTo>
                    <a:pt x="1088176" y="886928"/>
                    <a:pt x="1047432" y="887384"/>
                    <a:pt x="1022884" y="864295"/>
                  </a:cubicBezTo>
                  <a:cubicBezTo>
                    <a:pt x="998336" y="841221"/>
                    <a:pt x="969859" y="826485"/>
                    <a:pt x="963969" y="824030"/>
                  </a:cubicBezTo>
                  <a:cubicBezTo>
                    <a:pt x="958079" y="821575"/>
                    <a:pt x="938440" y="819120"/>
                    <a:pt x="930590" y="841708"/>
                  </a:cubicBezTo>
                  <a:cubicBezTo>
                    <a:pt x="922731" y="864295"/>
                    <a:pt x="916355" y="873628"/>
                    <a:pt x="916355" y="924798"/>
                  </a:cubicBezTo>
                  <a:lnTo>
                    <a:pt x="916355" y="1214731"/>
                  </a:lnTo>
                  <a:lnTo>
                    <a:pt x="644867" y="1214731"/>
                  </a:lnTo>
                  <a:cubicBezTo>
                    <a:pt x="644867" y="1214731"/>
                    <a:pt x="529988" y="1216897"/>
                    <a:pt x="526060" y="1179573"/>
                  </a:cubicBezTo>
                  <a:cubicBezTo>
                    <a:pt x="526060" y="1179573"/>
                    <a:pt x="520661" y="1167786"/>
                    <a:pt x="540789" y="1138320"/>
                  </a:cubicBezTo>
                  <a:cubicBezTo>
                    <a:pt x="560917" y="1108855"/>
                    <a:pt x="578100" y="1096087"/>
                    <a:pt x="586446" y="1071045"/>
                  </a:cubicBezTo>
                  <a:cubicBezTo>
                    <a:pt x="586446" y="1071045"/>
                    <a:pt x="602647" y="1003276"/>
                    <a:pt x="560917" y="962517"/>
                  </a:cubicBezTo>
                  <a:cubicBezTo>
                    <a:pt x="560917" y="962517"/>
                    <a:pt x="517715" y="914394"/>
                    <a:pt x="454874" y="918810"/>
                  </a:cubicBezTo>
                  <a:cubicBezTo>
                    <a:pt x="392037" y="923225"/>
                    <a:pt x="366017" y="949749"/>
                    <a:pt x="353744" y="963992"/>
                  </a:cubicBezTo>
                  <a:cubicBezTo>
                    <a:pt x="341470" y="978234"/>
                    <a:pt x="315451" y="1026357"/>
                    <a:pt x="334598" y="1079884"/>
                  </a:cubicBezTo>
                  <a:cubicBezTo>
                    <a:pt x="334598" y="1079884"/>
                    <a:pt x="351780" y="1114753"/>
                    <a:pt x="370926" y="1132430"/>
                  </a:cubicBezTo>
                  <a:cubicBezTo>
                    <a:pt x="390072" y="1150108"/>
                    <a:pt x="401855" y="1177118"/>
                    <a:pt x="384182" y="1191847"/>
                  </a:cubicBezTo>
                  <a:cubicBezTo>
                    <a:pt x="366508" y="1206584"/>
                    <a:pt x="319379" y="1210999"/>
                    <a:pt x="300233" y="1214731"/>
                  </a:cubicBezTo>
                  <a:lnTo>
                    <a:pt x="0" y="1214731"/>
                  </a:lnTo>
                  <a:lnTo>
                    <a:pt x="0" y="929617"/>
                  </a:lnTo>
                  <a:cubicBezTo>
                    <a:pt x="0" y="929617"/>
                    <a:pt x="-1691" y="816172"/>
                    <a:pt x="39547" y="822556"/>
                  </a:cubicBezTo>
                  <a:cubicBezTo>
                    <a:pt x="39547" y="822556"/>
                    <a:pt x="65566" y="825998"/>
                    <a:pt x="94531" y="852021"/>
                  </a:cubicBezTo>
                  <a:cubicBezTo>
                    <a:pt x="123496" y="878051"/>
                    <a:pt x="156389" y="893768"/>
                    <a:pt x="205482" y="882466"/>
                  </a:cubicBezTo>
                  <a:cubicBezTo>
                    <a:pt x="254576" y="871173"/>
                    <a:pt x="277052" y="826895"/>
                    <a:pt x="285749" y="803898"/>
                  </a:cubicBezTo>
                  <a:cubicBezTo>
                    <a:pt x="292709" y="781652"/>
                    <a:pt x="307494" y="706948"/>
                    <a:pt x="250336" y="655988"/>
                  </a:cubicBezTo>
                  <a:cubicBezTo>
                    <a:pt x="250336" y="655988"/>
                    <a:pt x="209207" y="618574"/>
                    <a:pt x="150309" y="629513"/>
                  </a:cubicBezTo>
                  <a:cubicBezTo>
                    <a:pt x="150309" y="629513"/>
                    <a:pt x="118747" y="633987"/>
                    <a:pt x="99441" y="658538"/>
                  </a:cubicBezTo>
                  <a:cubicBezTo>
                    <a:pt x="80049" y="677936"/>
                    <a:pt x="55257" y="696351"/>
                    <a:pt x="36111" y="691931"/>
                  </a:cubicBezTo>
                  <a:cubicBezTo>
                    <a:pt x="12631" y="688926"/>
                    <a:pt x="3218" y="656083"/>
                    <a:pt x="0" y="624162"/>
                  </a:cubicBezTo>
                  <a:cubicBezTo>
                    <a:pt x="0" y="592242"/>
                    <a:pt x="0" y="551973"/>
                    <a:pt x="0" y="551482"/>
                  </a:cubicBezTo>
                  <a:lnTo>
                    <a:pt x="0" y="297421"/>
                  </a:lnTo>
                  <a:close/>
                </a:path>
              </a:pathLst>
            </a:custGeom>
            <a:solidFill>
              <a:srgbClr val="FFCD55"/>
            </a:solidFill>
            <a:ln w="7600" cap="flat">
              <a:solidFill>
                <a:srgbClr val="FFCD55"/>
              </a:solidFill>
              <a:bevel/>
            </a:ln>
          </p:spPr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74CB6C9-F3BC-47CD-9A47-AED5978F50FF}"/>
                </a:ext>
              </a:extLst>
            </p:cNvPr>
            <p:cNvSpPr/>
            <p:nvPr/>
          </p:nvSpPr>
          <p:spPr>
            <a:xfrm flipH="1">
              <a:off x="3211131" y="2967064"/>
              <a:ext cx="1209379" cy="1215003"/>
            </a:xfrm>
            <a:custGeom>
              <a:avLst/>
              <a:gdLst/>
              <a:ahLst/>
              <a:cxnLst/>
              <a:rect l="0" t="0" r="0" b="0"/>
              <a:pathLst>
                <a:path w="1209379" h="1215003">
                  <a:moveTo>
                    <a:pt x="0" y="299843"/>
                  </a:moveTo>
                  <a:lnTo>
                    <a:pt x="300069" y="299843"/>
                  </a:lnTo>
                  <a:cubicBezTo>
                    <a:pt x="300069" y="299843"/>
                    <a:pt x="381949" y="294951"/>
                    <a:pt x="389404" y="267450"/>
                  </a:cubicBezTo>
                  <a:cubicBezTo>
                    <a:pt x="389404" y="267450"/>
                    <a:pt x="396868" y="253249"/>
                    <a:pt x="383040" y="235776"/>
                  </a:cubicBezTo>
                  <a:cubicBezTo>
                    <a:pt x="383040" y="235776"/>
                    <a:pt x="363294" y="210917"/>
                    <a:pt x="347378" y="188453"/>
                  </a:cubicBezTo>
                  <a:cubicBezTo>
                    <a:pt x="330693" y="164907"/>
                    <a:pt x="315353" y="101385"/>
                    <a:pt x="347378" y="57703"/>
                  </a:cubicBezTo>
                  <a:cubicBezTo>
                    <a:pt x="379401" y="14021"/>
                    <a:pt x="424082" y="-1757"/>
                    <a:pt x="468195" y="0"/>
                  </a:cubicBezTo>
                  <a:cubicBezTo>
                    <a:pt x="512419" y="8295"/>
                    <a:pt x="552175" y="23902"/>
                    <a:pt x="575791" y="72152"/>
                  </a:cubicBezTo>
                  <a:cubicBezTo>
                    <a:pt x="597692" y="116898"/>
                    <a:pt x="588286" y="165885"/>
                    <a:pt x="559899" y="199375"/>
                  </a:cubicBezTo>
                  <a:cubicBezTo>
                    <a:pt x="531515" y="232864"/>
                    <a:pt x="520598" y="254705"/>
                    <a:pt x="523510" y="263442"/>
                  </a:cubicBezTo>
                  <a:cubicBezTo>
                    <a:pt x="526421" y="272178"/>
                    <a:pt x="535252" y="285163"/>
                    <a:pt x="557152" y="291689"/>
                  </a:cubicBezTo>
                  <a:cubicBezTo>
                    <a:pt x="584284" y="299772"/>
                    <a:pt x="637777" y="299843"/>
                    <a:pt x="637777" y="299843"/>
                  </a:cubicBezTo>
                  <a:lnTo>
                    <a:pt x="917054" y="299432"/>
                  </a:lnTo>
                  <a:lnTo>
                    <a:pt x="917343" y="581606"/>
                  </a:lnTo>
                  <a:cubicBezTo>
                    <a:pt x="917343" y="581606"/>
                    <a:pt x="914348" y="671870"/>
                    <a:pt x="942005" y="684247"/>
                  </a:cubicBezTo>
                  <a:cubicBezTo>
                    <a:pt x="969661" y="696624"/>
                    <a:pt x="985674" y="679150"/>
                    <a:pt x="991564" y="673327"/>
                  </a:cubicBezTo>
                  <a:cubicBezTo>
                    <a:pt x="991564" y="673327"/>
                    <a:pt x="1035895" y="634741"/>
                    <a:pt x="1052630" y="630372"/>
                  </a:cubicBezTo>
                  <a:cubicBezTo>
                    <a:pt x="1069373" y="626004"/>
                    <a:pt x="1128326" y="613628"/>
                    <a:pt x="1175636" y="664590"/>
                  </a:cubicBezTo>
                  <a:cubicBezTo>
                    <a:pt x="1222939" y="715552"/>
                    <a:pt x="1212018" y="794177"/>
                    <a:pt x="1193831" y="826211"/>
                  </a:cubicBezTo>
                  <a:cubicBezTo>
                    <a:pt x="1175636" y="858245"/>
                    <a:pt x="1134756" y="888455"/>
                    <a:pt x="1088176" y="887163"/>
                  </a:cubicBezTo>
                  <a:cubicBezTo>
                    <a:pt x="1088176" y="887163"/>
                    <a:pt x="1047432" y="887612"/>
                    <a:pt x="1022884" y="864530"/>
                  </a:cubicBezTo>
                  <a:cubicBezTo>
                    <a:pt x="998336" y="841449"/>
                    <a:pt x="969859" y="826720"/>
                    <a:pt x="963969" y="824266"/>
                  </a:cubicBezTo>
                  <a:cubicBezTo>
                    <a:pt x="958079" y="821811"/>
                    <a:pt x="938440" y="819348"/>
                    <a:pt x="930590" y="841943"/>
                  </a:cubicBezTo>
                  <a:cubicBezTo>
                    <a:pt x="922731" y="864530"/>
                    <a:pt x="916355" y="873863"/>
                    <a:pt x="916355" y="925026"/>
                  </a:cubicBezTo>
                  <a:lnTo>
                    <a:pt x="916355" y="1214845"/>
                  </a:lnTo>
                  <a:lnTo>
                    <a:pt x="644867" y="1214845"/>
                  </a:lnTo>
                  <a:cubicBezTo>
                    <a:pt x="644867" y="1214845"/>
                    <a:pt x="529988" y="1217132"/>
                    <a:pt x="526060" y="1179801"/>
                  </a:cubicBezTo>
                  <a:cubicBezTo>
                    <a:pt x="526060" y="1179801"/>
                    <a:pt x="520661" y="1168021"/>
                    <a:pt x="540789" y="1138556"/>
                  </a:cubicBezTo>
                  <a:cubicBezTo>
                    <a:pt x="560917" y="1109091"/>
                    <a:pt x="578100" y="1096323"/>
                    <a:pt x="586446" y="1071273"/>
                  </a:cubicBezTo>
                  <a:cubicBezTo>
                    <a:pt x="586446" y="1071273"/>
                    <a:pt x="602647" y="1003504"/>
                    <a:pt x="560917" y="962745"/>
                  </a:cubicBezTo>
                  <a:cubicBezTo>
                    <a:pt x="560917" y="962745"/>
                    <a:pt x="517715" y="914622"/>
                    <a:pt x="454874" y="919045"/>
                  </a:cubicBezTo>
                  <a:cubicBezTo>
                    <a:pt x="392037" y="923461"/>
                    <a:pt x="366017" y="949977"/>
                    <a:pt x="353744" y="964220"/>
                  </a:cubicBezTo>
                  <a:cubicBezTo>
                    <a:pt x="341470" y="978462"/>
                    <a:pt x="315451" y="1026585"/>
                    <a:pt x="334598" y="1080112"/>
                  </a:cubicBezTo>
                  <a:cubicBezTo>
                    <a:pt x="334598" y="1080112"/>
                    <a:pt x="351780" y="1114981"/>
                    <a:pt x="370926" y="1132658"/>
                  </a:cubicBezTo>
                  <a:cubicBezTo>
                    <a:pt x="390073" y="1150344"/>
                    <a:pt x="401855" y="1177346"/>
                    <a:pt x="384182" y="1192083"/>
                  </a:cubicBezTo>
                  <a:cubicBezTo>
                    <a:pt x="366508" y="1206812"/>
                    <a:pt x="319379" y="1211235"/>
                    <a:pt x="300233" y="1214845"/>
                  </a:cubicBezTo>
                  <a:lnTo>
                    <a:pt x="0" y="1214845"/>
                  </a:lnTo>
                  <a:lnTo>
                    <a:pt x="0" y="929845"/>
                  </a:lnTo>
                  <a:cubicBezTo>
                    <a:pt x="0" y="929845"/>
                    <a:pt x="-1691" y="816407"/>
                    <a:pt x="39548" y="822791"/>
                  </a:cubicBezTo>
                  <a:cubicBezTo>
                    <a:pt x="39548" y="822791"/>
                    <a:pt x="65566" y="826226"/>
                    <a:pt x="94532" y="852256"/>
                  </a:cubicBezTo>
                  <a:cubicBezTo>
                    <a:pt x="123496" y="878279"/>
                    <a:pt x="157134" y="896853"/>
                    <a:pt x="205482" y="882702"/>
                  </a:cubicBezTo>
                  <a:cubicBezTo>
                    <a:pt x="255361" y="868102"/>
                    <a:pt x="277690" y="828028"/>
                    <a:pt x="284561" y="803472"/>
                  </a:cubicBezTo>
                  <a:cubicBezTo>
                    <a:pt x="291436" y="778916"/>
                    <a:pt x="306928" y="700929"/>
                    <a:pt x="249149" y="653697"/>
                  </a:cubicBezTo>
                  <a:cubicBezTo>
                    <a:pt x="249149" y="653697"/>
                    <a:pt x="204415" y="617030"/>
                    <a:pt x="148534" y="629796"/>
                  </a:cubicBezTo>
                  <a:cubicBezTo>
                    <a:pt x="148534" y="629796"/>
                    <a:pt x="118833" y="639371"/>
                    <a:pt x="99441" y="658769"/>
                  </a:cubicBezTo>
                  <a:cubicBezTo>
                    <a:pt x="80049" y="678166"/>
                    <a:pt x="53671" y="692880"/>
                    <a:pt x="34182" y="690363"/>
                  </a:cubicBezTo>
                  <a:cubicBezTo>
                    <a:pt x="14922" y="687878"/>
                    <a:pt x="3219" y="656315"/>
                    <a:pt x="0" y="624395"/>
                  </a:cubicBezTo>
                  <a:cubicBezTo>
                    <a:pt x="0" y="592475"/>
                    <a:pt x="0" y="552206"/>
                    <a:pt x="0" y="551714"/>
                  </a:cubicBezTo>
                  <a:lnTo>
                    <a:pt x="0" y="299843"/>
                  </a:lnTo>
                  <a:close/>
                </a:path>
              </a:pathLst>
            </a:custGeom>
            <a:solidFill>
              <a:srgbClr val="FFCD55"/>
            </a:solidFill>
            <a:ln w="7600" cap="flat">
              <a:solidFill>
                <a:srgbClr val="FFCD55"/>
              </a:solidFill>
              <a:bevel/>
            </a:ln>
          </p:spPr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6F0C1A6B-173E-4288-B71F-8E5ABD31A51F}"/>
                </a:ext>
              </a:extLst>
            </p:cNvPr>
            <p:cNvSpPr/>
            <p:nvPr/>
          </p:nvSpPr>
          <p:spPr>
            <a:xfrm flipH="1" flipV="1">
              <a:off x="4128216" y="3265320"/>
              <a:ext cx="1209379" cy="1212068"/>
            </a:xfrm>
            <a:custGeom>
              <a:avLst/>
              <a:gdLst/>
              <a:ahLst/>
              <a:cxnLst/>
              <a:rect l="0" t="0" r="0" b="0"/>
              <a:pathLst>
                <a:path w="1209379" h="1212068">
                  <a:moveTo>
                    <a:pt x="0" y="296120"/>
                  </a:moveTo>
                  <a:lnTo>
                    <a:pt x="300069" y="296120"/>
                  </a:lnTo>
                  <a:cubicBezTo>
                    <a:pt x="300069" y="296120"/>
                    <a:pt x="380129" y="295392"/>
                    <a:pt x="389750" y="264770"/>
                  </a:cubicBezTo>
                  <a:cubicBezTo>
                    <a:pt x="389750" y="264770"/>
                    <a:pt x="396868" y="249462"/>
                    <a:pt x="383040" y="231964"/>
                  </a:cubicBezTo>
                  <a:cubicBezTo>
                    <a:pt x="383040" y="231964"/>
                    <a:pt x="365573" y="200614"/>
                    <a:pt x="347378" y="184574"/>
                  </a:cubicBezTo>
                  <a:cubicBezTo>
                    <a:pt x="329183" y="168536"/>
                    <a:pt x="315353" y="99276"/>
                    <a:pt x="347378" y="55532"/>
                  </a:cubicBezTo>
                  <a:cubicBezTo>
                    <a:pt x="379401" y="11789"/>
                    <a:pt x="423798" y="-2063"/>
                    <a:pt x="468195" y="0"/>
                  </a:cubicBezTo>
                  <a:cubicBezTo>
                    <a:pt x="512592" y="6686"/>
                    <a:pt x="551893" y="21996"/>
                    <a:pt x="575912" y="70113"/>
                  </a:cubicBezTo>
                  <a:cubicBezTo>
                    <a:pt x="599930" y="118231"/>
                    <a:pt x="588286" y="161974"/>
                    <a:pt x="559899" y="195512"/>
                  </a:cubicBezTo>
                  <a:cubicBezTo>
                    <a:pt x="531515" y="229049"/>
                    <a:pt x="520598" y="250918"/>
                    <a:pt x="523510" y="259668"/>
                  </a:cubicBezTo>
                  <a:cubicBezTo>
                    <a:pt x="526421" y="268415"/>
                    <a:pt x="530789" y="280810"/>
                    <a:pt x="557716" y="289558"/>
                  </a:cubicBezTo>
                  <a:cubicBezTo>
                    <a:pt x="584646" y="298308"/>
                    <a:pt x="637777" y="296120"/>
                    <a:pt x="637777" y="296120"/>
                  </a:cubicBezTo>
                  <a:lnTo>
                    <a:pt x="916530" y="296120"/>
                  </a:lnTo>
                  <a:lnTo>
                    <a:pt x="916530" y="568057"/>
                  </a:lnTo>
                  <a:cubicBezTo>
                    <a:pt x="916530" y="568057"/>
                    <a:pt x="914348" y="668668"/>
                    <a:pt x="942005" y="681062"/>
                  </a:cubicBezTo>
                  <a:cubicBezTo>
                    <a:pt x="969661" y="693455"/>
                    <a:pt x="985674" y="675958"/>
                    <a:pt x="991564" y="670125"/>
                  </a:cubicBezTo>
                  <a:cubicBezTo>
                    <a:pt x="991564" y="670125"/>
                    <a:pt x="1035895" y="631486"/>
                    <a:pt x="1052630" y="627112"/>
                  </a:cubicBezTo>
                  <a:cubicBezTo>
                    <a:pt x="1069373" y="622736"/>
                    <a:pt x="1128326" y="610344"/>
                    <a:pt x="1175636" y="661376"/>
                  </a:cubicBezTo>
                  <a:cubicBezTo>
                    <a:pt x="1222939" y="712410"/>
                    <a:pt x="1212018" y="791145"/>
                    <a:pt x="1193831" y="823224"/>
                  </a:cubicBezTo>
                  <a:cubicBezTo>
                    <a:pt x="1175636" y="855304"/>
                    <a:pt x="1134756" y="885552"/>
                    <a:pt x="1088176" y="884260"/>
                  </a:cubicBezTo>
                  <a:cubicBezTo>
                    <a:pt x="1088176" y="884260"/>
                    <a:pt x="1047432" y="884708"/>
                    <a:pt x="1022884" y="861597"/>
                  </a:cubicBezTo>
                  <a:cubicBezTo>
                    <a:pt x="998336" y="838485"/>
                    <a:pt x="969859" y="823734"/>
                    <a:pt x="963969" y="821271"/>
                  </a:cubicBezTo>
                  <a:cubicBezTo>
                    <a:pt x="958079" y="818816"/>
                    <a:pt x="938440" y="816354"/>
                    <a:pt x="930590" y="838979"/>
                  </a:cubicBezTo>
                  <a:cubicBezTo>
                    <a:pt x="922731" y="861597"/>
                    <a:pt x="916355" y="870945"/>
                    <a:pt x="916355" y="922176"/>
                  </a:cubicBezTo>
                  <a:lnTo>
                    <a:pt x="916355" y="1211820"/>
                  </a:lnTo>
                  <a:lnTo>
                    <a:pt x="644867" y="1211820"/>
                  </a:lnTo>
                  <a:cubicBezTo>
                    <a:pt x="644867" y="1211820"/>
                    <a:pt x="529988" y="1214693"/>
                    <a:pt x="526060" y="1177308"/>
                  </a:cubicBezTo>
                  <a:cubicBezTo>
                    <a:pt x="526060" y="1177308"/>
                    <a:pt x="520661" y="1165513"/>
                    <a:pt x="540789" y="1136002"/>
                  </a:cubicBezTo>
                  <a:cubicBezTo>
                    <a:pt x="560917" y="1106499"/>
                    <a:pt x="574768" y="1097729"/>
                    <a:pt x="586446" y="1068628"/>
                  </a:cubicBezTo>
                  <a:cubicBezTo>
                    <a:pt x="586446" y="1068628"/>
                    <a:pt x="602647" y="1000768"/>
                    <a:pt x="560917" y="959948"/>
                  </a:cubicBezTo>
                  <a:cubicBezTo>
                    <a:pt x="560917" y="959948"/>
                    <a:pt x="517715" y="911757"/>
                    <a:pt x="454874" y="916188"/>
                  </a:cubicBezTo>
                  <a:cubicBezTo>
                    <a:pt x="392037" y="920611"/>
                    <a:pt x="366017" y="947165"/>
                    <a:pt x="353744" y="961423"/>
                  </a:cubicBezTo>
                  <a:cubicBezTo>
                    <a:pt x="341470" y="975688"/>
                    <a:pt x="315451" y="1023880"/>
                    <a:pt x="334598" y="1077482"/>
                  </a:cubicBezTo>
                  <a:cubicBezTo>
                    <a:pt x="334598" y="1077482"/>
                    <a:pt x="351780" y="1112397"/>
                    <a:pt x="370926" y="1130105"/>
                  </a:cubicBezTo>
                  <a:cubicBezTo>
                    <a:pt x="390073" y="1147805"/>
                    <a:pt x="401855" y="1174854"/>
                    <a:pt x="384182" y="1189605"/>
                  </a:cubicBezTo>
                  <a:cubicBezTo>
                    <a:pt x="366508" y="1204357"/>
                    <a:pt x="319379" y="1208788"/>
                    <a:pt x="300233" y="1211820"/>
                  </a:cubicBezTo>
                  <a:lnTo>
                    <a:pt x="0" y="1211820"/>
                  </a:lnTo>
                  <a:lnTo>
                    <a:pt x="0" y="927002"/>
                  </a:lnTo>
                  <a:cubicBezTo>
                    <a:pt x="0" y="927002"/>
                    <a:pt x="-1691" y="813405"/>
                    <a:pt x="39548" y="819797"/>
                  </a:cubicBezTo>
                  <a:cubicBezTo>
                    <a:pt x="39548" y="819797"/>
                    <a:pt x="65567" y="823240"/>
                    <a:pt x="94532" y="849300"/>
                  </a:cubicBezTo>
                  <a:cubicBezTo>
                    <a:pt x="123496" y="875368"/>
                    <a:pt x="156389" y="891108"/>
                    <a:pt x="205482" y="879791"/>
                  </a:cubicBezTo>
                  <a:cubicBezTo>
                    <a:pt x="254576" y="868482"/>
                    <a:pt x="280595" y="825702"/>
                    <a:pt x="287468" y="801108"/>
                  </a:cubicBezTo>
                  <a:cubicBezTo>
                    <a:pt x="294341" y="776522"/>
                    <a:pt x="312014" y="705217"/>
                    <a:pt x="247211" y="647189"/>
                  </a:cubicBezTo>
                  <a:cubicBezTo>
                    <a:pt x="247211" y="647189"/>
                    <a:pt x="204501" y="609813"/>
                    <a:pt x="148534" y="626535"/>
                  </a:cubicBezTo>
                  <a:cubicBezTo>
                    <a:pt x="148534" y="626535"/>
                    <a:pt x="118833" y="636123"/>
                    <a:pt x="99441" y="655549"/>
                  </a:cubicBezTo>
                  <a:cubicBezTo>
                    <a:pt x="80049" y="674973"/>
                    <a:pt x="55257" y="693415"/>
                    <a:pt x="36111" y="688989"/>
                  </a:cubicBezTo>
                  <a:cubicBezTo>
                    <a:pt x="16965" y="684563"/>
                    <a:pt x="3218" y="653089"/>
                    <a:pt x="0" y="621125"/>
                  </a:cubicBezTo>
                  <a:cubicBezTo>
                    <a:pt x="0" y="589160"/>
                    <a:pt x="0" y="548836"/>
                    <a:pt x="0" y="548344"/>
                  </a:cubicBezTo>
                  <a:lnTo>
                    <a:pt x="0" y="296120"/>
                  </a:lnTo>
                  <a:close/>
                </a:path>
              </a:pathLst>
            </a:custGeom>
            <a:solidFill>
              <a:srgbClr val="2DA2BF"/>
            </a:solidFill>
            <a:ln w="7600" cap="flat">
              <a:solidFill>
                <a:srgbClr val="2DA2BF"/>
              </a:solidFill>
              <a:bevel/>
            </a:ln>
          </p:spPr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91407CF6-B49E-4D24-A8A8-F73A6C533C1A}"/>
                </a:ext>
              </a:extLst>
            </p:cNvPr>
            <p:cNvSpPr/>
            <p:nvPr/>
          </p:nvSpPr>
          <p:spPr>
            <a:xfrm>
              <a:off x="1643549" y="1179663"/>
              <a:ext cx="2323594" cy="953610"/>
            </a:xfrm>
            <a:custGeom>
              <a:avLst/>
              <a:gdLst/>
              <a:ahLst/>
              <a:cxnLst/>
              <a:rect l="0" t="0" r="0" b="0"/>
              <a:pathLst>
                <a:path w="2323594" h="953610" fill="none">
                  <a:moveTo>
                    <a:pt x="2323594" y="953610"/>
                  </a:moveTo>
                  <a:lnTo>
                    <a:pt x="2323594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  <a:headEnd type="oval" w="med" len="med"/>
            </a:ln>
          </p:spPr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4B0C1DD-9FD6-4CBD-8A61-E39E57567881}"/>
                </a:ext>
              </a:extLst>
            </p:cNvPr>
            <p:cNvSpPr/>
            <p:nvPr/>
          </p:nvSpPr>
          <p:spPr>
            <a:xfrm>
              <a:off x="5564252" y="1266260"/>
              <a:ext cx="673451" cy="1533815"/>
            </a:xfrm>
            <a:custGeom>
              <a:avLst/>
              <a:gdLst/>
              <a:ahLst/>
              <a:cxnLst/>
              <a:rect l="0" t="0" r="0" b="0"/>
              <a:pathLst>
                <a:path w="614384" h="826948" fill="none">
                  <a:moveTo>
                    <a:pt x="0" y="826948"/>
                  </a:moveTo>
                  <a:lnTo>
                    <a:pt x="248865" y="826948"/>
                  </a:lnTo>
                  <a:lnTo>
                    <a:pt x="248865" y="0"/>
                  </a:lnTo>
                  <a:lnTo>
                    <a:pt x="614384" y="0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  <a:headEnd type="oval" w="med" len="med"/>
            </a:ln>
          </p:spPr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30EF875E-3D89-40E7-93ED-A68EAE96FE08}"/>
                </a:ext>
              </a:extLst>
            </p:cNvPr>
            <p:cNvSpPr/>
            <p:nvPr/>
          </p:nvSpPr>
          <p:spPr>
            <a:xfrm>
              <a:off x="4882903" y="4422664"/>
              <a:ext cx="218384" cy="414928"/>
            </a:xfrm>
            <a:custGeom>
              <a:avLst/>
              <a:gdLst/>
              <a:ahLst/>
              <a:cxnLst/>
              <a:rect l="0" t="0" r="0" b="0"/>
              <a:pathLst>
                <a:path w="218384" h="414928" fill="none">
                  <a:moveTo>
                    <a:pt x="0" y="0"/>
                  </a:moveTo>
                  <a:lnTo>
                    <a:pt x="0" y="414928"/>
                  </a:lnTo>
                  <a:lnTo>
                    <a:pt x="218384" y="414928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  <a:headEnd type="oval" w="med" len="med"/>
            </a:ln>
          </p:spPr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22A3628B-60F9-4B8C-9D72-8D24033C649B}"/>
                </a:ext>
              </a:extLst>
            </p:cNvPr>
            <p:cNvSpPr/>
            <p:nvPr/>
          </p:nvSpPr>
          <p:spPr>
            <a:xfrm>
              <a:off x="1665399" y="3436293"/>
              <a:ext cx="1618458" cy="283898"/>
            </a:xfrm>
            <a:custGeom>
              <a:avLst/>
              <a:gdLst/>
              <a:ahLst/>
              <a:cxnLst/>
              <a:rect l="0" t="0" r="0" b="0"/>
              <a:pathLst>
                <a:path w="1618458" h="283898" fill="none">
                  <a:moveTo>
                    <a:pt x="1618458" y="283898"/>
                  </a:moveTo>
                  <a:lnTo>
                    <a:pt x="1294766" y="283898"/>
                  </a:lnTo>
                  <a:lnTo>
                    <a:pt x="1294766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  <a:headEnd type="oval" w="med" len="med"/>
            </a:ln>
          </p:spPr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925A69B6-E368-461F-861D-0BC1F657A0AE}"/>
                </a:ext>
              </a:extLst>
            </p:cNvPr>
            <p:cNvSpPr/>
            <p:nvPr/>
          </p:nvSpPr>
          <p:spPr>
            <a:xfrm>
              <a:off x="6237703" y="1160496"/>
              <a:ext cx="1096771" cy="174707"/>
            </a:xfrm>
            <a:custGeom>
              <a:avLst/>
              <a:gdLst/>
              <a:ahLst/>
              <a:cxnLst/>
              <a:rect l="l" t="t" r="r" b="b"/>
              <a:pathLst>
                <a:path w="1096771" h="174707">
                  <a:moveTo>
                    <a:pt x="0" y="0"/>
                  </a:moveTo>
                  <a:lnTo>
                    <a:pt x="1096771" y="0"/>
                  </a:lnTo>
                  <a:lnTo>
                    <a:pt x="1096771" y="174707"/>
                  </a:lnTo>
                  <a:lnTo>
                    <a:pt x="0" y="174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D55"/>
            </a:solidFill>
            <a:ln w="7600" cap="flat">
              <a:solidFill>
                <a:srgbClr val="FFCD55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l" defTabSz="914400" hangingPunct="1"/>
              <a:r>
                <a:rPr lang="en-US" altLang="zh-CN" sz="24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CODEC</a:t>
              </a:r>
              <a:endParaRPr sz="2400" b="0" kern="1200" dirty="0">
                <a:solidFill>
                  <a:srgbClr val="FFFFFF"/>
                </a:solidFill>
                <a:latin typeface="Comic Sans MS"/>
                <a:ea typeface="+mn-ea"/>
                <a:cs typeface="+mn-cs"/>
              </a:endParaRPr>
            </a:p>
          </p:txBody>
        </p:sp>
        <p:sp>
          <p:nvSpPr>
            <p:cNvPr id="22" name="Text 128">
              <a:extLst>
                <a:ext uri="{FF2B5EF4-FFF2-40B4-BE49-F238E27FC236}">
                  <a16:creationId xmlns:a16="http://schemas.microsoft.com/office/drawing/2014/main" id="{68121145-291E-4009-8E9B-767A54989FA8}"/>
                </a:ext>
              </a:extLst>
            </p:cNvPr>
            <p:cNvSpPr txBox="1"/>
            <p:nvPr/>
          </p:nvSpPr>
          <p:spPr>
            <a:xfrm>
              <a:off x="5995347" y="1462153"/>
              <a:ext cx="3243344" cy="1342239"/>
            </a:xfrm>
            <a:prstGeom prst="rect">
              <a:avLst/>
            </a:prstGeom>
            <a:noFill/>
          </p:spPr>
          <p:txBody>
            <a:bodyPr wrap="square" lIns="36000" tIns="0" rIns="36000" bIns="0" rtlCol="0" anchor="t"/>
            <a:lstStyle/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Stereo 24-bit ADC and DAC, with 106 dBA and 110dBA dynamic range respectively</a:t>
              </a: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DAC: SNR 100dB, THD+N: 89dB</a:t>
              </a: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ADC: SNR  95dB, THD+N: 88dB</a:t>
              </a:r>
              <a:endParaRPr lang="zh-CN" altLang="zh-CN" sz="18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Support sampling rate: 8k, 16k, 32k, 48k, 96k, 192k</a:t>
              </a:r>
              <a:endParaRPr lang="zh-CN" altLang="zh-CN" sz="18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Up to 8 DMIC inputs</a:t>
              </a:r>
              <a:endParaRPr lang="zh-CN" altLang="zh-CN" sz="18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Low power voice detection</a:t>
              </a:r>
              <a:endParaRPr lang="zh-CN" altLang="zh-CN" sz="18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Wind noise suppression</a:t>
              </a:r>
              <a:endParaRPr lang="zh-CN" altLang="zh-CN" sz="18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Audio local DSP: AGC, DRC, mixing</a:t>
              </a:r>
              <a:endParaRPr lang="zh-CN" altLang="zh-CN" sz="18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380C8978-BF22-4BEF-B6E3-194D7CAD0D1C}"/>
                </a:ext>
              </a:extLst>
            </p:cNvPr>
            <p:cNvSpPr/>
            <p:nvPr/>
          </p:nvSpPr>
          <p:spPr>
            <a:xfrm>
              <a:off x="630171" y="1091553"/>
              <a:ext cx="1096771" cy="174707"/>
            </a:xfrm>
            <a:custGeom>
              <a:avLst/>
              <a:gdLst/>
              <a:ahLst/>
              <a:cxnLst/>
              <a:rect l="l" t="t" r="r" b="b"/>
              <a:pathLst>
                <a:path w="1096771" h="174707">
                  <a:moveTo>
                    <a:pt x="0" y="0"/>
                  </a:moveTo>
                  <a:lnTo>
                    <a:pt x="1096771" y="0"/>
                  </a:lnTo>
                  <a:lnTo>
                    <a:pt x="1096771" y="174707"/>
                  </a:lnTo>
                  <a:lnTo>
                    <a:pt x="0" y="174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A2BF"/>
            </a:solidFill>
            <a:ln w="7600" cap="flat">
              <a:solidFill>
                <a:srgbClr val="2DA2BF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l" defTabSz="914400" hangingPunct="1"/>
              <a:r>
                <a:rPr lang="en-US" altLang="zh-CN" sz="24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Core</a:t>
              </a:r>
              <a:endParaRPr sz="2400" b="0" kern="1200" dirty="0">
                <a:solidFill>
                  <a:srgbClr val="FFFFFF"/>
                </a:solidFill>
                <a:latin typeface="Comic Sans MS"/>
                <a:ea typeface="+mn-ea"/>
                <a:cs typeface="+mn-cs"/>
              </a:endParaRPr>
            </a:p>
          </p:txBody>
        </p:sp>
        <p:sp>
          <p:nvSpPr>
            <p:cNvPr id="24" name="Text 129">
              <a:extLst>
                <a:ext uri="{FF2B5EF4-FFF2-40B4-BE49-F238E27FC236}">
                  <a16:creationId xmlns:a16="http://schemas.microsoft.com/office/drawing/2014/main" id="{0DD3FF02-550E-4F2F-B185-34CA074E376E}"/>
                </a:ext>
              </a:extLst>
            </p:cNvPr>
            <p:cNvSpPr txBox="1"/>
            <p:nvPr/>
          </p:nvSpPr>
          <p:spPr>
            <a:xfrm>
              <a:off x="611834" y="1388002"/>
              <a:ext cx="2672023" cy="1181279"/>
            </a:xfrm>
            <a:prstGeom prst="rect">
              <a:avLst/>
            </a:prstGeom>
            <a:noFill/>
          </p:spPr>
          <p:txBody>
            <a:bodyPr wrap="square" lIns="36000" tIns="0" rIns="36000" bIns="0" rtlCol="0" anchor="t"/>
            <a:lstStyle/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Audio DSP, up to 200MHz</a:t>
              </a:r>
              <a:endParaRPr sz="18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Single cycle MAC, vector FPU, SIMD</a:t>
              </a:r>
              <a:endParaRPr sz="1800" b="0" kern="1200" dirty="0">
                <a:solidFill>
                  <a:srgbClr val="392033"/>
                </a:solidFill>
                <a:latin typeface="Comic Sans MS"/>
                <a:ea typeface="+mn-ea"/>
                <a:cs typeface="+mn-cs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Proprietary hardware accelerators</a:t>
              </a: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384KB zero-wait RAM</a:t>
              </a:r>
              <a:endParaRPr lang="zh-CN" altLang="zh-CN" sz="18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32KB zero-wait cache RAM</a:t>
              </a:r>
              <a:endParaRPr lang="zh-CN" altLang="zh-CN" sz="18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On-chip 1MB NOR flash memory</a:t>
              </a:r>
              <a:endParaRPr lang="zh-CN" altLang="zh-CN" sz="18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One unique power supply from 3.3V to 5.5V</a:t>
              </a:r>
              <a:endParaRPr lang="zh-CN" altLang="zh-CN" sz="18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DC-DC regulators and LDOs for all on-chip supply voltages</a:t>
              </a:r>
              <a:endParaRPr lang="zh-CN" altLang="zh-CN" sz="18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706F973-377F-41C9-8A25-387FAEAB782B}"/>
                </a:ext>
              </a:extLst>
            </p:cNvPr>
            <p:cNvSpPr/>
            <p:nvPr/>
          </p:nvSpPr>
          <p:spPr>
            <a:xfrm>
              <a:off x="630179" y="3358694"/>
              <a:ext cx="1318067" cy="174707"/>
            </a:xfrm>
            <a:custGeom>
              <a:avLst/>
              <a:gdLst/>
              <a:ahLst/>
              <a:cxnLst/>
              <a:rect l="l" t="t" r="r" b="b"/>
              <a:pathLst>
                <a:path w="1096771" h="174707">
                  <a:moveTo>
                    <a:pt x="0" y="0"/>
                  </a:moveTo>
                  <a:lnTo>
                    <a:pt x="1096771" y="0"/>
                  </a:lnTo>
                  <a:lnTo>
                    <a:pt x="1096771" y="174707"/>
                  </a:lnTo>
                  <a:lnTo>
                    <a:pt x="0" y="174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D55"/>
            </a:solidFill>
            <a:ln w="7600" cap="flat">
              <a:solidFill>
                <a:srgbClr val="FFCD55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l" defTabSz="914400" hangingPunct="1"/>
              <a:r>
                <a:rPr lang="en-US" altLang="zh-CN" sz="24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Noise cancellation</a:t>
              </a:r>
              <a:endParaRPr sz="2400" b="0" kern="1200" dirty="0">
                <a:solidFill>
                  <a:srgbClr val="FFFFFF"/>
                </a:solidFill>
                <a:latin typeface="Comic Sans MS"/>
                <a:ea typeface="+mn-ea"/>
                <a:cs typeface="+mn-cs"/>
              </a:endParaRPr>
            </a:p>
          </p:txBody>
        </p:sp>
        <p:sp>
          <p:nvSpPr>
            <p:cNvPr id="26" name="Text 130">
              <a:extLst>
                <a:ext uri="{FF2B5EF4-FFF2-40B4-BE49-F238E27FC236}">
                  <a16:creationId xmlns:a16="http://schemas.microsoft.com/office/drawing/2014/main" id="{B7341187-4A96-4F6D-B409-1B2126D491F3}"/>
                </a:ext>
              </a:extLst>
            </p:cNvPr>
            <p:cNvSpPr txBox="1"/>
            <p:nvPr/>
          </p:nvSpPr>
          <p:spPr>
            <a:xfrm>
              <a:off x="630180" y="3655131"/>
              <a:ext cx="2351729" cy="1182461"/>
            </a:xfrm>
            <a:prstGeom prst="rect">
              <a:avLst/>
            </a:prstGeom>
            <a:noFill/>
          </p:spPr>
          <p:txBody>
            <a:bodyPr wrap="square" lIns="36000" tIns="0" rIns="36000" bIns="0" rtlCol="0" anchor="t"/>
            <a:lstStyle/>
            <a:p>
              <a:pPr marL="742950" lvl="1" indent="-285750" algn="l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Noise cancellation for both near-end and far-end</a:t>
              </a:r>
              <a:endParaRPr lang="zh-CN" altLang="zh-CN" sz="18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l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Active echo cancellation</a:t>
              </a:r>
              <a:r>
                <a:rPr lang="zh-CN" altLang="en-US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(AEC)</a:t>
              </a:r>
              <a:endParaRPr lang="zh-CN" altLang="zh-CN" sz="18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l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Microphone Active noise cancellation</a:t>
              </a:r>
              <a:r>
                <a:rPr lang="zh-CN" altLang="en-US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(MIC ANC)</a:t>
              </a:r>
            </a:p>
            <a:p>
              <a:pPr marL="742950" lvl="1" indent="-285750" algn="l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Beam forming (BF)</a:t>
              </a:r>
            </a:p>
            <a:p>
              <a:pPr marL="742950" lvl="1" indent="-285750" algn="l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Speaker Active noise cancellation</a:t>
              </a:r>
              <a:r>
                <a:rPr lang="zh-CN" altLang="en-US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(SPK ANC)</a:t>
              </a:r>
            </a:p>
            <a:p>
              <a:pPr marL="742950" lvl="1" indent="-285750" algn="l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Automatic Gain Control (AGC)</a:t>
              </a:r>
            </a:p>
            <a:p>
              <a:pPr marL="742950" lvl="1" indent="-285750" algn="l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Wind noise suppression </a:t>
              </a:r>
              <a:r>
                <a:rPr lang="zh-CN" altLang="en-US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WNS</a:t>
              </a:r>
              <a:r>
                <a:rPr lang="zh-CN" altLang="en-US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zh-CN" altLang="zh-CN" sz="18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A0F238FA-F350-4367-9052-62EB8F1610FE}"/>
                </a:ext>
              </a:extLst>
            </p:cNvPr>
            <p:cNvSpPr/>
            <p:nvPr/>
          </p:nvSpPr>
          <p:spPr>
            <a:xfrm>
              <a:off x="5057452" y="4756167"/>
              <a:ext cx="1096771" cy="174707"/>
            </a:xfrm>
            <a:custGeom>
              <a:avLst/>
              <a:gdLst/>
              <a:ahLst/>
              <a:cxnLst/>
              <a:rect l="l" t="t" r="r" b="b"/>
              <a:pathLst>
                <a:path w="1096771" h="174707">
                  <a:moveTo>
                    <a:pt x="0" y="0"/>
                  </a:moveTo>
                  <a:lnTo>
                    <a:pt x="1096771" y="0"/>
                  </a:lnTo>
                  <a:lnTo>
                    <a:pt x="1096771" y="174707"/>
                  </a:lnTo>
                  <a:lnTo>
                    <a:pt x="0" y="174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A2BF"/>
            </a:solidFill>
            <a:ln w="7600" cap="flat">
              <a:solidFill>
                <a:srgbClr val="2DA2BF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l" defTabSz="914400" hangingPunct="1"/>
              <a:r>
                <a:rPr lang="en-US" altLang="zh-CN" sz="24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Interface</a:t>
              </a:r>
              <a:endParaRPr sz="2400" b="0" kern="1200" dirty="0">
                <a:solidFill>
                  <a:srgbClr val="FFFFFF"/>
                </a:solidFill>
                <a:latin typeface="Comic Sans MS"/>
                <a:ea typeface="+mn-ea"/>
                <a:cs typeface="+mn-cs"/>
              </a:endParaRPr>
            </a:p>
          </p:txBody>
        </p:sp>
        <p:sp>
          <p:nvSpPr>
            <p:cNvPr id="28" name="Text 131">
              <a:extLst>
                <a:ext uri="{FF2B5EF4-FFF2-40B4-BE49-F238E27FC236}">
                  <a16:creationId xmlns:a16="http://schemas.microsoft.com/office/drawing/2014/main" id="{95A2E619-B7A2-4ECD-B3D0-9B1C71A032A1}"/>
                </a:ext>
              </a:extLst>
            </p:cNvPr>
            <p:cNvSpPr txBox="1"/>
            <p:nvPr/>
          </p:nvSpPr>
          <p:spPr>
            <a:xfrm>
              <a:off x="5995379" y="3988849"/>
              <a:ext cx="3493066" cy="977078"/>
            </a:xfrm>
            <a:prstGeom prst="rect">
              <a:avLst/>
            </a:prstGeom>
            <a:noFill/>
          </p:spPr>
          <p:txBody>
            <a:bodyPr wrap="square" lIns="36000" tIns="0" rIns="36000" bIns="0" rtlCol="0" anchor="t"/>
            <a:lstStyle/>
            <a:p>
              <a:pPr marL="742950" lvl="1" indent="-28575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Type-C USB2.0 HS device, compliant with Audio Class Specification Rev1.0</a:t>
              </a:r>
              <a:endParaRPr lang="zh-CN" altLang="zh-CN" sz="1800" b="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Three I2S for data transfer</a:t>
              </a:r>
              <a:endParaRPr lang="zh-CN" altLang="zh-CN" sz="1800" b="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Two I2C for system setting</a:t>
              </a:r>
              <a:endParaRPr lang="zh-CN" altLang="zh-CN" sz="1800" b="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One UART for firmware update and system setting</a:t>
              </a:r>
              <a:endParaRPr lang="zh-CN" altLang="zh-CN" sz="1800" b="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16 GPIO multiplexing with other interfaces</a:t>
              </a: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Auxiliary ADC for button detection, battery monitor, other analog sensors</a:t>
              </a: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8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One effuse OTP with 256 bits</a:t>
              </a:r>
              <a:endParaRPr lang="zh-CN" altLang="zh-CN" sz="18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 132">
              <a:extLst>
                <a:ext uri="{FF2B5EF4-FFF2-40B4-BE49-F238E27FC236}">
                  <a16:creationId xmlns:a16="http://schemas.microsoft.com/office/drawing/2014/main" id="{E63F69E0-C0D8-4FA3-BA01-808DE5D9D6AB}"/>
                </a:ext>
              </a:extLst>
            </p:cNvPr>
            <p:cNvSpPr txBox="1"/>
            <p:nvPr/>
          </p:nvSpPr>
          <p:spPr>
            <a:xfrm>
              <a:off x="3940921" y="2400606"/>
              <a:ext cx="407893" cy="354266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/>
            <a:lstStyle/>
            <a:p>
              <a:pPr defTabSz="914400" hangingPunct="1"/>
              <a:r>
                <a:rPr lang="en-US" altLang="zh-CN" sz="2400" b="0" kern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DSP</a:t>
              </a:r>
              <a:endParaRPr sz="2400" b="0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Text 133">
              <a:extLst>
                <a:ext uri="{FF2B5EF4-FFF2-40B4-BE49-F238E27FC236}">
                  <a16:creationId xmlns:a16="http://schemas.microsoft.com/office/drawing/2014/main" id="{89A685C8-F379-4E66-B466-CFE0BA555378}"/>
                </a:ext>
              </a:extLst>
            </p:cNvPr>
            <p:cNvSpPr txBox="1"/>
            <p:nvPr/>
          </p:nvSpPr>
          <p:spPr>
            <a:xfrm>
              <a:off x="4764426" y="2873173"/>
              <a:ext cx="549200" cy="354266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/>
            <a:lstStyle/>
            <a:p>
              <a:pPr defTabSz="914400" hangingPunct="1"/>
              <a:r>
                <a:rPr lang="en-US" altLang="zh-CN" sz="2400" b="0" kern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CODEC</a:t>
              </a:r>
              <a:endParaRPr sz="2400" b="0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Text 134">
              <a:extLst>
                <a:ext uri="{FF2B5EF4-FFF2-40B4-BE49-F238E27FC236}">
                  <a16:creationId xmlns:a16="http://schemas.microsoft.com/office/drawing/2014/main" id="{3FEE6A16-AE64-437C-BF62-40F8F621D328}"/>
                </a:ext>
              </a:extLst>
            </p:cNvPr>
            <p:cNvSpPr txBox="1"/>
            <p:nvPr/>
          </p:nvSpPr>
          <p:spPr>
            <a:xfrm>
              <a:off x="3510925" y="3358694"/>
              <a:ext cx="701258" cy="354266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/>
            <a:lstStyle/>
            <a:p>
              <a:pPr defTabSz="914400" hangingPunct="1"/>
              <a:r>
                <a:rPr lang="zh-CN" altLang="en-US" sz="2400" b="0" kern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软件功能</a:t>
              </a:r>
              <a:endParaRPr sz="2400" b="0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Text 135">
              <a:extLst>
                <a:ext uri="{FF2B5EF4-FFF2-40B4-BE49-F238E27FC236}">
                  <a16:creationId xmlns:a16="http://schemas.microsoft.com/office/drawing/2014/main" id="{6A2DDB37-F40A-4FBE-B9D3-0A4D8B760515}"/>
                </a:ext>
              </a:extLst>
            </p:cNvPr>
            <p:cNvSpPr txBox="1"/>
            <p:nvPr/>
          </p:nvSpPr>
          <p:spPr>
            <a:xfrm>
              <a:off x="4463260" y="3749228"/>
              <a:ext cx="723519" cy="354266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/>
            <a:lstStyle/>
            <a:p>
              <a:pPr defTabSz="914400" hangingPunct="1"/>
              <a:r>
                <a:rPr lang="zh-CN" altLang="en-US" sz="2400" b="0" kern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接口功能</a:t>
              </a:r>
              <a:endParaRPr sz="2400" b="0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76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15887500" y="276323"/>
            <a:ext cx="7617470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en-US" altLang="zh-CN" dirty="0"/>
              <a:t>SNC8600 CODEC Performance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98401C-55B0-44B5-8D8F-AAAF6151E865}"/>
              </a:ext>
            </a:extLst>
          </p:cNvPr>
          <p:cNvSpPr txBox="1"/>
          <p:nvPr/>
        </p:nvSpPr>
        <p:spPr>
          <a:xfrm>
            <a:off x="23726179" y="13174188"/>
            <a:ext cx="286937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6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985BA06-B502-40C4-B168-19584A81C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348402"/>
              </p:ext>
            </p:extLst>
          </p:nvPr>
        </p:nvGraphicFramePr>
        <p:xfrm>
          <a:off x="3120791" y="2832803"/>
          <a:ext cx="18142413" cy="44365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849701">
                  <a:extLst>
                    <a:ext uri="{9D8B030D-6E8A-4147-A177-3AD203B41FA5}">
                      <a16:colId xmlns:a16="http://schemas.microsoft.com/office/drawing/2014/main" val="3341839527"/>
                    </a:ext>
                  </a:extLst>
                </a:gridCol>
                <a:gridCol w="3012141">
                  <a:extLst>
                    <a:ext uri="{9D8B030D-6E8A-4147-A177-3AD203B41FA5}">
                      <a16:colId xmlns:a16="http://schemas.microsoft.com/office/drawing/2014/main" val="2438714233"/>
                    </a:ext>
                  </a:extLst>
                </a:gridCol>
                <a:gridCol w="3065930">
                  <a:extLst>
                    <a:ext uri="{9D8B030D-6E8A-4147-A177-3AD203B41FA5}">
                      <a16:colId xmlns:a16="http://schemas.microsoft.com/office/drawing/2014/main" val="2306531793"/>
                    </a:ext>
                  </a:extLst>
                </a:gridCol>
                <a:gridCol w="3083859">
                  <a:extLst>
                    <a:ext uri="{9D8B030D-6E8A-4147-A177-3AD203B41FA5}">
                      <a16:colId xmlns:a16="http://schemas.microsoft.com/office/drawing/2014/main" val="856569650"/>
                    </a:ext>
                  </a:extLst>
                </a:gridCol>
                <a:gridCol w="2904564">
                  <a:extLst>
                    <a:ext uri="{9D8B030D-6E8A-4147-A177-3AD203B41FA5}">
                      <a16:colId xmlns:a16="http://schemas.microsoft.com/office/drawing/2014/main" val="555016438"/>
                    </a:ext>
                  </a:extLst>
                </a:gridCol>
                <a:gridCol w="3226218">
                  <a:extLst>
                    <a:ext uri="{9D8B030D-6E8A-4147-A177-3AD203B41FA5}">
                      <a16:colId xmlns:a16="http://schemas.microsoft.com/office/drawing/2014/main" val="339537241"/>
                    </a:ext>
                  </a:extLst>
                </a:gridCol>
              </a:tblGrid>
              <a:tr h="124484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Headphone </a:t>
                      </a:r>
                      <a:r>
                        <a:rPr lang="en-US" altLang="zh-CN" sz="2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DAC p</a:t>
                      </a:r>
                      <a:r>
                        <a:rPr lang="en-US" sz="2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erformance, measured with 1kHz sinewave signal and differential-output</a:t>
                      </a:r>
                    </a:p>
                    <a:p>
                      <a:pPr algn="ctr" fontAlgn="ctr"/>
                      <a:r>
                        <a:rPr lang="en-US" sz="2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@typical condition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653057"/>
                  </a:ext>
                </a:extLst>
              </a:tr>
              <a:tr h="1074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 (ohms)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Dynamic range (dB)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SNR (dB)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THD+N (dB)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Crosstalk (dB)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Idle noise (</a:t>
                      </a:r>
                      <a:r>
                        <a:rPr lang="en-US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uV</a:t>
                      </a:r>
                      <a:r>
                        <a:rPr 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19262902"/>
                  </a:ext>
                </a:extLst>
              </a:tr>
              <a:tr h="10588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 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-89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5.70 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57677124"/>
                  </a:ext>
                </a:extLst>
              </a:tr>
              <a:tr h="10588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 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5.65 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55924316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D923267-6AB7-4008-868E-9F6C17E4B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563434"/>
              </p:ext>
            </p:extLst>
          </p:nvPr>
        </p:nvGraphicFramePr>
        <p:xfrm>
          <a:off x="3120792" y="8148923"/>
          <a:ext cx="18142413" cy="337776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849701">
                  <a:extLst>
                    <a:ext uri="{9D8B030D-6E8A-4147-A177-3AD203B41FA5}">
                      <a16:colId xmlns:a16="http://schemas.microsoft.com/office/drawing/2014/main" val="3341839527"/>
                    </a:ext>
                  </a:extLst>
                </a:gridCol>
                <a:gridCol w="3012141">
                  <a:extLst>
                    <a:ext uri="{9D8B030D-6E8A-4147-A177-3AD203B41FA5}">
                      <a16:colId xmlns:a16="http://schemas.microsoft.com/office/drawing/2014/main" val="2438714233"/>
                    </a:ext>
                  </a:extLst>
                </a:gridCol>
                <a:gridCol w="3065930">
                  <a:extLst>
                    <a:ext uri="{9D8B030D-6E8A-4147-A177-3AD203B41FA5}">
                      <a16:colId xmlns:a16="http://schemas.microsoft.com/office/drawing/2014/main" val="2306531793"/>
                    </a:ext>
                  </a:extLst>
                </a:gridCol>
                <a:gridCol w="3083859">
                  <a:extLst>
                    <a:ext uri="{9D8B030D-6E8A-4147-A177-3AD203B41FA5}">
                      <a16:colId xmlns:a16="http://schemas.microsoft.com/office/drawing/2014/main" val="856569650"/>
                    </a:ext>
                  </a:extLst>
                </a:gridCol>
                <a:gridCol w="2904564">
                  <a:extLst>
                    <a:ext uri="{9D8B030D-6E8A-4147-A177-3AD203B41FA5}">
                      <a16:colId xmlns:a16="http://schemas.microsoft.com/office/drawing/2014/main" val="555016438"/>
                    </a:ext>
                  </a:extLst>
                </a:gridCol>
                <a:gridCol w="3226218">
                  <a:extLst>
                    <a:ext uri="{9D8B030D-6E8A-4147-A177-3AD203B41FA5}">
                      <a16:colId xmlns:a16="http://schemas.microsoft.com/office/drawing/2014/main" val="339537241"/>
                    </a:ext>
                  </a:extLst>
                </a:gridCol>
              </a:tblGrid>
              <a:tr h="124484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ADC performance, measured with 1kHz sinewave signal and differential-input</a:t>
                      </a:r>
                    </a:p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@typical condition</a:t>
                      </a:r>
                    </a:p>
                  </a:txBody>
                  <a:tcPr marL="4763" marR="4763" marT="4763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653057"/>
                  </a:ext>
                </a:extLst>
              </a:tr>
              <a:tr h="1074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ADC Input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Dynamic range (dB)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SNR (dB)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THD+N (dB)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Channel </a:t>
                      </a:r>
                    </a:p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Separation (dB)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 noise (</a:t>
                      </a:r>
                      <a:r>
                        <a:rPr lang="en-US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uV</a:t>
                      </a:r>
                      <a:r>
                        <a:rPr 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19262902"/>
                  </a:ext>
                </a:extLst>
              </a:tr>
              <a:tr h="10588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Analog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3.60 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57677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37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18137311" y="293525"/>
            <a:ext cx="5732337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en-US" altLang="zh-CN" dirty="0"/>
              <a:t>SNC8600</a:t>
            </a:r>
            <a:r>
              <a:rPr lang="zh-CN" altLang="en-US" dirty="0"/>
              <a:t>外围器件清单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98401C-55B0-44B5-8D8F-AAAF6151E865}"/>
              </a:ext>
            </a:extLst>
          </p:cNvPr>
          <p:cNvSpPr txBox="1"/>
          <p:nvPr/>
        </p:nvSpPr>
        <p:spPr>
          <a:xfrm>
            <a:off x="23654846" y="13174188"/>
            <a:ext cx="429604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10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A9F161-D749-4D31-A9B9-31F25A6C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83" y="2105810"/>
            <a:ext cx="10761234" cy="1084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5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前市场TYPE-C芯片设计位置"/>
          <p:cNvSpPr txBox="1"/>
          <p:nvPr/>
        </p:nvSpPr>
        <p:spPr>
          <a:xfrm>
            <a:off x="18863136" y="271304"/>
            <a:ext cx="476091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 b="0" spc="-225">
                <a:solidFill>
                  <a:srgbClr val="F2F0F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rPr lang="en-US" altLang="zh-CN" dirty="0"/>
              <a:t>SNC8600 </a:t>
            </a:r>
            <a:r>
              <a:rPr lang="zh-CN" altLang="en-US" dirty="0"/>
              <a:t>封装信息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98401C-55B0-44B5-8D8F-AAAF6151E865}"/>
              </a:ext>
            </a:extLst>
          </p:cNvPr>
          <p:cNvSpPr txBox="1"/>
          <p:nvPr/>
        </p:nvSpPr>
        <p:spPr>
          <a:xfrm>
            <a:off x="23726179" y="13174188"/>
            <a:ext cx="286937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9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39899F-FF3A-40CA-AE48-32C76CB2D6E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715" y="2667493"/>
            <a:ext cx="11687926" cy="9167864"/>
          </a:xfrm>
          <a:prstGeom prst="rect">
            <a:avLst/>
          </a:prstGeom>
          <a:noFill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06BAD7-8DC2-4284-B18C-EF7E45CC83BB}"/>
              </a:ext>
            </a:extLst>
          </p:cNvPr>
          <p:cNvSpPr txBox="1"/>
          <p:nvPr/>
        </p:nvSpPr>
        <p:spPr>
          <a:xfrm>
            <a:off x="370884" y="13079619"/>
            <a:ext cx="4841631" cy="390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*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MPW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样片尺寸，量产尺寸在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3.xmm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4.xmm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8F298F-5481-487A-9771-35C3EA0B6C8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3040" y="2496043"/>
            <a:ext cx="8068310" cy="7429007"/>
          </a:xfrm>
          <a:prstGeom prst="rect">
            <a:avLst/>
          </a:prstGeom>
          <a:noFill/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7199E96-5951-4638-802E-4F01883CAC75}"/>
              </a:ext>
            </a:extLst>
          </p:cNvPr>
          <p:cNvSpPr txBox="1"/>
          <p:nvPr/>
        </p:nvSpPr>
        <p:spPr>
          <a:xfrm>
            <a:off x="4896715" y="11916243"/>
            <a:ext cx="3472104" cy="11291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SNC8600: BGA80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dirty="0"/>
              <a:t>(top view)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787DCC-705F-427D-9448-63786D681E71}"/>
              </a:ext>
            </a:extLst>
          </p:cNvPr>
          <p:cNvSpPr txBox="1"/>
          <p:nvPr/>
        </p:nvSpPr>
        <p:spPr>
          <a:xfrm>
            <a:off x="16461944" y="10430089"/>
            <a:ext cx="3470501" cy="11291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SNC1600: QFN28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0" dirty="0"/>
              <a:t>(top view)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4403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18749</TotalTime>
  <Words>2070</Words>
  <Application>Microsoft Office PowerPoint</Application>
  <PresentationFormat>自定义</PresentationFormat>
  <Paragraphs>841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Helvetica Light</vt:lpstr>
      <vt:lpstr>Helvetica Neue</vt:lpstr>
      <vt:lpstr>Helvetica Neue Light</vt:lpstr>
      <vt:lpstr>Helvetica Neue Medium</vt:lpstr>
      <vt:lpstr>Helvetica Neue Thin</vt:lpstr>
      <vt:lpstr>Microsoft YaHei Light</vt:lpstr>
      <vt:lpstr>等线</vt:lpstr>
      <vt:lpstr>华文仿宋</vt:lpstr>
      <vt:lpstr>微软雅黑</vt:lpstr>
      <vt:lpstr>Arial</vt:lpstr>
      <vt:lpstr>Comic Sans MS</vt:lpstr>
      <vt:lpstr>Microsoft Sans Serif</vt:lpstr>
      <vt:lpstr>Wingdings</vt:lpstr>
      <vt:lpstr>White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Simon WANG</dc:creator>
  <cp:lastModifiedBy>兆威 朱</cp:lastModifiedBy>
  <cp:revision>421</cp:revision>
  <cp:lastPrinted>2019-06-15T11:37:54Z</cp:lastPrinted>
  <dcterms:modified xsi:type="dcterms:W3CDTF">2020-08-06T11:11:04Z</dcterms:modified>
</cp:coreProperties>
</file>