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8" r:id="rId4"/>
    <p:sldId id="272" r:id="rId5"/>
    <p:sldId id="277" r:id="rId6"/>
    <p:sldId id="276" r:id="rId7"/>
    <p:sldId id="269" r:id="rId8"/>
    <p:sldId id="267" r:id="rId9"/>
    <p:sldId id="279" r:id="rId10"/>
    <p:sldId id="271" r:id="rId11"/>
    <p:sldId id="274" r:id="rId12"/>
    <p:sldId id="278" r:id="rId13"/>
    <p:sldId id="275" r:id="rId14"/>
    <p:sldId id="270" r:id="rId15"/>
    <p:sldId id="303" r:id="rId16"/>
    <p:sldId id="292" r:id="rId17"/>
    <p:sldId id="300" r:id="rId18"/>
    <p:sldId id="291" r:id="rId19"/>
    <p:sldId id="294" r:id="rId20"/>
    <p:sldId id="295" r:id="rId21"/>
    <p:sldId id="296" r:id="rId22"/>
    <p:sldId id="297" r:id="rId23"/>
    <p:sldId id="304" r:id="rId24"/>
    <p:sldId id="305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6156\Desktop\TWS%20&#32819;&#26426;&#35843;&#3074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i="0" u="none" strike="noStrike" cap="all" baseline="0" dirty="0">
                <a:solidFill>
                  <a:srgbClr val="FF0000"/>
                </a:solidFill>
                <a:effectLst/>
              </a:rPr>
              <a:t>2019</a:t>
            </a:r>
            <a:r>
              <a:rPr lang="zh-CN" altLang="zh-CN" sz="1600" b="1" i="0" u="none" strike="noStrike" cap="all" baseline="0" dirty="0">
                <a:solidFill>
                  <a:srgbClr val="FF0000"/>
                </a:solidFill>
                <a:effectLst/>
              </a:rPr>
              <a:t>年全年</a:t>
            </a:r>
            <a:r>
              <a:rPr lang="en-US" altLang="zh-CN" sz="1600" b="1" i="0" u="none" strike="noStrike" cap="all" baseline="0" dirty="0">
                <a:solidFill>
                  <a:srgbClr val="FF0000"/>
                </a:solidFill>
                <a:effectLst/>
              </a:rPr>
              <a:t>TWS</a:t>
            </a:r>
            <a:r>
              <a:rPr lang="zh-CN" altLang="zh-CN" sz="1600" b="1" i="0" u="none" strike="noStrike" cap="all" baseline="0" dirty="0">
                <a:solidFill>
                  <a:srgbClr val="FF0000"/>
                </a:solidFill>
                <a:effectLst/>
              </a:rPr>
              <a:t>耳机出货量</a:t>
            </a:r>
            <a:endParaRPr lang="zh-CN" altLang="en-US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AE3-4904-ADB1-D1F880C6AD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AE3-4904-ADB1-D1F880C6AD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AE3-4904-ADB1-D1F880C6AD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AE3-4904-ADB1-D1F880C6AD3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AE3-4904-ADB1-D1F880C6AD3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AE3-4904-ADB1-D1F880C6AD3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AE3-4904-ADB1-D1F880C6AD3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AE3-4904-ADB1-D1F880C6AD3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AE3-4904-ADB1-D1F880C6AD3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AE3-4904-ADB1-D1F880C6AD3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AE3-4904-ADB1-D1F880C6AD3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CAE3-4904-ADB1-D1F880C6AD3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AE3-4904-ADB1-D1F880C6AD3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AE3-4904-ADB1-D1F880C6AD3D}"/>
                </c:ext>
              </c:extLst>
            </c:dLbl>
            <c:dLbl>
              <c:idx val="2"/>
              <c:layout>
                <c:manualLayout>
                  <c:x val="3.8888888888888841E-2"/>
                  <c:y val="3.70370370370370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E3-4904-ADB1-D1F880C6AD3D}"/>
                </c:ext>
              </c:extLst>
            </c:dLbl>
            <c:dLbl>
              <c:idx val="3"/>
              <c:layout>
                <c:manualLayout>
                  <c:x val="-1.1111111111111112E-2"/>
                  <c:y val="7.8703703703703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E3-4904-ADB1-D1F880C6AD3D}"/>
                </c:ext>
              </c:extLst>
            </c:dLbl>
            <c:dLbl>
              <c:idx val="4"/>
              <c:layout>
                <c:manualLayout>
                  <c:x val="-3.888888888888889E-2"/>
                  <c:y val="6.01851851851851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E3-4904-ADB1-D1F880C6AD3D}"/>
                </c:ext>
              </c:extLst>
            </c:dLbl>
            <c:dLbl>
              <c:idx val="5"/>
              <c:layout>
                <c:manualLayout>
                  <c:x val="-2.2222222222222247E-2"/>
                  <c:y val="5.09259259259257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AE3-4904-ADB1-D1F880C6AD3D}"/>
                </c:ext>
              </c:extLst>
            </c:dLbl>
            <c:dLbl>
              <c:idx val="6"/>
              <c:layout>
                <c:manualLayout>
                  <c:x val="-2.7777777777777804E-2"/>
                  <c:y val="2.31481481481481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AE3-4904-ADB1-D1F880C6AD3D}"/>
                </c:ext>
              </c:extLst>
            </c:dLbl>
            <c:dLbl>
              <c:idx val="7"/>
              <c:layout>
                <c:manualLayout>
                  <c:x val="-0.10277777777777777"/>
                  <c:y val="2.77777777777777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AE3-4904-ADB1-D1F880C6AD3D}"/>
                </c:ext>
              </c:extLst>
            </c:dLbl>
            <c:dLbl>
              <c:idx val="8"/>
              <c:layout>
                <c:manualLayout>
                  <c:x val="-0.1250000000000000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AE3-4904-ADB1-D1F880C6AD3D}"/>
                </c:ext>
              </c:extLst>
            </c:dLbl>
            <c:dLbl>
              <c:idx val="9"/>
              <c:layout>
                <c:manualLayout>
                  <c:x val="-8.611111111111111E-2"/>
                  <c:y val="-7.40740740740741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AE3-4904-ADB1-D1F880C6AD3D}"/>
                </c:ext>
              </c:extLst>
            </c:dLbl>
            <c:dLbl>
              <c:idx val="10"/>
              <c:layout>
                <c:manualLayout>
                  <c:x val="-3.0555555555555555E-2"/>
                  <c:y val="-0.212962962962962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AE3-4904-ADB1-D1F880C6AD3D}"/>
                </c:ext>
              </c:extLst>
            </c:dLbl>
            <c:dLbl>
              <c:idx val="11"/>
              <c:layout>
                <c:manualLayout>
                  <c:x val="4.4444444444444446E-2"/>
                  <c:y val="-9.25925925925926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AE3-4904-ADB1-D1F880C6AD3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Sheet1!$A$33:$A$44</c:f>
              <c:strCache>
                <c:ptCount val="12"/>
                <c:pt idx="0">
                  <c:v>apple</c:v>
                </c:pt>
                <c:pt idx="1">
                  <c:v>三星</c:v>
                </c:pt>
                <c:pt idx="2">
                  <c:v>小米</c:v>
                </c:pt>
                <c:pt idx="3">
                  <c:v>华为</c:v>
                </c:pt>
                <c:pt idx="4">
                  <c:v>JBL</c:v>
                </c:pt>
                <c:pt idx="5">
                  <c:v>Beats</c:v>
                </c:pt>
                <c:pt idx="6">
                  <c:v>Amoi</c:v>
                </c:pt>
                <c:pt idx="7">
                  <c:v>QCY</c:v>
                </c:pt>
                <c:pt idx="8">
                  <c:v>JLAB</c:v>
                </c:pt>
                <c:pt idx="9">
                  <c:v>Jabra</c:v>
                </c:pt>
                <c:pt idx="10">
                  <c:v>Sukllcandy</c:v>
                </c:pt>
                <c:pt idx="11">
                  <c:v>others</c:v>
                </c:pt>
              </c:strCache>
            </c:strRef>
          </c:cat>
          <c:val>
            <c:numRef>
              <c:f>Sheet1!$B$33:$B$44</c:f>
              <c:numCache>
                <c:formatCode>0.00%</c:formatCode>
                <c:ptCount val="12"/>
                <c:pt idx="0">
                  <c:v>0.47099999999999997</c:v>
                </c:pt>
                <c:pt idx="1">
                  <c:v>5.8000000000000003E-2</c:v>
                </c:pt>
                <c:pt idx="2">
                  <c:v>6.0999999999999999E-2</c:v>
                </c:pt>
                <c:pt idx="3" formatCode="0%">
                  <c:v>0.02</c:v>
                </c:pt>
                <c:pt idx="4" formatCode="0%">
                  <c:v>0.04</c:v>
                </c:pt>
                <c:pt idx="5" formatCode="0%">
                  <c:v>0.04</c:v>
                </c:pt>
                <c:pt idx="6" formatCode="0%">
                  <c:v>0.04</c:v>
                </c:pt>
                <c:pt idx="7" formatCode="0%">
                  <c:v>0.04</c:v>
                </c:pt>
                <c:pt idx="8" formatCode="0%">
                  <c:v>0.01</c:v>
                </c:pt>
                <c:pt idx="9" formatCode="0%">
                  <c:v>0.01</c:v>
                </c:pt>
                <c:pt idx="10" formatCode="0%">
                  <c:v>0.01</c:v>
                </c:pt>
                <c:pt idx="11" formatCode="0%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AE3-4904-ADB1-D1F880C6AD3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24BF3-B34B-4813-9951-4650BD344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ECCB98-874D-4522-A0C9-69C672936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21B2F-6CAA-416E-BA06-153E6120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8E8C6-BC49-4DE5-A2DC-E8E72A3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7341F-8DF1-412E-8E65-52660F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0520-AFC1-492E-B03F-F3CA255A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B9E1E-944C-489B-8FB1-1C8FFD4B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32589-7CCF-4064-A295-94C385BC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43F5E-7BD6-4EA8-B2AD-929C347A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FC2CE-C164-49D5-BAB0-6E1ACE76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1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87FFB3-B1F7-473C-BBE9-C45F479C7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B097F9-E537-4DD0-BAD3-DC36823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611BA-9338-450F-AE0B-91A824DF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F28A0-87B1-4453-A041-307015F6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8397A-2F12-460E-B161-A9819E85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844E-344C-4395-9FEA-6D91245E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8ECD4-7449-40D5-9D8B-8D354B24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1DBBE-3AA5-4F24-B22B-5025047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A35A2-0D4E-4B16-8246-4A3A860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BC46D-36E4-4DC9-95C7-6038A8A5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5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E72F9-322C-4068-B33C-9F21B6B7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19100-581E-4C13-953C-F6B14746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D422C-47F2-478B-94DF-6ED89D8A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778B4-B2E8-43E2-8432-51CCC816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DC2D7-9927-4027-903B-3768BEF0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E8DA7-17D0-4DFF-A33D-EBB9B8C8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A2D07-593C-4BDC-A774-2697523F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88385-C023-4F5E-9B7E-52E092DD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99B1F-C8E1-4681-9239-8023A055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529A4-0ED7-427A-BC61-1688E691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89AE6-084D-419B-8AB7-4357B207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887AE-BE7D-44EB-9F77-C65E5FA3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121C2-1797-4112-B805-CD271A65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7E174-6831-4987-A6EA-1EEF0121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5261E6-FEF6-46A2-8C81-C733ED2C7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BCE613-9190-44D6-A2FB-4E3FACC33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ED880C-FAEF-4C98-AEDA-73D90CEC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7D97D6-3FF2-4DC0-8368-5C965E96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8CA916-C47B-4A00-B03B-1263B16E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957E6-666B-40C1-B1F0-C79BD743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1552E8-E7FE-443C-9620-43B85404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F3469-6A3D-4D39-8272-BC1800EB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1481AE-FB13-45CE-AF9A-53E07BD5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5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39B6C1-115E-473D-AB27-73596890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960C5C-7B9D-4474-BEE1-0A5206A1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09CB3-CC33-42CC-9BC8-F6FB69B3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B52E9-792D-4F59-B55D-0D211902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894EC-87DA-453D-BA8E-08B325A9E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1902C-2530-4CF2-9602-9EB7C50DD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1C54D-1A0C-4DA7-82C7-AD436A5B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99B0E-2D0E-45F9-BC25-83579342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B7004-9384-4DE2-9400-DA97281E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2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BAD2C-4251-4937-A56A-8407B241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DE3163-45CB-4D59-AC5F-48D839821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99D4F-9646-41E2-B947-BD85E7F4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C4C88-85A2-41CE-A353-8735C024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2EC80-5C15-4A6F-B472-CC7824DA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052A6-91C2-4432-B15F-BAEF736D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0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7777C6-043C-4E97-9AAF-95093E0F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5F113-755D-4291-B8B6-6B90CDD2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4C8D4-A6CB-44BA-A364-7D3E25548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A8B9-87FE-45E9-82FB-062083E56C7F}" type="datetimeFigureOut">
              <a:rPr lang="zh-CN" altLang="en-US" smtClean="0"/>
              <a:t>2021-06-18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3BF4A-C72A-4650-B6CE-5B552267A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A2B74-A746-4F1A-837C-3BD8A39DC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710D-5D37-4764-873E-57F6C31A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73" r="1" b="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E2F43A-8618-42C2-91D3-3B6CECF2BE22}"/>
              </a:ext>
            </a:extLst>
          </p:cNvPr>
          <p:cNvSpPr/>
          <p:nvPr/>
        </p:nvSpPr>
        <p:spPr>
          <a:xfrm>
            <a:off x="489097" y="825443"/>
            <a:ext cx="5019074" cy="2774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耳机市场分析报告</a:t>
            </a:r>
            <a:endParaRPr lang="en-US" altLang="zh-CN" sz="4400" b="1" kern="12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张着嘴的狗&#10;&#10;描述已自动生成">
            <a:extLst>
              <a:ext uri="{FF2B5EF4-FFF2-40B4-BE49-F238E27FC236}">
                <a16:creationId xmlns:a16="http://schemas.microsoft.com/office/drawing/2014/main" id="{5068B984-3615-44EB-AF11-896372234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15" y="168783"/>
            <a:ext cx="5274573" cy="33242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AEADEA3-C01A-4CEE-B393-EB6F72ADF920}"/>
              </a:ext>
            </a:extLst>
          </p:cNvPr>
          <p:cNvSpPr/>
          <p:nvPr/>
        </p:nvSpPr>
        <p:spPr>
          <a:xfrm>
            <a:off x="256834" y="6217169"/>
            <a:ext cx="2319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SOUNDEC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A0D5E-7039-4736-A160-E4EFEDAF1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2" y="6202583"/>
            <a:ext cx="579404" cy="50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2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94DB3E-9883-48B9-87D2-438465EF3678}"/>
              </a:ext>
            </a:extLst>
          </p:cNvPr>
          <p:cNvSpPr txBox="1"/>
          <p:nvPr/>
        </p:nvSpPr>
        <p:spPr>
          <a:xfrm>
            <a:off x="245624" y="922214"/>
            <a:ext cx="5211594" cy="1526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就品牌竞争格局来看，苹果树立了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TWS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耳机价位段及性能的标杆，安卓系品牌也在快速扩张中。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2019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年全年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TWS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耳机出货量前三名分别是苹果，小米和三星，占比分别为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47.1%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6.1%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5.8%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6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A41A567-86B1-4475-9998-FDC2914C5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243586"/>
              </p:ext>
            </p:extLst>
          </p:nvPr>
        </p:nvGraphicFramePr>
        <p:xfrm>
          <a:off x="-261430" y="2603294"/>
          <a:ext cx="6575898" cy="3584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CAD8489-4971-4065-92C5-4821434826ED}"/>
              </a:ext>
            </a:extLst>
          </p:cNvPr>
          <p:cNvSpPr txBox="1"/>
          <p:nvPr/>
        </p:nvSpPr>
        <p:spPr>
          <a:xfrm>
            <a:off x="4137263" y="243342"/>
            <a:ext cx="7458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40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TWS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品牌竞争格局</a:t>
            </a:r>
            <a:endParaRPr lang="zh-CN" altLang="en-US" sz="28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153670-7CF2-458E-B4F4-DFD9795DEEA9}"/>
              </a:ext>
            </a:extLst>
          </p:cNvPr>
          <p:cNvSpPr txBox="1"/>
          <p:nvPr/>
        </p:nvSpPr>
        <p:spPr>
          <a:xfrm>
            <a:off x="5903173" y="959527"/>
            <a:ext cx="6222460" cy="115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在手机品牌厂争相推出自有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耳机外，第三方品牌的市场地位也渐渐提升中。根据旭日大数据的统计，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月全球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耳机品牌出货量前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名中，第三方品牌厂占有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席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4A24FF3-CCED-445B-83F3-55D577FF9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1723"/>
              </p:ext>
            </p:extLst>
          </p:nvPr>
        </p:nvGraphicFramePr>
        <p:xfrm>
          <a:off x="6881208" y="2396924"/>
          <a:ext cx="4266389" cy="4180982"/>
        </p:xfrm>
        <a:graphic>
          <a:graphicData uri="http://schemas.openxmlformats.org/drawingml/2006/table">
            <a:tbl>
              <a:tblPr/>
              <a:tblGrid>
                <a:gridCol w="1810861">
                  <a:extLst>
                    <a:ext uri="{9D8B030D-6E8A-4147-A177-3AD203B41FA5}">
                      <a16:colId xmlns:a16="http://schemas.microsoft.com/office/drawing/2014/main" val="3090873988"/>
                    </a:ext>
                  </a:extLst>
                </a:gridCol>
                <a:gridCol w="1086517">
                  <a:extLst>
                    <a:ext uri="{9D8B030D-6E8A-4147-A177-3AD203B41FA5}">
                      <a16:colId xmlns:a16="http://schemas.microsoft.com/office/drawing/2014/main" val="2325633673"/>
                    </a:ext>
                  </a:extLst>
                </a:gridCol>
                <a:gridCol w="1369011">
                  <a:extLst>
                    <a:ext uri="{9D8B030D-6E8A-4147-A177-3AD203B41FA5}">
                      <a16:colId xmlns:a16="http://schemas.microsoft.com/office/drawing/2014/main" val="2257925036"/>
                    </a:ext>
                  </a:extLst>
                </a:gridCol>
              </a:tblGrid>
              <a:tr h="37046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2020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TWS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全球品牌出貨量排名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83974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排名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廠牌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出貨量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百萬副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)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76864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蘋果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6745"/>
                  </a:ext>
                </a:extLst>
              </a:tr>
              <a:tr h="3704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小米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3.1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13924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三星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69248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QCY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413314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哈曼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9141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漫步者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18207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萬魔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28021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澤寶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01701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華為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00188"/>
                  </a:ext>
                </a:extLst>
              </a:tr>
              <a:tr h="3440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安克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00211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25D58BF-12EF-4A27-B431-2F4C0BC0652E}"/>
              </a:ext>
            </a:extLst>
          </p:cNvPr>
          <p:cNvSpPr txBox="1"/>
          <p:nvPr/>
        </p:nvSpPr>
        <p:spPr>
          <a:xfrm>
            <a:off x="10331778" y="6614573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本数据来自微信公众号“满天芯”</a:t>
            </a:r>
          </a:p>
        </p:txBody>
      </p:sp>
    </p:spTree>
    <p:extLst>
      <p:ext uri="{BB962C8B-B14F-4D97-AF65-F5344CB8AC3E}">
        <p14:creationId xmlns:p14="http://schemas.microsoft.com/office/powerpoint/2010/main" val="173615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90E43A1-4771-4563-AA19-5B4FFE4C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683" y="934893"/>
            <a:ext cx="7324737" cy="38035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CD2BB2-5020-4AD5-BF1C-F8453BB854B5}"/>
              </a:ext>
            </a:extLst>
          </p:cNvPr>
          <p:cNvSpPr txBox="1"/>
          <p:nvPr/>
        </p:nvSpPr>
        <p:spPr>
          <a:xfrm>
            <a:off x="3700623" y="147990"/>
            <a:ext cx="423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Airpods</a:t>
            </a:r>
            <a:r>
              <a:rPr lang="en-US" altLang="zh-CN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市占率分析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5E207-0BFE-4664-89A6-E4860FE1949B}"/>
              </a:ext>
            </a:extLst>
          </p:cNvPr>
          <p:cNvSpPr txBox="1"/>
          <p:nvPr/>
        </p:nvSpPr>
        <p:spPr>
          <a:xfrm>
            <a:off x="1398126" y="4942808"/>
            <a:ext cx="8059365" cy="171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受到</a:t>
            </a:r>
            <a:r>
              <a:rPr lang="en-US" altLang="zh-CN" sz="18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zh-CN" sz="18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阵营和其它第三方贴牌厂陆续推出</a:t>
            </a:r>
            <a:r>
              <a:rPr lang="en-US" altLang="zh-CN" sz="18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8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耳机的影响，苹果的市占率开始从高点下滑</a:t>
            </a:r>
            <a:r>
              <a:rPr lang="zh-CN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，市占率从</a:t>
            </a:r>
            <a:r>
              <a:rPr lang="en-US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年第一季的</a:t>
            </a:r>
            <a:r>
              <a:rPr lang="en-US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60%</a:t>
            </a:r>
            <a:r>
              <a:rPr lang="zh-CN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下降至</a:t>
            </a:r>
            <a:r>
              <a:rPr lang="en-US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年第四季的</a:t>
            </a:r>
            <a:r>
              <a:rPr lang="en-US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41%</a:t>
            </a:r>
            <a:r>
              <a:rPr lang="zh-CN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pc="4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AirPodsPro</a:t>
            </a:r>
            <a:r>
              <a:rPr lang="zh-CN" altLang="zh-CN" spc="4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的推出后大受欢迎，供不应求，推动销量稳步增长。而安卓阵营的性价比优势凸显，但格局较为分散。</a:t>
            </a:r>
            <a:endParaRPr lang="zh-CN" altLang="en-US" spc="4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39CD5380-D875-4E2E-A00C-9D5C7801B4BB}"/>
              </a:ext>
            </a:extLst>
          </p:cNvPr>
          <p:cNvSpPr txBox="1"/>
          <p:nvPr/>
        </p:nvSpPr>
        <p:spPr>
          <a:xfrm>
            <a:off x="10231593" y="6611779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本数据来自微信公众号“满天芯”</a:t>
            </a:r>
          </a:p>
        </p:txBody>
      </p:sp>
    </p:spTree>
    <p:extLst>
      <p:ext uri="{BB962C8B-B14F-4D97-AF65-F5344CB8AC3E}">
        <p14:creationId xmlns:p14="http://schemas.microsoft.com/office/powerpoint/2010/main" val="113039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1AC7EE-F332-4483-B60E-96F554D7DFE7}"/>
              </a:ext>
            </a:extLst>
          </p:cNvPr>
          <p:cNvSpPr txBox="1"/>
          <p:nvPr/>
        </p:nvSpPr>
        <p:spPr>
          <a:xfrm>
            <a:off x="3484733" y="90535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从价格分布分析耳机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109020-A27B-4F3E-8E46-7A5FC928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35" y="906998"/>
            <a:ext cx="9216654" cy="35390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EBD269-3450-4E91-976E-52EE08DA5F24}"/>
              </a:ext>
            </a:extLst>
          </p:cNvPr>
          <p:cNvSpPr txBox="1"/>
          <p:nvPr/>
        </p:nvSpPr>
        <p:spPr>
          <a:xfrm>
            <a:off x="248359" y="4942807"/>
            <a:ext cx="11077372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spc="40" dirty="0"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价格趋势分析零售耳机整体趋势：中、高端价位（≥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$50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）的产品出货份额持续扩大，低端份额逐年下降</a:t>
            </a:r>
            <a:endParaRPr lang="zh-CN" altLang="zh-CN" sz="1600" b="1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•有线耳机整体来看比较稳定，各价格区间份额变化较小，预测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2019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年低端（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&lt;$25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）份额仍将呈现增长趋势</a:t>
            </a:r>
            <a:endParaRPr lang="zh-CN" altLang="zh-CN" sz="1600" b="1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•无线耳机中端产品（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$25-$99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）份额持续下降，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100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美元以上的高端产品份额增幅明显，主要受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TWS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耳机市场扩容影响；预测未来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2-3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年内，＞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$100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产品出货份额会持续增加</a:t>
            </a:r>
            <a:endParaRPr lang="zh-CN" altLang="zh-CN" sz="1600" b="1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AEA2B0-9201-4CDE-B1EF-492B3871BD83}"/>
              </a:ext>
            </a:extLst>
          </p:cNvPr>
          <p:cNvSpPr txBox="1"/>
          <p:nvPr/>
        </p:nvSpPr>
        <p:spPr>
          <a:xfrm>
            <a:off x="10143241" y="6577165"/>
            <a:ext cx="204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本数据来自微信公众号“外滩观察”</a:t>
            </a:r>
          </a:p>
        </p:txBody>
      </p:sp>
    </p:spTree>
    <p:extLst>
      <p:ext uri="{BB962C8B-B14F-4D97-AF65-F5344CB8AC3E}">
        <p14:creationId xmlns:p14="http://schemas.microsoft.com/office/powerpoint/2010/main" val="379801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D6E2E6-73E5-4A40-B92F-643F69115CAD}"/>
              </a:ext>
            </a:extLst>
          </p:cNvPr>
          <p:cNvSpPr txBox="1"/>
          <p:nvPr/>
        </p:nvSpPr>
        <p:spPr>
          <a:xfrm>
            <a:off x="3270926" y="296852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从价格分布分析</a:t>
            </a:r>
            <a:r>
              <a:rPr lang="en-US" altLang="zh-CN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TWS</a:t>
            </a:r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耳机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5BCFD1-238B-4F4A-8553-3FEC9F724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52" y="2914113"/>
            <a:ext cx="4964791" cy="31830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2A28B9-55BE-49D5-91C7-7DA93F97A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026" y="2914113"/>
            <a:ext cx="4964791" cy="32080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8A544F-FF7A-43E9-AB2E-1038C8440389}"/>
              </a:ext>
            </a:extLst>
          </p:cNvPr>
          <p:cNvSpPr txBox="1"/>
          <p:nvPr/>
        </p:nvSpPr>
        <p:spPr>
          <a:xfrm>
            <a:off x="1134895" y="1399184"/>
            <a:ext cx="9147242" cy="116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分价位段来看，单价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美元以上的高端市场主要由苹果和三星领导，二者的市占率分别为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70%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7%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，华为的</a:t>
            </a:r>
            <a:r>
              <a:rPr lang="en-US" altLang="zh-CN" sz="1600" b="1" spc="40" dirty="0" err="1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Freebuds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系列也定位在这一价位；而单价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美元以下的市场龙头则是小米，市占率为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19%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，随后是一些传统音频品牌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QCY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、漫步者、</a:t>
            </a:r>
            <a:r>
              <a:rPr lang="en-US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JBL</a:t>
            </a:r>
            <a:r>
              <a:rPr lang="zh-CN" altLang="zh-CN" sz="1600" b="1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等。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C38C5-1A0A-42B0-98B4-A6B45823A0C9}"/>
              </a:ext>
            </a:extLst>
          </p:cNvPr>
          <p:cNvSpPr txBox="1"/>
          <p:nvPr/>
        </p:nvSpPr>
        <p:spPr>
          <a:xfrm>
            <a:off x="9973559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本数据来自微信公众号“</a:t>
            </a:r>
            <a:r>
              <a:rPr lang="en-US" altLang="zh-CN" sz="1000" dirty="0"/>
              <a:t>AIOT </a:t>
            </a:r>
            <a:r>
              <a:rPr lang="zh-CN" altLang="en-US" sz="1000" dirty="0"/>
              <a:t>大数据”</a:t>
            </a:r>
          </a:p>
        </p:txBody>
      </p:sp>
    </p:spTree>
    <p:extLst>
      <p:ext uri="{BB962C8B-B14F-4D97-AF65-F5344CB8AC3E}">
        <p14:creationId xmlns:p14="http://schemas.microsoft.com/office/powerpoint/2010/main" val="17075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870C0C-BAB9-42F9-8C88-FE1675218AB1}"/>
              </a:ext>
            </a:extLst>
          </p:cNvPr>
          <p:cNvSpPr txBox="1"/>
          <p:nvPr/>
        </p:nvSpPr>
        <p:spPr>
          <a:xfrm>
            <a:off x="-68094" y="744485"/>
            <a:ext cx="10350230" cy="1204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650"/>
              </a:spcBef>
              <a:spcAft>
                <a:spcPts val="0"/>
              </a:spcAft>
            </a:pPr>
            <a:r>
              <a:rPr lang="en-US" altLang="zh-CN" sz="1800" b="1" spc="4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根据</a:t>
            </a:r>
            <a:r>
              <a:rPr lang="en-US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 IDC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数据，</a:t>
            </a:r>
            <a:r>
              <a:rPr lang="en-US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2018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年全球智能手机共销售</a:t>
            </a:r>
            <a:r>
              <a:rPr lang="en-US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 14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亿部，其中安卓手机销量约为</a:t>
            </a:r>
            <a:r>
              <a:rPr lang="en-US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 12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亿部。我们认为，这波</a:t>
            </a:r>
            <a:r>
              <a:rPr lang="en-US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 5G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换机潮将会使手机重新恢复增长势头，预计</a:t>
            </a:r>
            <a:r>
              <a:rPr lang="en-US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 2022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年全球智能机将达到</a:t>
            </a:r>
            <a:r>
              <a:rPr lang="en-US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 16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亿大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关，安卓手机出货量将达到</a:t>
            </a:r>
            <a:r>
              <a:rPr lang="en-US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 13.8 </a:t>
            </a:r>
            <a:r>
              <a:rPr lang="zh-CN" altLang="zh-CN" sz="16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亿部。</a:t>
            </a:r>
            <a:r>
              <a:rPr lang="zh-CN" altLang="zh-CN" sz="1600" b="1" dirty="0"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反映</a:t>
            </a:r>
            <a:r>
              <a:rPr lang="zh-CN" altLang="en-US" sz="1600" b="1" dirty="0"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安卓</a:t>
            </a:r>
            <a:r>
              <a:rPr lang="zh-CN" altLang="zh-CN" sz="1600" b="1" dirty="0"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市场潜在的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b="1" dirty="0"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耳机商机是苹果智能手机的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1600" b="1" dirty="0"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倍以上</a:t>
            </a:r>
            <a:endParaRPr lang="zh-CN" altLang="zh-CN" sz="1600" b="1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3B8717-2036-4E76-8F3A-0E0A77F85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35218"/>
              </p:ext>
            </p:extLst>
          </p:nvPr>
        </p:nvGraphicFramePr>
        <p:xfrm>
          <a:off x="0" y="2936710"/>
          <a:ext cx="10457233" cy="1584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2948">
                  <a:extLst>
                    <a:ext uri="{9D8B030D-6E8A-4147-A177-3AD203B41FA5}">
                      <a16:colId xmlns:a16="http://schemas.microsoft.com/office/drawing/2014/main" val="3469776547"/>
                    </a:ext>
                  </a:extLst>
                </a:gridCol>
                <a:gridCol w="1577758">
                  <a:extLst>
                    <a:ext uri="{9D8B030D-6E8A-4147-A177-3AD203B41FA5}">
                      <a16:colId xmlns:a16="http://schemas.microsoft.com/office/drawing/2014/main" val="3978758306"/>
                    </a:ext>
                  </a:extLst>
                </a:gridCol>
                <a:gridCol w="1486028">
                  <a:extLst>
                    <a:ext uri="{9D8B030D-6E8A-4147-A177-3AD203B41FA5}">
                      <a16:colId xmlns:a16="http://schemas.microsoft.com/office/drawing/2014/main" val="3742994185"/>
                    </a:ext>
                  </a:extLst>
                </a:gridCol>
                <a:gridCol w="1852948">
                  <a:extLst>
                    <a:ext uri="{9D8B030D-6E8A-4147-A177-3AD203B41FA5}">
                      <a16:colId xmlns:a16="http://schemas.microsoft.com/office/drawing/2014/main" val="2699140313"/>
                    </a:ext>
                  </a:extLst>
                </a:gridCol>
                <a:gridCol w="2183177">
                  <a:extLst>
                    <a:ext uri="{9D8B030D-6E8A-4147-A177-3AD203B41FA5}">
                      <a16:colId xmlns:a16="http://schemas.microsoft.com/office/drawing/2014/main" val="1244563178"/>
                    </a:ext>
                  </a:extLst>
                </a:gridCol>
                <a:gridCol w="1504374">
                  <a:extLst>
                    <a:ext uri="{9D8B030D-6E8A-4147-A177-3AD203B41FA5}">
                      <a16:colId xmlns:a16="http://schemas.microsoft.com/office/drawing/2014/main" val="392083040"/>
                    </a:ext>
                  </a:extLst>
                </a:gridCol>
              </a:tblGrid>
              <a:tr h="38940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不同价位手机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手机销量比例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渗透率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TWS</a:t>
                      </a:r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销量</a:t>
                      </a:r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万副</a:t>
                      </a:r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销售额</a:t>
                      </a:r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亿元</a:t>
                      </a:r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总规模</a:t>
                      </a:r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亿元</a:t>
                      </a:r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3781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0-1000</a:t>
                      </a:r>
                      <a:r>
                        <a:rPr lang="zh-CN" altLang="en-US" sz="1200" u="none" strike="noStrike" dirty="0">
                          <a:effectLst/>
                        </a:rPr>
                        <a:t>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37.15%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3.00%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1538.15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15.38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802.73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110524"/>
                  </a:ext>
                </a:extLst>
              </a:tr>
              <a:tr h="23083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1000-2500</a:t>
                      </a:r>
                      <a:r>
                        <a:rPr lang="zh-CN" altLang="en-US" sz="1200" u="none" strike="noStrike" dirty="0">
                          <a:effectLst/>
                        </a:rPr>
                        <a:t>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43.52%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12.00%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7207.31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252.26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81903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2500-35000</a:t>
                      </a:r>
                      <a:r>
                        <a:rPr lang="zh-CN" altLang="en-US" sz="1200" u="none" strike="noStrike" dirty="0">
                          <a:effectLst/>
                        </a:rPr>
                        <a:t>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8.92%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20.00%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2461.03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147.66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87374"/>
                  </a:ext>
                </a:extLst>
              </a:tr>
              <a:tr h="30503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3500-4500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5.50%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25.00%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1896.3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151.7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81317"/>
                  </a:ext>
                </a:extLst>
              </a:tr>
              <a:tr h="23083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4500</a:t>
                      </a:r>
                      <a:r>
                        <a:rPr lang="zh-CN" altLang="en-US" sz="1200" u="none" strike="noStrike" dirty="0">
                          <a:effectLst/>
                        </a:rPr>
                        <a:t>元以上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4.91%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30.00%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2357.3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235.73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7495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65134B4-7E48-406F-AF8C-56364E0AE84C}"/>
              </a:ext>
            </a:extLst>
          </p:cNvPr>
          <p:cNvSpPr txBox="1"/>
          <p:nvPr/>
        </p:nvSpPr>
        <p:spPr>
          <a:xfrm>
            <a:off x="-68094" y="2371661"/>
            <a:ext cx="379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安卓</a:t>
            </a: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TWS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耳机市场规模测算</a:t>
            </a: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----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8ACD3B-CFBE-4725-848B-14854A3AACDD}"/>
              </a:ext>
            </a:extLst>
          </p:cNvPr>
          <p:cNvSpPr txBox="1"/>
          <p:nvPr/>
        </p:nvSpPr>
        <p:spPr>
          <a:xfrm>
            <a:off x="-68094" y="4917280"/>
            <a:ext cx="406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年苹果</a:t>
            </a: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安卓</a:t>
            </a: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TWS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耳机市场规模测算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4E0D85-CE99-418D-AAE5-2E484A8C2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" y="5428702"/>
            <a:ext cx="10457233" cy="7848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4B00007-02F1-43FF-AE47-5F5852C01E7F}"/>
              </a:ext>
            </a:extLst>
          </p:cNvPr>
          <p:cNvSpPr txBox="1"/>
          <p:nvPr/>
        </p:nvSpPr>
        <p:spPr>
          <a:xfrm>
            <a:off x="3044756" y="83926"/>
            <a:ext cx="523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从手机市场分析</a:t>
            </a:r>
            <a:r>
              <a:rPr lang="en-US" altLang="zh-CN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TWS</a:t>
            </a:r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耳机规模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E58D99-9C6C-4D55-B976-93A83F294EA6}"/>
              </a:ext>
            </a:extLst>
          </p:cNvPr>
          <p:cNvSpPr txBox="1"/>
          <p:nvPr/>
        </p:nvSpPr>
        <p:spPr>
          <a:xfrm>
            <a:off x="10331778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本数据来自微信公众号“满天芯”</a:t>
            </a:r>
          </a:p>
        </p:txBody>
      </p:sp>
    </p:spTree>
    <p:extLst>
      <p:ext uri="{BB962C8B-B14F-4D97-AF65-F5344CB8AC3E}">
        <p14:creationId xmlns:p14="http://schemas.microsoft.com/office/powerpoint/2010/main" val="101536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1FC20D-6850-425A-963A-30355C8840F6}"/>
              </a:ext>
            </a:extLst>
          </p:cNvPr>
          <p:cNvSpPr txBox="1"/>
          <p:nvPr/>
        </p:nvSpPr>
        <p:spPr>
          <a:xfrm>
            <a:off x="234994" y="40047"/>
            <a:ext cx="6910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b="1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202010</a:t>
            </a:r>
            <a:r>
              <a:rPr lang="zh-CN" altLang="zh-CN" sz="2800" b="1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TWS</a:t>
            </a:r>
            <a:r>
              <a:rPr lang="zh-CN" altLang="zh-CN" sz="2800" b="1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蓝牙芯片出货量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TOP10</a:t>
            </a:r>
            <a:endParaRPr lang="zh-CN" altLang="zh-CN" sz="2800" dirty="0">
              <a:solidFill>
                <a:srgbClr val="C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B173FA99-4FB3-4C45-8C74-5FE5675B98C3}"/>
              </a:ext>
            </a:extLst>
          </p:cNvPr>
          <p:cNvSpPr txBox="1"/>
          <p:nvPr/>
        </p:nvSpPr>
        <p:spPr>
          <a:xfrm>
            <a:off x="9815984" y="6627043"/>
            <a:ext cx="261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本数据来自微信公众号“满天旭日大数据”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EF3983-FA0E-4E5A-9854-475FFE7AE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4" y="603314"/>
            <a:ext cx="5427973" cy="62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5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59AF0E-0DA3-4BEC-B56E-88C9CE3C47BA}"/>
              </a:ext>
            </a:extLst>
          </p:cNvPr>
          <p:cNvSpPr txBox="1"/>
          <p:nvPr/>
        </p:nvSpPr>
        <p:spPr>
          <a:xfrm>
            <a:off x="143760" y="102851"/>
            <a:ext cx="6169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333333"/>
                </a:solidFill>
                <a:effectLst/>
                <a:latin typeface="-apple-system-font"/>
              </a:rPr>
              <a:t>2020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-apple-system-font"/>
              </a:rPr>
              <a:t>年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-apple-system-font"/>
              </a:rPr>
              <a:t>6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-apple-system-font"/>
              </a:rPr>
              <a:t>月全球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-apple-system-font"/>
              </a:rPr>
              <a:t>TWS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-apple-system-font"/>
              </a:rPr>
              <a:t>耳机出货量分析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E1DD27-D0EB-4FF2-814F-B67C651E2175}"/>
              </a:ext>
            </a:extLst>
          </p:cNvPr>
          <p:cNvSpPr txBox="1"/>
          <p:nvPr/>
        </p:nvSpPr>
        <p:spPr>
          <a:xfrm>
            <a:off x="-1" y="564516"/>
            <a:ext cx="108973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月，全球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TWS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耳机出货量达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3772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万部，同比增长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61%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。</a:t>
            </a:r>
          </a:p>
          <a:p>
            <a:pPr algn="just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分地区看，中国出货量约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1155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万部，占比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31%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；美国出货量约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81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万部，占比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22%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；欧洲出货量约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739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万部，占比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20%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；印度出货量约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180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万部，占比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；日本出货量约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98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万部，占比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3%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；俄罗斯出货量约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35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万部，占比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。中国是疫情过后经济恢复比较快的国家，居民的消费热情也逐渐恢复了，所以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月中国的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TWS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耳机出货量远高于其他地区。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CDE6EC-50EC-4EBB-9824-0125B2B3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" y="2313189"/>
            <a:ext cx="4695825" cy="42767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5CC94B-E0C2-4DD0-A842-0B0A79663F74}"/>
              </a:ext>
            </a:extLst>
          </p:cNvPr>
          <p:cNvSpPr txBox="1"/>
          <p:nvPr/>
        </p:nvSpPr>
        <p:spPr>
          <a:xfrm>
            <a:off x="5130539" y="2714097"/>
            <a:ext cx="6169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从品牌上看，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月出货量前五是苹果、小米、三星、华为和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OPPO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，占据了总量的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38%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；品牌出货量前十占据总量的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51%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。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1A0AA8A-123F-421E-8D10-549BED2F9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92" y="3412524"/>
            <a:ext cx="5276850" cy="33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3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0719BD-6B84-4169-A0B0-B3F8CD0CECF7}"/>
              </a:ext>
            </a:extLst>
          </p:cNvPr>
          <p:cNvSpPr txBox="1"/>
          <p:nvPr/>
        </p:nvSpPr>
        <p:spPr>
          <a:xfrm>
            <a:off x="58917" y="0"/>
            <a:ext cx="6172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7</a:t>
            </a:r>
            <a:r>
              <a:rPr lang="zh-CN" altLang="zh-CN" sz="2800" b="1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-apple-system-font"/>
              </a:rPr>
              <a:t>TWS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-apple-system-font"/>
              </a:rPr>
              <a:t>全球品牌出货量排行榜</a:t>
            </a:r>
          </a:p>
          <a:p>
            <a:pPr>
              <a:spcAft>
                <a:spcPts val="0"/>
              </a:spcAft>
            </a:pPr>
            <a:endParaRPr lang="zh-CN" altLang="zh-CN" sz="2800" dirty="0">
              <a:solidFill>
                <a:srgbClr val="C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CEA9D-499B-40E3-9CE4-367F9A056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033" y="-1"/>
            <a:ext cx="583269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01FE57-8649-4ED5-B111-F06A25AFE4FC}"/>
              </a:ext>
            </a:extLst>
          </p:cNvPr>
          <p:cNvSpPr txBox="1"/>
          <p:nvPr/>
        </p:nvSpPr>
        <p:spPr>
          <a:xfrm>
            <a:off x="58917" y="706914"/>
            <a:ext cx="54218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旭日大数据公布了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2020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月全球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TWS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品牌销量排行榜，与上期数据相比，全球品牌七排名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TOP20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汰换率为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，其中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DOSS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，万魔、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BOSE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跌出前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，广州由我，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Tzumi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登榜，与前月一样，品牌汰换主要集中于榜单中部以后，总体品牌榜差异不大，前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TOP20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总体出货量相较于上月下滑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0.32KK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。</a:t>
            </a:r>
          </a:p>
          <a:p>
            <a:pPr algn="just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排行的榜头部变化较大，主要是高端品牌占比出现下滑，跌幅明显，除苹果上涨较大，小米、三星、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oppo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、华为等皆出现下滑，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oppo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跌出前五，被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QCY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超过，前十格局基本没变。出货量变化最大的要属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BOSE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名跌出榜外。</a:t>
            </a:r>
          </a:p>
        </p:txBody>
      </p:sp>
    </p:spTree>
    <p:extLst>
      <p:ext uri="{BB962C8B-B14F-4D97-AF65-F5344CB8AC3E}">
        <p14:creationId xmlns:p14="http://schemas.microsoft.com/office/powerpoint/2010/main" val="340814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246D965-5D2B-49A9-B35D-6861D42A7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26958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9DC6C3-C803-4F3C-9B7A-976DF1EED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584" y="862356"/>
            <a:ext cx="5226993" cy="33514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FDB598-FEE6-4624-A723-EC3FD866B2EB}"/>
              </a:ext>
            </a:extLst>
          </p:cNvPr>
          <p:cNvSpPr txBox="1"/>
          <p:nvPr/>
        </p:nvSpPr>
        <p:spPr>
          <a:xfrm>
            <a:off x="5644692" y="94268"/>
            <a:ext cx="6172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333333"/>
                </a:solidFill>
                <a:effectLst/>
                <a:latin typeface="-apple-system-font"/>
              </a:rPr>
              <a:t>TWS 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-apple-system-font"/>
              </a:rPr>
              <a:t>耳机十九大蓝牙主芯片公司</a:t>
            </a:r>
          </a:p>
          <a:p>
            <a:pPr>
              <a:spcAft>
                <a:spcPts val="0"/>
              </a:spcAft>
            </a:pPr>
            <a:endParaRPr lang="zh-CN" altLang="zh-CN" sz="2800" dirty="0">
              <a:solidFill>
                <a:srgbClr val="C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93D313-FE1A-4822-83FC-970DD3ACDD98}"/>
              </a:ext>
            </a:extLst>
          </p:cNvPr>
          <p:cNvSpPr txBox="1"/>
          <p:nvPr/>
        </p:nvSpPr>
        <p:spPr>
          <a:xfrm>
            <a:off x="5269584" y="5533979"/>
            <a:ext cx="6169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</a:rPr>
              <a:t>(1) </a:t>
            </a:r>
            <a:r>
              <a:rPr lang="zh-CN" altLang="en-US" b="1" dirty="0">
                <a:effectLst/>
              </a:rPr>
              <a:t>中高端市场</a:t>
            </a:r>
            <a:r>
              <a:rPr lang="zh-CN" altLang="en-US" dirty="0">
                <a:effectLst/>
              </a:rPr>
              <a:t>：苹果、高通、华为海思等；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(2) </a:t>
            </a:r>
            <a:r>
              <a:rPr lang="zh-CN" altLang="en-US" b="1" dirty="0">
                <a:effectLst/>
              </a:rPr>
              <a:t>中端市场</a:t>
            </a:r>
            <a:r>
              <a:rPr lang="zh-CN" altLang="en-US" dirty="0">
                <a:effectLst/>
              </a:rPr>
              <a:t>：络达、恒玄、瑞昱、原相、紫光展锐等；</a:t>
            </a:r>
            <a:r>
              <a:rPr lang="en-US" altLang="zh-CN" dirty="0">
                <a:effectLst/>
              </a:rPr>
              <a:t>(3) </a:t>
            </a:r>
            <a:r>
              <a:rPr lang="zh-CN" altLang="en-US" b="1" dirty="0">
                <a:effectLst/>
              </a:rPr>
              <a:t>主打性价比市场</a:t>
            </a:r>
            <a:r>
              <a:rPr lang="zh-CN" altLang="en-US" dirty="0">
                <a:effectLst/>
              </a:rPr>
              <a:t>：杰理、中科蓝讯、炬芯等。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5978D9-7700-45C9-86C0-56CC52BBFA76}"/>
              </a:ext>
            </a:extLst>
          </p:cNvPr>
          <p:cNvSpPr txBox="1"/>
          <p:nvPr/>
        </p:nvSpPr>
        <p:spPr>
          <a:xfrm>
            <a:off x="9973560" y="6611778"/>
            <a:ext cx="2576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本数据来自微信公众号“手机技术咨询”</a:t>
            </a:r>
          </a:p>
        </p:txBody>
      </p:sp>
    </p:spTree>
    <p:extLst>
      <p:ext uri="{BB962C8B-B14F-4D97-AF65-F5344CB8AC3E}">
        <p14:creationId xmlns:p14="http://schemas.microsoft.com/office/powerpoint/2010/main" val="25095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FFEE75-C9E3-46DB-B5DC-30304704608E}"/>
              </a:ext>
            </a:extLst>
          </p:cNvPr>
          <p:cNvSpPr txBox="1"/>
          <p:nvPr/>
        </p:nvSpPr>
        <p:spPr>
          <a:xfrm>
            <a:off x="4687479" y="0"/>
            <a:ext cx="6169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需求趋势</a:t>
            </a:r>
            <a:endParaRPr lang="zh-CN" altLang="en-US" sz="2800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688729CC-4A55-4813-A188-2006B8B7B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" y="695242"/>
            <a:ext cx="6137622" cy="59907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078FED-0CE1-427A-8318-2CD18133D66A}"/>
              </a:ext>
            </a:extLst>
          </p:cNvPr>
          <p:cNvSpPr txBox="1"/>
          <p:nvPr/>
        </p:nvSpPr>
        <p:spPr>
          <a:xfrm>
            <a:off x="6389003" y="836644"/>
            <a:ext cx="55767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-font"/>
              </a:rPr>
              <a:t>调研显示，多年来，消费者最关注的仍是音频产品的音质，有些时候甚至超越价格因素。这也说明，不管音频产品的形态如何变化，从头戴式耳机到颈挂式耳机再到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-apple-system-font"/>
              </a:rPr>
              <a:t>TWS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-font"/>
              </a:rPr>
              <a:t>耳机，音质一直是最基本的一个需求。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5828B5-B47F-43C4-BD1B-978D5BF5A369}"/>
              </a:ext>
            </a:extLst>
          </p:cNvPr>
          <p:cNvSpPr txBox="1"/>
          <p:nvPr/>
        </p:nvSpPr>
        <p:spPr>
          <a:xfrm>
            <a:off x="6319873" y="2873617"/>
            <a:ext cx="55767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/>
              </a:rPr>
              <a:t>用户体验和舒适度已经上升成为消费者购买音频设备时，与音质和续航时间同等重要的考虑因素。</a:t>
            </a:r>
            <a:endParaRPr lang="en-US" altLang="zh-CN" b="1" dirty="0">
              <a:effectLst/>
            </a:endParaRPr>
          </a:p>
          <a:p>
            <a:br>
              <a:rPr lang="zh-CN" altLang="en-US" b="1" dirty="0">
                <a:effectLst/>
              </a:rPr>
            </a:br>
            <a:r>
              <a:rPr lang="zh-CN" altLang="en-US" b="1" dirty="0">
                <a:effectLst/>
              </a:rPr>
              <a:t>其中的合理性在于，只是提升了续航时间，而佩戴舒适度没有提升的情况下，用户是不愿意全天候一直佩戴的。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D47DC9-FFE9-49F2-B5C8-0439C21D52AB}"/>
              </a:ext>
            </a:extLst>
          </p:cNvPr>
          <p:cNvSpPr txBox="1"/>
          <p:nvPr/>
        </p:nvSpPr>
        <p:spPr>
          <a:xfrm>
            <a:off x="10331778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本数据来自微信公众号“深圳湾”</a:t>
            </a:r>
          </a:p>
        </p:txBody>
      </p:sp>
    </p:spTree>
    <p:extLst>
      <p:ext uri="{BB962C8B-B14F-4D97-AF65-F5344CB8AC3E}">
        <p14:creationId xmlns:p14="http://schemas.microsoft.com/office/powerpoint/2010/main" val="366105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2ED073-42A0-4130-9A1E-298994CB9ADF}"/>
              </a:ext>
            </a:extLst>
          </p:cNvPr>
          <p:cNvSpPr txBox="1"/>
          <p:nvPr/>
        </p:nvSpPr>
        <p:spPr>
          <a:xfrm>
            <a:off x="488067" y="5016164"/>
            <a:ext cx="99191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800" b="1" spc="4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</a:t>
            </a: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有线耳机市场持续萎缩，年复合增长率</a:t>
            </a:r>
            <a:r>
              <a:rPr lang="en-US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-5.3%</a:t>
            </a: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；零售市场受无线冲击，标配市场受智能机影响</a:t>
            </a:r>
            <a:endParaRPr lang="en-US" altLang="zh-CN" b="1" spc="40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endParaRPr lang="zh-CN" altLang="zh-CN" sz="16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•无线耳机市场成长潜力大，预测</a:t>
            </a:r>
            <a:r>
              <a:rPr lang="en-US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2018-2021</a:t>
            </a: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年复合增长率为</a:t>
            </a:r>
            <a:r>
              <a:rPr lang="en-US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15%</a:t>
            </a: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TWS</a:t>
            </a: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耳机</a:t>
            </a:r>
            <a:r>
              <a:rPr lang="en-US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CAGR</a:t>
            </a: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45%</a:t>
            </a: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sz="1800" b="1" spc="40" dirty="0">
              <a:solidFill>
                <a:srgbClr val="333333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endParaRPr lang="en-US" altLang="zh-CN" sz="1800" b="1" spc="40" dirty="0">
              <a:solidFill>
                <a:srgbClr val="333333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</a:t>
            </a:r>
            <a:r>
              <a:rPr lang="en-US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2019-2020</a:t>
            </a:r>
            <a:r>
              <a:rPr lang="zh-CN" altLang="en-US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年无线耳机实际出货量已经超越预测。无线耳机持续爆发增长</a:t>
            </a:r>
            <a:endParaRPr lang="en-US" altLang="zh-CN" sz="1800" b="1" spc="40" dirty="0">
              <a:solidFill>
                <a:srgbClr val="333333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F0282C-CC8B-4092-8670-7C908D85B3EF}"/>
              </a:ext>
            </a:extLst>
          </p:cNvPr>
          <p:cNvSpPr txBox="1"/>
          <p:nvPr/>
        </p:nvSpPr>
        <p:spPr>
          <a:xfrm>
            <a:off x="2648055" y="212427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577340" algn="just">
              <a:spcAft>
                <a:spcPts val="0"/>
              </a:spcAft>
            </a:pPr>
            <a:r>
              <a:rPr lang="zh-CN" altLang="zh-CN" sz="2800" b="1" kern="100" spc="4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全球耳机市场预测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B45E9F-E91E-4914-B3D6-EED168810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959" y="948074"/>
            <a:ext cx="7739406" cy="38367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1B625A-9520-44B2-A4FF-039283C828DD}"/>
              </a:ext>
            </a:extLst>
          </p:cNvPr>
          <p:cNvSpPr txBox="1"/>
          <p:nvPr/>
        </p:nvSpPr>
        <p:spPr>
          <a:xfrm>
            <a:off x="10143241" y="6611778"/>
            <a:ext cx="204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本数据来自微信公众号“外滩观察”</a:t>
            </a:r>
          </a:p>
        </p:txBody>
      </p:sp>
    </p:spTree>
    <p:extLst>
      <p:ext uri="{BB962C8B-B14F-4D97-AF65-F5344CB8AC3E}">
        <p14:creationId xmlns:p14="http://schemas.microsoft.com/office/powerpoint/2010/main" val="211869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58376A-7D82-414F-BF70-859ADCB1A8B4}"/>
              </a:ext>
            </a:extLst>
          </p:cNvPr>
          <p:cNvSpPr txBox="1"/>
          <p:nvPr/>
        </p:nvSpPr>
        <p:spPr>
          <a:xfrm>
            <a:off x="2820972" y="74571"/>
            <a:ext cx="6169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effectLst/>
                <a:latin typeface="-apple-system-font"/>
              </a:rPr>
              <a:t>价格因素的影响在疫情期间有所上升</a:t>
            </a:r>
            <a:endParaRPr lang="zh-CN" altLang="en-US" sz="2400" b="1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FD1929DA-4057-4B74-B001-1C46C4179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9967"/>
            <a:ext cx="12192000" cy="45434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64CD52-A838-4984-8F4B-1EEBC1AD5BCC}"/>
              </a:ext>
            </a:extLst>
          </p:cNvPr>
          <p:cNvSpPr txBox="1"/>
          <p:nvPr/>
        </p:nvSpPr>
        <p:spPr>
          <a:xfrm>
            <a:off x="0" y="762480"/>
            <a:ext cx="11882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此外，价格因素的影响，与 </a:t>
            </a:r>
            <a:r>
              <a:rPr lang="en-US" altLang="zh-CN" dirty="0">
                <a:effectLst/>
              </a:rPr>
              <a:t>2019 </a:t>
            </a:r>
            <a:r>
              <a:rPr lang="zh-CN" altLang="en-US" dirty="0">
                <a:effectLst/>
              </a:rPr>
              <a:t>年的报告相比，增加了 </a:t>
            </a:r>
            <a:r>
              <a:rPr lang="en-US" altLang="zh-CN" dirty="0">
                <a:effectLst/>
              </a:rPr>
              <a:t>10%</a:t>
            </a:r>
            <a:r>
              <a:rPr lang="zh-CN" altLang="en-US" dirty="0">
                <a:effectLst/>
              </a:rPr>
              <a:t>。这一变化可能受到了新冠疫情对于全球经济的影响。</a:t>
            </a:r>
            <a:endParaRPr lang="en-US" altLang="zh-CN" dirty="0">
              <a:effectLst/>
            </a:endParaRPr>
          </a:p>
          <a:p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不同国家的消费者对产品的要求是不一样的，将中国消费者的调研数据与全球用户对比，我们还能发现，中国消费者更注重产品特性，比如入耳舒适度、音质、续航时间；而全球用户则更重视音质、价格，然后才是其他。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C3EB5D-8C3D-4789-82B1-DD1CA6B69DD3}"/>
              </a:ext>
            </a:extLst>
          </p:cNvPr>
          <p:cNvSpPr txBox="1"/>
          <p:nvPr/>
        </p:nvSpPr>
        <p:spPr>
          <a:xfrm>
            <a:off x="10331778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本数据来自微信公众号“深圳湾”</a:t>
            </a:r>
          </a:p>
        </p:txBody>
      </p:sp>
    </p:spTree>
    <p:extLst>
      <p:ext uri="{BB962C8B-B14F-4D97-AF65-F5344CB8AC3E}">
        <p14:creationId xmlns:p14="http://schemas.microsoft.com/office/powerpoint/2010/main" val="66281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0"/>
            <a:ext cx="12192000" cy="68579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95666B-6052-41FA-BECA-8280516300F6}"/>
              </a:ext>
            </a:extLst>
          </p:cNvPr>
          <p:cNvSpPr txBox="1"/>
          <p:nvPr/>
        </p:nvSpPr>
        <p:spPr>
          <a:xfrm>
            <a:off x="2632435" y="178266"/>
            <a:ext cx="7416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effectLst/>
                <a:latin typeface="-apple-system-font"/>
              </a:rPr>
              <a:t>消费者预期一次充电能够提供 </a:t>
            </a:r>
            <a:r>
              <a:rPr lang="en-US" altLang="zh-CN" sz="2400" b="1" i="0" dirty="0">
                <a:effectLst/>
                <a:latin typeface="-apple-system-font"/>
              </a:rPr>
              <a:t>9 </a:t>
            </a:r>
            <a:r>
              <a:rPr lang="zh-CN" altLang="en-US" sz="2400" b="1" i="0" dirty="0">
                <a:effectLst/>
                <a:latin typeface="-apple-system-font"/>
              </a:rPr>
              <a:t>小时以上的播放时间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D14EE5-FA27-44A4-A1DD-A6BD13E9D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814995"/>
            <a:ext cx="6810116" cy="61392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AB2757C-516C-4341-AEF2-D973E412B05F}"/>
              </a:ext>
            </a:extLst>
          </p:cNvPr>
          <p:cNvSpPr txBox="1"/>
          <p:nvPr/>
        </p:nvSpPr>
        <p:spPr>
          <a:xfrm>
            <a:off x="6984101" y="1148507"/>
            <a:ext cx="50339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/>
              </a:rPr>
              <a:t>此外，</a:t>
            </a:r>
            <a:r>
              <a:rPr lang="en-US" altLang="zh-CN" b="1" dirty="0">
                <a:effectLst/>
              </a:rPr>
              <a:t>83% </a:t>
            </a:r>
            <a:r>
              <a:rPr lang="zh-CN" altLang="en-US" b="1" dirty="0">
                <a:effectLst/>
              </a:rPr>
              <a:t>的消费者希望获得更长的续航时间，这一比例在 </a:t>
            </a:r>
            <a:r>
              <a:rPr lang="en-US" altLang="zh-CN" b="1" dirty="0">
                <a:effectLst/>
              </a:rPr>
              <a:t>2019 </a:t>
            </a:r>
            <a:r>
              <a:rPr lang="zh-CN" altLang="en-US" b="1" dirty="0">
                <a:effectLst/>
              </a:rPr>
              <a:t>年为 </a:t>
            </a:r>
            <a:r>
              <a:rPr lang="en-US" altLang="zh-CN" b="1" dirty="0">
                <a:effectLst/>
              </a:rPr>
              <a:t>78%</a:t>
            </a:r>
            <a:r>
              <a:rPr lang="zh-CN" altLang="en-US" b="1" dirty="0">
                <a:effectLst/>
              </a:rPr>
              <a:t>。</a:t>
            </a:r>
            <a:endParaRPr lang="en-US" altLang="zh-CN" b="1" dirty="0">
              <a:effectLst/>
            </a:endParaRPr>
          </a:p>
          <a:p>
            <a:br>
              <a:rPr lang="zh-CN" altLang="en-US" b="1" dirty="0">
                <a:effectLst/>
              </a:rPr>
            </a:br>
            <a:r>
              <a:rPr lang="zh-CN" altLang="en-US" b="1" dirty="0">
                <a:effectLst/>
              </a:rPr>
              <a:t>消费者期待 </a:t>
            </a:r>
            <a:r>
              <a:rPr lang="en-US" altLang="zh-CN" b="1" dirty="0">
                <a:effectLst/>
              </a:rPr>
              <a:t>TWS </a:t>
            </a:r>
            <a:r>
              <a:rPr lang="zh-CN" altLang="en-US" b="1" dirty="0">
                <a:effectLst/>
              </a:rPr>
              <a:t>一次充电能够提供 </a:t>
            </a:r>
            <a:r>
              <a:rPr lang="en-US" altLang="zh-CN" b="1" dirty="0">
                <a:effectLst/>
              </a:rPr>
              <a:t>9 </a:t>
            </a:r>
            <a:r>
              <a:rPr lang="zh-CN" altLang="en-US" b="1" dirty="0">
                <a:effectLst/>
              </a:rPr>
              <a:t>小时以上的播放时间，而中国的受访者则期待 </a:t>
            </a:r>
            <a:r>
              <a:rPr lang="en-US" altLang="zh-CN" b="1" dirty="0">
                <a:effectLst/>
              </a:rPr>
              <a:t>TWS </a:t>
            </a:r>
            <a:r>
              <a:rPr lang="zh-CN" altLang="en-US" b="1" dirty="0">
                <a:effectLst/>
              </a:rPr>
              <a:t>的续航时间能达到 </a:t>
            </a:r>
            <a:r>
              <a:rPr lang="en-US" altLang="zh-CN" b="1" dirty="0">
                <a:effectLst/>
              </a:rPr>
              <a:t>18 </a:t>
            </a:r>
            <a:r>
              <a:rPr lang="zh-CN" altLang="en-US" b="1" dirty="0">
                <a:effectLst/>
              </a:rPr>
              <a:t>小时。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4061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787960-D069-4C81-8B92-68443A72B0A3}"/>
              </a:ext>
            </a:extLst>
          </p:cNvPr>
          <p:cNvSpPr txBox="1"/>
          <p:nvPr/>
        </p:nvSpPr>
        <p:spPr>
          <a:xfrm>
            <a:off x="235670" y="96328"/>
            <a:ext cx="1165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effectLst/>
                <a:latin typeface="-apple-system-font"/>
              </a:rPr>
              <a:t>主动降噪的重要性日益突出，改善的音质是消费者寻求主动降噪功能的首要原因</a:t>
            </a:r>
            <a:endParaRPr lang="zh-CN" altLang="en-US" sz="2400" b="1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71368DD8-9112-43CA-9B7F-263041618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9" y="2401776"/>
            <a:ext cx="9823876" cy="43598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338687-07B5-4913-81E8-BFB05280F9D0}"/>
              </a:ext>
            </a:extLst>
          </p:cNvPr>
          <p:cNvSpPr txBox="1"/>
          <p:nvPr/>
        </p:nvSpPr>
        <p:spPr>
          <a:xfrm>
            <a:off x="358219" y="741220"/>
            <a:ext cx="11651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调研数据显示，未来几年，主动降噪功能会变得越来越重要。</a:t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71% </a:t>
            </a:r>
            <a:r>
              <a:rPr lang="zh-CN" altLang="en-US" dirty="0">
                <a:effectLst/>
              </a:rPr>
              <a:t>的受访者表达了对主动降噪这一功能感兴趣，这也彰显了该功能在市场中的高需求。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降噪是今年调研中第 </a:t>
            </a:r>
            <a:r>
              <a:rPr lang="en-US" altLang="zh-CN" dirty="0">
                <a:effectLst/>
              </a:rPr>
              <a:t>6 </a:t>
            </a:r>
            <a:r>
              <a:rPr lang="zh-CN" altLang="en-US" dirty="0">
                <a:effectLst/>
              </a:rPr>
              <a:t>大影响耳机产品购买决策的因素，而其在 </a:t>
            </a:r>
            <a:r>
              <a:rPr lang="en-US" altLang="zh-CN" dirty="0">
                <a:effectLst/>
              </a:rPr>
              <a:t>2019 </a:t>
            </a:r>
            <a:r>
              <a:rPr lang="zh-CN" altLang="en-US" dirty="0">
                <a:effectLst/>
              </a:rPr>
              <a:t>年调研排名第 </a:t>
            </a:r>
            <a:r>
              <a:rPr lang="en-US" altLang="zh-CN" dirty="0">
                <a:effectLst/>
              </a:rPr>
              <a:t>9 </a:t>
            </a:r>
            <a:r>
              <a:rPr lang="zh-CN" altLang="en-US" dirty="0">
                <a:effectLst/>
              </a:rPr>
              <a:t>位。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降噪功能位列未来无线耳机中第 </a:t>
            </a:r>
            <a:r>
              <a:rPr lang="en-US" altLang="zh-CN" dirty="0">
                <a:effectLst/>
              </a:rPr>
              <a:t>4 </a:t>
            </a:r>
            <a:r>
              <a:rPr lang="zh-CN" altLang="en-US" dirty="0">
                <a:effectLst/>
              </a:rPr>
              <a:t>大最需要的功能，而在当前最常用功能中排名第 </a:t>
            </a:r>
            <a:r>
              <a:rPr lang="en-US" altLang="zh-CN" dirty="0">
                <a:effectLst/>
              </a:rPr>
              <a:t>6 </a:t>
            </a:r>
            <a:r>
              <a:rPr lang="zh-CN" altLang="en-US" dirty="0">
                <a:effectLst/>
              </a:rPr>
              <a:t>位。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消费者表示，改善的音质是他们寻求主动降噪功能的首要原因。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5D90F8-C5EB-4777-AF4B-1D791D4EF59D}"/>
              </a:ext>
            </a:extLst>
          </p:cNvPr>
          <p:cNvSpPr txBox="1"/>
          <p:nvPr/>
        </p:nvSpPr>
        <p:spPr>
          <a:xfrm>
            <a:off x="10331778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本数据来自微信公众号“深圳湾”</a:t>
            </a:r>
          </a:p>
        </p:txBody>
      </p:sp>
    </p:spTree>
    <p:extLst>
      <p:ext uri="{BB962C8B-B14F-4D97-AF65-F5344CB8AC3E}">
        <p14:creationId xmlns:p14="http://schemas.microsoft.com/office/powerpoint/2010/main" val="208299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787960-D069-4C81-8B92-68443A72B0A3}"/>
              </a:ext>
            </a:extLst>
          </p:cNvPr>
          <p:cNvSpPr txBox="1"/>
          <p:nvPr/>
        </p:nvSpPr>
        <p:spPr>
          <a:xfrm>
            <a:off x="235670" y="96328"/>
            <a:ext cx="1165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-apple-system-font"/>
              </a:rPr>
              <a:t>如何实现</a:t>
            </a:r>
            <a:r>
              <a:rPr lang="en-US" altLang="zh-CN" sz="2400" b="1" dirty="0">
                <a:latin typeface="-apple-system-font"/>
              </a:rPr>
              <a:t>TWS</a:t>
            </a:r>
            <a:r>
              <a:rPr lang="zh-CN" altLang="en-US" sz="2400" b="1" dirty="0">
                <a:latin typeface="-apple-system-font"/>
              </a:rPr>
              <a:t>耳机高清通话，通话降噪少不了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338687-07B5-4913-81E8-BFB05280F9D0}"/>
              </a:ext>
            </a:extLst>
          </p:cNvPr>
          <p:cNvSpPr txBox="1"/>
          <p:nvPr/>
        </p:nvSpPr>
        <p:spPr>
          <a:xfrm>
            <a:off x="235670" y="1259694"/>
            <a:ext cx="116515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人们使用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耳机进行语音通话的时长不断提升，与目前的生活节奏有着很大的关联。随着生活速度的加快，人们多数情况下处于忙碌和喧哗的场景之中，手机语音通话已无法完全满足用户进行清晰沟通、便捷通话、以及保护隐私性的需求。</a:t>
            </a: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这种情况下，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耳机便成为了手机扬声器的延伸，帮助用户解决嘈杂环境下的语音清晰度，更便于在户外环境拨打电话，同时保护公共场景下的隐私问题。</a:t>
            </a: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通话降噪这一功能将更进一步提升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耳机通话使用体验，能够实现在通话过程中有效降低周围环境噪音的影响，提升通话的清晰度。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5D90F8-C5EB-4777-AF4B-1D791D4EF59D}"/>
              </a:ext>
            </a:extLst>
          </p:cNvPr>
          <p:cNvSpPr txBox="1"/>
          <p:nvPr/>
        </p:nvSpPr>
        <p:spPr>
          <a:xfrm>
            <a:off x="10077254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本数据来自微信公众号“我爱音频网”</a:t>
            </a:r>
          </a:p>
        </p:txBody>
      </p:sp>
    </p:spTree>
    <p:extLst>
      <p:ext uri="{BB962C8B-B14F-4D97-AF65-F5344CB8AC3E}">
        <p14:creationId xmlns:p14="http://schemas.microsoft.com/office/powerpoint/2010/main" val="271424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787960-D069-4C81-8B92-68443A72B0A3}"/>
              </a:ext>
            </a:extLst>
          </p:cNvPr>
          <p:cNvSpPr txBox="1"/>
          <p:nvPr/>
        </p:nvSpPr>
        <p:spPr>
          <a:xfrm>
            <a:off x="235670" y="96328"/>
            <a:ext cx="1165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-apple-system-font"/>
              </a:rPr>
              <a:t>通话降噪方案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338687-07B5-4913-81E8-BFB05280F9D0}"/>
              </a:ext>
            </a:extLst>
          </p:cNvPr>
          <p:cNvSpPr txBox="1"/>
          <p:nvPr/>
        </p:nvSpPr>
        <p:spPr>
          <a:xfrm>
            <a:off x="141402" y="722366"/>
            <a:ext cx="11651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目前市场上已经有大象声科、出门问问、声加科技、思必驰、声智科技、芯声智能等众多算法厂商推出了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耳机通话降噪方案，包含单麦、双麦、三麦和骨传导等多种类型，用以满足市场不同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耳机产品的需求。</a:t>
            </a:r>
          </a:p>
        </p:txBody>
      </p:sp>
      <p:pic>
        <p:nvPicPr>
          <p:cNvPr id="5" name="图片 4" descr="图片包含 表格&#10;&#10;描述已自动生成">
            <a:extLst>
              <a:ext uri="{FF2B5EF4-FFF2-40B4-BE49-F238E27FC236}">
                <a16:creationId xmlns:a16="http://schemas.microsoft.com/office/drawing/2014/main" id="{10A67FC0-9862-4FA5-977C-CE71BD953A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6"/>
          <a:stretch/>
        </p:blipFill>
        <p:spPr>
          <a:xfrm>
            <a:off x="235670" y="1533071"/>
            <a:ext cx="5143946" cy="5109018"/>
          </a:xfrm>
          <a:prstGeom prst="rect">
            <a:avLst/>
          </a:prstGeom>
        </p:spPr>
      </p:pic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F1071040-0763-443B-ADE2-70783395F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86" y="4554028"/>
            <a:ext cx="5159187" cy="20880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0C2728-25F5-455B-BCB1-FF3201CD304C}"/>
              </a:ext>
            </a:extLst>
          </p:cNvPr>
          <p:cNvSpPr txBox="1"/>
          <p:nvPr/>
        </p:nvSpPr>
        <p:spPr>
          <a:xfrm>
            <a:off x="10091394" y="661739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本数据来自微信公众号“我爱音频网”</a:t>
            </a:r>
          </a:p>
        </p:txBody>
      </p:sp>
    </p:spTree>
    <p:extLst>
      <p:ext uri="{BB962C8B-B14F-4D97-AF65-F5344CB8AC3E}">
        <p14:creationId xmlns:p14="http://schemas.microsoft.com/office/powerpoint/2010/main" val="157326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52" t="9091" r="588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76875E-09CD-40EB-A17D-9517C0FE3001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54D4F8-1267-4315-871D-55D2EDFBD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87" y="1827447"/>
            <a:ext cx="5828515" cy="35033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50837C-544D-4C70-8200-F359CD560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314" y="1827447"/>
            <a:ext cx="5453042" cy="35033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4739C2-EA32-40E8-A98C-5F51107E0155}"/>
              </a:ext>
            </a:extLst>
          </p:cNvPr>
          <p:cNvSpPr txBox="1"/>
          <p:nvPr/>
        </p:nvSpPr>
        <p:spPr>
          <a:xfrm>
            <a:off x="3469692" y="390504"/>
            <a:ext cx="609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有线耳机十大品牌和好评榜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5EDFF-B0B4-436F-825C-CD792C3865EF}"/>
              </a:ext>
            </a:extLst>
          </p:cNvPr>
          <p:cNvSpPr txBox="1"/>
          <p:nvPr/>
        </p:nvSpPr>
        <p:spPr>
          <a:xfrm>
            <a:off x="10250078" y="6611778"/>
            <a:ext cx="1941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</a:t>
            </a:r>
            <a:r>
              <a:rPr lang="en-US" altLang="zh-CN" sz="1000" dirty="0"/>
              <a:t>WWW.PHB123.com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33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CF7F965-C3B9-4321-90AA-E7CA29AF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51" y="973528"/>
            <a:ext cx="8654019" cy="42208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6EA193-10C2-473A-A3CF-8190762FAB1E}"/>
              </a:ext>
            </a:extLst>
          </p:cNvPr>
          <p:cNvSpPr txBox="1"/>
          <p:nvPr/>
        </p:nvSpPr>
        <p:spPr>
          <a:xfrm>
            <a:off x="778212" y="226271"/>
            <a:ext cx="687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 </a:t>
            </a:r>
            <a:r>
              <a:rPr lang="en-US" altLang="zh-CN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</a:t>
            </a:r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Q1-Q3</a:t>
            </a:r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有线耳机出货份额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090C5-CCCE-4189-ADD1-7B9C9E0F71AB}"/>
              </a:ext>
            </a:extLst>
          </p:cNvPr>
          <p:cNvSpPr txBox="1"/>
          <p:nvPr/>
        </p:nvSpPr>
        <p:spPr>
          <a:xfrm>
            <a:off x="2957209" y="5009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1A494B-958D-49F5-9BE7-8B6701C559E3}"/>
              </a:ext>
            </a:extLst>
          </p:cNvPr>
          <p:cNvSpPr txBox="1"/>
          <p:nvPr/>
        </p:nvSpPr>
        <p:spPr>
          <a:xfrm>
            <a:off x="362354" y="5749206"/>
            <a:ext cx="8733007" cy="87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Sony</a:t>
            </a:r>
            <a:r>
              <a:rPr lang="zh-CN" altLang="zh-CN" sz="1800" b="1" spc="4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维持第一，</a:t>
            </a:r>
            <a:r>
              <a:rPr lang="en-US" altLang="zh-CN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JBL</a:t>
            </a:r>
            <a:r>
              <a:rPr lang="zh-CN" altLang="en-US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JVC</a:t>
            </a:r>
            <a:r>
              <a:rPr lang="zh-CN" altLang="zh-CN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运动新品受消费者欢迎，使</a:t>
            </a:r>
            <a:r>
              <a:rPr lang="zh-CN" altLang="en-US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</a:t>
            </a:r>
            <a:r>
              <a:rPr lang="zh-CN" altLang="zh-CN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成为该细分的新领航者</a:t>
            </a:r>
            <a:r>
              <a:rPr lang="zh-CN" altLang="en-US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en-US" altLang="zh-CN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Philips</a:t>
            </a:r>
            <a:r>
              <a:rPr lang="zh-CN" altLang="zh-CN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Apple</a:t>
            </a:r>
            <a:r>
              <a:rPr lang="zh-CN" altLang="zh-CN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份额下降明显。</a:t>
            </a:r>
            <a:r>
              <a:rPr lang="zh-CN" altLang="en-US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其他品牌有线耳机受</a:t>
            </a:r>
            <a:r>
              <a:rPr lang="en-US" altLang="zh-CN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TWS</a:t>
            </a:r>
            <a:r>
              <a:rPr lang="zh-CN" altLang="en-US" b="1" spc="40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影响有所下降</a:t>
            </a:r>
            <a:endParaRPr lang="zh-CN" altLang="zh-CN" b="1" spc="40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594FDA-1E8A-4C4E-B15F-33982D1A6002}"/>
              </a:ext>
            </a:extLst>
          </p:cNvPr>
          <p:cNvSpPr txBox="1"/>
          <p:nvPr/>
        </p:nvSpPr>
        <p:spPr>
          <a:xfrm>
            <a:off x="10143241" y="6611778"/>
            <a:ext cx="204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本数据来自微信公众号“外滩观察”</a:t>
            </a:r>
          </a:p>
        </p:txBody>
      </p:sp>
    </p:spTree>
    <p:extLst>
      <p:ext uri="{BB962C8B-B14F-4D97-AF65-F5344CB8AC3E}">
        <p14:creationId xmlns:p14="http://schemas.microsoft.com/office/powerpoint/2010/main" val="383138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D52A17-DCF9-455F-9E75-52E36B2EB753}"/>
              </a:ext>
            </a:extLst>
          </p:cNvPr>
          <p:cNvSpPr txBox="1"/>
          <p:nvPr/>
        </p:nvSpPr>
        <p:spPr>
          <a:xfrm>
            <a:off x="4130570" y="170393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无线–头戴耳机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9CC82-6A4C-4E34-9B51-B37BBCBF34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47" y="951555"/>
            <a:ext cx="8813260" cy="35695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C49902-6DDA-498A-861C-13208F8B7CF4}"/>
              </a:ext>
            </a:extLst>
          </p:cNvPr>
          <p:cNvSpPr txBox="1"/>
          <p:nvPr/>
        </p:nvSpPr>
        <p:spPr>
          <a:xfrm>
            <a:off x="527725" y="4654254"/>
            <a:ext cx="8956742" cy="2203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无线头戴耳机市场保持稳定增长趋势：</a:t>
            </a:r>
            <a:endParaRPr lang="zh-CN" altLang="zh-CN" sz="16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2018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年前三个季度合计出货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4554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万，同比增长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47%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2017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年前三季度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3106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万支）；销售额为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50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亿美元，同比增长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81%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2017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年前三季度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27.7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亿美元）</a:t>
            </a:r>
            <a:endParaRPr lang="zh-CN" altLang="zh-CN" sz="16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•从厂商来看，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Sony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份额保持第一；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Bose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Beats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排名互换：由于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W1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供应不足，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Beats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采用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W1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的头戴耳机曾经停产一段时间</a:t>
            </a:r>
            <a:endParaRPr lang="zh-CN" altLang="zh-CN" sz="16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969B9A-2499-4AEA-87FD-FCF2531FD78E}"/>
              </a:ext>
            </a:extLst>
          </p:cNvPr>
          <p:cNvSpPr txBox="1"/>
          <p:nvPr/>
        </p:nvSpPr>
        <p:spPr>
          <a:xfrm>
            <a:off x="10143241" y="6611778"/>
            <a:ext cx="204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本数据来自微信公众号“外滩观察”</a:t>
            </a:r>
          </a:p>
        </p:txBody>
      </p:sp>
    </p:spTree>
    <p:extLst>
      <p:ext uri="{BB962C8B-B14F-4D97-AF65-F5344CB8AC3E}">
        <p14:creationId xmlns:p14="http://schemas.microsoft.com/office/powerpoint/2010/main" val="31405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730768-CD65-4854-A2FF-C45CE6E9D272}"/>
              </a:ext>
            </a:extLst>
          </p:cNvPr>
          <p:cNvSpPr txBox="1"/>
          <p:nvPr/>
        </p:nvSpPr>
        <p:spPr>
          <a:xfrm>
            <a:off x="3932406" y="169439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无线–</a:t>
            </a:r>
            <a:r>
              <a:rPr lang="zh-CN" altLang="en-US" sz="2800" b="1" spc="40" dirty="0">
                <a:solidFill>
                  <a:srgbClr val="C00000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颈戴</a:t>
            </a:r>
            <a:r>
              <a:rPr lang="zh-CN" altLang="zh-CN" sz="2800" b="1" spc="40" dirty="0">
                <a:solidFill>
                  <a:srgbClr val="C00000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耳机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289E2D-942D-4C6C-AF74-BC0582A2E4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0" y="924063"/>
            <a:ext cx="9184201" cy="35198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1F56B4-CAC1-4B9B-8C67-561E43562C59}"/>
              </a:ext>
            </a:extLst>
          </p:cNvPr>
          <p:cNvSpPr txBox="1"/>
          <p:nvPr/>
        </p:nvSpPr>
        <p:spPr>
          <a:xfrm>
            <a:off x="119163" y="4795735"/>
            <a:ext cx="10174907" cy="18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颈戴耳机受惠于用户对运动健康和便携性能的追求，普及度提高，预测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2019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年将保持缓慢增长趋势。</a:t>
            </a:r>
            <a:endParaRPr lang="zh-CN" altLang="zh-CN" sz="16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•厂商维度：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LG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逐渐关闭早期颈戴产品项目，加上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JBL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运动新品受消费者欢迎，使得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JBL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成为该细分的新领航者</a:t>
            </a:r>
            <a:endParaRPr lang="zh-CN" altLang="zh-CN" sz="16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•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2018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年前三季度，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TOP10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厂商份额占比仅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40%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，非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TOP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厂商份额接近</a:t>
            </a:r>
            <a:r>
              <a:rPr lang="en-US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60%</a:t>
            </a:r>
            <a:r>
              <a:rPr lang="zh-CN" altLang="zh-CN" sz="16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：分析认为该细分市场技术壁垒相对较低，厂商易进入，预测未来几年该市场将维持群雄割据的局面</a:t>
            </a:r>
            <a:endParaRPr lang="zh-CN" altLang="zh-CN" sz="16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701C2-7464-4E23-AD02-5BBCC6EB0328}"/>
              </a:ext>
            </a:extLst>
          </p:cNvPr>
          <p:cNvSpPr txBox="1"/>
          <p:nvPr/>
        </p:nvSpPr>
        <p:spPr>
          <a:xfrm>
            <a:off x="10143241" y="6611778"/>
            <a:ext cx="204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本数据来自微信公众号“外滩观察”</a:t>
            </a:r>
          </a:p>
        </p:txBody>
      </p:sp>
    </p:spTree>
    <p:extLst>
      <p:ext uri="{BB962C8B-B14F-4D97-AF65-F5344CB8AC3E}">
        <p14:creationId xmlns:p14="http://schemas.microsoft.com/office/powerpoint/2010/main" val="409473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10B001-51C6-4907-866B-09D1C06E9D68}"/>
              </a:ext>
            </a:extLst>
          </p:cNvPr>
          <p:cNvSpPr txBox="1"/>
          <p:nvPr/>
        </p:nvSpPr>
        <p:spPr>
          <a:xfrm>
            <a:off x="0" y="893511"/>
            <a:ext cx="11507821" cy="1900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zh-CN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市调机构</a:t>
            </a:r>
            <a:r>
              <a:rPr lang="en-US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Counterpoint Research</a:t>
            </a:r>
            <a:r>
              <a:rPr lang="zh-CN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统计数据，</a:t>
            </a:r>
            <a:r>
              <a:rPr lang="en-US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2016</a:t>
            </a:r>
            <a:r>
              <a:rPr lang="zh-CN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年全球</a:t>
            </a:r>
            <a:r>
              <a:rPr lang="en-US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TWS</a:t>
            </a:r>
            <a:r>
              <a:rPr lang="zh-CN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耳机出货量仅为</a:t>
            </a:r>
            <a:r>
              <a:rPr lang="en-US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918</a:t>
            </a:r>
            <a:r>
              <a:rPr lang="zh-CN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万副，</a:t>
            </a:r>
            <a:r>
              <a:rPr lang="en-US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2018</a:t>
            </a:r>
            <a:r>
              <a:rPr lang="zh-CN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年达到</a:t>
            </a:r>
            <a:r>
              <a:rPr lang="en-US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4600</a:t>
            </a:r>
            <a:r>
              <a:rPr lang="zh-CN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万副，年均复合增长率为</a:t>
            </a:r>
            <a:r>
              <a:rPr lang="en-US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124%</a:t>
            </a:r>
            <a:r>
              <a:rPr lang="zh-CN" altLang="zh-CN" sz="1600" b="1" spc="4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600" b="1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spc="40">
                <a:solidFill>
                  <a:srgbClr val="333333"/>
                </a:solidFill>
                <a:effectLst/>
                <a:latin typeface="Microsoft YaHei UI" panose="020B0503020204020204" pitchFamily="34" charset="-122"/>
                <a:cs typeface="Times New Roman" panose="02020603050405020304" pitchFamily="18" charset="0"/>
              </a:rPr>
              <a:t>    2019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年全球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耳机出货量为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1.285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亿副，加上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AirPods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早期用户在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年后，现在已经面临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AirPods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电池续航力明显衰减、功能推陈出新的诱因，可望掀起一波换机潮，在换机与新购机的双重拉力下，预估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耳机出货量将跃升至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2.3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亿副，年增率高达</a:t>
            </a:r>
            <a:r>
              <a:rPr lang="en-US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90%</a:t>
            </a:r>
            <a:r>
              <a:rPr lang="zh-CN" altLang="zh-CN" sz="1600" b="1" spc="40">
                <a:solidFill>
                  <a:srgbClr val="333333"/>
                </a:solidFill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3EBF88-CF32-4837-83AD-07A69A780E3D}"/>
              </a:ext>
            </a:extLst>
          </p:cNvPr>
          <p:cNvSpPr txBox="1"/>
          <p:nvPr/>
        </p:nvSpPr>
        <p:spPr>
          <a:xfrm>
            <a:off x="3702226" y="95215"/>
            <a:ext cx="506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</a:t>
            </a:r>
            <a:r>
              <a:rPr lang="en-US" altLang="zh-CN" sz="2800" b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TWS</a:t>
            </a:r>
            <a:r>
              <a:rPr lang="zh-CN" altLang="en-US" sz="2800" b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耳机出货量</a:t>
            </a:r>
            <a:endParaRPr lang="zh-CN" altLang="en-US" sz="28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1D8DB-6892-4705-B9B3-0F02735F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153" y="2793776"/>
            <a:ext cx="6457359" cy="33902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2F04610-44A1-429F-9C99-12C72FB33AEF}"/>
              </a:ext>
            </a:extLst>
          </p:cNvPr>
          <p:cNvSpPr txBox="1"/>
          <p:nvPr/>
        </p:nvSpPr>
        <p:spPr>
          <a:xfrm>
            <a:off x="9973559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本数据来自微信公众号“</a:t>
            </a:r>
            <a:r>
              <a:rPr lang="en-US" altLang="zh-CN" sz="1000" dirty="0"/>
              <a:t>AIOT </a:t>
            </a:r>
            <a:r>
              <a:rPr lang="zh-CN" altLang="en-US" sz="1000" dirty="0"/>
              <a:t>大数据”</a:t>
            </a:r>
          </a:p>
        </p:txBody>
      </p:sp>
    </p:spTree>
    <p:extLst>
      <p:ext uri="{BB962C8B-B14F-4D97-AF65-F5344CB8AC3E}">
        <p14:creationId xmlns:p14="http://schemas.microsoft.com/office/powerpoint/2010/main" val="11608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68AF6C-276E-4E5C-8901-F4B42C4D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832" y="1978900"/>
            <a:ext cx="5938546" cy="32533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D82EF2-05D9-4791-AEE2-CC6F23C6D3D4}"/>
              </a:ext>
            </a:extLst>
          </p:cNvPr>
          <p:cNvSpPr txBox="1"/>
          <p:nvPr/>
        </p:nvSpPr>
        <p:spPr>
          <a:xfrm>
            <a:off x="490194" y="740282"/>
            <a:ext cx="9182911" cy="115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年第一季度全球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耳机出货量同比增幅超过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100%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，其中，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2020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月份全球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耳机出货量前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大品牌的合计数已达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2449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万副，已超过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年第一季全球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耳机整体出货量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(1750</a:t>
            </a:r>
            <a:r>
              <a:rPr lang="zh-CN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万副</a:t>
            </a:r>
            <a:r>
              <a:rPr lang="en-US" altLang="zh-CN" sz="1600" b="1" kern="100" spc="4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BBD6F3-BD79-4AB1-8F99-BF27A9B74FFD}"/>
              </a:ext>
            </a:extLst>
          </p:cNvPr>
          <p:cNvSpPr txBox="1"/>
          <p:nvPr/>
        </p:nvSpPr>
        <p:spPr>
          <a:xfrm>
            <a:off x="1506549" y="5529820"/>
            <a:ext cx="7597111" cy="115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展望</a:t>
            </a:r>
            <a:r>
              <a:rPr lang="en-US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年，</a:t>
            </a:r>
            <a:r>
              <a:rPr lang="en-US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耳机市场仍将处于高速发展的阶段，若参考</a:t>
            </a:r>
            <a:r>
              <a:rPr lang="en-US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年全球智能手机出货量来看，目前</a:t>
            </a:r>
            <a:r>
              <a:rPr lang="en-US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耳机的渗透率只有约</a:t>
            </a:r>
            <a:r>
              <a:rPr lang="en-US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17%</a:t>
            </a:r>
            <a:r>
              <a:rPr lang="zh-CN" altLang="zh-CN" sz="1600" b="1" kern="1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，显示该产业未来市场的成长空间仍十分宽广。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C1C76-829A-4B71-A6E1-E42DF1B39580}"/>
              </a:ext>
            </a:extLst>
          </p:cNvPr>
          <p:cNvSpPr txBox="1"/>
          <p:nvPr/>
        </p:nvSpPr>
        <p:spPr>
          <a:xfrm>
            <a:off x="3881335" y="135749"/>
            <a:ext cx="506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</a:t>
            </a:r>
            <a:r>
              <a:rPr lang="en-US" altLang="zh-CN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TWS</a:t>
            </a:r>
            <a:r>
              <a:rPr lang="zh-CN" alt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耳机出货量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901BD-CC33-4EDC-B2B5-FD7598F7F5FF}"/>
              </a:ext>
            </a:extLst>
          </p:cNvPr>
          <p:cNvSpPr txBox="1"/>
          <p:nvPr/>
        </p:nvSpPr>
        <p:spPr>
          <a:xfrm>
            <a:off x="9973559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本数据来自微信公众号“满天芯”</a:t>
            </a:r>
          </a:p>
        </p:txBody>
      </p:sp>
    </p:spTree>
    <p:extLst>
      <p:ext uri="{BB962C8B-B14F-4D97-AF65-F5344CB8AC3E}">
        <p14:creationId xmlns:p14="http://schemas.microsoft.com/office/powerpoint/2010/main" val="119660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346A4E-0E15-4739-BD1E-8B3F544DBF97}"/>
              </a:ext>
            </a:extLst>
          </p:cNvPr>
          <p:cNvSpPr txBox="1"/>
          <p:nvPr/>
        </p:nvSpPr>
        <p:spPr>
          <a:xfrm>
            <a:off x="2135898" y="469727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spc="40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zh-CN" sz="2800" kern="100" spc="40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年单季度</a:t>
            </a:r>
            <a:r>
              <a:rPr lang="en-US" altLang="zh-CN" sz="2800" kern="100" spc="40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TWS</a:t>
            </a:r>
            <a:r>
              <a:rPr lang="zh-CN" altLang="zh-CN" sz="2800" kern="100" spc="40" dirty="0">
                <a:solidFill>
                  <a:srgbClr val="C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耳机市场规模</a:t>
            </a:r>
            <a:endParaRPr lang="zh-CN" altLang="zh-CN" sz="2800" kern="100" dirty="0">
              <a:solidFill>
                <a:srgbClr val="C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EFD026-A652-410A-B469-A93AF4EB7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33" y="1340285"/>
            <a:ext cx="9414679" cy="464715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5B7425-EBC9-4F78-B049-28707AF11209}"/>
              </a:ext>
            </a:extLst>
          </p:cNvPr>
          <p:cNvSpPr txBox="1"/>
          <p:nvPr/>
        </p:nvSpPr>
        <p:spPr>
          <a:xfrm>
            <a:off x="9973559" y="6611778"/>
            <a:ext cx="2218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本数据来自微信公众号“</a:t>
            </a:r>
            <a:r>
              <a:rPr lang="en-US" altLang="zh-CN" sz="1000" dirty="0"/>
              <a:t>AIOT </a:t>
            </a:r>
            <a:r>
              <a:rPr lang="zh-CN" altLang="en-US" sz="1000" dirty="0"/>
              <a:t>大数据”</a:t>
            </a:r>
          </a:p>
        </p:txBody>
      </p:sp>
    </p:spTree>
    <p:extLst>
      <p:ext uri="{BB962C8B-B14F-4D97-AF65-F5344CB8AC3E}">
        <p14:creationId xmlns:p14="http://schemas.microsoft.com/office/powerpoint/2010/main" val="284281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2479</Words>
  <Application>Microsoft Office PowerPoint</Application>
  <PresentationFormat>宽屏</PresentationFormat>
  <Paragraphs>174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-apple-system</vt:lpstr>
      <vt:lpstr>-apple-system-font</vt:lpstr>
      <vt:lpstr>Microsoft YaHei UI</vt:lpstr>
      <vt:lpstr>等线</vt:lpstr>
      <vt:lpstr>等线 Light</vt:lpstr>
      <vt:lpstr>宋体</vt:lpstr>
      <vt:lpstr>微软雅黑</vt:lpstr>
      <vt:lpstr>Arial</vt:lpstr>
      <vt:lpstr>Avenir Next LT Pro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兆威 朱</dc:creator>
  <cp:lastModifiedBy>兆威 朱</cp:lastModifiedBy>
  <cp:revision>24</cp:revision>
  <dcterms:created xsi:type="dcterms:W3CDTF">2020-08-07T03:46:08Z</dcterms:created>
  <dcterms:modified xsi:type="dcterms:W3CDTF">2021-06-18T09:00:13Z</dcterms:modified>
</cp:coreProperties>
</file>