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tags/tag130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notesSlides/notesSlide6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7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8.xml" ContentType="application/vnd.openxmlformats-officedocument.presentationml.notesSlide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14"/>
  </p:notesMasterIdLst>
  <p:handoutMasterIdLst>
    <p:handoutMasterId r:id="rId15"/>
  </p:handoutMasterIdLst>
  <p:sldIdLst>
    <p:sldId id="4079" r:id="rId3"/>
    <p:sldId id="4078" r:id="rId4"/>
    <p:sldId id="4080" r:id="rId5"/>
    <p:sldId id="4081" r:id="rId6"/>
    <p:sldId id="4098" r:id="rId7"/>
    <p:sldId id="4082" r:id="rId8"/>
    <p:sldId id="4085" r:id="rId9"/>
    <p:sldId id="3965" r:id="rId10"/>
    <p:sldId id="4084" r:id="rId11"/>
    <p:sldId id="4099" r:id="rId12"/>
    <p:sldId id="40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子" initials="黄" lastIdx="1" clrIdx="0"/>
  <p:cmAuthor id="2" name="X240S" initials="X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F06"/>
    <a:srgbClr val="CDCED0"/>
    <a:srgbClr val="4997FE"/>
    <a:srgbClr val="5774FF"/>
    <a:srgbClr val="F0FFEB"/>
    <a:srgbClr val="EDAD55"/>
    <a:srgbClr val="A77C42"/>
    <a:srgbClr val="CCBC7F"/>
    <a:srgbClr val="FFB90C"/>
    <a:srgbClr val="F1D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4817-50A1-4FB6-A7C8-F35426714EF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52850-C505-408A-8957-9B580654B4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公司简介（基于现有公司简介</a:t>
            </a:r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公司概况页面更新）</a:t>
            </a: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明确九音的定位、愿景，列出产业合作伙伴信息</a:t>
            </a:r>
          </a:p>
          <a:p>
            <a:endParaRPr lang="en-US" altLang="zh-CN" dirty="0"/>
          </a:p>
          <a:p>
            <a:r>
              <a:rPr lang="en-US" altLang="zh-CN" dirty="0"/>
              <a:t>2023-2-10</a:t>
            </a:r>
          </a:p>
          <a:p>
            <a:r>
              <a:rPr lang="zh-CN" altLang="en-US" dirty="0"/>
              <a:t>内容更新、北角实验室介绍（背景</a:t>
            </a:r>
            <a:r>
              <a:rPr lang="en-US" altLang="zh-CN" dirty="0"/>
              <a:t>&amp;</a:t>
            </a:r>
            <a:r>
              <a:rPr lang="zh-CN" altLang="en-US" dirty="0"/>
              <a:t>研发设备</a:t>
            </a:r>
            <a:r>
              <a:rPr lang="en-US" altLang="zh-CN" dirty="0"/>
              <a:t>&amp;</a:t>
            </a:r>
            <a:r>
              <a:rPr lang="zh-CN" altLang="en-US" dirty="0"/>
              <a:t>环境）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374C9-FA13-47D4-AB72-9DB66F8D76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1803A-805C-4A1E-9B42-7006706B380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P7 SNC 8600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芯片技术概要 （续）</a:t>
            </a: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功耗</a:t>
            </a:r>
            <a:r>
              <a:rPr lang="zh-CN" altLang="zh-CN" sz="1800" kern="100" dirty="0">
                <a:effectLst/>
                <a:highlight>
                  <a:srgbClr val="FFFF00"/>
                </a:highlight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：不同应用下功耗差异</a:t>
            </a:r>
            <a:endParaRPr lang="zh-CN" altLang="zh-CN" sz="1800" kern="100" dirty="0">
              <a:effectLst/>
              <a:latin typeface="Calibri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封装方式</a:t>
            </a: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其他重要信息</a:t>
            </a:r>
          </a:p>
          <a:p>
            <a:pPr marL="285750" indent="-285750" algn="just">
              <a:buFontTx/>
              <a:buChar char="-"/>
            </a:pPr>
            <a:endParaRPr lang="en-US" altLang="zh-CN" sz="1200" kern="100" dirty="0">
              <a:effectLst/>
              <a:latin typeface="Calibri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sz="1200" dirty="0"/>
          </a:p>
          <a:p>
            <a:r>
              <a:rPr lang="en-US" altLang="zh-CN" sz="1200" dirty="0"/>
              <a:t>2023-2-10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是否分应用列出功耗（参考</a:t>
            </a:r>
            <a:r>
              <a:rPr lang="en-US" altLang="zh-CN" dirty="0"/>
              <a:t>ADI</a:t>
            </a:r>
            <a:r>
              <a:rPr lang="zh-CN" altLang="en-US" dirty="0"/>
              <a:t>），硬件设计相关的主要参数：功耗、</a:t>
            </a:r>
            <a:r>
              <a:rPr lang="en-US" altLang="zh-CN" dirty="0"/>
              <a:t>snr</a:t>
            </a: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4530" fontAlgn="base">
              <a:spcBef>
                <a:spcPct val="0"/>
              </a:spcBef>
              <a:spcAft>
                <a:spcPct val="0"/>
              </a:spcAft>
            </a:pPr>
            <a:fld id="{1B3D17D1-7C70-4DC7-A29C-55375C467B17}" type="slidenum">
              <a:rPr lang="en-US" altLang="zh-CN" sz="1200" smtClean="0">
                <a:latin typeface="Calibri" charset="0"/>
              </a:rPr>
              <a:t>9</a:t>
            </a:fld>
            <a:endParaRPr lang="en-US" altLang="zh-CN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P7 SNC 8600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芯片技术概要 （续）</a:t>
            </a: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功耗</a:t>
            </a:r>
            <a:r>
              <a:rPr lang="zh-CN" altLang="zh-CN" sz="1800" kern="100" dirty="0">
                <a:effectLst/>
                <a:highlight>
                  <a:srgbClr val="FFFF00"/>
                </a:highlight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：不同应用下功耗差异</a:t>
            </a:r>
            <a:endParaRPr lang="zh-CN" altLang="zh-CN" sz="1800" kern="100" dirty="0">
              <a:effectLst/>
              <a:latin typeface="Calibri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封装方式</a:t>
            </a:r>
          </a:p>
          <a:p>
            <a:pPr algn="just"/>
            <a:r>
              <a:rPr lang="en-US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- </a:t>
            </a:r>
            <a:r>
              <a:rPr lang="zh-CN" altLang="zh-CN" sz="1800" kern="100" dirty="0">
                <a:effectLst/>
                <a:latin typeface="Calibri" charset="0"/>
                <a:ea typeface="宋体" pitchFamily="2" charset="-122"/>
                <a:cs typeface="Times New Roman" panose="02020603050405020304" pitchFamily="18" charset="0"/>
              </a:rPr>
              <a:t>其他重要信息</a:t>
            </a:r>
          </a:p>
          <a:p>
            <a:pPr marL="285750" indent="-285750" algn="just">
              <a:buFontTx/>
              <a:buChar char="-"/>
            </a:pPr>
            <a:endParaRPr lang="en-US" altLang="zh-CN" sz="1200" kern="100" dirty="0">
              <a:effectLst/>
              <a:latin typeface="Calibri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sz="1200" dirty="0"/>
          </a:p>
          <a:p>
            <a:r>
              <a:rPr lang="en-US" altLang="zh-CN" sz="1200" dirty="0"/>
              <a:t>2023-2-10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是否分应用列出功耗（参考</a:t>
            </a:r>
            <a:r>
              <a:rPr lang="en-US" altLang="zh-CN" dirty="0"/>
              <a:t>ADI</a:t>
            </a:r>
            <a:r>
              <a:rPr lang="zh-CN" altLang="en-US" dirty="0"/>
              <a:t>），硬件设计相关的主要参数：功耗、</a:t>
            </a:r>
            <a:r>
              <a:rPr lang="en-US" altLang="zh-CN" dirty="0"/>
              <a:t>snr</a:t>
            </a: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4530" fontAlgn="base">
              <a:spcBef>
                <a:spcPct val="0"/>
              </a:spcBef>
              <a:spcAft>
                <a:spcPct val="0"/>
              </a:spcAft>
            </a:pPr>
            <a:fld id="{1B3D17D1-7C70-4DC7-A29C-55375C467B17}" type="slidenum">
              <a:rPr lang="en-US" altLang="zh-CN" sz="1200" smtClean="0">
                <a:latin typeface="Calibri" charset="0"/>
              </a:rPr>
              <a:t>10</a:t>
            </a:fld>
            <a:endParaRPr lang="en-US" altLang="zh-CN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.png"/><Relationship Id="rId5" Type="http://schemas.openxmlformats.org/officeDocument/2006/relationships/tags" Target="../tags/tag39.xml"/><Relationship Id="rId10" Type="http://schemas.openxmlformats.org/officeDocument/2006/relationships/image" Target="../media/image2.png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2.png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2.png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2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3.png"/><Relationship Id="rId5" Type="http://schemas.openxmlformats.org/officeDocument/2006/relationships/tags" Target="../tags/tag85.xml"/><Relationship Id="rId10" Type="http://schemas.openxmlformats.org/officeDocument/2006/relationships/image" Target="../media/image2.pn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6299250" y="3595163"/>
            <a:ext cx="4826038" cy="311364"/>
          </a:xfr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6299250" y="2374058"/>
            <a:ext cx="4826038" cy="110744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04687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04053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5153" y="1811319"/>
            <a:ext cx="2911595" cy="3235350"/>
          </a:xfrm>
          <a:prstGeom prst="rect">
            <a:avLst/>
          </a:prstGeom>
        </p:spPr>
      </p:pic>
      <p:pic>
        <p:nvPicPr>
          <p:cNvPr id="2" name="图片 1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3" hasCustomPrompt="1"/>
            <p:custDataLst>
              <p:tags r:id="rId4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9" name="标题 3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2022/9/9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98080" y="1234440"/>
            <a:ext cx="3949909" cy="4389120"/>
          </a:xfrm>
          <a:prstGeom prst="rect">
            <a:avLst/>
          </a:prstGeom>
        </p:spPr>
      </p:pic>
      <p:pic>
        <p:nvPicPr>
          <p:cNvPr id="6" name="图片 5" descr="图片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FAB1-4F63-411A-9392-CAC011383423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FD35-5C0F-416D-B732-6D6E635459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image" Target="../media/image13.svg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image" Target="../media/image12.png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image" Target="../media/image11.png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" Type="http://schemas.openxmlformats.org/officeDocument/2006/relationships/tags" Target="../tags/tag114.xml"/><Relationship Id="rId21" Type="http://schemas.openxmlformats.org/officeDocument/2006/relationships/image" Target="../media/image11.png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image" Target="../media/image17.png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image" Target="../media/image16.png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image" Target="../media/image15.png"/><Relationship Id="rId10" Type="http://schemas.openxmlformats.org/officeDocument/2006/relationships/tags" Target="../tags/tag121.xml"/><Relationship Id="rId19" Type="http://schemas.openxmlformats.org/officeDocument/2006/relationships/slideLayout" Target="../slideLayouts/slideLayout30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30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3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3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tags" Target="../tags/tag135.xml"/><Relationship Id="rId7" Type="http://schemas.openxmlformats.org/officeDocument/2006/relationships/image" Target="../media/image28.png"/><Relationship Id="rId12" Type="http://schemas.openxmlformats.org/officeDocument/2006/relationships/image" Target="../media/image11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7.png"/><Relationship Id="rId11" Type="http://schemas.openxmlformats.org/officeDocument/2006/relationships/image" Target="../media/image32.jpe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31.jpe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21677047087_.pic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九音2logo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" y="2961005"/>
            <a:ext cx="858520" cy="935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6255" y="3136900"/>
            <a:ext cx="657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麦克风阵列技术方案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00670" y="5699760"/>
            <a:ext cx="657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深圳市九音科技有限公司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9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/>
          <p:nvPr/>
        </p:nvSpPr>
        <p:spPr>
          <a:xfrm>
            <a:off x="817119" y="430106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九音拥有十余项国内外专利，不断创新，一直领先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  <p:graphicFrame>
        <p:nvGraphicFramePr>
          <p:cNvPr id="3" name="表格 1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1748952"/>
              </p:ext>
            </p:extLst>
          </p:nvPr>
        </p:nvGraphicFramePr>
        <p:xfrm>
          <a:off x="1159565" y="1607546"/>
          <a:ext cx="9872869" cy="4609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专利名称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cs typeface="+mn-ea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</a:rPr>
                        <a:t>申请国家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</a:rPr>
                        <a:t>专利申请号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</a:rPr>
                        <a:t>专利类型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头戴式音频装置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</a:rPr>
                        <a:t>美国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7072476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</a:rPr>
                        <a:t>单振膜双工通话装置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</a:rPr>
                        <a:t>美国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</a:rPr>
                        <a:t>7881483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" panose="0000050000000002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日本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4888852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0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</a:rPr>
                        <a:t>单振膜双工通话电路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美国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8315379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0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欧洲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9724938.7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0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中国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ZL200980116842.0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0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日本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4844593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0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韩国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100995139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</a:rPr>
                        <a:t>自动功能切换无线通信装置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</a:rPr>
                        <a:t>美国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7826805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发明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</a:rPr>
                        <a:t>单扬声器切换通话电路、扬声器及音频传输设备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</a:rPr>
                        <a:t>中国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201720751310.6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" panose="0000050000000002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实用新型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68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sym typeface="Helvetica Neue" panose="02000503000000020004"/>
                        </a:rPr>
                        <a:t>备注：另有多个发明专利在专利局审核及公示中</a:t>
                      </a:r>
                      <a:endParaRPr kumimoji="0" lang="en-US" altLang="zh-CN" sz="1600" strike="noStrike" kern="1200" cap="none" spc="0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FillTx/>
                        <a:latin typeface="+mj-ea"/>
                        <a:ea typeface="+mn-ea"/>
                        <a:cs typeface="+mn-cs"/>
                        <a:sym typeface="Helvetica Neue" panose="02000503000000020004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  <p:transition advClick="0" advTm="5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21677047087_.pic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九音2logo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" y="2961005"/>
            <a:ext cx="858520" cy="935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6255" y="3136900"/>
            <a:ext cx="6574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谢</a:t>
            </a:r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谢！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00670" y="5699760"/>
            <a:ext cx="6574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深圳市九音科技有限公司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21677047087_.pic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30"/>
            <a:ext cx="12192000" cy="6858000"/>
          </a:xfrm>
          <a:prstGeom prst="rect">
            <a:avLst/>
          </a:prstGeom>
        </p:spPr>
      </p:pic>
      <p:sp>
        <p:nvSpPr>
          <p:cNvPr id="68" name="原创设计师QQ598969553      _3"/>
          <p:cNvSpPr>
            <a:spLocks noChangeArrowheads="1"/>
          </p:cNvSpPr>
          <p:nvPr/>
        </p:nvSpPr>
        <p:spPr bwMode="auto">
          <a:xfrm>
            <a:off x="958852" y="704851"/>
            <a:ext cx="164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itchFamily="2" charset="-122"/>
              </a:rPr>
              <a:t>公司简介</a:t>
            </a:r>
          </a:p>
        </p:txBody>
      </p:sp>
      <p:sp>
        <p:nvSpPr>
          <p:cNvPr id="69" name="原创设计师QQ598969553      _4"/>
          <p:cNvSpPr>
            <a:spLocks noChangeArrowheads="1"/>
          </p:cNvSpPr>
          <p:nvPr/>
        </p:nvSpPr>
        <p:spPr bwMode="auto">
          <a:xfrm>
            <a:off x="958851" y="1303867"/>
            <a:ext cx="24003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专注于声学科研和商业化</a:t>
            </a:r>
          </a:p>
        </p:txBody>
      </p:sp>
      <p:sp>
        <p:nvSpPr>
          <p:cNvPr id="70" name="原创设计师QQ598969553      _5"/>
          <p:cNvSpPr>
            <a:spLocks noChangeArrowheads="1"/>
          </p:cNvSpPr>
          <p:nvPr/>
        </p:nvSpPr>
        <p:spPr bwMode="auto">
          <a:xfrm>
            <a:off x="2724151" y="704851"/>
            <a:ext cx="2853345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宋体" pitchFamily="2" charset="-122"/>
              </a:rPr>
              <a:t>Company Profile</a:t>
            </a:r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958850" y="1743710"/>
            <a:ext cx="9831705" cy="276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深圳市九音科技有限公司（“九音科技”）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成立于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年，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是一家专注于声学科研和商业化的高新技术企业。公司的愿景是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成为音频领域中特色技术解决方案的提供商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公司提供集成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算法、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高性能DSP、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高质量编解码器、高速USB与电源管理单元的系列音频处理器产品，支持客户深度定制开发和算法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芯片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应用设计的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turn-key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解决方案。</a:t>
            </a:r>
          </a:p>
          <a:p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九音科技与行业顶尖的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合作伙伴及芯片生产企业合作，打造出世界一流的音频处理器与配套元器件，为客户提供质量可靠、供应稳定与服务专业的声学解决方案。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2023-2-7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深圳市九音科技有限公司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666105"/>
            <a:ext cx="12191365" cy="1200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timg.jpeg" descr="timg.jpeg"/>
          <p:cNvPicPr>
            <a:picLocks noChangeAspect="1"/>
          </p:cNvPicPr>
          <p:nvPr/>
        </p:nvPicPr>
        <p:blipFill>
          <a:blip r:embed="rId5"/>
          <a:srcRect t="28260" b="13724"/>
          <a:stretch>
            <a:fillRect/>
          </a:stretch>
        </p:blipFill>
        <p:spPr>
          <a:xfrm>
            <a:off x="644579" y="5776519"/>
            <a:ext cx="1956045" cy="8889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viewfile.png" descr="viewfi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5842150"/>
            <a:ext cx="1980328" cy="7586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timg.jpeg" descr="timg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91750" y="5675630"/>
            <a:ext cx="1363980" cy="1097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9" y="5731088"/>
            <a:ext cx="2897841" cy="10976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九音麦克风阵列方案优势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4" y="6321085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7" name="燕尾形 6"/>
          <p:cNvSpPr/>
          <p:nvPr>
            <p:custDataLst>
              <p:tags r:id="rId2"/>
            </p:custDataLst>
          </p:nvPr>
        </p:nvSpPr>
        <p:spPr>
          <a:xfrm flipH="1">
            <a:off x="1231265" y="3325495"/>
            <a:ext cx="4393565" cy="673100"/>
          </a:xfrm>
          <a:prstGeom prst="chevron">
            <a:avLst/>
          </a:prstGeom>
          <a:noFill/>
          <a:ln w="28575">
            <a:gradFill>
              <a:gsLst>
                <a:gs pos="70000">
                  <a:srgbClr val="58B6E5">
                    <a:alpha val="20000"/>
                  </a:srgbClr>
                </a:gs>
                <a:gs pos="100000">
                  <a:srgbClr val="58B6E5"/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20" name="燕尾形 19"/>
          <p:cNvSpPr/>
          <p:nvPr>
            <p:custDataLst>
              <p:tags r:id="rId3"/>
            </p:custDataLst>
          </p:nvPr>
        </p:nvSpPr>
        <p:spPr>
          <a:xfrm flipH="1">
            <a:off x="944245" y="3325495"/>
            <a:ext cx="4393565" cy="673100"/>
          </a:xfrm>
          <a:prstGeom prst="chevron">
            <a:avLst/>
          </a:prstGeom>
          <a:noFill/>
          <a:ln w="28575">
            <a:gradFill>
              <a:gsLst>
                <a:gs pos="90000">
                  <a:srgbClr val="58B6E5">
                    <a:alpha val="10000"/>
                  </a:srgbClr>
                </a:gs>
                <a:gs pos="100000">
                  <a:srgbClr val="58B6E5"/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2" name="燕尾形 1"/>
          <p:cNvSpPr/>
          <p:nvPr>
            <p:custDataLst>
              <p:tags r:id="rId4"/>
            </p:custDataLst>
          </p:nvPr>
        </p:nvSpPr>
        <p:spPr>
          <a:xfrm>
            <a:off x="6576060" y="3358515"/>
            <a:ext cx="4393565" cy="673100"/>
          </a:xfrm>
          <a:prstGeom prst="chevron">
            <a:avLst/>
          </a:prstGeom>
          <a:noFill/>
          <a:ln w="28575">
            <a:gradFill>
              <a:gsLst>
                <a:gs pos="70000">
                  <a:srgbClr val="F18870">
                    <a:alpha val="20000"/>
                  </a:srgbClr>
                </a:gs>
                <a:gs pos="100000">
                  <a:srgbClr val="F18870"/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8" name="燕尾形 17"/>
          <p:cNvSpPr/>
          <p:nvPr>
            <p:custDataLst>
              <p:tags r:id="rId5"/>
            </p:custDataLst>
          </p:nvPr>
        </p:nvSpPr>
        <p:spPr>
          <a:xfrm>
            <a:off x="6753860" y="3358515"/>
            <a:ext cx="4393565" cy="673100"/>
          </a:xfrm>
          <a:prstGeom prst="chevron">
            <a:avLst/>
          </a:prstGeom>
          <a:noFill/>
          <a:ln w="28575">
            <a:gradFill>
              <a:gsLst>
                <a:gs pos="90000">
                  <a:srgbClr val="F18870">
                    <a:alpha val="10000"/>
                  </a:srgbClr>
                </a:gs>
                <a:gs pos="100000">
                  <a:srgbClr val="F18870">
                    <a:alpha val="100000"/>
                  </a:srgbClr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>
            <p:custDataLst>
              <p:tags r:id="rId6"/>
            </p:custDataLst>
          </p:nvPr>
        </p:nvSpPr>
        <p:spPr>
          <a:xfrm>
            <a:off x="7015480" y="1570990"/>
            <a:ext cx="3610610" cy="674370"/>
          </a:xfrm>
          <a:prstGeom prst="chevron">
            <a:avLst/>
          </a:prstGeom>
          <a:solidFill>
            <a:schemeClr val="bg1"/>
          </a:solidFill>
          <a:ln w="28575">
            <a:gradFill>
              <a:gsLst>
                <a:gs pos="19000">
                  <a:srgbClr val="FFB9B9"/>
                </a:gs>
                <a:gs pos="64000">
                  <a:srgbClr val="FF8F8E"/>
                </a:gs>
                <a:gs pos="44000">
                  <a:srgbClr val="FE9E9F"/>
                </a:gs>
                <a:gs pos="84000">
                  <a:srgbClr val="FF7373"/>
                </a:gs>
              </a:gsLst>
              <a:lin ang="540000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4693285" y="1913890"/>
            <a:ext cx="2950210" cy="2950210"/>
          </a:xfrm>
          <a:prstGeom prst="ellipse">
            <a:avLst/>
          </a:prstGeom>
          <a:solidFill>
            <a:srgbClr val="6096E6">
              <a:lumMod val="60000"/>
              <a:lumOff val="40000"/>
            </a:srgbClr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4854575" y="2075180"/>
            <a:ext cx="2627630" cy="2627630"/>
          </a:xfrm>
          <a:prstGeom prst="ellipse">
            <a:avLst/>
          </a:prstGeom>
          <a:gradFill>
            <a:gsLst>
              <a:gs pos="100000">
                <a:srgbClr val="6096E6"/>
              </a:gs>
              <a:gs pos="0">
                <a:srgbClr val="6096E6">
                  <a:alpha val="80000"/>
                </a:srgbClr>
              </a:gs>
            </a:gsLst>
            <a:lin ang="5400000" scaled="0"/>
          </a:gradFill>
          <a:ln w="19050">
            <a:gradFill>
              <a:gsLst>
                <a:gs pos="0">
                  <a:srgbClr val="6096E6">
                    <a:lumMod val="20000"/>
                    <a:lumOff val="80000"/>
                  </a:srgbClr>
                </a:gs>
                <a:gs pos="68000">
                  <a:srgbClr val="6096E6">
                    <a:alpha val="0"/>
                  </a:srgbClr>
                </a:gs>
                <a:gs pos="37000">
                  <a:srgbClr val="6096E6">
                    <a:alpha val="0"/>
                  </a:srgbClr>
                </a:gs>
                <a:gs pos="100000">
                  <a:srgbClr val="6096E6">
                    <a:lumMod val="20000"/>
                    <a:lumOff val="80000"/>
                  </a:srgbClr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>
            <p:custDataLst>
              <p:tags r:id="rId9"/>
            </p:custDataLst>
          </p:nvPr>
        </p:nvSpPr>
        <p:spPr>
          <a:xfrm>
            <a:off x="5096510" y="2317115"/>
            <a:ext cx="2143760" cy="2143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>
            <p:custDataLst>
              <p:tags r:id="rId10"/>
            </p:custDataLst>
          </p:nvPr>
        </p:nvSpPr>
        <p:spPr>
          <a:xfrm flipH="1">
            <a:off x="1669415" y="1570990"/>
            <a:ext cx="3612515" cy="674370"/>
          </a:xfrm>
          <a:prstGeom prst="chevron">
            <a:avLst/>
          </a:prstGeom>
          <a:noFill/>
          <a:ln w="28575">
            <a:gradFill>
              <a:gsLst>
                <a:gs pos="70000">
                  <a:srgbClr val="6096E6">
                    <a:alpha val="20000"/>
                  </a:srgbClr>
                </a:gs>
                <a:gs pos="100000">
                  <a:srgbClr val="6096E6"/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11"/>
            </p:custDataLst>
          </p:nvPr>
        </p:nvSpPr>
        <p:spPr>
          <a:xfrm>
            <a:off x="1805305" y="1731645"/>
            <a:ext cx="3049270" cy="4711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/>
            <a:r>
              <a:rPr lang="zh-CN" altLang="en-US" sz="2400" b="1" spc="3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还原高清音质</a:t>
            </a:r>
          </a:p>
          <a:p>
            <a:pPr algn="ctr"/>
            <a:endParaRPr lang="zh-CN" altLang="en-US" sz="2400" spc="300">
              <a:solidFill>
                <a:srgbClr val="6096E6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5" name="燕尾形 4"/>
          <p:cNvSpPr/>
          <p:nvPr>
            <p:custDataLst>
              <p:tags r:id="rId12"/>
            </p:custDataLst>
          </p:nvPr>
        </p:nvSpPr>
        <p:spPr>
          <a:xfrm flipH="1">
            <a:off x="4271645" y="5026660"/>
            <a:ext cx="3612515" cy="673100"/>
          </a:xfrm>
          <a:prstGeom prst="chevron">
            <a:avLst/>
          </a:prstGeom>
          <a:noFill/>
          <a:ln w="28575">
            <a:gradFill>
              <a:gsLst>
                <a:gs pos="70000">
                  <a:srgbClr val="56CA95">
                    <a:alpha val="20000"/>
                  </a:srgbClr>
                </a:gs>
                <a:gs pos="100000">
                  <a:srgbClr val="56CA95"/>
                </a:gs>
              </a:gsLst>
              <a:lin ang="0" scaled="1"/>
            </a:gradFill>
          </a:ln>
        </p:spPr>
        <p:style>
          <a:lnRef idx="2">
            <a:srgbClr val="6096E6">
              <a:shade val="50000"/>
            </a:srgbClr>
          </a:lnRef>
          <a:fillRef idx="1">
            <a:srgbClr val="6096E6"/>
          </a:fillRef>
          <a:effectRef idx="0">
            <a:srgbClr val="6096E6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3"/>
            </p:custDataLst>
          </p:nvPr>
        </p:nvSpPr>
        <p:spPr>
          <a:xfrm>
            <a:off x="4434840" y="5186680"/>
            <a:ext cx="3409950" cy="4711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/>
            <a:r>
              <a:rPr lang="zh-CN" altLang="en-US" sz="2400" b="1" spc="3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支持主流认证</a:t>
            </a:r>
          </a:p>
        </p:txBody>
      </p:sp>
      <p:sp>
        <p:nvSpPr>
          <p:cNvPr id="46" name="文本框 45"/>
          <p:cNvSpPr txBox="1"/>
          <p:nvPr>
            <p:custDataLst>
              <p:tags r:id="rId14"/>
            </p:custDataLst>
          </p:nvPr>
        </p:nvSpPr>
        <p:spPr>
          <a:xfrm>
            <a:off x="8212455" y="1731645"/>
            <a:ext cx="1887220" cy="35306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zh-CN" altLang="en-US" sz="2400" b="1" spc="3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回声消除</a:t>
            </a:r>
            <a:r>
              <a:rPr lang="en-US" altLang="zh-CN" sz="2400" b="1" spc="3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</a:t>
            </a:r>
          </a:p>
          <a:p>
            <a:pPr algn="l"/>
            <a:endParaRPr lang="zh-CN" altLang="en-US" sz="2400" spc="300">
              <a:solidFill>
                <a:srgbClr val="FFBA55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47" name="文本框 146"/>
          <p:cNvSpPr txBox="1"/>
          <p:nvPr>
            <p:custDataLst>
              <p:tags r:id="rId15"/>
            </p:custDataLst>
          </p:nvPr>
        </p:nvSpPr>
        <p:spPr>
          <a:xfrm>
            <a:off x="2011045" y="2235200"/>
            <a:ext cx="2582545" cy="885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高清音质</a:t>
            </a: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  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声场识别</a:t>
            </a: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                 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声场效果构建</a:t>
            </a: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                         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MiSans" panose="00000500000000000000" charset="-122"/>
                <a:sym typeface="微软雅黑" panose="020B0503020204020204" pitchFamily="34" charset="-122"/>
              </a:rPr>
              <a:t>支持声音随动</a:t>
            </a:r>
          </a:p>
        </p:txBody>
      </p:sp>
      <p:sp>
        <p:nvSpPr>
          <p:cNvPr id="43" name="文本框 42"/>
          <p:cNvSpPr txBox="1"/>
          <p:nvPr>
            <p:custDataLst>
              <p:tags r:id="rId16"/>
            </p:custDataLst>
          </p:nvPr>
        </p:nvSpPr>
        <p:spPr>
          <a:xfrm>
            <a:off x="1412240" y="3408045"/>
            <a:ext cx="2627630" cy="471170"/>
          </a:xfrm>
          <a:prstGeom prst="rect">
            <a:avLst/>
          </a:prstGeom>
          <a:noFill/>
        </p:spPr>
        <p:txBody>
          <a:bodyPr wrap="square" bIns="0" rtlCol="0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en-US" altLang="zh-CN" sz="2400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AI</a:t>
            </a:r>
            <a:r>
              <a:rPr lang="zh-CN" altLang="en-US" sz="2400" spc="3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远场拾音</a:t>
            </a:r>
          </a:p>
        </p:txBody>
      </p:sp>
      <p:sp>
        <p:nvSpPr>
          <p:cNvPr id="68" name="文本框 67"/>
          <p:cNvSpPr txBox="1"/>
          <p:nvPr>
            <p:custDataLst>
              <p:tags r:id="rId17"/>
            </p:custDataLst>
          </p:nvPr>
        </p:nvSpPr>
        <p:spPr>
          <a:xfrm>
            <a:off x="1943100" y="4156075"/>
            <a:ext cx="3300095" cy="14795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l" fontAlgn="auto">
              <a:lnSpc>
                <a:spcPct val="90000"/>
              </a:lnSpc>
              <a:spcAft>
                <a:spcPts val="1000"/>
              </a:spcAft>
              <a:buClrTx/>
              <a:buSzTx/>
              <a:buFontTx/>
            </a:pP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360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度远程拾音</a:t>
            </a: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</a:t>
            </a:r>
          </a:p>
          <a:p>
            <a:pPr lvl="0" algn="l" fontAlgn="auto">
              <a:lnSpc>
                <a:spcPct val="9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无麦克风喇叭自拾音</a:t>
            </a:r>
          </a:p>
          <a:p>
            <a:pPr algn="l" fontAlgn="auto">
              <a:lnSpc>
                <a:spcPct val="90000"/>
              </a:lnSpc>
              <a:spcAft>
                <a:spcPts val="1000"/>
              </a:spcAft>
            </a:pP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全球专利芯片算法</a:t>
            </a: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   </a:t>
            </a:r>
            <a:endParaRPr lang="zh-CN" altLang="en-US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Light" panose="020B0300000000000000" charset="-122"/>
              <a:ea typeface="思源黑体 CN Light" panose="020B0300000000000000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18"/>
            </p:custDataLst>
          </p:nvPr>
        </p:nvSpPr>
        <p:spPr>
          <a:xfrm>
            <a:off x="4584065" y="5701665"/>
            <a:ext cx="3300095" cy="885825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腾讯会议认证</a:t>
            </a:r>
            <a:r>
              <a:rPr lang="en-US" altLang="zh-CN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     Teams</a:t>
            </a:r>
            <a:r>
              <a:rPr lang="zh-CN" altLang="en-US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认证</a:t>
            </a:r>
            <a:r>
              <a:rPr lang="en-US" altLang="zh-CN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        Zoom</a:t>
            </a:r>
            <a:r>
              <a:rPr lang="zh-CN" altLang="en-US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认证</a:t>
            </a:r>
            <a:r>
              <a:rPr lang="en-US" altLang="zh-CN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        Skype</a:t>
            </a:r>
            <a:r>
              <a:rPr lang="zh-CN" altLang="en-US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认证</a:t>
            </a:r>
            <a:r>
              <a:rPr lang="en-US" altLang="zh-CN" sz="64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</a:t>
            </a:r>
            <a:r>
              <a:rPr lang="en-US" altLang="zh-CN" sz="5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         </a:t>
            </a:r>
            <a:endParaRPr lang="zh-CN" altLang="en-US" sz="1200" b="1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微软雅黑" charset="0"/>
              <a:ea typeface="微软雅黑" charset="0"/>
              <a:cs typeface="微软雅黑" charset="0"/>
              <a:sym typeface="微软雅黑" panose="020B0503020204020204" pitchFamily="34" charset="-122"/>
            </a:endParaRPr>
          </a:p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endParaRPr lang="zh-CN" altLang="en-US" sz="12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Light" panose="020B0300000000000000" charset="-122"/>
              <a:ea typeface="思源黑体 CN Light" panose="020B0300000000000000" charset="-122"/>
              <a:sym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19"/>
            </p:custDataLst>
          </p:nvPr>
        </p:nvSpPr>
        <p:spPr>
          <a:xfrm>
            <a:off x="7479030" y="3435985"/>
            <a:ext cx="3487420" cy="35306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spc="3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" charset="0"/>
                <a:ea typeface="微软雅黑" charset="0"/>
                <a:sym typeface="Arial" panose="020B0604020202020204" pitchFamily="34" charset="0"/>
              </a:rPr>
              <a:t>语音识别智能遥控</a:t>
            </a:r>
            <a:endParaRPr lang="zh-CN" altLang="en-US" sz="2400" b="1" spc="3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微软雅黑" charset="0"/>
              <a:ea typeface="微软雅黑" charset="0"/>
              <a:sym typeface="Arial" panose="020B0604020202020204" pitchFamily="34" charset="0"/>
            </a:endParaRPr>
          </a:p>
          <a:p>
            <a:pPr algn="r"/>
            <a:endParaRPr lang="zh-CN" altLang="en-US" sz="2400" spc="300">
              <a:solidFill>
                <a:srgbClr val="F1887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2" name="文本框 71"/>
          <p:cNvSpPr txBox="1"/>
          <p:nvPr>
            <p:custDataLst>
              <p:tags r:id="rId20"/>
            </p:custDataLst>
          </p:nvPr>
        </p:nvSpPr>
        <p:spPr>
          <a:xfrm>
            <a:off x="7643495" y="4022090"/>
            <a:ext cx="3300095" cy="8858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  <a:sym typeface="Arial" panose="020B0604020202020204" pitchFamily="34" charset="0"/>
              </a:rPr>
              <a:t> 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  <a:sym typeface="Arial" panose="020B0604020202020204" pitchFamily="34" charset="0"/>
              </a:rPr>
              <a:t>语音识别</a:t>
            </a: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  <a:sym typeface="Arial" panose="020B0604020202020204" pitchFamily="34" charset="0"/>
              </a:rPr>
              <a:t>      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  <a:sym typeface="Arial" panose="020B0604020202020204" pitchFamily="34" charset="0"/>
              </a:rPr>
              <a:t>智能唤醒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lang="en-US" altLang="zh-CN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  <a:sym typeface="Arial" panose="020B0604020202020204" pitchFamily="34" charset="0"/>
              </a:rPr>
              <a:t> </a:t>
            </a: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  <a:sym typeface="Arial" panose="020B0604020202020204" pitchFamily="34" charset="0"/>
              </a:rPr>
              <a:t>智能远场交互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lang="zh-CN" altLang="en-US" sz="1200" b="1" spc="15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  <a:sym typeface="Arial" panose="020B0604020202020204" pitchFamily="34" charset="0"/>
            </a:endParaRPr>
          </a:p>
          <a:p>
            <a:pPr algn="r" fontAlgn="auto">
              <a:lnSpc>
                <a:spcPct val="130000"/>
              </a:lnSpc>
              <a:spcAft>
                <a:spcPts val="1000"/>
              </a:spcAft>
            </a:pPr>
            <a:endParaRPr lang="zh-CN" altLang="en-US" sz="12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Light" panose="020B0300000000000000" charset="-122"/>
              <a:ea typeface="思源黑体 CN Light" panose="020B0300000000000000" charset="-122"/>
              <a:sym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1"/>
            </p:custDataLst>
          </p:nvPr>
        </p:nvSpPr>
        <p:spPr>
          <a:xfrm>
            <a:off x="7669530" y="2416810"/>
            <a:ext cx="3300095" cy="5797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微软雅黑" charset="0"/>
                <a:ea typeface="微软雅黑" charset="0"/>
                <a:cs typeface="微软雅黑" charset="0"/>
                <a:sym typeface="微软雅黑" panose="020B0503020204020204" pitchFamily="34" charset="-122"/>
              </a:rPr>
              <a:t>业界高水平回声消除</a:t>
            </a:r>
            <a:endParaRPr lang="en-US" altLang="zh-CN" sz="1600" spc="150">
              <a:solidFill>
                <a:srgbClr val="000000">
                  <a:lumMod val="75000"/>
                  <a:lumOff val="25000"/>
                </a:srgbClr>
              </a:solidFill>
              <a:uFillTx/>
              <a:latin typeface="思源黑体 CN Light" panose="020B0300000000000000" charset="-122"/>
              <a:ea typeface="思源黑体 CN Light" panose="020B0300000000000000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 descr="20289363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83555" y="2816860"/>
            <a:ext cx="1170305" cy="1170305"/>
          </a:xfrm>
          <a:prstGeom prst="rect">
            <a:avLst/>
          </a:prstGeom>
        </p:spPr>
      </p:pic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九音麦克风阵列应用方案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4" y="6321085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1149350" y="2616835"/>
            <a:ext cx="2952750" cy="117475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20000"/>
              </a:lnSpc>
            </a:pP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独家芯片搭配麦克风阵列组合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 2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～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8 MIC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组合，达到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3~8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米范围内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360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度远程拾音回声消除，语音识别智能远场遥控，高清音频播放</a:t>
            </a:r>
            <a:endParaRPr lang="zh-CN" altLang="en-US" sz="900" spc="150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1171575" y="1731010"/>
            <a:ext cx="2936875" cy="70993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全内置麦克风阵列</a:t>
            </a:r>
          </a:p>
          <a:p>
            <a:pPr lvl="0" algn="l"/>
            <a:r>
              <a:rPr lang="zh-CN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（支持多达</a:t>
            </a:r>
            <a:r>
              <a:rPr lang="en-US" altLang="zh-CN" sz="1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8</a:t>
            </a:r>
            <a:r>
              <a:rPr lang="zh-CN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路</a:t>
            </a:r>
            <a:r>
              <a:rPr lang="en-US" altLang="zh-CN" sz="1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MIC</a:t>
            </a:r>
            <a:r>
              <a:rPr lang="zh-CN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026108" y="4065275"/>
            <a:ext cx="3075658" cy="1648833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5"/>
            </p:custDataLst>
          </p:nvPr>
        </p:nvSpPr>
        <p:spPr>
          <a:xfrm flipH="1">
            <a:off x="512403" y="1888433"/>
            <a:ext cx="520076" cy="52007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512403" y="1971316"/>
            <a:ext cx="513705" cy="421041"/>
          </a:xfrm>
          <a:prstGeom prst="rect">
            <a:avLst/>
          </a:prstGeom>
        </p:spPr>
        <p:txBody>
          <a:bodyPr wrap="square" anchor="ctr">
            <a:normAutofit fontScale="92500" lnSpcReduction="20000"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8742680" y="2622550"/>
            <a:ext cx="2930525" cy="1560195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20000"/>
              </a:lnSpc>
            </a:pP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两颗自主芯片组合，采用世界级专利及独家算法，可利用现有喇叭进行拾音，无需增加麦克风，即可达到麦克风阵列拾音的同等效果。且无需改造原有智慧屏模具，成本低，改造快，简单升级即可。</a:t>
            </a:r>
            <a:endParaRPr lang="zh-CN" altLang="en-US" sz="13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000" spc="150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8603939" y="4065275"/>
            <a:ext cx="3075658" cy="1648833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>
            <p:custDataLst>
              <p:tags r:id="rId9"/>
            </p:custDataLst>
          </p:nvPr>
        </p:nvSpPr>
        <p:spPr>
          <a:xfrm flipH="1">
            <a:off x="8083863" y="1905848"/>
            <a:ext cx="520076" cy="52756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8083863" y="2005314"/>
            <a:ext cx="513458" cy="427125"/>
          </a:xfrm>
          <a:prstGeom prst="rect">
            <a:avLst/>
          </a:prstGeom>
        </p:spPr>
        <p:txBody>
          <a:bodyPr wrap="square" anchor="ctr">
            <a:normAutofit fontScale="92500" lnSpcReduction="20000"/>
          </a:bodyPr>
          <a:lstStyle/>
          <a:p>
            <a:pPr algn="ctr"/>
            <a:r>
              <a:rPr kumimoji="1" lang="en-US" altLang="zh-CN" sz="2400" b="1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>
            <p:custDataLst>
              <p:tags r:id="rId11"/>
            </p:custDataLst>
          </p:nvPr>
        </p:nvSpPr>
        <p:spPr>
          <a:xfrm>
            <a:off x="4954270" y="1713865"/>
            <a:ext cx="2937510" cy="70993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外设配件</a:t>
            </a:r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麦克风阵列</a:t>
            </a:r>
            <a:r>
              <a:rPr lang="zh-CN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sym typeface="微软雅黑" panose="020B0503020204020204" pitchFamily="34" charset="-122"/>
              </a:rPr>
              <a:t>（搭配摄像头模组）</a:t>
            </a:r>
          </a:p>
        </p:txBody>
      </p:sp>
      <p:sp>
        <p:nvSpPr>
          <p:cNvPr id="82" name="矩形 81"/>
          <p:cNvSpPr/>
          <p:nvPr>
            <p:custDataLst>
              <p:tags r:id="rId12"/>
            </p:custDataLst>
          </p:nvPr>
        </p:nvSpPr>
        <p:spPr>
          <a:xfrm>
            <a:off x="4820233" y="4066055"/>
            <a:ext cx="3075658" cy="1648833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>
            <p:custDataLst>
              <p:tags r:id="rId13"/>
            </p:custDataLst>
          </p:nvPr>
        </p:nvSpPr>
        <p:spPr>
          <a:xfrm>
            <a:off x="4954270" y="2501265"/>
            <a:ext cx="2931160" cy="1431925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独家芯片搭配麦克风阵列组合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 2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～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8 MIC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组合，达到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3~8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米范围内</a:t>
            </a:r>
            <a:r>
              <a:rPr lang="en-US" altLang="zh-CN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360</a:t>
            </a:r>
            <a:r>
              <a:rPr lang="zh-CN" altLang="en-US" sz="130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微软雅黑" panose="020B0503020204020204" pitchFamily="34" charset="-122"/>
              </a:rPr>
              <a:t>度远程拾音回声消除，语音识别智能远场遥控，高清音频播放，声音识别配合摄像头实现声音随动，画面放大缩小功能</a:t>
            </a:r>
            <a:endParaRPr lang="zh-CN" altLang="en-US" sz="1000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14"/>
            </p:custDataLst>
          </p:nvPr>
        </p:nvSpPr>
        <p:spPr>
          <a:xfrm flipH="1">
            <a:off x="4296108" y="1887653"/>
            <a:ext cx="520214" cy="52007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rgbClr val="FFFFFF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4296108" y="1921006"/>
            <a:ext cx="513841" cy="421041"/>
          </a:xfrm>
          <a:prstGeom prst="rect">
            <a:avLst/>
          </a:prstGeom>
        </p:spPr>
        <p:txBody>
          <a:bodyPr wrap="square" anchor="ctr">
            <a:normAutofit fontScale="92500" lnSpcReduction="20000"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kumimoji="1"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16"/>
            </p:custDataLst>
          </p:nvPr>
        </p:nvCxnSpPr>
        <p:spPr>
          <a:xfrm>
            <a:off x="4202122" y="2099856"/>
            <a:ext cx="0" cy="3526969"/>
          </a:xfrm>
          <a:prstGeom prst="line">
            <a:avLst/>
          </a:prstGeom>
          <a:ln w="12700">
            <a:solidFill>
              <a:srgbClr val="FFFFFF">
                <a:lumMod val="65000"/>
              </a:srgbClr>
            </a:solidFill>
            <a:prstDash val="dash"/>
            <a:headEnd type="diamond"/>
            <a:tailEnd type="diamond"/>
          </a:ln>
        </p:spPr>
        <p:style>
          <a:lnRef idx="1">
            <a:srgbClr val="1E6BC5"/>
          </a:lnRef>
          <a:fillRef idx="0">
            <a:srgbClr val="1E6BC5"/>
          </a:fillRef>
          <a:effectRef idx="0">
            <a:srgbClr val="1E6BC5"/>
          </a:effectRef>
          <a:fontRef idx="minor">
            <a:srgbClr val="000000"/>
          </a:fontRef>
        </p:style>
      </p:cxnSp>
      <p:cxnSp>
        <p:nvCxnSpPr>
          <p:cNvPr id="10" name="直接连接符 9"/>
          <p:cNvCxnSpPr/>
          <p:nvPr>
            <p:custDataLst>
              <p:tags r:id="rId17"/>
            </p:custDataLst>
          </p:nvPr>
        </p:nvCxnSpPr>
        <p:spPr>
          <a:xfrm>
            <a:off x="7989877" y="2083345"/>
            <a:ext cx="0" cy="3526969"/>
          </a:xfrm>
          <a:prstGeom prst="line">
            <a:avLst/>
          </a:prstGeom>
          <a:ln w="12700">
            <a:solidFill>
              <a:srgbClr val="FFFFFF">
                <a:lumMod val="65000"/>
              </a:srgbClr>
            </a:solidFill>
            <a:prstDash val="dash"/>
            <a:headEnd type="diamond"/>
            <a:tailEnd type="diamond"/>
          </a:ln>
        </p:spPr>
        <p:style>
          <a:lnRef idx="1">
            <a:srgbClr val="1E6BC5"/>
          </a:lnRef>
          <a:fillRef idx="0">
            <a:srgbClr val="1E6BC5"/>
          </a:fillRef>
          <a:effectRef idx="0">
            <a:srgbClr val="1E6BC5"/>
          </a:effectRef>
          <a:fontRef idx="minor">
            <a:srgbClr val="000000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5715" y="4122420"/>
            <a:ext cx="2526030" cy="15925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45485" y="5197475"/>
            <a:ext cx="300990" cy="290830"/>
          </a:xfrm>
          <a:prstGeom prst="rect">
            <a:avLst/>
          </a:prstGeom>
        </p:spPr>
      </p:pic>
      <p:pic>
        <p:nvPicPr>
          <p:cNvPr id="19" name="图片 18" descr="/private/var/folders/4l/w4q5nvpd1dz44mqc998fxlp80000gn/T/com.kingsoft.wpsoffice.mac/kaimatting/20230221234529/output_aiMatting_20230221234535.pngoutput_aiMatting_20230221234535"/>
          <p:cNvPicPr>
            <a:picLocks noChangeAspect="1"/>
          </p:cNvPicPr>
          <p:nvPr/>
        </p:nvPicPr>
        <p:blipFill>
          <a:blip r:embed="rId24">
            <a:clrChange>
              <a:clrFrom>
                <a:srgbClr val="AFD3DE">
                  <a:alpha val="100000"/>
                </a:srgbClr>
              </a:clrFrom>
              <a:clrTo>
                <a:srgbClr val="AFD3D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8895" y="4145598"/>
            <a:ext cx="2479675" cy="14808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4280" y="4405630"/>
            <a:ext cx="2638425" cy="858520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742680" y="1224915"/>
            <a:ext cx="3119120" cy="117475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 fontAlgn="auto"/>
            <a:r>
              <a:rPr lang="zh-CN" altLang="en-US" sz="2000" b="1"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全内置麦克风阵列</a:t>
            </a:r>
            <a:endParaRPr lang="zh-CN" altLang="en-US" sz="1400" b="1">
              <a:uFillTx/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  <a:p>
            <a:pPr lvl="0" algn="l" fontAlgn="auto"/>
            <a:r>
              <a:rPr lang="zh-CN" altLang="en-US" sz="1400"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无需麦克风</a:t>
            </a:r>
            <a:r>
              <a:rPr lang="en-US" altLang="zh-CN" sz="1400"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/</a:t>
            </a:r>
            <a:r>
              <a:rPr lang="zh-CN" altLang="en-US" sz="1400">
                <a:uFillTx/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喇叭拾音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71" y="3711785"/>
            <a:ext cx="3799405" cy="3150009"/>
          </a:xfrm>
          <a:prstGeom prst="rect">
            <a:avLst/>
          </a:prstGeom>
        </p:spPr>
      </p:pic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SNC8x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32Bit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高性能音频信号处理器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724" y="6321085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ïṣlidè"/>
          <p:cNvSpPr/>
          <p:nvPr/>
        </p:nvSpPr>
        <p:spPr bwMode="auto">
          <a:xfrm>
            <a:off x="715155" y="1434780"/>
            <a:ext cx="5380845" cy="111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SNC8x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系列音频信号处理器，集成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算法和高质量编解码器、高性能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、高速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与电源管理单元。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单芯片高集成度，大幅降低了产品的</a:t>
            </a:r>
            <a:r>
              <a:rPr lang="en-US" altLang="zh-CN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成本和开发周期。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丰富的开发者生态</a:t>
            </a:r>
            <a:endParaRPr lang="en-US" altLang="zh-CN" sz="1400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ïṣlidè"/>
          <p:cNvSpPr/>
          <p:nvPr/>
        </p:nvSpPr>
        <p:spPr bwMode="auto">
          <a:xfrm>
            <a:off x="6471549" y="1705241"/>
            <a:ext cx="5135273" cy="412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8000" rIns="90000" bIns="46800" anchor="t" anchorCtr="0">
            <a:normAutofit fontScale="92500" lnSpcReduction="10000"/>
          </a:bodyPr>
          <a:lstStyle/>
          <a:p>
            <a:pPr defTabSz="913765" eaLnBrk="1" hangingPunct="1">
              <a:lnSpc>
                <a:spcPct val="150000"/>
              </a:lnSpc>
            </a:pPr>
            <a:r>
              <a:rPr lang="zh-CN" altLang="en-US" sz="2265" b="1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关键技术指标</a:t>
            </a:r>
            <a:endParaRPr lang="en-US" altLang="zh-CN" sz="2265" b="1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Cadence </a:t>
            </a:r>
            <a:r>
              <a:rPr lang="en-US" altLang="zh-CN" sz="1465" dirty="0" err="1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Tensilica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HiFi3 DSP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 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@200MHz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位浮点计算单元、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硬件加速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AGC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DRC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、混音器、风噪抑制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DC-DC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电源管理单元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位高精度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ADC, SNR&gt;=106dB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，采样率高达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192kHz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位高精度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DAC, SNR&gt;=110dB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，采样率高达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192kHz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USB2.0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高速控制器与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PHY, 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UAC 1.0/2.0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路全双工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I²S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输出，采样率高达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192kHz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路模拟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路数字麦克风</a:t>
            </a:r>
            <a:endParaRPr lang="en-US" altLang="zh-CN" sz="1465" dirty="0">
              <a:solidFill>
                <a:srgbClr val="2A2B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路全双工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JTAG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SAR ADC</a:t>
            </a:r>
          </a:p>
          <a:p>
            <a:pPr marL="171450" indent="-171450" defTabSz="913765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sz="1465" dirty="0">
                <a:solidFill>
                  <a:srgbClr val="2A2B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I²C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61" y="2837243"/>
            <a:ext cx="4338632" cy="3450064"/>
          </a:xfrm>
          <a:prstGeom prst="rect">
            <a:avLst/>
          </a:prstGeom>
          <a:noFill/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麦克风阵列应用（支持腾讯会议认证）</a:t>
            </a:r>
          </a:p>
        </p:txBody>
      </p:sp>
      <p:sp>
        <p:nvSpPr>
          <p:cNvPr id="16" name="矩形 15"/>
          <p:cNvSpPr/>
          <p:nvPr/>
        </p:nvSpPr>
        <p:spPr>
          <a:xfrm>
            <a:off x="11724" y="6321085"/>
            <a:ext cx="1577083" cy="5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" y="1885315"/>
            <a:ext cx="8251190" cy="48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740015" y="1802765"/>
            <a:ext cx="428688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sz="2400" b="1">
                <a:latin typeface="微软雅黑" charset="0"/>
                <a:ea typeface="微软雅黑" charset="0"/>
                <a:cs typeface="微软雅黑" charset="0"/>
              </a:rPr>
              <a:t>接口说明</a:t>
            </a:r>
          </a:p>
          <a:p>
            <a:pPr marL="0" indent="0" algn="l"/>
            <a:endParaRPr lang="en-US" sz="2400" b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/>
            <a:r>
              <a:rPr lang="en-US" sz="2000" b="0">
                <a:latin typeface="微软雅黑" charset="0"/>
                <a:ea typeface="微软雅黑" charset="0"/>
                <a:cs typeface="微软雅黑" charset="0"/>
              </a:rPr>
              <a:t>•</a:t>
            </a:r>
            <a:r>
              <a:rPr lang="zh-CN" sz="2000" b="0">
                <a:latin typeface="微软雅黑" charset="0"/>
                <a:ea typeface="微软雅黑" charset="0"/>
                <a:cs typeface="微软雅黑" charset="0"/>
              </a:rPr>
              <a:t>2/4</a:t>
            </a:r>
            <a:r>
              <a:rPr lang="en-US" altLang="zh-CN" sz="2000" b="0">
                <a:latin typeface="微软雅黑" charset="0"/>
                <a:ea typeface="微软雅黑" charset="0"/>
                <a:cs typeface="微软雅黑" charset="0"/>
              </a:rPr>
              <a:t>/6/8</a:t>
            </a:r>
            <a:r>
              <a:rPr lang="zh-CN" sz="2000" b="0">
                <a:latin typeface="微软雅黑" charset="0"/>
                <a:ea typeface="微软雅黑" charset="0"/>
                <a:cs typeface="微软雅黑" charset="0"/>
              </a:rPr>
              <a:t>路数字麦克风输入</a:t>
            </a:r>
            <a:endParaRPr 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/>
            <a:r>
              <a:rPr lang="en-US" sz="2000" b="0">
                <a:latin typeface="微软雅黑" charset="0"/>
                <a:ea typeface="微软雅黑" charset="0"/>
                <a:cs typeface="微软雅黑" charset="0"/>
              </a:rPr>
              <a:t>•</a:t>
            </a:r>
            <a:r>
              <a:rPr lang="zh-CN" sz="2000" b="0">
                <a:latin typeface="微软雅黑" charset="0"/>
                <a:ea typeface="微软雅黑" charset="0"/>
                <a:cs typeface="微软雅黑" charset="0"/>
              </a:rPr>
              <a:t>1路DAC输出音频数据</a:t>
            </a:r>
            <a:endParaRPr 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/>
            <a:r>
              <a:rPr lang="en-US" sz="2000" b="0">
                <a:latin typeface="微软雅黑" charset="0"/>
                <a:ea typeface="微软雅黑" charset="0"/>
                <a:cs typeface="微软雅黑" charset="0"/>
              </a:rPr>
              <a:t>•</a:t>
            </a:r>
            <a:r>
              <a:rPr lang="zh-CN" sz="2000" b="0">
                <a:latin typeface="微软雅黑" charset="0"/>
                <a:ea typeface="微软雅黑" charset="0"/>
                <a:cs typeface="微软雅黑" charset="0"/>
              </a:rPr>
              <a:t>1路ADC回采输出信号</a:t>
            </a:r>
            <a:endParaRPr 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/>
            <a:r>
              <a:rPr lang="en-US" sz="2000" b="0">
                <a:latin typeface="微软雅黑" charset="0"/>
                <a:ea typeface="微软雅黑" charset="0"/>
                <a:cs typeface="微软雅黑" charset="0"/>
              </a:rPr>
              <a:t>•</a:t>
            </a:r>
            <a:r>
              <a:rPr lang="zh-CN" sz="2000" b="0">
                <a:latin typeface="微软雅黑" charset="0"/>
                <a:ea typeface="微软雅黑" charset="0"/>
                <a:cs typeface="微软雅黑" charset="0"/>
              </a:rPr>
              <a:t>1路I2S Slaver传输音频数据</a:t>
            </a:r>
            <a:endParaRPr lang="en-US" sz="2000" b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 algn="l"/>
            <a:r>
              <a:rPr lang="en-US" sz="2000" b="0">
                <a:latin typeface="微软雅黑" charset="0"/>
                <a:ea typeface="微软雅黑" charset="0"/>
                <a:cs typeface="微软雅黑" charset="0"/>
              </a:rPr>
              <a:t>•</a:t>
            </a:r>
            <a:r>
              <a:rPr lang="zh-CN" sz="2000" b="0">
                <a:latin typeface="微软雅黑" charset="0"/>
                <a:ea typeface="微软雅黑" charset="0"/>
                <a:cs typeface="微软雅黑" charset="0"/>
              </a:rPr>
              <a:t>1路UART与主控芯片通讯</a:t>
            </a:r>
            <a:endParaRPr lang="zh-CN" altLang="en-US" sz="2000" b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麦克风阵列关键性能指标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2010"/>
            <a:ext cx="3115310" cy="22059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175" y="1487805"/>
            <a:ext cx="5273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拾音距离：1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2米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3米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5米位置拾音，输出音量大小一致，10米内可以清晰拾音</a:t>
            </a:r>
          </a:p>
        </p:txBody>
      </p:sp>
      <p:pic>
        <p:nvPicPr>
          <p:cNvPr id="14" name="图片 1"/>
          <p:cNvPicPr>
            <a:picLocks noChangeAspect="1"/>
          </p:cNvPicPr>
          <p:nvPr/>
        </p:nvPicPr>
        <p:blipFill>
          <a:blip r:embed="rId4"/>
          <a:srcRect r="14201" b="-493"/>
          <a:stretch>
            <a:fillRect/>
          </a:stretch>
        </p:blipFill>
        <p:spPr>
          <a:xfrm>
            <a:off x="3115310" y="4652010"/>
            <a:ext cx="3237865" cy="22059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53175" y="1487805"/>
            <a:ext cx="527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回声消除：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  <a:sym typeface="+mn-ea"/>
              </a:rPr>
              <a:t>回声消除深度：-80dB(平均RMS)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3175" y="4652645"/>
            <a:ext cx="3523615" cy="2205355"/>
          </a:xfrm>
          <a:prstGeom prst="rect">
            <a:avLst/>
          </a:prstGeom>
          <a:noFill/>
        </p:spPr>
      </p:pic>
      <p:pic>
        <p:nvPicPr>
          <p:cNvPr id="2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125" y="4673600"/>
            <a:ext cx="3590290" cy="2162175"/>
          </a:xfrm>
          <a:prstGeom prst="rect">
            <a:avLst/>
          </a:prstGeom>
        </p:spPr>
      </p:pic>
      <p:pic>
        <p:nvPicPr>
          <p:cNvPr id="3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9460" y="4652010"/>
            <a:ext cx="3661410" cy="2205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175" y="2515235"/>
            <a:ext cx="527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降噪深度：稳态噪声降噪深度-56dB(平均RMS)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53175" y="2526665"/>
            <a:ext cx="527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  <a:sym typeface="+mn-ea"/>
              </a:rPr>
              <a:t>降噪深度：非稳态噪声降噪深度-62dB(平均RMS)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8175" y="3448685"/>
            <a:ext cx="527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去混响：混响抑制算法收敛时间&lt;1秒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53175" y="3448685"/>
            <a:ext cx="527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  <a:sym typeface="+mn-ea"/>
              </a:rPr>
              <a:t>去混响：混响抑制深度-46dB(平均RMS)</a:t>
            </a:r>
          </a:p>
        </p:txBody>
      </p: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</p:spPr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" name="ïṣlidè"/>
          <p:cNvSpPr/>
          <p:nvPr/>
        </p:nvSpPr>
        <p:spPr bwMode="auto">
          <a:xfrm>
            <a:off x="817410" y="1415228"/>
            <a:ext cx="5895306" cy="309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x-none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回声消除</a:t>
            </a:r>
            <a:r>
              <a:rPr lang="x-none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单讲回声耦合损耗：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≥56db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≥50dB</a:t>
            </a: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双讲场景回声泄露：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≤5%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≤8%</a:t>
            </a: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双讲场景语音衰减：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≤15dB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≤25dB</a:t>
            </a: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信回比提升：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≥40dB</a:t>
            </a:r>
          </a:p>
          <a:p>
            <a:pPr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混响抑制：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信混比提升</a:t>
            </a: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单讲回声耦合损耗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双讲场景回声泄露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双讲场景语音衰减</a:t>
            </a:r>
            <a:endParaRPr lang="x-none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ïṣlidè"/>
          <p:cNvSpPr/>
          <p:nvPr/>
        </p:nvSpPr>
        <p:spPr bwMode="auto">
          <a:xfrm>
            <a:off x="838200" y="3765550"/>
            <a:ext cx="6055360" cy="288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/>
          <a:p>
            <a:pPr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降噪：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稳态噪声：信噪比提升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&gt;35db</a:t>
            </a: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非稳态噪声：信噪比提升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&gt;30db</a:t>
            </a: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噪声收敛时间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&lt;200ms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远场拾音：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为分别在混响值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&lt;0.6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和混响值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&gt;0.8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1/3/5/8/10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米距离下信噪比提升效果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r>
              <a:rPr lang="x-none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结合Mask神经网络的算法，具有更好的鲁棒性、拾音效果更远，声音更清晰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913765">
              <a:lnSpc>
                <a:spcPts val="1840"/>
              </a:lnSpc>
              <a:spcBef>
                <a:spcPts val="135"/>
              </a:spcBef>
              <a:spcAft>
                <a:spcPts val="135"/>
              </a:spcAft>
            </a:pPr>
            <a:endParaRPr lang="x-none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185" y="1415415"/>
            <a:ext cx="4752975" cy="2259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310" y="3942080"/>
            <a:ext cx="4445000" cy="2378710"/>
          </a:xfrm>
          <a:prstGeom prst="rect">
            <a:avLst/>
          </a:prstGeom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715155" y="386813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麦克风阵列算法指标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9" y="23607184"/>
            <a:ext cx="2637367" cy="68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43B02-B5C3-48B4-A10E-C9FED9D43D2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69345" y="1312760"/>
            <a:ext cx="16177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重要技术参数</a:t>
            </a:r>
          </a:p>
        </p:txBody>
      </p:sp>
      <p:cxnSp>
        <p:nvCxnSpPr>
          <p:cNvPr id="21" name="原创设计师QQ598969553      _2"/>
          <p:cNvCxnSpPr/>
          <p:nvPr/>
        </p:nvCxnSpPr>
        <p:spPr>
          <a:xfrm>
            <a:off x="5554091" y="1771485"/>
            <a:ext cx="55564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原创设计师QQ598969553      _2"/>
          <p:cNvCxnSpPr/>
          <p:nvPr/>
        </p:nvCxnSpPr>
        <p:spPr>
          <a:xfrm>
            <a:off x="4656981" y="2252565"/>
            <a:ext cx="0" cy="37199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30519" y="1266541"/>
            <a:ext cx="3992139" cy="4998057"/>
            <a:chOff x="245238" y="1294356"/>
            <a:chExt cx="3992139" cy="4998058"/>
          </a:xfrm>
        </p:grpSpPr>
        <p:pic>
          <p:nvPicPr>
            <p:cNvPr id="19464" name="图片 10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906"/>
            <a:stretch>
              <a:fillRect/>
            </a:stretch>
          </p:blipFill>
          <p:spPr bwMode="auto">
            <a:xfrm>
              <a:off x="245238" y="2530132"/>
              <a:ext cx="1184528" cy="1447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245238" y="1898390"/>
              <a:ext cx="3935572" cy="603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algn="ctr" defTabSz="821690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" panose="02000503000000020004"/>
                  <a:sym typeface="Helvetica Neue" panose="02000503000000020004"/>
                </a:rPr>
                <a:t>SNC8xxx: BGA80</a:t>
              </a:r>
            </a:p>
            <a:p>
              <a:pPr algn="ctr" defTabSz="821690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6.2mm;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Helvetica Neue" panose="02000503000000020004"/>
                </a:rPr>
                <a:t>D: 4.5mm;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0.4mm; e1: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0.5mm 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" panose="02000503000000020004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224" y="2560787"/>
              <a:ext cx="2735088" cy="1391777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17175" y="4726600"/>
              <a:ext cx="2820201" cy="156581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43026" y="4033745"/>
              <a:ext cx="3783071" cy="819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algn="ctr" defTabSz="821690"/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" panose="02000503000000020004"/>
                  <a:sym typeface="Helvetica Neue" panose="02000503000000020004"/>
                </a:rPr>
                <a:t>SNC8xxx: BGA63</a:t>
              </a:r>
            </a:p>
            <a:p>
              <a:pPr algn="ctr" defTabSz="821690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3.5mm;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Helvetica Neue" panose="02000503000000020004"/>
                </a:rPr>
                <a:t>D: 4.5mm;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e: 0.5mm; e1: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0.5mm 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Helvetica Neue" panose="02000503000000020004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43026" y="4873930"/>
              <a:ext cx="990352" cy="1259123"/>
              <a:chOff x="7533071" y="4131979"/>
              <a:chExt cx="992941" cy="1334085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641" t="27622" r="10560" b="29935"/>
              <a:stretch>
                <a:fillRect/>
              </a:stretch>
            </p:blipFill>
            <p:spPr>
              <a:xfrm>
                <a:off x="7533071" y="4838321"/>
                <a:ext cx="992941" cy="627743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08" t="25996" r="52540" b="26688"/>
              <a:stretch>
                <a:fillRect/>
              </a:stretch>
            </p:blipFill>
            <p:spPr>
              <a:xfrm>
                <a:off x="7609617" y="4131979"/>
                <a:ext cx="869772" cy="666774"/>
              </a:xfrm>
              <a:prstGeom prst="rect">
                <a:avLst/>
              </a:prstGeom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1726499" y="1294356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65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封装信息</a:t>
              </a:r>
            </a:p>
          </p:txBody>
        </p:sp>
        <p:cxnSp>
          <p:nvCxnSpPr>
            <p:cNvPr id="26" name="原创设计师QQ598969553      _2"/>
            <p:cNvCxnSpPr/>
            <p:nvPr/>
          </p:nvCxnSpPr>
          <p:spPr>
            <a:xfrm>
              <a:off x="419372" y="1771483"/>
              <a:ext cx="381800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原创设计师QQ598969553      _2"/>
            <p:cNvCxnSpPr/>
            <p:nvPr/>
          </p:nvCxnSpPr>
          <p:spPr>
            <a:xfrm flipV="1">
              <a:off x="1030009" y="4098387"/>
              <a:ext cx="2461338" cy="231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3500160"/>
              </p:ext>
            </p:extLst>
          </p:nvPr>
        </p:nvGraphicFramePr>
        <p:xfrm>
          <a:off x="4888992" y="2124899"/>
          <a:ext cx="3759790" cy="39933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7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关键系统功能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芯片定位</a:t>
                      </a:r>
                      <a:endParaRPr lang="zh-CN" altLang="en-US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Audio CODEC SOC including Type-C</a:t>
                      </a:r>
                      <a:endParaRPr lang="en-US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工艺制成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TSMC 40nm </a:t>
                      </a:r>
                      <a:r>
                        <a:rPr lang="en-US" altLang="zh-CN" sz="800" b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uLP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Cadence HiFi3 up to 200MHz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RAM</a:t>
                      </a:r>
                      <a:endParaRPr lang="en-US" altLang="zh-CN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512KB( </a:t>
                      </a:r>
                      <a:r>
                        <a:rPr lang="en-US" altLang="zh-CN" sz="800" b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iRAM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256KB,dRAM 256KB )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Flash</a:t>
                      </a:r>
                      <a:endParaRPr lang="en-US" altLang="zh-CN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麦克风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模拟麦克风：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 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(SNC8600/8600A)</a:t>
                      </a:r>
                    </a:p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数字麦克风：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个（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）；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个（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SNC8600A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95">
                <a:tc rowSpan="5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587" marR="4587" marT="458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I2C</a:t>
                      </a:r>
                      <a:endParaRPr lang="zh-CN" altLang="en-US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2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</a:t>
                      </a:r>
                    </a:p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SNC8600A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1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</a:t>
                      </a:r>
                      <a:endParaRPr lang="zh-CN" altLang="en-US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I2S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3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个；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SNC8600A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2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</a:t>
                      </a:r>
                      <a:endParaRPr lang="zh-CN" altLang="en-US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USB2.0 HS/FS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1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UART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1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33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ADC</a:t>
                      </a:r>
                      <a:endParaRPr lang="zh-CN" altLang="en-US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2</a:t>
                      </a:r>
                      <a:r>
                        <a:rPr lang="zh-CN" altLang="en-US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个</a:t>
                      </a:r>
                      <a:endParaRPr lang="zh-CN" altLang="en-US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XTAL</a:t>
                      </a:r>
                      <a:endParaRPr lang="en-US" altLang="zh-CN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24MHz  12pF  10ppm ESR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＜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100Ω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4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采样率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24bit 8K/16/32/44.1/48/88.2/96/192Khz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7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zh-CN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295" marR="2295" marT="229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BGA80 Pin 6.2*4.5mm</a:t>
                      </a:r>
                    </a:p>
                    <a:p>
                      <a:pPr marL="0" marR="0" lvl="0" indent="0" algn="l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SNC8600A</a:t>
                      </a: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BGA63 Pin 5.0*3.5mm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88071" marR="88071" marT="44035" marB="4403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6556503"/>
              </p:ext>
            </p:extLst>
          </p:nvPr>
        </p:nvGraphicFramePr>
        <p:xfrm>
          <a:off x="8760065" y="2124899"/>
          <a:ext cx="2593736" cy="39881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0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关键性能指标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Power consumption(5V supply, </a:t>
                      </a: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32Ω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48KHz)</a:t>
                      </a:r>
                      <a:endParaRPr lang="en-US" altLang="zh-CN" sz="800" b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61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05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功耗</a:t>
                      </a:r>
                      <a:endParaRPr lang="zh-CN" sz="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64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I2S-DAC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12mA</a:t>
                      </a:r>
                      <a:endParaRPr lang="en-US" altLang="zh-CN" sz="800" b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4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USB-DAC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20mA</a:t>
                      </a:r>
                      <a:endParaRPr lang="en-US" altLang="zh-CN" sz="800" b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64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延时</a:t>
                      </a:r>
                      <a:endParaRPr lang="en-US" altLang="zh-CN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6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ADC-DAC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＜3ms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61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ADC-USB</a:t>
                      </a:r>
                      <a:endParaRPr lang="en-US" altLang="zh-CN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n>
                            <a:noFill/>
                          </a:ln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＜10ms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61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 ADC input Path(24bit,48KHz)</a:t>
                      </a:r>
                      <a:endParaRPr lang="en-US" altLang="zh-CN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106dB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106dB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-88dB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171">
                <a:tc gridSpan="2"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 DAC output Path</a:t>
                      </a:r>
                    </a:p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(32Ω 24bit,48KHz GOM/GOD=0dB</a:t>
                      </a:r>
                      <a:r>
                        <a:rPr lang="en-US" altLang="zh-CN" sz="1050" b="1" dirty="0">
                          <a:ln>
                            <a:noFill/>
                          </a:ln>
                          <a:effectLst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/>
                        </a:rPr>
                        <a:t>)</a:t>
                      </a:r>
                      <a:endParaRPr lang="en-US" altLang="zh-CN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 Power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30mW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SNR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101dB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Dynamic range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110dB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403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THD+N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-81dB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764"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Noise level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5625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＜</a:t>
                      </a:r>
                      <a:r>
                        <a:rPr lang="en-US" altLang="zh-CN" sz="8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5uVrms</a:t>
                      </a: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2383" marR="2383" marT="238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>
          <a:xfrm>
            <a:off x="715010" y="6356351"/>
            <a:ext cx="2743200" cy="366183"/>
          </a:xfrm>
        </p:spPr>
        <p:txBody>
          <a:bodyPr/>
          <a:lstStyle/>
          <a:p>
            <a:pPr>
              <a:defRPr/>
            </a:pPr>
            <a:r>
              <a:rPr lang="en-US" altLang="zh-CN" sz="1600" dirty="0"/>
              <a:t>company confidential</a:t>
            </a:r>
          </a:p>
        </p:txBody>
      </p:sp>
      <p:sp>
        <p:nvSpPr>
          <p:cNvPr id="16" name="Title 1"/>
          <p:cNvSpPr txBox="1"/>
          <p:nvPr/>
        </p:nvSpPr>
        <p:spPr>
          <a:xfrm>
            <a:off x="817119" y="430106"/>
            <a:ext cx="10358965" cy="718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芯片信息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6" y="135467"/>
            <a:ext cx="1083789" cy="10837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4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b1a694cd60bf4b0ea57d5963221573d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0be5fdbe44806b5911200030daf6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073_5*l_h_i*1_1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8073_5*l_h_a*1_1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073_5*l_h_i*1_3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28073_5*l_h_a*1_3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28073_5*l_h_a*1_4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073_5*l_h_f*1_1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28073_5*l_h_a*1_2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073_5*l_h_f*1_2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073_5*l_h_f*1_3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28073_5*l_h_a*1_5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c94b707ad8a24964b1f715f15a478e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0a2a14b488442b2b546445c782208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28073_5*l_h_f*1_5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073_5*l_h_f*1_4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5-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f*1_1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39"/>
  <p:tag name="KSO_WM_UNIT_COLOR_SCHEME_SHAPE_ID" val="39"/>
  <p:tag name="KSO_WM_UNIT_COLOR_SCHEME_PARENT_PAGE" val="0_1"/>
  <p:tag name="KSO_WM_UNIT_DIAGRAM_MODELTYPE" val="stripeEnum"/>
  <p:tag name="KSO_WM_UNIT_TYPE" val="l_h_f"/>
  <p:tag name="KSO_WM_UNIT_INDEX" val="1_1_1"/>
  <p:tag name="KSO_WM_UNIT_PRESET_TEXT" val="点击此处添加正文，文字是您思想的提炼，为了最终呈现发布的良好效果，请尽量言简意赅的阐述观点。"/>
  <p:tag name="KSO_WM_UNIT_VALUE" val="57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5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0792_2*l_h_a*1_1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PRESET_TEXT" val="单击此处添加小标题"/>
  <p:tag name="KSO_WM_UNIT_ADJUSTLAYOUT_ID" val="40"/>
  <p:tag name="KSO_WM_UNIT_COLOR_SCHEME_SHAPE_ID" val="40"/>
  <p:tag name="KSO_WM_UNIT_COLOR_SCHEME_PARENT_PAGE" val="0_1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1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DIAGRAM_MODELTYPE" val="stripeEnum"/>
  <p:tag name="KSO_WM_UNIT_TYPE" val="l_h_i"/>
  <p:tag name="KSO_WM_UNIT_INDEX" val="1_1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1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49"/>
  <p:tag name="KSO_WM_UNIT_COLOR_SCHEME_SHAPE_ID" val="49"/>
  <p:tag name="KSO_WM_UNIT_COLOR_SCHEME_PARENT_PAGE" val="0_1"/>
  <p:tag name="KSO_WM_UNIT_DIAGRAM_MODELTYPE" val="stripeEnum"/>
  <p:tag name="KSO_WM_UNIT_SUBTYPE" val="e"/>
  <p:tag name="KSO_WM_UNIT_TYPE" val="l_h_i"/>
  <p:tag name="KSO_WM_UNIT_INDEX" val="1_1_1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1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DIAGRAM_MODELTYPE" val="stripeEnum"/>
  <p:tag name="KSO_WM_UNIT_SUBTYPE" val="d"/>
  <p:tag name="KSO_WM_UNIT_TYPE" val="l_h_i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5-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f*1_3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39"/>
  <p:tag name="KSO_WM_UNIT_COLOR_SCHEME_SHAPE_ID" val="39"/>
  <p:tag name="KSO_WM_UNIT_COLOR_SCHEME_PARENT_PAGE" val="0_1"/>
  <p:tag name="KSO_WM_UNIT_DIAGRAM_MODELTYPE" val="stripeEnum"/>
  <p:tag name="KSO_WM_UNIT_TYPE" val="l_h_f"/>
  <p:tag name="KSO_WM_UNIT_INDEX" val="1_3_1"/>
  <p:tag name="KSO_WM_UNIT_PRESET_TEXT" val="点击此处添加正文，文字是您思想的提炼，为了最终呈现发布的良好效果，请尽量言简意赅的阐述观点。"/>
  <p:tag name="KSO_WM_UNIT_VALUE" val="57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3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DIAGRAM_MODELTYPE" val="stripeEnum"/>
  <p:tag name="KSO_WM_UNIT_TYPE" val="l_h_i"/>
  <p:tag name="KSO_WM_UNIT_INDEX" val="1_3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86_1*b*1"/>
  <p:tag name="KSO_WM_TEMPLATE_CATEGORY" val="custom"/>
  <p:tag name="KSO_WM_TEMPLATE_INDEX" val="2020448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e4a493cd5e1344509d7f04d4ccd8efb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10aaecd3b1cf4b10a1a2e4530f6a74a6"/>
  <p:tag name="KSO_WM_UNIT_TEXT_FILL_FORE_SCHEMECOLOR_INDEX_BRIGHTNESS" val="0.35"/>
  <p:tag name="KSO_WM_UNIT_TEXT_FILL_FORE_SCHEMECOLOR_INDEX" val="13"/>
  <p:tag name="KSO_WM_UNIT_TEXT_FILL_TYPE" val="1"/>
  <p:tag name="KSO_WM_TEMPLATE_ASSEMBLE_XID" val="5f9bbfd393dfd1a6a2345ef8"/>
  <p:tag name="KSO_WM_TEMPLATE_ASSEMBLE_GROUPID" val="5f9b7c9a623d22db5a11f5f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3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49"/>
  <p:tag name="KSO_WM_UNIT_COLOR_SCHEME_SHAPE_ID" val="49"/>
  <p:tag name="KSO_WM_UNIT_COLOR_SCHEME_PARENT_PAGE" val="0_1"/>
  <p:tag name="KSO_WM_UNIT_DIAGRAM_MODELTYPE" val="stripeEnum"/>
  <p:tag name="KSO_WM_UNIT_SUBTYPE" val="e"/>
  <p:tag name="KSO_WM_UNIT_TYPE" val="l_h_i"/>
  <p:tag name="KSO_WM_UNIT_INDEX" val="1_3_1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3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5"/>
  <p:tag name="KSO_WM_UNIT_COLOR_SCHEME_SHAPE_ID" val="5"/>
  <p:tag name="KSO_WM_UNIT_COLOR_SCHEME_PARENT_PAGE" val="0_1"/>
  <p:tag name="KSO_WM_UNIT_DIAGRAM_MODELTYPE" val="stripeEnum"/>
  <p:tag name="KSO_WM_UNIT_SUBTYPE" val="d"/>
  <p:tag name="KSO_WM_UNIT_TYPE" val="l_h_i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5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00792_2*l_h_a*1_2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PRESET_TEXT" val="单击此处添加小标题"/>
  <p:tag name="KSO_WM_UNIT_ADJUSTLAYOUT_ID" val="81"/>
  <p:tag name="KSO_WM_UNIT_COLOR_SCHEME_SHAPE_ID" val="81"/>
  <p:tag name="KSO_WM_UNIT_COLOR_SCHEME_PARENT_PAGE" val="0_1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2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82"/>
  <p:tag name="KSO_WM_UNIT_COLOR_SCHEME_SHAPE_ID" val="82"/>
  <p:tag name="KSO_WM_UNIT_COLOR_SCHEME_PARENT_PAGE" val="0_1"/>
  <p:tag name="KSO_WM_UNIT_FOIL_COLOR" val="1"/>
  <p:tag name="KSO_WM_UNIT_DIAGRAM_MODELTYPE" val="stripeEnum"/>
  <p:tag name="KSO_WM_UNIT_TYPE" val="l_h_i"/>
  <p:tag name="KSO_WM_UNIT_INDEX" val="1_2_1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5-1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0792_2*l_h_f*1_2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PRESET_TEXT" val="点击此处添加正文，文字是您思想的提炼，为了最终呈现发布的良好效果，请尽量言简意赅的阐述观点。"/>
  <p:tag name="KSO_WM_UNIT_ADJUSTLAYOUT_ID" val="80"/>
  <p:tag name="KSO_WM_UNIT_COLOR_SCHEME_SHAPE_ID" val="80"/>
  <p:tag name="KSO_WM_UNIT_COLOR_SCHEME_PARENT_PAGE" val="0_1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2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77"/>
  <p:tag name="KSO_WM_UNIT_COLOR_SCHEME_SHAPE_ID" val="77"/>
  <p:tag name="KSO_WM_UNIT_COLOR_SCHEME_PARENT_PAGE" val="0_1"/>
  <p:tag name="KSO_WM_UNIT_DIAGRAM_MODELTYPE" val="stripeEnum"/>
  <p:tag name="KSO_WM_UNIT_SUBTYPE" val="e"/>
  <p:tag name="KSO_WM_UNIT_TYPE" val="l_h_i"/>
  <p:tag name="KSO_WM_UNIT_INDEX" val="1_2_1"/>
  <p:tag name="KSO_WM_UNIT_FILL_FORE_SCHEMECOLOR_INDEX" val="1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h_i*1_2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DIAGRAM_MODELTYPE" val="stripeEnum"/>
  <p:tag name="KSO_WM_UNIT_SUBTYPE" val="d"/>
  <p:tag name="KSO_WM_UNIT_TYPE" val="l_h_i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i*1_2"/>
  <p:tag name="KSO_WM_TEMPLATE_CATEGORY" val="diagram"/>
  <p:tag name="KSO_WM_TEMPLATE_INDEX" val="20200792"/>
  <p:tag name="KSO_WM_UNIT_LAYERLEVEL" val="1_1"/>
  <p:tag name="KSO_WM_TAG_VERSION" val="1.0"/>
  <p:tag name="KSO_WM_BEAUTIFY_FLAG" val="#wm#"/>
  <p:tag name="KSO_WM_UNIT_ADJUSTLAYOUT_ID" val="92"/>
  <p:tag name="KSO_WM_UNIT_COLOR_SCHEME_SHAPE_ID" val="92"/>
  <p:tag name="KSO_WM_UNIT_COLOR_SCHEME_PARENT_PAGE" val="0_1"/>
  <p:tag name="KSO_WM_UNIT_DECOLORIZATION" val="1"/>
  <p:tag name="KSO_WM_UNIT_DIAGRAM_MODELTYPE" val="stripeEnum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00792_2*l_i*1_1"/>
  <p:tag name="KSO_WM_TEMPLATE_CATEGORY" val="diagram"/>
  <p:tag name="KSO_WM_TEMPLATE_INDEX" val="20200792"/>
  <p:tag name="KSO_WM_UNIT_LAYERLEVEL" val="1_1"/>
  <p:tag name="KSO_WM_TAG_VERSION" val="1.0"/>
  <p:tag name="KSO_WM_BEAUTIFY_FLAG" val="#wm#"/>
  <p:tag name="KSO_WM_UNIT_ADJUSTLAYOUT_ID" val="92"/>
  <p:tag name="KSO_WM_UNIT_COLOR_SCHEME_SHAPE_ID" val="92"/>
  <p:tag name="KSO_WM_UNIT_COLOR_SCHEME_PARENT_PAGE" val="0_1"/>
  <p:tag name="KSO_WM_UNIT_DECOLORIZATION" val="1"/>
  <p:tag name="KSO_WM_UNIT_DIAGRAM_MODELTYPE" val="stripeEnum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5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00792_2*l_h_a*1_3_1"/>
  <p:tag name="KSO_WM_TEMPLATE_CATEGORY" val="diagram"/>
  <p:tag name="KSO_WM_TEMPLATE_INDEX" val="20200792"/>
  <p:tag name="KSO_WM_UNIT_LAYERLEVEL" val="1_1_1"/>
  <p:tag name="KSO_WM_TAG_VERSION" val="1.0"/>
  <p:tag name="KSO_WM_BEAUTIFY_FLAG" val="#wm#"/>
  <p:tag name="KSO_WM_UNIT_PRESET_TEXT" val="单击此处添加小标题"/>
  <p:tag name="KSO_WM_UNIT_ADJUSTLAYOUT_ID" val="40"/>
  <p:tag name="KSO_WM_UNIT_COLOR_SCHEME_SHAPE_ID" val="40"/>
  <p:tag name="KSO_WM_UNIT_COLOR_SCHEME_PARENT_PAGE" val="0_1"/>
  <p:tag name="KSO_WM_UNIT_DIAGRAM_MODELTYPE" val="stripeEnum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86_1*a*1"/>
  <p:tag name="KSO_WM_TEMPLATE_CATEGORY" val="custom"/>
  <p:tag name="KSO_WM_TEMPLATE_INDEX" val="20204486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5cceadf7c48441889de5541af4fb7f83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10aaecd3b1cf4b10a1a2e4530f6a74a6"/>
  <p:tag name="KSO_WM_UNIT_TEXT_FILL_FORE_SCHEMECOLOR_INDEX_BRIGHTNESS" val="0.15"/>
  <p:tag name="KSO_WM_UNIT_TEXT_FILL_FORE_SCHEMECOLOR_INDEX" val="13"/>
  <p:tag name="KSO_WM_UNIT_TEXT_FILL_TYPE" val="1"/>
  <p:tag name="KSO_WM_TEMPLATE_ASSEMBLE_XID" val="5f9bbfd393dfd1a6a2345ef8"/>
  <p:tag name="KSO_WM_TEMPLATE_ASSEMBLE_GROUPID" val="5f9b7c9a623d22db5a11f5f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6d67064-06e1-407d-9932-5b89df848997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21fbc70-90f4-47a2-8902-6f406baa4da3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e70d7c-b732-48b7-93f2-881f8d0544de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2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1"/>
  <p:tag name="KSO_WM_UNIT_DEC_AREA_ID" val="b3d326a935c34922aa7357e705e7e094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4faff3a27484f67aa376e51eafea9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a30fd1e339224fd397590f46f26466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ee47f57bc44c3c9fb391bc922254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48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486_1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0"/>
  <p:tag name="KSO_WM_UNIT_DEC_AREA_ID" val="0c05d945c5fa4ac79d05a831d772dcee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edcb3a164504b5fb7c289c057d6c5d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86_1*b*1"/>
  <p:tag name="KSO_WM_TEMPLATE_CATEGORY" val="custom"/>
  <p:tag name="KSO_WM_TEMPLATE_INDEX" val="2020448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bb697a2d5c84c358878ad9d4551c40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57d8c3e55294cf9ad307b5012eedd02"/>
  <p:tag name="KSO_WM_UNIT_TEXT_FILL_FORE_SCHEMECOLOR_INDEX_BRIGHTNESS" val="0.35"/>
  <p:tag name="KSO_WM_UNIT_TEXT_FILL_FORE_SCHEMECOLOR_INDEX" val="13"/>
  <p:tag name="KSO_WM_UNIT_TEXT_FILL_TYPE" val="1"/>
  <p:tag name="KSO_WM_TEMPLATE_ASSEMBLE_XID" val="5f9bbfd393dfd1a6a2345f16"/>
  <p:tag name="KSO_WM_TEMPLATE_ASSEMBLE_GROUPID" val="5f9b7c9a623d22db5a11f5f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86_1*a*1"/>
  <p:tag name="KSO_WM_TEMPLATE_CATEGORY" val="custom"/>
  <p:tag name="KSO_WM_TEMPLATE_INDEX" val="2020448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e0bebb93c4634bcba2a51c519da6e613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57d8c3e55294cf9ad307b5012eedd02"/>
  <p:tag name="KSO_WM_UNIT_TEXT_FILL_FORE_SCHEMECOLOR_INDEX_BRIGHTNESS" val="0.15"/>
  <p:tag name="KSO_WM_UNIT_TEXT_FILL_FORE_SCHEMECOLOR_INDEX" val="13"/>
  <p:tag name="KSO_WM_UNIT_TEXT_FILL_TYPE" val="1"/>
  <p:tag name="KSO_WM_TEMPLATE_ASSEMBLE_XID" val="5f9bbfd393dfd1a6a2345f16"/>
  <p:tag name="KSO_WM_TEMPLATE_ASSEMBLE_GROUPID" val="5f9b7c9a623d22db5a11f5f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  <p:tag name="KSO_WM_SLIDE_BACKGROUND_TYPE" val="gener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448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  <p:tag name="KSO_WM_SLIDE_BACKGROUND_TYPE" val="gener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486_5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4"/>
  <p:tag name="KSO_WM_UNIT_DEC_AREA_ID" val="cb48cfcc05e54ec49d8d7594db26566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9e1804ba8246d59892209e3120b884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875c4a378974e8a9c03b311cca3b6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101fa2d37a4f26a9eb37d2e918d832"/>
  <p:tag name="KSO_WM_SLIDE_BACKGROUND_TYPE" val="fram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ddb98a14094a4bfa922bdf4442ec841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59e6acd716a47c7bf655edea7762580"/>
  <p:tag name="KSO_WM_SLIDE_BACKGROUND_TYPE" val="fram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486_1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0"/>
  <p:tag name="KSO_WM_UNIT_DEC_AREA_ID" val="0c05d945c5fa4ac79d05a831d772dcee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edcb3a164504b5fb7c289c057d6c5d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486_5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4"/>
  <p:tag name="KSO_WM_UNIT_DEC_AREA_ID" val="ae110be3bbe3410987c66925e1bb4f3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4fcef155144cbb87d3285bad824d41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a16d11f6d0914b75ba8ac4d25429b94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ccc6a1b5d64345a8f92ba7f1284bcb"/>
  <p:tag name="KSO_WM_SLIDE_BACKGROUND_TYPE" val="leftRigh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e6aab6ce2aeb483c84311e46abee6f5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b0d20934944548a61f9891c3c645bb"/>
  <p:tag name="KSO_WM_SLIDE_BACKGROUND_TYPE" val="leftRigh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86_1*b*1"/>
  <p:tag name="KSO_WM_TEMPLATE_CATEGORY" val="custom"/>
  <p:tag name="KSO_WM_TEMPLATE_INDEX" val="2020448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5ffe66337de42aa9360b6b04457b61b"/>
  <p:tag name="KSO_WM_CHIP_GROUPID" val="5ebf441a0ac41c4a0a5257d7"/>
  <p:tag name="KSO_WM_CHIP_XID" val="5ebf441a0ac41c4a0a5257d8"/>
  <p:tag name="KSO_WM_CHIP_FILLAREA_FILL_RULE" val="{&quot;fill_align&quot;:&quot;cm&quot;,&quot;fill_mode&quot;:&quot;adaptive&quot;,&quot;sacle_strategy&quot;:&quot;smart&quot;}"/>
  <p:tag name="KSO_WM_ASSEMBLE_CHIP_INDEX" val="2a411586526e4a0da1a4101bf50d604a"/>
  <p:tag name="KSO_WM_UNIT_TEXT_FILL_FORE_SCHEMECOLOR_INDEX_BRIGHTNESS" val="0.35"/>
  <p:tag name="KSO_WM_UNIT_TEXT_FILL_FORE_SCHEMECOLOR_INDEX" val="13"/>
  <p:tag name="KSO_WM_UNIT_TEXT_FILL_TYPE" val="1"/>
  <p:tag name="KSO_WM_TEMPLATE_ASSEMBLE_XID" val="5f9bbfd393dfd1a6a2345f0d"/>
  <p:tag name="KSO_WM_TEMPLATE_ASSEMBLE_GROUPID" val="5f9b7c9a623d22db5a11f5f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486_5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4"/>
  <p:tag name="KSO_WM_UNIT_DEC_AREA_ID" val="69e189300d5748e69141b80ed83bf13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aea1904131f4ba3b69d3d290bdf4c32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9406db9974ae431bb306e1021c73b17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d3d7b34c204fe7a88593c4d82c044a"/>
  <p:tag name="KSO_WM_SLIDE_BACKGROUND_TYPE" val="topBot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dab1714e1842443b95fc69b694855f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3b798b7f0045929ad0c88a96eaf1b9"/>
  <p:tag name="KSO_WM_SLIDE_BACKGROUND_TYPE" val="topBot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86_1*a*1"/>
  <p:tag name="KSO_WM_TEMPLATE_CATEGORY" val="custom"/>
  <p:tag name="KSO_WM_TEMPLATE_INDEX" val="20204486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6484ca82135b49ea9feab72905c7cca3"/>
  <p:tag name="KSO_WM_CHIP_GROUPID" val="5ebf441a0ac41c4a0a5257d7"/>
  <p:tag name="KSO_WM_CHIP_XID" val="5ebf441a0ac41c4a0a5257d8"/>
  <p:tag name="KSO_WM_CHIP_FILLAREA_FILL_RULE" val="{&quot;fill_align&quot;:&quot;cm&quot;,&quot;fill_mode&quot;:&quot;adaptive&quot;,&quot;sacle_strategy&quot;:&quot;smart&quot;}"/>
  <p:tag name="KSO_WM_ASSEMBLE_CHIP_INDEX" val="2a411586526e4a0da1a4101bf50d604a"/>
  <p:tag name="KSO_WM_UNIT_TEXT_FILL_FORE_SCHEMECOLOR_INDEX_BRIGHTNESS" val="0.15"/>
  <p:tag name="KSO_WM_UNIT_TEXT_FILL_FORE_SCHEMECOLOR_INDEX" val="13"/>
  <p:tag name="KSO_WM_UNIT_TEXT_FILL_TYPE" val="1"/>
  <p:tag name="KSO_WM_TEMPLATE_ASSEMBLE_XID" val="5f9bbfd393dfd1a6a2345f0d"/>
  <p:tag name="KSO_WM_TEMPLATE_ASSEMBLE_GROUPID" val="5f9b7c9a623d22db5a11f5f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486_5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4"/>
  <p:tag name="KSO_WM_UNIT_DEC_AREA_ID" val="e6c6acb997624a59a750d00dd0cd5e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fb07f8fc8484f74bf08f86b12219484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c3cd856a9d534a61b5db62ef1dd4ec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1eea1b7105941f9a0461f861c8b81d1"/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d2dc83e938594a479cf0b334103265c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b61a31d8c8546f8b5036e4e71d7731c"/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e0b17fbbb2ca45e782f558dc577e00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35e3944bc440cf840072632f11aa7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486_5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4"/>
  <p:tag name="KSO_WM_UNIT_DEC_AREA_ID" val="fd48dc73878e4c6ea85bf5ab2155135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90c7e231d744ac29ce5699767ac81e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8592b131cb004b218a07b688712022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6e8c29213264c18828c095930910b96"/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4349f0c49d446d3aaf48e5bf3d008b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93d95c2f76476189f6655b695eafed"/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8979541f41994ccd87ba8bce9d3f25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cb1a8b63cdd47d1ba26b1edfd7403f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486_5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4"/>
  <p:tag name="KSO_WM_UNIT_DEC_AREA_ID" val="c12748711c9c4345a6a7c1faa78f874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49a0636b82f4a3a8c5360c88ad628c6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3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2"/>
  <p:tag name="KSO_WM_UNIT_DEC_AREA_ID" val="13b311811c3c4c8c84836c7e891a6ff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9042dcaff7845eab4733c1bfcf15728"/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4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3"/>
  <p:tag name="KSO_WM_UNIT_DEC_AREA_ID" val="0dd444b87c44473082c9da538e7b4fb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0ae6541a234488baca35cd0c69afa0"/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486_2*i*1"/>
  <p:tag name="KSO_WM_TEMPLATE_CATEGORY" val="chip"/>
  <p:tag name="KSO_WM_TEMPLATE_INDEX" val="20204486"/>
  <p:tag name="KSO_WM_UNIT_LAYERLEVEL" val="1"/>
  <p:tag name="KSO_WM_TAG_VERSION" val="1.0"/>
  <p:tag name="KSO_WM_BEAUTIFY_FLAG" val="#wm#"/>
  <p:tag name="KSO_WM_CHIP_GROUPID" val="5f9b7c9a623d22db5a11f5ff"/>
  <p:tag name="KSO_WM_CHIP_XID" val="5f9b7c9a623d22db5a11f601"/>
  <p:tag name="KSO_WM_UNIT_DEC_AREA_ID" val="d9bdc33241af43c98576abe31f0d6434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33fe6f014647451a94c5dbccbf9bf4e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073_5*l_h_i*1_2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8073_5*l_h_i*1_2_2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28073_5*l_h_i*1_5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28073_5*l_h_i*1_5_2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8073_5*l_h_i*1_4_1"/>
  <p:tag name="KSO_WM_TEMPLATE_CATEGORY" val="diagram"/>
  <p:tag name="KSO_WM_TEMPLATE_INDEX" val="20228073"/>
  <p:tag name="KSO_WM_UNIT_LAYERLEVEL" val="1_1_1"/>
  <p:tag name="KSO_WM_TAG_VERSION" val="1.0"/>
  <p:tag name="KSO_WM_BEAUTIFY_FLAG" val="#wm#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28073_5*l_i*1_1"/>
  <p:tag name="KSO_WM_TEMPLATE_CATEGORY" val="diagram"/>
  <p:tag name="KSO_WM_TEMPLATE_INDEX" val="20228073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28073_5*l_i*1_2"/>
  <p:tag name="KSO_WM_TEMPLATE_CATEGORY" val="diagram"/>
  <p:tag name="KSO_WM_TEMPLATE_INDEX" val="20228073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28073_5*l_i*1_3"/>
  <p:tag name="KSO_WM_TEMPLATE_CATEGORY" val="diagram"/>
  <p:tag name="KSO_WM_TEMPLATE_INDEX" val="2022807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Office 主题​​">
  <a:themeElements>
    <a:clrScheme name="Adjacency">
      <a:dk1>
        <a:srgbClr val="000000"/>
      </a:dk1>
      <a:lt1>
        <a:srgbClr val="FFFFFF"/>
      </a:lt1>
      <a:dk2>
        <a:srgbClr val="EEF0F1"/>
      </a:dk2>
      <a:lt2>
        <a:srgbClr val="FFFFFF"/>
      </a:lt2>
      <a:accent1>
        <a:srgbClr val="7EA4B7"/>
      </a:accent1>
      <a:accent2>
        <a:srgbClr val="75A39D"/>
      </a:accent2>
      <a:accent3>
        <a:srgbClr val="829D80"/>
      </a:accent3>
      <a:accent4>
        <a:srgbClr val="9C9170"/>
      </a:accent4>
      <a:accent5>
        <a:srgbClr val="B38472"/>
      </a:accent5>
      <a:accent6>
        <a:srgbClr val="B67D8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1381</Words>
  <Application>Microsoft Office PowerPoint</Application>
  <PresentationFormat>宽屏</PresentationFormat>
  <Paragraphs>242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Helvetica Neue</vt:lpstr>
      <vt:lpstr>Times New Roman Regular</vt:lpstr>
      <vt:lpstr>等线</vt:lpstr>
      <vt:lpstr>等线 Light</vt:lpstr>
      <vt:lpstr>思源黑体 CN Bold</vt:lpstr>
      <vt:lpstr>思源黑体 CN Light</vt:lpstr>
      <vt:lpstr>思源黑体 CN Regular</vt:lpstr>
      <vt:lpstr>微软雅黑</vt:lpstr>
      <vt:lpstr>Arial</vt:lpstr>
      <vt:lpstr>Calibri</vt:lpstr>
      <vt:lpstr>Impact</vt:lpstr>
      <vt:lpstr>Times</vt:lpstr>
      <vt:lpstr>3_Office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Bai Rong</cp:lastModifiedBy>
  <cp:revision>201</cp:revision>
  <dcterms:created xsi:type="dcterms:W3CDTF">2023-02-24T08:16:25Z</dcterms:created>
  <dcterms:modified xsi:type="dcterms:W3CDTF">2023-02-24T08:27:53Z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AAC9B8A046E06A4DAF59F86366BEEBBE</vt:lpwstr>
  </property>
</Properties>
</file>