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74" r:id="rId3"/>
    <p:sldId id="278" r:id="rId4"/>
    <p:sldId id="279" r:id="rId5"/>
    <p:sldId id="280" r:id="rId6"/>
    <p:sldId id="266" r:id="rId7"/>
    <p:sldId id="267" r:id="rId8"/>
    <p:sldId id="270" r:id="rId9"/>
    <p:sldId id="275" r:id="rId10"/>
    <p:sldId id="271" r:id="rId11"/>
    <p:sldId id="276" r:id="rId12"/>
    <p:sldId id="284" r:id="rId13"/>
    <p:sldId id="269" r:id="rId14"/>
    <p:sldId id="260" r:id="rId15"/>
    <p:sldId id="264" r:id="rId16"/>
    <p:sldId id="259" r:id="rId17"/>
    <p:sldId id="262" r:id="rId18"/>
    <p:sldId id="263" r:id="rId19"/>
    <p:sldId id="281" r:id="rId20"/>
    <p:sldId id="282" r:id="rId21"/>
    <p:sldId id="283" r:id="rId22"/>
    <p:sldId id="285" r:id="rId23"/>
    <p:sldId id="289" r:id="rId24"/>
    <p:sldId id="287" r:id="rId25"/>
    <p:sldId id="286" r:id="rId26"/>
    <p:sldId id="291" r:id="rId27"/>
    <p:sldId id="292" r:id="rId28"/>
    <p:sldId id="295" r:id="rId29"/>
    <p:sldId id="288" r:id="rId30"/>
    <p:sldId id="294" r:id="rId31"/>
    <p:sldId id="29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4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5DDFA-831A-BA4C-8CEF-5CA2DD96975F}" type="datetimeFigureOut">
              <a:rPr lang="en-US" smtClean="0"/>
              <a:pPr/>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3249952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5DDFA-831A-BA4C-8CEF-5CA2DD96975F}" type="datetimeFigureOut">
              <a:rPr lang="en-US" smtClean="0"/>
              <a:pPr/>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10755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5DDFA-831A-BA4C-8CEF-5CA2DD96975F}" type="datetimeFigureOut">
              <a:rPr lang="en-US" smtClean="0"/>
              <a:pPr/>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160893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5DDFA-831A-BA4C-8CEF-5CA2DD96975F}" type="datetimeFigureOut">
              <a:rPr lang="en-US" smtClean="0"/>
              <a:pPr/>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376911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5DDFA-831A-BA4C-8CEF-5CA2DD96975F}" type="datetimeFigureOut">
              <a:rPr lang="en-US" smtClean="0"/>
              <a:pPr/>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26419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5DDFA-831A-BA4C-8CEF-5CA2DD96975F}" type="datetimeFigureOut">
              <a:rPr lang="en-US" smtClean="0"/>
              <a:pPr/>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159728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5DDFA-831A-BA4C-8CEF-5CA2DD96975F}" type="datetimeFigureOut">
              <a:rPr lang="en-US" smtClean="0"/>
              <a:pPr/>
              <a:t>8/2/2013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316560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5DDFA-831A-BA4C-8CEF-5CA2DD96975F}" type="datetimeFigureOut">
              <a:rPr lang="en-US" smtClean="0"/>
              <a:pPr/>
              <a:t>8/2/2013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59680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5DDFA-831A-BA4C-8CEF-5CA2DD96975F}" type="datetimeFigureOut">
              <a:rPr lang="en-US" smtClean="0"/>
              <a:pPr/>
              <a:t>8/2/2013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112561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5DDFA-831A-BA4C-8CEF-5CA2DD96975F}" type="datetimeFigureOut">
              <a:rPr lang="en-US" smtClean="0"/>
              <a:pPr/>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285491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5DDFA-831A-BA4C-8CEF-5CA2DD96975F}" type="datetimeFigureOut">
              <a:rPr lang="en-US" smtClean="0"/>
              <a:pPr/>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327876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5DDFA-831A-BA4C-8CEF-5CA2DD96975F}" type="datetimeFigureOut">
              <a:rPr lang="en-US" smtClean="0"/>
              <a:pPr/>
              <a:t>8/2/2013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111845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Bar Do You Want? Game</a:t>
            </a:r>
            <a:endParaRPr lang="en-US" dirty="0"/>
          </a:p>
        </p:txBody>
      </p:sp>
      <p:sp>
        <p:nvSpPr>
          <p:cNvPr id="3" name="Content Placeholder 2"/>
          <p:cNvSpPr>
            <a:spLocks noGrp="1"/>
          </p:cNvSpPr>
          <p:nvPr>
            <p:ph idx="1"/>
          </p:nvPr>
        </p:nvSpPr>
        <p:spPr>
          <a:xfrm>
            <a:off x="457200" y="1600200"/>
            <a:ext cx="2915993" cy="1766905"/>
          </a:xfrm>
        </p:spPr>
        <p:txBody>
          <a:bodyPr>
            <a:normAutofit fontScale="92500" lnSpcReduction="10000"/>
          </a:bodyPr>
          <a:lstStyle/>
          <a:p>
            <a:r>
              <a:rPr lang="en-US" dirty="0" smtClean="0"/>
              <a:t>In this game, you will see bars that look like this:</a:t>
            </a:r>
          </a:p>
          <a:p>
            <a:pPr marL="0" indent="0">
              <a:buNone/>
            </a:pPr>
            <a:endParaRPr lang="en-US" dirty="0"/>
          </a:p>
        </p:txBody>
      </p:sp>
      <p:grpSp>
        <p:nvGrpSpPr>
          <p:cNvPr id="5" name="Group 4"/>
          <p:cNvGrpSpPr/>
          <p:nvPr/>
        </p:nvGrpSpPr>
        <p:grpSpPr>
          <a:xfrm>
            <a:off x="3373193" y="1600200"/>
            <a:ext cx="685800" cy="2743200"/>
            <a:chOff x="4119654" y="1569100"/>
            <a:chExt cx="685800" cy="2743200"/>
          </a:xfrm>
        </p:grpSpPr>
        <p:sp>
          <p:nvSpPr>
            <p:cNvPr id="7" name="Rectangle 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4449824" y="1594425"/>
            <a:ext cx="4236976" cy="3046988"/>
          </a:xfrm>
          <a:prstGeom prst="rect">
            <a:avLst/>
          </a:prstGeom>
          <a:noFill/>
        </p:spPr>
        <p:txBody>
          <a:bodyPr wrap="square" rtlCol="0">
            <a:spAutoFit/>
          </a:bodyPr>
          <a:lstStyle/>
          <a:p>
            <a:pPr marL="285750" indent="-285750">
              <a:buFont typeface="Arial"/>
              <a:buChar char="•"/>
            </a:pPr>
            <a:r>
              <a:rPr lang="en-US" sz="3200" dirty="0" smtClean="0"/>
              <a:t>Red shows your chance to win </a:t>
            </a:r>
            <a:r>
              <a:rPr lang="en-US" sz="3200" u="sng" dirty="0" smtClean="0"/>
              <a:t>2 coins </a:t>
            </a:r>
            <a:r>
              <a:rPr lang="en-US" sz="3200" dirty="0" smtClean="0"/>
              <a:t>to spend on prizes.</a:t>
            </a:r>
          </a:p>
          <a:p>
            <a:pPr marL="285750" indent="-285750">
              <a:buFont typeface="Arial"/>
              <a:buChar char="•"/>
            </a:pPr>
            <a:r>
              <a:rPr lang="en-US" sz="3200" dirty="0" smtClean="0"/>
              <a:t>Blue shows your chance to win </a:t>
            </a:r>
            <a:r>
              <a:rPr lang="en-US" sz="3200" u="sng" dirty="0" smtClean="0"/>
              <a:t>12 coins </a:t>
            </a:r>
            <a:r>
              <a:rPr lang="en-US" sz="3200" dirty="0" smtClean="0"/>
              <a:t>to spend on prizes.</a:t>
            </a:r>
          </a:p>
        </p:txBody>
      </p:sp>
    </p:spTree>
    <p:extLst>
      <p:ext uri="{BB962C8B-B14F-4D97-AF65-F5344CB8AC3E}">
        <p14:creationId xmlns:p14="http://schemas.microsoft.com/office/powerpoint/2010/main" xmlns="" val="18366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of these gives the greatest chance for blue? </a:t>
            </a:r>
          </a:p>
        </p:txBody>
      </p:sp>
      <p:grpSp>
        <p:nvGrpSpPr>
          <p:cNvPr id="4" name="Group 3"/>
          <p:cNvGrpSpPr/>
          <p:nvPr/>
        </p:nvGrpSpPr>
        <p:grpSpPr>
          <a:xfrm>
            <a:off x="5110082" y="27499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808396" y="2749979"/>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551811" y="2749979"/>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4235198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of these gives the greatest chance for winning 12 coins? </a:t>
            </a:r>
          </a:p>
        </p:txBody>
      </p:sp>
      <p:grpSp>
        <p:nvGrpSpPr>
          <p:cNvPr id="4" name="Group 3"/>
          <p:cNvGrpSpPr/>
          <p:nvPr/>
        </p:nvGrpSpPr>
        <p:grpSpPr>
          <a:xfrm>
            <a:off x="5110082" y="27499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808396" y="2749979"/>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551811" y="2749979"/>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350440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of these gives the greatest chance for winning the most coins? </a:t>
            </a:r>
          </a:p>
        </p:txBody>
      </p:sp>
      <p:grpSp>
        <p:nvGrpSpPr>
          <p:cNvPr id="4" name="Group 3"/>
          <p:cNvGrpSpPr/>
          <p:nvPr/>
        </p:nvGrpSpPr>
        <p:grpSpPr>
          <a:xfrm>
            <a:off x="5110082" y="27499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808396" y="2749979"/>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551811" y="2749979"/>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744003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4828"/>
            <a:ext cx="5590250" cy="4525963"/>
          </a:xfrm>
        </p:spPr>
        <p:txBody>
          <a:bodyPr>
            <a:normAutofit lnSpcReduction="10000"/>
          </a:bodyPr>
          <a:lstStyle/>
          <a:p>
            <a:r>
              <a:rPr lang="en-US" dirty="0" smtClean="0"/>
              <a:t>For some bars, you won’t know exactly how much red and blue there is.</a:t>
            </a:r>
          </a:p>
          <a:p>
            <a:r>
              <a:rPr lang="en-US" dirty="0" smtClean="0"/>
              <a:t>This means you won’t know the exact chances of red and blue.</a:t>
            </a:r>
          </a:p>
          <a:p>
            <a:r>
              <a:rPr lang="en-US" dirty="0" smtClean="0"/>
              <a:t>These bars look like this:</a:t>
            </a:r>
          </a:p>
          <a:p>
            <a:r>
              <a:rPr lang="en-US" dirty="0" smtClean="0"/>
              <a:t>See how part of the bar is covered up with a gray box?</a:t>
            </a:r>
            <a:endParaRPr lang="en-US" dirty="0"/>
          </a:p>
        </p:txBody>
      </p:sp>
      <p:grpSp>
        <p:nvGrpSpPr>
          <p:cNvPr id="4" name="Group 3"/>
          <p:cNvGrpSpPr/>
          <p:nvPr/>
        </p:nvGrpSpPr>
        <p:grpSpPr>
          <a:xfrm>
            <a:off x="6247898" y="3013810"/>
            <a:ext cx="1143000" cy="2743200"/>
            <a:chOff x="3880617" y="1569100"/>
            <a:chExt cx="1143000" cy="2743200"/>
          </a:xfrm>
        </p:grpSpPr>
        <p:grpSp>
          <p:nvGrpSpPr>
            <p:cNvPr id="5" name="Group 4"/>
            <p:cNvGrpSpPr/>
            <p:nvPr/>
          </p:nvGrpSpPr>
          <p:grpSpPr>
            <a:xfrm>
              <a:off x="4119654" y="1569100"/>
              <a:ext cx="685800" cy="2743200"/>
              <a:chOff x="4119654" y="1569100"/>
              <a:chExt cx="685800" cy="2743200"/>
            </a:xfrm>
          </p:grpSpPr>
          <p:sp>
            <p:nvSpPr>
              <p:cNvPr id="7" name="Rectangle 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Rectangle 5"/>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02195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091196" y="1231225"/>
            <a:ext cx="685800" cy="2743200"/>
            <a:chOff x="1581338" y="1569100"/>
            <a:chExt cx="685800" cy="2743200"/>
          </a:xfrm>
        </p:grpSpPr>
        <p:sp>
          <p:nvSpPr>
            <p:cNvPr id="11" name="Rectangle 10"/>
            <p:cNvSpPr/>
            <p:nvPr/>
          </p:nvSpPr>
          <p:spPr>
            <a:xfrm>
              <a:off x="158133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581338" y="3626500"/>
              <a:ext cx="685800" cy="685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831537" y="1917025"/>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ontent Placeholder 12"/>
          <p:cNvSpPr>
            <a:spLocks noGrp="1"/>
          </p:cNvSpPr>
          <p:nvPr>
            <p:ph idx="1"/>
          </p:nvPr>
        </p:nvSpPr>
        <p:spPr>
          <a:xfrm>
            <a:off x="4043285" y="889496"/>
            <a:ext cx="4130822" cy="4525963"/>
          </a:xfrm>
        </p:spPr>
        <p:txBody>
          <a:bodyPr/>
          <a:lstStyle/>
          <a:p>
            <a:r>
              <a:rPr lang="en-US" dirty="0" smtClean="0"/>
              <a:t>We don’t know what the gray box is hiding. </a:t>
            </a:r>
          </a:p>
          <a:p>
            <a:r>
              <a:rPr lang="en-US" b="1" u="sng" dirty="0" smtClean="0"/>
              <a:t>It could be all red.</a:t>
            </a:r>
            <a:endParaRPr lang="en-US" b="1" u="sng" dirty="0"/>
          </a:p>
        </p:txBody>
      </p:sp>
    </p:spTree>
    <p:extLst>
      <p:ext uri="{BB962C8B-B14F-4D97-AF65-F5344CB8AC3E}">
        <p14:creationId xmlns:p14="http://schemas.microsoft.com/office/powerpoint/2010/main" xmlns="" val="120011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22457 -0.00023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2244 0.00092 L 1.04825E-6 0.00092 " pathEditMode="relative" ptsTypes="AA">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091196" y="1231225"/>
            <a:ext cx="685800" cy="2743200"/>
            <a:chOff x="6806681" y="1569100"/>
            <a:chExt cx="685800" cy="2743200"/>
          </a:xfrm>
        </p:grpSpPr>
        <p:sp>
          <p:nvSpPr>
            <p:cNvPr id="7" name="Rectangle 6"/>
            <p:cNvSpPr/>
            <p:nvPr/>
          </p:nvSpPr>
          <p:spPr>
            <a:xfrm>
              <a:off x="6806681"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06681" y="2254900"/>
              <a:ext cx="685800" cy="2057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831537" y="1905374"/>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12"/>
          <p:cNvSpPr txBox="1">
            <a:spLocks/>
          </p:cNvSpPr>
          <p:nvPr/>
        </p:nvSpPr>
        <p:spPr>
          <a:xfrm>
            <a:off x="4043285" y="889496"/>
            <a:ext cx="4130822"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We don’t know what the gray box is hiding. </a:t>
            </a:r>
          </a:p>
          <a:p>
            <a:r>
              <a:rPr lang="en-US" dirty="0"/>
              <a:t>It could be all red.</a:t>
            </a:r>
          </a:p>
          <a:p>
            <a:r>
              <a:rPr lang="en-US" b="1" u="sng" dirty="0" smtClean="0"/>
              <a:t>It could be all blue.</a:t>
            </a:r>
            <a:endParaRPr lang="en-US" b="1" u="sng" dirty="0"/>
          </a:p>
        </p:txBody>
      </p:sp>
    </p:spTree>
    <p:extLst>
      <p:ext uri="{BB962C8B-B14F-4D97-AF65-F5344CB8AC3E}">
        <p14:creationId xmlns:p14="http://schemas.microsoft.com/office/powerpoint/2010/main" xmlns="" val="131144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22457 -0.00023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2244 0.00092 L 1.04825E-6 0.00092 " pathEditMode="relative" ptsTypes="AA">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91196" y="1231225"/>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831537" y="1905374"/>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2"/>
          <p:cNvSpPr txBox="1">
            <a:spLocks/>
          </p:cNvSpPr>
          <p:nvPr/>
        </p:nvSpPr>
        <p:spPr>
          <a:xfrm>
            <a:off x="4043285" y="889496"/>
            <a:ext cx="4130822"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We don’t know what the gray box is hiding. </a:t>
            </a:r>
          </a:p>
          <a:p>
            <a:r>
              <a:rPr lang="en-US" dirty="0"/>
              <a:t>It could be all red.</a:t>
            </a:r>
          </a:p>
          <a:p>
            <a:r>
              <a:rPr lang="en-US" dirty="0"/>
              <a:t>It could be all blue.</a:t>
            </a:r>
          </a:p>
          <a:p>
            <a:r>
              <a:rPr lang="en-US" b="1" u="sng" dirty="0" smtClean="0"/>
              <a:t>It could be half red and half blue.</a:t>
            </a:r>
            <a:endParaRPr lang="en-US" b="1" u="sng" dirty="0"/>
          </a:p>
        </p:txBody>
      </p:sp>
    </p:spTree>
    <p:extLst>
      <p:ext uri="{BB962C8B-B14F-4D97-AF65-F5344CB8AC3E}">
        <p14:creationId xmlns:p14="http://schemas.microsoft.com/office/powerpoint/2010/main" xmlns="" val="246477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22457 -0.00023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2244 0.00092 L 1.04825E-6 0.00092 " pathEditMode="relative" ptsTypes="AA">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91196" y="1231225"/>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831537" y="1917025"/>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12"/>
          <p:cNvSpPr txBox="1">
            <a:spLocks/>
          </p:cNvSpPr>
          <p:nvPr/>
        </p:nvSpPr>
        <p:spPr>
          <a:xfrm>
            <a:off x="4043285" y="889496"/>
            <a:ext cx="4130822"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We don’t know what the gray box is hiding. </a:t>
            </a:r>
          </a:p>
          <a:p>
            <a:r>
              <a:rPr lang="en-US" dirty="0"/>
              <a:t>It could be all red.</a:t>
            </a:r>
          </a:p>
          <a:p>
            <a:r>
              <a:rPr lang="en-US" dirty="0"/>
              <a:t>It could be all blue.</a:t>
            </a:r>
          </a:p>
          <a:p>
            <a:r>
              <a:rPr lang="en-US" dirty="0"/>
              <a:t>It could be half red and half blue.</a:t>
            </a:r>
          </a:p>
          <a:p>
            <a:r>
              <a:rPr lang="en-US" b="1" u="sng" dirty="0" smtClean="0"/>
              <a:t>It could be more red than blue.</a:t>
            </a:r>
            <a:endParaRPr lang="en-US" b="1" u="sng" dirty="0"/>
          </a:p>
        </p:txBody>
      </p:sp>
    </p:spTree>
    <p:extLst>
      <p:ext uri="{BB962C8B-B14F-4D97-AF65-F5344CB8AC3E}">
        <p14:creationId xmlns:p14="http://schemas.microsoft.com/office/powerpoint/2010/main" xmlns="" val="42869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22457 -0.00023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2244 0.00092 L 1.04825E-6 0.00092 " pathEditMode="relative" ptsTypes="AA">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091196" y="1231225"/>
            <a:ext cx="685800" cy="2743200"/>
            <a:chOff x="5486303" y="1569100"/>
            <a:chExt cx="685800" cy="2743200"/>
          </a:xfrm>
        </p:grpSpPr>
        <p:sp>
          <p:nvSpPr>
            <p:cNvPr id="13" name="Rectangle 12"/>
            <p:cNvSpPr/>
            <p:nvPr/>
          </p:nvSpPr>
          <p:spPr>
            <a:xfrm>
              <a:off x="5486303"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486303" y="2483500"/>
              <a:ext cx="685800" cy="1828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831537" y="1917025"/>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12"/>
          <p:cNvSpPr txBox="1">
            <a:spLocks/>
          </p:cNvSpPr>
          <p:nvPr/>
        </p:nvSpPr>
        <p:spPr>
          <a:xfrm>
            <a:off x="4043285" y="889496"/>
            <a:ext cx="4130822"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We don’t know what the gray box is hiding. </a:t>
            </a:r>
          </a:p>
          <a:p>
            <a:r>
              <a:rPr lang="en-US" dirty="0"/>
              <a:t>It could be all red.</a:t>
            </a:r>
          </a:p>
          <a:p>
            <a:r>
              <a:rPr lang="en-US" dirty="0"/>
              <a:t>It could be all blue.</a:t>
            </a:r>
          </a:p>
          <a:p>
            <a:r>
              <a:rPr lang="en-US" dirty="0"/>
              <a:t>It could be half red and half blue</a:t>
            </a:r>
            <a:r>
              <a:rPr lang="en-US" dirty="0" smtClean="0"/>
              <a:t>.</a:t>
            </a:r>
          </a:p>
          <a:p>
            <a:r>
              <a:rPr lang="en-US" dirty="0" smtClean="0"/>
              <a:t>It could be more red than blue.</a:t>
            </a:r>
            <a:endParaRPr lang="en-US" dirty="0"/>
          </a:p>
          <a:p>
            <a:r>
              <a:rPr lang="en-US" b="1" u="sng" dirty="0" smtClean="0"/>
              <a:t>It could be more blue than red.</a:t>
            </a:r>
            <a:endParaRPr lang="en-US" b="1" u="sng" dirty="0"/>
          </a:p>
        </p:txBody>
      </p:sp>
    </p:spTree>
    <p:extLst>
      <p:ext uri="{BB962C8B-B14F-4D97-AF65-F5344CB8AC3E}">
        <p14:creationId xmlns:p14="http://schemas.microsoft.com/office/powerpoint/2010/main" xmlns="" val="281774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22457 -0.00023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2244 0.00092 L 1.04825E-6 0.00092 " pathEditMode="relative" ptsTypes="AA">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0573"/>
            <a:ext cx="8141136" cy="1455885"/>
          </a:xfrm>
        </p:spPr>
        <p:txBody>
          <a:bodyPr/>
          <a:lstStyle/>
          <a:p>
            <a:pPr marL="0" indent="0">
              <a:buNone/>
            </a:pPr>
            <a:r>
              <a:rPr lang="en-US" dirty="0" smtClean="0"/>
              <a:t>The gray boxes come in different sizes and cover up different amounts of the bars.</a:t>
            </a:r>
            <a:endParaRPr lang="en-US" dirty="0"/>
          </a:p>
        </p:txBody>
      </p:sp>
      <p:grpSp>
        <p:nvGrpSpPr>
          <p:cNvPr id="5" name="Group 4"/>
          <p:cNvGrpSpPr/>
          <p:nvPr/>
        </p:nvGrpSpPr>
        <p:grpSpPr>
          <a:xfrm>
            <a:off x="5023617" y="2260552"/>
            <a:ext cx="1143000" cy="2743200"/>
            <a:chOff x="3880617" y="1569100"/>
            <a:chExt cx="1143000" cy="2743200"/>
          </a:xfrm>
        </p:grpSpPr>
        <p:grpSp>
          <p:nvGrpSpPr>
            <p:cNvPr id="6" name="Group 5"/>
            <p:cNvGrpSpPr/>
            <p:nvPr/>
          </p:nvGrpSpPr>
          <p:grpSpPr>
            <a:xfrm>
              <a:off x="4119654" y="1569100"/>
              <a:ext cx="685800" cy="2743200"/>
              <a:chOff x="4119654" y="1569100"/>
              <a:chExt cx="685800" cy="2743200"/>
            </a:xfrm>
          </p:grpSpPr>
          <p:sp>
            <p:nvSpPr>
              <p:cNvPr id="8" name="Rectangle 7"/>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Rectangle 6"/>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p:cNvSpPr/>
          <p:nvPr/>
        </p:nvSpPr>
        <p:spPr>
          <a:xfrm>
            <a:off x="1145974" y="2260552"/>
            <a:ext cx="1143000" cy="2743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6872733" y="2260552"/>
            <a:ext cx="1143000" cy="2743200"/>
            <a:chOff x="5206481" y="1569100"/>
            <a:chExt cx="1143000" cy="2743200"/>
          </a:xfrm>
        </p:grpSpPr>
        <p:grpSp>
          <p:nvGrpSpPr>
            <p:cNvPr id="12" name="Group 11"/>
            <p:cNvGrpSpPr/>
            <p:nvPr/>
          </p:nvGrpSpPr>
          <p:grpSpPr>
            <a:xfrm>
              <a:off x="5437266" y="1569100"/>
              <a:ext cx="685800" cy="2743200"/>
              <a:chOff x="4119654" y="1569100"/>
              <a:chExt cx="685800" cy="2743200"/>
            </a:xfrm>
          </p:grpSpPr>
          <p:sp>
            <p:nvSpPr>
              <p:cNvPr id="14" name="Rectangle 13"/>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p:cNvSpPr/>
            <p:nvPr/>
          </p:nvSpPr>
          <p:spPr>
            <a:xfrm>
              <a:off x="5206481" y="2483500"/>
              <a:ext cx="1143000" cy="9144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3094242" y="2260552"/>
            <a:ext cx="1143000" cy="2743200"/>
            <a:chOff x="2522742" y="1569100"/>
            <a:chExt cx="1143000" cy="2743200"/>
          </a:xfrm>
        </p:grpSpPr>
        <p:grpSp>
          <p:nvGrpSpPr>
            <p:cNvPr id="17" name="Group 16"/>
            <p:cNvGrpSpPr/>
            <p:nvPr/>
          </p:nvGrpSpPr>
          <p:grpSpPr>
            <a:xfrm>
              <a:off x="2758201" y="1569100"/>
              <a:ext cx="685800" cy="2743200"/>
              <a:chOff x="4119654" y="1569100"/>
              <a:chExt cx="685800" cy="2743200"/>
            </a:xfrm>
          </p:grpSpPr>
          <p:sp>
            <p:nvSpPr>
              <p:cNvPr id="19" name="Rectangle 18"/>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p:nvSpPr>
          <p:spPr>
            <a:xfrm>
              <a:off x="2522742" y="1843420"/>
              <a:ext cx="1143000" cy="219456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Content Placeholder 2"/>
          <p:cNvSpPr txBox="1">
            <a:spLocks/>
          </p:cNvSpPr>
          <p:nvPr/>
        </p:nvSpPr>
        <p:spPr>
          <a:xfrm>
            <a:off x="609600" y="5165889"/>
            <a:ext cx="8141136" cy="14558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Which one covers up all of the bar?</a:t>
            </a:r>
            <a:endParaRPr lang="en-US" dirty="0"/>
          </a:p>
        </p:txBody>
      </p:sp>
    </p:spTree>
    <p:extLst>
      <p:ext uri="{BB962C8B-B14F-4D97-AF65-F5344CB8AC3E}">
        <p14:creationId xmlns:p14="http://schemas.microsoft.com/office/powerpoint/2010/main" xmlns="" val="40568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0484"/>
            <a:ext cx="7174938" cy="4609720"/>
          </a:xfrm>
        </p:spPr>
        <p:txBody>
          <a:bodyPr>
            <a:normAutofit/>
          </a:bodyPr>
          <a:lstStyle/>
          <a:p>
            <a:pPr marL="285750" indent="-285750"/>
            <a:r>
              <a:rPr lang="en-US" dirty="0"/>
              <a:t>For this bar, red and blue have the same chance because there is the same amount of red and blue</a:t>
            </a:r>
            <a:r>
              <a:rPr lang="en-US" dirty="0" smtClean="0"/>
              <a:t>.</a:t>
            </a:r>
          </a:p>
          <a:p>
            <a:pPr marL="285750" indent="-285750"/>
            <a:r>
              <a:rPr lang="en-US" dirty="0" smtClean="0"/>
              <a:t>Half of the time it would land on red, and you would win </a:t>
            </a:r>
            <a:r>
              <a:rPr lang="en-US" u="sng" dirty="0" smtClean="0"/>
              <a:t>2 coins</a:t>
            </a:r>
            <a:r>
              <a:rPr lang="en-US" dirty="0" smtClean="0"/>
              <a:t>. </a:t>
            </a:r>
          </a:p>
          <a:p>
            <a:pPr marL="285750" indent="-285750"/>
            <a:r>
              <a:rPr lang="en-US" dirty="0"/>
              <a:t>H</a:t>
            </a:r>
            <a:r>
              <a:rPr lang="en-US" dirty="0" smtClean="0"/>
              <a:t>alf of the time it would land on blue, and you would win </a:t>
            </a:r>
            <a:r>
              <a:rPr lang="en-US" u="sng" dirty="0" smtClean="0"/>
              <a:t>12 coins</a:t>
            </a:r>
            <a:r>
              <a:rPr lang="en-US" dirty="0" smtClean="0"/>
              <a:t>.</a:t>
            </a:r>
            <a:endParaRPr lang="en-US" dirty="0"/>
          </a:p>
        </p:txBody>
      </p:sp>
      <p:grpSp>
        <p:nvGrpSpPr>
          <p:cNvPr id="5" name="Group 4"/>
          <p:cNvGrpSpPr/>
          <p:nvPr/>
        </p:nvGrpSpPr>
        <p:grpSpPr>
          <a:xfrm>
            <a:off x="7759351" y="2547773"/>
            <a:ext cx="685800" cy="2743200"/>
            <a:chOff x="4119654" y="1569100"/>
            <a:chExt cx="685800" cy="2743200"/>
          </a:xfrm>
        </p:grpSpPr>
        <p:sp>
          <p:nvSpPr>
            <p:cNvPr id="7" name="Rectangle 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91315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973" y="560271"/>
            <a:ext cx="5971710" cy="1455885"/>
          </a:xfrm>
        </p:spPr>
        <p:txBody>
          <a:bodyPr/>
          <a:lstStyle/>
          <a:p>
            <a:pPr marL="0" indent="0">
              <a:buNone/>
            </a:pPr>
            <a:r>
              <a:rPr lang="en-US" dirty="0" smtClean="0"/>
              <a:t>Which of these bars could be under this grey box?</a:t>
            </a:r>
            <a:endParaRPr lang="en-US" dirty="0"/>
          </a:p>
        </p:txBody>
      </p:sp>
      <p:sp>
        <p:nvSpPr>
          <p:cNvPr id="10" name="Rectangle 9"/>
          <p:cNvSpPr/>
          <p:nvPr/>
        </p:nvSpPr>
        <p:spPr>
          <a:xfrm>
            <a:off x="6653683" y="644556"/>
            <a:ext cx="1143000" cy="2743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982028" y="1977068"/>
            <a:ext cx="685800" cy="2743200"/>
            <a:chOff x="4119654" y="1569100"/>
            <a:chExt cx="685800" cy="2743200"/>
          </a:xfrm>
        </p:grpSpPr>
        <p:sp>
          <p:nvSpPr>
            <p:cNvPr id="23" name="Rectangle 22"/>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1900882" y="1977068"/>
            <a:ext cx="685800" cy="2743200"/>
            <a:chOff x="1581338" y="1569100"/>
            <a:chExt cx="685800" cy="2743200"/>
          </a:xfrm>
        </p:grpSpPr>
        <p:sp>
          <p:nvSpPr>
            <p:cNvPr id="26" name="Rectangle 25"/>
            <p:cNvSpPr/>
            <p:nvPr/>
          </p:nvSpPr>
          <p:spPr>
            <a:xfrm>
              <a:off x="158133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581338" y="3441899"/>
              <a:ext cx="685800" cy="8704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4041985" y="1977068"/>
            <a:ext cx="685800" cy="2743200"/>
            <a:chOff x="6806681" y="1569100"/>
            <a:chExt cx="685800" cy="2743200"/>
          </a:xfrm>
        </p:grpSpPr>
        <p:sp>
          <p:nvSpPr>
            <p:cNvPr id="29" name="Rectangle 28"/>
            <p:cNvSpPr/>
            <p:nvPr/>
          </p:nvSpPr>
          <p:spPr>
            <a:xfrm>
              <a:off x="6806681"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806681" y="1933702"/>
              <a:ext cx="685800" cy="23785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Rectangle 31"/>
          <p:cNvSpPr/>
          <p:nvPr/>
        </p:nvSpPr>
        <p:spPr>
          <a:xfrm>
            <a:off x="822025" y="1977068"/>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160044" y="1977068"/>
            <a:ext cx="685800" cy="274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Content Placeholder 2"/>
          <p:cNvSpPr txBox="1">
            <a:spLocks/>
          </p:cNvSpPr>
          <p:nvPr/>
        </p:nvSpPr>
        <p:spPr>
          <a:xfrm>
            <a:off x="681973" y="5104964"/>
            <a:ext cx="5971710" cy="14558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All of them! Why?</a:t>
            </a:r>
            <a:endParaRPr lang="en-US" dirty="0"/>
          </a:p>
        </p:txBody>
      </p:sp>
    </p:spTree>
    <p:extLst>
      <p:ext uri="{BB962C8B-B14F-4D97-AF65-F5344CB8AC3E}">
        <p14:creationId xmlns:p14="http://schemas.microsoft.com/office/powerpoint/2010/main" xmlns="" val="1856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973" y="560271"/>
            <a:ext cx="5971710" cy="1455885"/>
          </a:xfrm>
        </p:spPr>
        <p:txBody>
          <a:bodyPr/>
          <a:lstStyle/>
          <a:p>
            <a:pPr marL="0" indent="0">
              <a:buNone/>
            </a:pPr>
            <a:r>
              <a:rPr lang="en-US" dirty="0" smtClean="0"/>
              <a:t>Which of these bars could be under this grey box?</a:t>
            </a:r>
            <a:endParaRPr lang="en-US" dirty="0"/>
          </a:p>
        </p:txBody>
      </p:sp>
      <p:grpSp>
        <p:nvGrpSpPr>
          <p:cNvPr id="22" name="Group 21"/>
          <p:cNvGrpSpPr/>
          <p:nvPr/>
        </p:nvGrpSpPr>
        <p:grpSpPr>
          <a:xfrm>
            <a:off x="2982028" y="1977068"/>
            <a:ext cx="685800" cy="2743200"/>
            <a:chOff x="4119654" y="1569100"/>
            <a:chExt cx="685800" cy="2743200"/>
          </a:xfrm>
        </p:grpSpPr>
        <p:sp>
          <p:nvSpPr>
            <p:cNvPr id="23" name="Rectangle 22"/>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4041985" y="1977068"/>
            <a:ext cx="685800" cy="2743200"/>
            <a:chOff x="6806681" y="1569100"/>
            <a:chExt cx="685800" cy="2743200"/>
          </a:xfrm>
        </p:grpSpPr>
        <p:sp>
          <p:nvSpPr>
            <p:cNvPr id="29" name="Rectangle 28"/>
            <p:cNvSpPr/>
            <p:nvPr/>
          </p:nvSpPr>
          <p:spPr>
            <a:xfrm>
              <a:off x="6806681"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806681" y="1933702"/>
              <a:ext cx="685800" cy="23785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Rectangle 31"/>
          <p:cNvSpPr/>
          <p:nvPr/>
        </p:nvSpPr>
        <p:spPr>
          <a:xfrm>
            <a:off x="822025" y="1977068"/>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160044" y="1977068"/>
            <a:ext cx="685800" cy="274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6684932" y="644556"/>
            <a:ext cx="1143000" cy="2743200"/>
            <a:chOff x="3880617" y="1569100"/>
            <a:chExt cx="1143000" cy="2743200"/>
          </a:xfrm>
        </p:grpSpPr>
        <p:grpSp>
          <p:nvGrpSpPr>
            <p:cNvPr id="16" name="Group 15"/>
            <p:cNvGrpSpPr/>
            <p:nvPr/>
          </p:nvGrpSpPr>
          <p:grpSpPr>
            <a:xfrm>
              <a:off x="4119654" y="1569100"/>
              <a:ext cx="685800" cy="2743200"/>
              <a:chOff x="4119654" y="1569100"/>
              <a:chExt cx="685800" cy="2743200"/>
            </a:xfrm>
          </p:grpSpPr>
          <p:sp>
            <p:nvSpPr>
              <p:cNvPr id="18" name="Rectangle 17"/>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Up Arrow 1"/>
          <p:cNvSpPr/>
          <p:nvPr/>
        </p:nvSpPr>
        <p:spPr>
          <a:xfrm>
            <a:off x="2076829" y="4762721"/>
            <a:ext cx="383618" cy="740869"/>
          </a:xfrm>
          <a:prstGeom prs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Up Arrow 30"/>
          <p:cNvSpPr/>
          <p:nvPr/>
        </p:nvSpPr>
        <p:spPr>
          <a:xfrm>
            <a:off x="3102291" y="4762721"/>
            <a:ext cx="383618" cy="740869"/>
          </a:xfrm>
          <a:prstGeom prs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ontent Placeholder 2"/>
          <p:cNvSpPr txBox="1">
            <a:spLocks/>
          </p:cNvSpPr>
          <p:nvPr/>
        </p:nvSpPr>
        <p:spPr>
          <a:xfrm>
            <a:off x="681973" y="5596200"/>
            <a:ext cx="5971710" cy="107048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Why can’t the other three be under the grey box?</a:t>
            </a:r>
            <a:endParaRPr lang="en-US" dirty="0"/>
          </a:p>
        </p:txBody>
      </p:sp>
      <p:grpSp>
        <p:nvGrpSpPr>
          <p:cNvPr id="34" name="Group 33"/>
          <p:cNvGrpSpPr/>
          <p:nvPr/>
        </p:nvGrpSpPr>
        <p:grpSpPr>
          <a:xfrm>
            <a:off x="1900882" y="1977068"/>
            <a:ext cx="685800" cy="2743200"/>
            <a:chOff x="1581338" y="1569100"/>
            <a:chExt cx="685800" cy="2743200"/>
          </a:xfrm>
        </p:grpSpPr>
        <p:sp>
          <p:nvSpPr>
            <p:cNvPr id="35" name="Rectangle 34"/>
            <p:cNvSpPr/>
            <p:nvPr/>
          </p:nvSpPr>
          <p:spPr>
            <a:xfrm>
              <a:off x="158133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581338" y="3441899"/>
              <a:ext cx="685800" cy="8704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9394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3"/>
            <a:ext cx="8229600" cy="1230978"/>
          </a:xfrm>
        </p:spPr>
        <p:txBody>
          <a:bodyPr>
            <a:normAutofit fontScale="92500"/>
          </a:bodyPr>
          <a:lstStyle/>
          <a:p>
            <a:pPr marL="0" indent="0">
              <a:buNone/>
            </a:pPr>
            <a:r>
              <a:rPr lang="en-US" dirty="0" smtClean="0"/>
              <a:t>In this game, we will show you two bars at a time. Your job is to pick one of the bars to win coins.</a:t>
            </a:r>
            <a:endParaRPr lang="en-US" dirty="0"/>
          </a:p>
        </p:txBody>
      </p:sp>
      <p:grpSp>
        <p:nvGrpSpPr>
          <p:cNvPr id="4" name="Group 3"/>
          <p:cNvGrpSpPr/>
          <p:nvPr/>
        </p:nvGrpSpPr>
        <p:grpSpPr>
          <a:xfrm>
            <a:off x="2452899" y="1997701"/>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723428" y="1997701"/>
            <a:ext cx="1143000" cy="2743200"/>
            <a:chOff x="3880617" y="1569100"/>
            <a:chExt cx="1143000" cy="2743200"/>
          </a:xfrm>
        </p:grpSpPr>
        <p:grpSp>
          <p:nvGrpSpPr>
            <p:cNvPr id="13" name="Group 16"/>
            <p:cNvGrpSpPr/>
            <p:nvPr/>
          </p:nvGrpSpPr>
          <p:grpSpPr>
            <a:xfrm>
              <a:off x="4119654" y="1569100"/>
              <a:ext cx="685800" cy="2743200"/>
              <a:chOff x="4119654" y="1569100"/>
              <a:chExt cx="685800" cy="2743200"/>
            </a:xfrm>
          </p:grpSpPr>
          <p:sp>
            <p:nvSpPr>
              <p:cNvPr id="15" name="Rectangle 1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187756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3"/>
            <a:ext cx="2307496" cy="1230978"/>
          </a:xfrm>
        </p:spPr>
        <p:txBody>
          <a:bodyPr>
            <a:normAutofit fontScale="92500" lnSpcReduction="20000"/>
          </a:bodyPr>
          <a:lstStyle/>
          <a:p>
            <a:pPr marL="0" indent="0">
              <a:buNone/>
            </a:pPr>
            <a:r>
              <a:rPr lang="en-US" dirty="0" smtClean="0"/>
              <a:t>Hit F to pick the bar on the left</a:t>
            </a:r>
            <a:endParaRPr lang="en-US" dirty="0"/>
          </a:p>
        </p:txBody>
      </p:sp>
      <p:grpSp>
        <p:nvGrpSpPr>
          <p:cNvPr id="4" name="Group 3"/>
          <p:cNvGrpSpPr/>
          <p:nvPr/>
        </p:nvGrpSpPr>
        <p:grpSpPr>
          <a:xfrm>
            <a:off x="2452899" y="1997701"/>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Content Placeholder 2"/>
          <p:cNvSpPr txBox="1">
            <a:spLocks/>
          </p:cNvSpPr>
          <p:nvPr/>
        </p:nvSpPr>
        <p:spPr>
          <a:xfrm>
            <a:off x="6086079" y="799450"/>
            <a:ext cx="2307496" cy="1230978"/>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Hit J to pick the bar on the right</a:t>
            </a:r>
            <a:endParaRPr lang="en-US" dirty="0"/>
          </a:p>
        </p:txBody>
      </p:sp>
      <p:sp>
        <p:nvSpPr>
          <p:cNvPr id="13" name="Content Placeholder 2"/>
          <p:cNvSpPr txBox="1">
            <a:spLocks/>
          </p:cNvSpPr>
          <p:nvPr/>
        </p:nvSpPr>
        <p:spPr>
          <a:xfrm>
            <a:off x="457199" y="4947856"/>
            <a:ext cx="7936375" cy="141568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You can change your mind by pushing the button for the other bar. Hit spacebar when you’re done deciding.</a:t>
            </a:r>
            <a:endParaRPr lang="en-US" dirty="0"/>
          </a:p>
        </p:txBody>
      </p:sp>
      <p:grpSp>
        <p:nvGrpSpPr>
          <p:cNvPr id="14" name="Group 13"/>
          <p:cNvGrpSpPr/>
          <p:nvPr/>
        </p:nvGrpSpPr>
        <p:grpSpPr>
          <a:xfrm>
            <a:off x="4723428" y="1997701"/>
            <a:ext cx="1143000" cy="2743200"/>
            <a:chOff x="3880617" y="1569100"/>
            <a:chExt cx="1143000" cy="2743200"/>
          </a:xfrm>
        </p:grpSpPr>
        <p:grpSp>
          <p:nvGrpSpPr>
            <p:cNvPr id="15" name="Group 16"/>
            <p:cNvGrpSpPr/>
            <p:nvPr/>
          </p:nvGrpSpPr>
          <p:grpSpPr>
            <a:xfrm>
              <a:off x="4119654" y="1569100"/>
              <a:ext cx="685800" cy="2743200"/>
              <a:chOff x="4119654" y="1569100"/>
              <a:chExt cx="685800" cy="2743200"/>
            </a:xfrm>
          </p:grpSpPr>
          <p:sp>
            <p:nvSpPr>
              <p:cNvPr id="17" name="Rectangle 1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16383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3"/>
            <a:ext cx="8229600" cy="1230978"/>
          </a:xfrm>
        </p:spPr>
        <p:txBody>
          <a:bodyPr/>
          <a:lstStyle/>
          <a:p>
            <a:pPr marL="0" indent="0">
              <a:buNone/>
            </a:pPr>
            <a:r>
              <a:rPr lang="en-US" dirty="0" smtClean="0"/>
              <a:t>Which button would you push to pick this bar?</a:t>
            </a:r>
            <a:endParaRPr lang="en-US" dirty="0"/>
          </a:p>
        </p:txBody>
      </p:sp>
      <p:grpSp>
        <p:nvGrpSpPr>
          <p:cNvPr id="12" name="Group 11"/>
          <p:cNvGrpSpPr/>
          <p:nvPr/>
        </p:nvGrpSpPr>
        <p:grpSpPr>
          <a:xfrm>
            <a:off x="2452899" y="1997701"/>
            <a:ext cx="685800" cy="2743200"/>
            <a:chOff x="4119654" y="1569100"/>
            <a:chExt cx="685800" cy="2743200"/>
          </a:xfrm>
        </p:grpSpPr>
        <p:sp>
          <p:nvSpPr>
            <p:cNvPr id="13" name="Rectangle 12"/>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723428" y="1997701"/>
            <a:ext cx="1143000" cy="2743200"/>
            <a:chOff x="3880617" y="1569100"/>
            <a:chExt cx="1143000" cy="2743200"/>
          </a:xfrm>
        </p:grpSpPr>
        <p:grpSp>
          <p:nvGrpSpPr>
            <p:cNvPr id="16" name="Group 15"/>
            <p:cNvGrpSpPr/>
            <p:nvPr/>
          </p:nvGrpSpPr>
          <p:grpSpPr>
            <a:xfrm>
              <a:off x="4119654" y="1569100"/>
              <a:ext cx="685800" cy="2743200"/>
              <a:chOff x="4119654" y="1569100"/>
              <a:chExt cx="685800" cy="2743200"/>
            </a:xfrm>
          </p:grpSpPr>
          <p:sp>
            <p:nvSpPr>
              <p:cNvPr id="18" name="Rectangle 17"/>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Left Arrow 1"/>
          <p:cNvSpPr/>
          <p:nvPr/>
        </p:nvSpPr>
        <p:spPr>
          <a:xfrm>
            <a:off x="6468595" y="3038555"/>
            <a:ext cx="1693210" cy="661491"/>
          </a:xfrm>
          <a:prstGeom prst="leftArrow">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43381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3"/>
            <a:ext cx="8229600" cy="1230978"/>
          </a:xfrm>
        </p:spPr>
        <p:txBody>
          <a:bodyPr/>
          <a:lstStyle/>
          <a:p>
            <a:pPr marL="0" indent="0">
              <a:buNone/>
            </a:pPr>
            <a:r>
              <a:rPr lang="en-US" dirty="0" smtClean="0"/>
              <a:t>Which button would you push to pick this bar?</a:t>
            </a:r>
            <a:endParaRPr lang="en-US" dirty="0"/>
          </a:p>
        </p:txBody>
      </p:sp>
      <p:grpSp>
        <p:nvGrpSpPr>
          <p:cNvPr id="13" name="Group 12"/>
          <p:cNvGrpSpPr/>
          <p:nvPr/>
        </p:nvGrpSpPr>
        <p:grpSpPr>
          <a:xfrm>
            <a:off x="2452899" y="1997701"/>
            <a:ext cx="685800" cy="2743200"/>
            <a:chOff x="4119654" y="1569100"/>
            <a:chExt cx="685800" cy="2743200"/>
          </a:xfrm>
        </p:grpSpPr>
        <p:sp>
          <p:nvSpPr>
            <p:cNvPr id="14" name="Rectangle 13"/>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723428" y="1997701"/>
            <a:ext cx="1143000" cy="2743200"/>
            <a:chOff x="3880617" y="1569100"/>
            <a:chExt cx="1143000" cy="2743200"/>
          </a:xfrm>
        </p:grpSpPr>
        <p:grpSp>
          <p:nvGrpSpPr>
            <p:cNvPr id="17" name="Group 16"/>
            <p:cNvGrpSpPr/>
            <p:nvPr/>
          </p:nvGrpSpPr>
          <p:grpSpPr>
            <a:xfrm>
              <a:off x="4119654" y="1569100"/>
              <a:ext cx="685800" cy="2743200"/>
              <a:chOff x="4119654" y="1569100"/>
              <a:chExt cx="685800" cy="2743200"/>
            </a:xfrm>
          </p:grpSpPr>
          <p:sp>
            <p:nvSpPr>
              <p:cNvPr id="19" name="Rectangle 18"/>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Left Arrow 20"/>
          <p:cNvSpPr/>
          <p:nvPr/>
        </p:nvSpPr>
        <p:spPr>
          <a:xfrm flipH="1">
            <a:off x="568813" y="3038555"/>
            <a:ext cx="1521242" cy="661491"/>
          </a:xfrm>
          <a:prstGeom prst="leftArrow">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15550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2"/>
            <a:ext cx="8229600" cy="5596814"/>
          </a:xfrm>
        </p:spPr>
        <p:txBody>
          <a:bodyPr>
            <a:normAutofit fontScale="92500" lnSpcReduction="20000"/>
          </a:bodyPr>
          <a:lstStyle/>
          <a:p>
            <a:r>
              <a:rPr lang="en-US" dirty="0" smtClean="0"/>
              <a:t>You will </a:t>
            </a:r>
            <a:r>
              <a:rPr lang="en-US" smtClean="0"/>
              <a:t>make </a:t>
            </a:r>
            <a:r>
              <a:rPr lang="en-US" smtClean="0"/>
              <a:t>52 choices </a:t>
            </a:r>
            <a:r>
              <a:rPr lang="en-US" dirty="0" smtClean="0"/>
              <a:t>in this game. </a:t>
            </a:r>
          </a:p>
          <a:p>
            <a:r>
              <a:rPr lang="en-US" dirty="0" smtClean="0"/>
              <a:t>After you have made all of your choices, we will randomly select 1 of your choices by drawing a number out of a cup. If you draw a 3, we will look at the 3</a:t>
            </a:r>
            <a:r>
              <a:rPr lang="en-US" baseline="30000" dirty="0" smtClean="0"/>
              <a:t>rd</a:t>
            </a:r>
            <a:r>
              <a:rPr lang="en-US" dirty="0" smtClean="0"/>
              <a:t> choice you made. If you draw a 23, we will look at the 23</a:t>
            </a:r>
            <a:r>
              <a:rPr lang="en-US" baseline="30000" dirty="0" smtClean="0"/>
              <a:t>rd</a:t>
            </a:r>
            <a:r>
              <a:rPr lang="en-US" dirty="0" smtClean="0"/>
              <a:t> choice you made.</a:t>
            </a:r>
          </a:p>
          <a:p>
            <a:r>
              <a:rPr lang="en-US" dirty="0" smtClean="0"/>
              <a:t>This choice will decide how many coins you win. We will see which bar you picked on that choice, see if the bar lands on red or blue, and give you 2 or 12 coins.</a:t>
            </a:r>
          </a:p>
          <a:p>
            <a:r>
              <a:rPr lang="en-US" dirty="0" smtClean="0"/>
              <a:t>Any of your choices could decide how many coins you get, so make sure you pay attention on every choice!</a:t>
            </a:r>
          </a:p>
        </p:txBody>
      </p:sp>
    </p:spTree>
    <p:extLst>
      <p:ext uri="{BB962C8B-B14F-4D97-AF65-F5344CB8AC3E}">
        <p14:creationId xmlns:p14="http://schemas.microsoft.com/office/powerpoint/2010/main" xmlns="" val="190377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52899" y="3170323"/>
            <a:ext cx="685800" cy="2743200"/>
            <a:chOff x="4119654" y="1569100"/>
            <a:chExt cx="685800" cy="2743200"/>
          </a:xfrm>
        </p:grpSpPr>
        <p:sp>
          <p:nvSpPr>
            <p:cNvPr id="3" name="Rectangle 2"/>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Left Arrow 9"/>
          <p:cNvSpPr/>
          <p:nvPr/>
        </p:nvSpPr>
        <p:spPr>
          <a:xfrm flipH="1">
            <a:off x="568813" y="4211177"/>
            <a:ext cx="1521242" cy="661491"/>
          </a:xfrm>
          <a:prstGeom prst="leftArrow">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457200" y="558722"/>
            <a:ext cx="8229600" cy="2137587"/>
          </a:xfrm>
          <a:prstGeom prst="rect">
            <a:avLst/>
          </a:prstGeom>
        </p:spPr>
        <p:txBody>
          <a:bodyPr>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500" dirty="0" smtClean="0"/>
              <a:t>Pretend this is the choice that decides how many coins you win.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500" dirty="0" smtClean="0"/>
              <a:t>If you chose this bar, you would have the same chance of winning 2 coins or 12 coins. Why?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500" dirty="0" smtClean="0"/>
              <a:t>We would then see what color the arrow lands on.</a:t>
            </a:r>
          </a:p>
        </p:txBody>
      </p:sp>
      <p:grpSp>
        <p:nvGrpSpPr>
          <p:cNvPr id="12" name="Group 11"/>
          <p:cNvGrpSpPr/>
          <p:nvPr/>
        </p:nvGrpSpPr>
        <p:grpSpPr>
          <a:xfrm>
            <a:off x="4723428" y="3170323"/>
            <a:ext cx="1143000" cy="2743200"/>
            <a:chOff x="3880617" y="1569100"/>
            <a:chExt cx="1143000" cy="2743200"/>
          </a:xfrm>
        </p:grpSpPr>
        <p:grpSp>
          <p:nvGrpSpPr>
            <p:cNvPr id="13" name="Group 16"/>
            <p:cNvGrpSpPr/>
            <p:nvPr/>
          </p:nvGrpSpPr>
          <p:grpSpPr>
            <a:xfrm>
              <a:off x="4119654" y="1569100"/>
              <a:ext cx="685800" cy="2743200"/>
              <a:chOff x="4119654" y="1569100"/>
              <a:chExt cx="685800" cy="2743200"/>
            </a:xfrm>
          </p:grpSpPr>
          <p:sp>
            <p:nvSpPr>
              <p:cNvPr id="15" name="Rectangle 1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52899" y="3170323"/>
            <a:ext cx="685800" cy="2743200"/>
            <a:chOff x="4119654" y="1569100"/>
            <a:chExt cx="685800" cy="2743200"/>
          </a:xfrm>
        </p:grpSpPr>
        <p:sp>
          <p:nvSpPr>
            <p:cNvPr id="3" name="Rectangle 2"/>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Left Arrow 9"/>
          <p:cNvSpPr/>
          <p:nvPr/>
        </p:nvSpPr>
        <p:spPr>
          <a:xfrm>
            <a:off x="6157226" y="4211177"/>
            <a:ext cx="1306390" cy="661491"/>
          </a:xfrm>
          <a:prstGeom prst="leftArrow">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457200" y="558722"/>
            <a:ext cx="8229600" cy="2137587"/>
          </a:xfrm>
          <a:prstGeom prst="rect">
            <a:avLst/>
          </a:prstGeom>
        </p:spPr>
        <p:txBody>
          <a:bodyPr>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500" dirty="0" smtClean="0"/>
              <a:t>Pretend this is the choice that decides how many coins you win. </a:t>
            </a:r>
          </a:p>
          <a:p>
            <a:pPr marL="342900" lvl="0" indent="-342900">
              <a:spcBef>
                <a:spcPct val="20000"/>
              </a:spcBef>
              <a:buFont typeface="Arial"/>
              <a:buChar char="•"/>
              <a:defRPr/>
            </a:pPr>
            <a:r>
              <a:rPr lang="en-US" sz="2500" dirty="0" smtClean="0"/>
              <a:t>If you chose this bar, the gray box will move away to show you how much red and blue is underneath. That will determine your chances of winning 2 coins or 12 coins.</a:t>
            </a:r>
          </a:p>
          <a:p>
            <a:pPr marL="342900" indent="-342900">
              <a:spcBef>
                <a:spcPct val="20000"/>
              </a:spcBef>
              <a:buFont typeface="Arial"/>
              <a:buChar char="•"/>
              <a:defRPr/>
            </a:pPr>
            <a:r>
              <a:rPr lang="en-US" sz="2500" dirty="0" smtClean="0"/>
              <a:t>We would then see what color the arrow lands on.</a:t>
            </a:r>
          </a:p>
        </p:txBody>
      </p:sp>
      <p:grpSp>
        <p:nvGrpSpPr>
          <p:cNvPr id="5" name="Group 11"/>
          <p:cNvGrpSpPr/>
          <p:nvPr/>
        </p:nvGrpSpPr>
        <p:grpSpPr>
          <a:xfrm>
            <a:off x="4723428" y="3170323"/>
            <a:ext cx="1143000" cy="2743200"/>
            <a:chOff x="3880617" y="1569100"/>
            <a:chExt cx="1143000" cy="2743200"/>
          </a:xfrm>
        </p:grpSpPr>
        <p:grpSp>
          <p:nvGrpSpPr>
            <p:cNvPr id="6" name="Group 16"/>
            <p:cNvGrpSpPr/>
            <p:nvPr/>
          </p:nvGrpSpPr>
          <p:grpSpPr>
            <a:xfrm>
              <a:off x="4119654" y="1569100"/>
              <a:ext cx="685800" cy="2743200"/>
              <a:chOff x="4119654" y="1569100"/>
              <a:chExt cx="685800" cy="2743200"/>
            </a:xfrm>
          </p:grpSpPr>
          <p:sp>
            <p:nvSpPr>
              <p:cNvPr id="15" name="Rectangle 1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2"/>
            <a:ext cx="8229600" cy="5596814"/>
          </a:xfrm>
        </p:spPr>
        <p:txBody>
          <a:bodyPr>
            <a:normAutofit/>
          </a:bodyPr>
          <a:lstStyle/>
          <a:p>
            <a:r>
              <a:rPr lang="en-US" dirty="0" smtClean="0"/>
              <a:t>After this game, you will play other games that will let you win coins.</a:t>
            </a:r>
          </a:p>
          <a:p>
            <a:r>
              <a:rPr lang="en-US" dirty="0" smtClean="0"/>
              <a:t>At the end of all of our games, you can spend the coins on prizes.</a:t>
            </a:r>
          </a:p>
        </p:txBody>
      </p:sp>
    </p:spTree>
    <p:extLst>
      <p:ext uri="{BB962C8B-B14F-4D97-AF65-F5344CB8AC3E}">
        <p14:creationId xmlns:p14="http://schemas.microsoft.com/office/powerpoint/2010/main" xmlns="" val="190377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228759" y="2070087"/>
            <a:ext cx="685800" cy="2743200"/>
            <a:chOff x="4119654" y="1569100"/>
            <a:chExt cx="685800" cy="2743200"/>
          </a:xfrm>
        </p:grpSpPr>
        <p:sp>
          <p:nvSpPr>
            <p:cNvPr id="7" name="Rectangle 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Left Arrow 3"/>
          <p:cNvSpPr/>
          <p:nvPr/>
        </p:nvSpPr>
        <p:spPr>
          <a:xfrm>
            <a:off x="5067826" y="3223807"/>
            <a:ext cx="990430" cy="435760"/>
          </a:xfrm>
          <a:prstGeom prst="lef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351375" y="5079640"/>
            <a:ext cx="8229600" cy="1149408"/>
          </a:xfrm>
        </p:spPr>
        <p:txBody>
          <a:bodyPr>
            <a:normAutofit/>
          </a:bodyPr>
          <a:lstStyle/>
          <a:p>
            <a:pPr marL="0" indent="0">
              <a:buNone/>
            </a:pPr>
            <a:r>
              <a:rPr lang="en-US" dirty="0" smtClean="0"/>
              <a:t>The bar landed on blue this time. How many coins would you win?</a:t>
            </a:r>
          </a:p>
        </p:txBody>
      </p:sp>
      <p:sp>
        <p:nvSpPr>
          <p:cNvPr id="9" name="Content Placeholder 2"/>
          <p:cNvSpPr txBox="1">
            <a:spLocks/>
          </p:cNvSpPr>
          <p:nvPr/>
        </p:nvSpPr>
        <p:spPr>
          <a:xfrm>
            <a:off x="503775" y="601608"/>
            <a:ext cx="8229600" cy="114940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Pretend you picked this bar</a:t>
            </a:r>
          </a:p>
        </p:txBody>
      </p:sp>
    </p:spTree>
    <p:extLst>
      <p:ext uri="{BB962C8B-B14F-4D97-AF65-F5344CB8AC3E}">
        <p14:creationId xmlns:p14="http://schemas.microsoft.com/office/powerpoint/2010/main" xmlns="" val="21697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7.72838E-6 -3.57656E-6 L 7.72838E-6 -0.19874 L -0.00138 0.19898 L 7.72838E-6 -0.19874 L -0.00138 0.12741 " pathEditMode="relative" ptsTypes="AAAAA">
                                      <p:cBhvr>
                                        <p:cTn id="10" dur="5000" fill="hold"/>
                                        <p:tgtEl>
                                          <p:spTgt spid="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How many coins would you win if the bar lands on red?</a:t>
            </a:r>
          </a:p>
          <a:p>
            <a:r>
              <a:rPr lang="en-US" dirty="0" smtClean="0"/>
              <a:t>How many coins do you win if the bar lands on blue?</a:t>
            </a:r>
          </a:p>
          <a:p>
            <a:r>
              <a:rPr lang="en-US" dirty="0"/>
              <a:t>Why will we draw a number from a cup at the end</a:t>
            </a:r>
            <a:r>
              <a:rPr lang="en-US" dirty="0" smtClean="0"/>
              <a:t>?</a:t>
            </a:r>
          </a:p>
          <a:p>
            <a:r>
              <a:rPr lang="en-US" dirty="0" smtClean="0"/>
              <a:t>What is the most coins you could win in this game?</a:t>
            </a:r>
          </a:p>
          <a:p>
            <a:r>
              <a:rPr lang="en-US" dirty="0" smtClean="0"/>
              <a:t>What is the least coins you could win in this game?</a:t>
            </a:r>
          </a:p>
          <a:p>
            <a:r>
              <a:rPr lang="en-US" dirty="0" smtClean="0"/>
              <a:t>What are the coins for?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2"/>
            <a:ext cx="8229600" cy="5596814"/>
          </a:xfrm>
        </p:spPr>
        <p:txBody>
          <a:bodyPr>
            <a:normAutofit/>
          </a:bodyPr>
          <a:lstStyle/>
          <a:p>
            <a:r>
              <a:rPr lang="en-US" dirty="0" smtClean="0"/>
              <a:t>Questions?</a:t>
            </a:r>
          </a:p>
        </p:txBody>
      </p:sp>
    </p:spTree>
    <p:extLst>
      <p:ext uri="{BB962C8B-B14F-4D97-AF65-F5344CB8AC3E}">
        <p14:creationId xmlns:p14="http://schemas.microsoft.com/office/powerpoint/2010/main" xmlns="" val="390337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228759" y="2070087"/>
            <a:ext cx="685800" cy="2743200"/>
            <a:chOff x="4119654" y="1569100"/>
            <a:chExt cx="685800" cy="2743200"/>
          </a:xfrm>
        </p:grpSpPr>
        <p:sp>
          <p:nvSpPr>
            <p:cNvPr id="7" name="Rectangle 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Left Arrow 3"/>
          <p:cNvSpPr/>
          <p:nvPr/>
        </p:nvSpPr>
        <p:spPr>
          <a:xfrm>
            <a:off x="5075924" y="3223807"/>
            <a:ext cx="990430" cy="435760"/>
          </a:xfrm>
          <a:prstGeom prst="lef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351375" y="5079640"/>
            <a:ext cx="8229600" cy="1149408"/>
          </a:xfrm>
        </p:spPr>
        <p:txBody>
          <a:bodyPr/>
          <a:lstStyle/>
          <a:p>
            <a:pPr marL="0" indent="0">
              <a:buNone/>
            </a:pPr>
            <a:r>
              <a:rPr lang="en-US" dirty="0"/>
              <a:t>The bar landed on </a:t>
            </a:r>
            <a:r>
              <a:rPr lang="en-US" dirty="0" smtClean="0"/>
              <a:t>red this </a:t>
            </a:r>
            <a:r>
              <a:rPr lang="en-US" dirty="0"/>
              <a:t>time. How </a:t>
            </a:r>
            <a:r>
              <a:rPr lang="en-US" dirty="0" smtClean="0"/>
              <a:t>many coins would you win?</a:t>
            </a:r>
          </a:p>
        </p:txBody>
      </p:sp>
      <p:sp>
        <p:nvSpPr>
          <p:cNvPr id="9" name="Content Placeholder 2"/>
          <p:cNvSpPr txBox="1">
            <a:spLocks/>
          </p:cNvSpPr>
          <p:nvPr/>
        </p:nvSpPr>
        <p:spPr>
          <a:xfrm>
            <a:off x="503775" y="601608"/>
            <a:ext cx="8229600" cy="114940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Pretend you picked this bar</a:t>
            </a:r>
          </a:p>
        </p:txBody>
      </p:sp>
    </p:spTree>
    <p:extLst>
      <p:ext uri="{BB962C8B-B14F-4D97-AF65-F5344CB8AC3E}">
        <p14:creationId xmlns:p14="http://schemas.microsoft.com/office/powerpoint/2010/main" xmlns="" val="291926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82112E-6 -6.0227E-7 L -0.00139 -0.20477 L 4.82112E-6 0.2006 L 4.82112E-6 -0.20083 L 4.82112E-6 -0.04447 " pathEditMode="relative" rAng="0" ptsTypes="AAAAA">
                                      <p:cBhvr>
                                        <p:cTn id="6" dur="5000" fill="hold"/>
                                        <p:tgtEl>
                                          <p:spTgt spid="4"/>
                                        </p:tgtEl>
                                        <p:attrNameLst>
                                          <p:attrName>ppt_x</p:attrName>
                                          <p:attrName>ppt_y</p:attrName>
                                        </p:attrNameLst>
                                      </p:cBhvr>
                                      <p:rCtr x="-6900" y="-2080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has a bigger chance here, red or blue? </a:t>
            </a:r>
          </a:p>
        </p:txBody>
      </p:sp>
      <p:grpSp>
        <p:nvGrpSpPr>
          <p:cNvPr id="4" name="Group 3"/>
          <p:cNvGrpSpPr/>
          <p:nvPr/>
        </p:nvGrpSpPr>
        <p:grpSpPr>
          <a:xfrm>
            <a:off x="3979827" y="26176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46664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smtClean="0"/>
              <a:t>For this bar, red has a little bigger chance than blue. Can you tell me why?</a:t>
            </a:r>
          </a:p>
          <a:p>
            <a:pPr marL="0" indent="0">
              <a:buNone/>
            </a:pPr>
            <a:endParaRPr lang="en-US" dirty="0"/>
          </a:p>
        </p:txBody>
      </p:sp>
      <p:sp>
        <p:nvSpPr>
          <p:cNvPr id="15" name="Content Placeholder 14"/>
          <p:cNvSpPr>
            <a:spLocks noGrp="1"/>
          </p:cNvSpPr>
          <p:nvPr>
            <p:ph sz="half" idx="2"/>
          </p:nvPr>
        </p:nvSpPr>
        <p:spPr/>
        <p:txBody>
          <a:bodyPr/>
          <a:lstStyle/>
          <a:p>
            <a:r>
              <a:rPr lang="en-US" dirty="0" smtClean="0"/>
              <a:t>For this bar, red has a lot bigger chance than blue. Can you tell me why?</a:t>
            </a:r>
            <a:endParaRPr lang="en-US" dirty="0"/>
          </a:p>
        </p:txBody>
      </p:sp>
      <p:grpSp>
        <p:nvGrpSpPr>
          <p:cNvPr id="11" name="Group 10"/>
          <p:cNvGrpSpPr/>
          <p:nvPr/>
        </p:nvGrpSpPr>
        <p:grpSpPr>
          <a:xfrm>
            <a:off x="2260342" y="3382963"/>
            <a:ext cx="685800" cy="2743200"/>
            <a:chOff x="2817968" y="1569100"/>
            <a:chExt cx="685800" cy="2743200"/>
          </a:xfrm>
        </p:grpSpPr>
        <p:sp>
          <p:nvSpPr>
            <p:cNvPr id="12" name="Rectangle 11"/>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397011" y="3382963"/>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67388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smtClean="0"/>
              <a:t>For this bar, blue has a little bigger chance than red. Can you tell me why?</a:t>
            </a:r>
          </a:p>
          <a:p>
            <a:pPr marL="0" indent="0">
              <a:buNone/>
            </a:pPr>
            <a:endParaRPr lang="en-US" dirty="0"/>
          </a:p>
        </p:txBody>
      </p:sp>
      <p:sp>
        <p:nvSpPr>
          <p:cNvPr id="15" name="Content Placeholder 14"/>
          <p:cNvSpPr>
            <a:spLocks noGrp="1"/>
          </p:cNvSpPr>
          <p:nvPr>
            <p:ph sz="half" idx="2"/>
          </p:nvPr>
        </p:nvSpPr>
        <p:spPr/>
        <p:txBody>
          <a:bodyPr/>
          <a:lstStyle/>
          <a:p>
            <a:r>
              <a:rPr lang="en-US" dirty="0" smtClean="0"/>
              <a:t>For this bar, blue has a lot bigger chance than red. Can you tell me why?</a:t>
            </a:r>
            <a:endParaRPr lang="en-US" dirty="0"/>
          </a:p>
        </p:txBody>
      </p:sp>
      <p:grpSp>
        <p:nvGrpSpPr>
          <p:cNvPr id="14" name="Group 13"/>
          <p:cNvGrpSpPr/>
          <p:nvPr/>
        </p:nvGrpSpPr>
        <p:grpSpPr>
          <a:xfrm>
            <a:off x="2281970" y="3382963"/>
            <a:ext cx="685800" cy="2743200"/>
            <a:chOff x="5486303" y="1569100"/>
            <a:chExt cx="685800" cy="2743200"/>
          </a:xfrm>
        </p:grpSpPr>
        <p:sp>
          <p:nvSpPr>
            <p:cNvPr id="19" name="Rectangle 18"/>
            <p:cNvSpPr/>
            <p:nvPr/>
          </p:nvSpPr>
          <p:spPr>
            <a:xfrm>
              <a:off x="5486303"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486303" y="2483500"/>
              <a:ext cx="685800" cy="1828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458963" y="3382963"/>
            <a:ext cx="685800" cy="2743200"/>
            <a:chOff x="8055303" y="1569100"/>
            <a:chExt cx="685800" cy="2743200"/>
          </a:xfrm>
        </p:grpSpPr>
        <p:sp>
          <p:nvSpPr>
            <p:cNvPr id="22" name="Rectangle 21"/>
            <p:cNvSpPr/>
            <p:nvPr/>
          </p:nvSpPr>
          <p:spPr>
            <a:xfrm>
              <a:off x="8055303"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8055303" y="1843420"/>
              <a:ext cx="685800" cy="24688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9160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of these gives the greatest chance for red? </a:t>
            </a:r>
          </a:p>
        </p:txBody>
      </p:sp>
      <p:grpSp>
        <p:nvGrpSpPr>
          <p:cNvPr id="4" name="Group 3"/>
          <p:cNvGrpSpPr/>
          <p:nvPr/>
        </p:nvGrpSpPr>
        <p:grpSpPr>
          <a:xfrm>
            <a:off x="5110082" y="27499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808396" y="2749979"/>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551811" y="2749979"/>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565452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of these gives the greatest chance for winning 2 coins? </a:t>
            </a:r>
          </a:p>
        </p:txBody>
      </p:sp>
      <p:grpSp>
        <p:nvGrpSpPr>
          <p:cNvPr id="4" name="Group 3"/>
          <p:cNvGrpSpPr/>
          <p:nvPr/>
        </p:nvGrpSpPr>
        <p:grpSpPr>
          <a:xfrm>
            <a:off x="5110082" y="27499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808396" y="2749979"/>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551811" y="2749979"/>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851750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1515</TotalTime>
  <Words>999</Words>
  <Application>Microsoft Office PowerPoint</Application>
  <PresentationFormat>On-screen Show (4:3)</PresentationFormat>
  <Paragraphs>83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Which Bar Do You Want? Game</vt:lpstr>
      <vt:lpstr>Slide 2</vt:lpstr>
      <vt:lpstr>Slide 3</vt:lpstr>
      <vt:lpstr>Slide 4</vt:lpstr>
      <vt:lpstr>Check for Understanding</vt:lpstr>
      <vt:lpstr>Slide 6</vt:lpstr>
      <vt:lpstr>Slide 7</vt:lpstr>
      <vt:lpstr>Check for Understanding</vt:lpstr>
      <vt:lpstr>Check for Understanding</vt:lpstr>
      <vt:lpstr>Check for Understanding</vt:lpstr>
      <vt:lpstr>Check for Understanding</vt:lpstr>
      <vt:lpstr>Check for Understanding</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Check for Understanding</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Levels of Risk</dc:title>
  <dc:creator>Rosa Li</dc:creator>
  <cp:lastModifiedBy>Brannon Lab</cp:lastModifiedBy>
  <cp:revision>58</cp:revision>
  <dcterms:created xsi:type="dcterms:W3CDTF">2013-06-12T17:34:15Z</dcterms:created>
  <dcterms:modified xsi:type="dcterms:W3CDTF">2013-08-02T17:38:57Z</dcterms:modified>
</cp:coreProperties>
</file>