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2" r:id="rId2"/>
    <p:sldId id="300" r:id="rId3"/>
    <p:sldId id="314" r:id="rId4"/>
    <p:sldId id="329" r:id="rId5"/>
    <p:sldId id="323" r:id="rId6"/>
    <p:sldId id="324" r:id="rId7"/>
    <p:sldId id="327" r:id="rId8"/>
    <p:sldId id="326" r:id="rId9"/>
    <p:sldId id="319" r:id="rId10"/>
    <p:sldId id="311" r:id="rId11"/>
    <p:sldId id="328" r:id="rId12"/>
    <p:sldId id="296" r:id="rId13"/>
    <p:sldId id="297" r:id="rId14"/>
    <p:sldId id="298" r:id="rId15"/>
    <p:sldId id="299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20" r:id="rId24"/>
    <p:sldId id="308" r:id="rId25"/>
    <p:sldId id="288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DDFA-831A-BA4C-8CEF-5CA2DD96975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E03B-60FC-C84D-9F89-511F55230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995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DDFA-831A-BA4C-8CEF-5CA2DD96975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E03B-60FC-C84D-9F89-511F55230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551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DDFA-831A-BA4C-8CEF-5CA2DD96975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E03B-60FC-C84D-9F89-511F55230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893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DDFA-831A-BA4C-8CEF-5CA2DD96975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E03B-60FC-C84D-9F89-511F55230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911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DDFA-831A-BA4C-8CEF-5CA2DD96975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E03B-60FC-C84D-9F89-511F55230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19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DDFA-831A-BA4C-8CEF-5CA2DD96975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E03B-60FC-C84D-9F89-511F55230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728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DDFA-831A-BA4C-8CEF-5CA2DD96975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E03B-60FC-C84D-9F89-511F55230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60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DDFA-831A-BA4C-8CEF-5CA2DD96975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E03B-60FC-C84D-9F89-511F55230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680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DDFA-831A-BA4C-8CEF-5CA2DD96975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E03B-60FC-C84D-9F89-511F55230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561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DDFA-831A-BA4C-8CEF-5CA2DD96975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E03B-60FC-C84D-9F89-511F55230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491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DDFA-831A-BA4C-8CEF-5CA2DD96975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E03B-60FC-C84D-9F89-511F55230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876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5DDFA-831A-BA4C-8CEF-5CA2DD96975F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E03B-60FC-C84D-9F89-511F55230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845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Buying A Bar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29200" cy="453165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this game, you will have the chance to buy one of the bars from the Making Choices Game.</a:t>
            </a:r>
          </a:p>
          <a:p>
            <a:r>
              <a:rPr lang="en-US" dirty="0" smtClean="0"/>
              <a:t>We </a:t>
            </a:r>
            <a:r>
              <a:rPr lang="en-US" dirty="0"/>
              <a:t>added a reminder that red shows your chance to win </a:t>
            </a:r>
            <a:r>
              <a:rPr lang="en-US" u="sng" dirty="0" smtClean="0"/>
              <a:t>2 </a:t>
            </a:r>
            <a:r>
              <a:rPr lang="en-US" u="sng" dirty="0"/>
              <a:t>coins </a:t>
            </a:r>
            <a:r>
              <a:rPr lang="en-US" dirty="0"/>
              <a:t>to spend on prizes and blue shows your chance to win </a:t>
            </a:r>
            <a:r>
              <a:rPr lang="en-US" u="sng" dirty="0" smtClean="0"/>
              <a:t>12 </a:t>
            </a:r>
            <a:r>
              <a:rPr lang="en-US" u="sng" dirty="0"/>
              <a:t>coins </a:t>
            </a:r>
            <a:r>
              <a:rPr lang="en-US" dirty="0"/>
              <a:t>to spend on prizes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buy a bar, we will play it and see if you win 12 or 2 coins.</a:t>
            </a:r>
          </a:p>
          <a:p>
            <a:r>
              <a:rPr lang="en-US" dirty="0" smtClean="0"/>
              <a:t>Here are 12 coins. You may use them to buy a bar</a:t>
            </a:r>
            <a:r>
              <a:rPr lang="en-US" dirty="0"/>
              <a:t> </a:t>
            </a:r>
            <a:r>
              <a:rPr lang="en-US" dirty="0" smtClean="0"/>
              <a:t>later in the game.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11"/>
          <p:cNvGrpSpPr/>
          <p:nvPr/>
        </p:nvGrpSpPr>
        <p:grpSpPr>
          <a:xfrm>
            <a:off x="6737647" y="1969532"/>
            <a:ext cx="685800" cy="3498925"/>
            <a:chOff x="6737647" y="1969532"/>
            <a:chExt cx="685800" cy="3498925"/>
          </a:xfrm>
        </p:grpSpPr>
        <p:grpSp>
          <p:nvGrpSpPr>
            <p:cNvPr id="5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29200" cy="4531659"/>
          </a:xfrm>
        </p:spPr>
        <p:txBody>
          <a:bodyPr>
            <a:normAutofit/>
          </a:bodyPr>
          <a:lstStyle/>
          <a:p>
            <a:r>
              <a:rPr lang="en-US" dirty="0"/>
              <a:t>Pretend that you said you would pay up to </a:t>
            </a:r>
            <a:r>
              <a:rPr lang="en-US" dirty="0" smtClean="0"/>
              <a:t>10 </a:t>
            </a:r>
            <a:r>
              <a:rPr lang="en-US" dirty="0"/>
              <a:t>coins to buy this bar.</a:t>
            </a:r>
          </a:p>
          <a:p>
            <a:r>
              <a:rPr lang="en-US" dirty="0"/>
              <a:t>Pretend that I draw a 5 from the </a:t>
            </a:r>
            <a:r>
              <a:rPr lang="en-US" dirty="0" smtClean="0"/>
              <a:t>cup. </a:t>
            </a:r>
            <a:endParaRPr lang="en-US" dirty="0"/>
          </a:p>
          <a:p>
            <a:r>
              <a:rPr lang="en-US" dirty="0" smtClean="0"/>
              <a:t>What is the price of the bar?</a:t>
            </a:r>
          </a:p>
          <a:p>
            <a:r>
              <a:rPr lang="en-US" dirty="0" smtClean="0"/>
              <a:t>What happens next?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737647" y="1969532"/>
            <a:ext cx="685800" cy="3498925"/>
            <a:chOff x="6737647" y="1969532"/>
            <a:chExt cx="685800" cy="3498925"/>
          </a:xfrm>
        </p:grpSpPr>
        <p:grpSp>
          <p:nvGrpSpPr>
            <p:cNvPr id="13" name="Group 12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29200" cy="4531659"/>
          </a:xfrm>
        </p:spPr>
        <p:txBody>
          <a:bodyPr>
            <a:normAutofit/>
          </a:bodyPr>
          <a:lstStyle/>
          <a:p>
            <a:r>
              <a:rPr lang="en-US" dirty="0"/>
              <a:t>Pretend that you said you would pay up to </a:t>
            </a:r>
            <a:r>
              <a:rPr lang="en-US" dirty="0" smtClean="0"/>
              <a:t>10 </a:t>
            </a:r>
            <a:r>
              <a:rPr lang="en-US" dirty="0"/>
              <a:t>coins to buy this bar.</a:t>
            </a:r>
          </a:p>
          <a:p>
            <a:r>
              <a:rPr lang="en-US" dirty="0"/>
              <a:t>Pretend that I draw a </a:t>
            </a:r>
            <a:r>
              <a:rPr lang="en-US" dirty="0" smtClean="0"/>
              <a:t>12 </a:t>
            </a:r>
            <a:r>
              <a:rPr lang="en-US" dirty="0"/>
              <a:t>from the cup. </a:t>
            </a:r>
            <a:r>
              <a:rPr lang="en-US" dirty="0" smtClean="0"/>
              <a:t>What is the price of the bar?</a:t>
            </a:r>
          </a:p>
          <a:p>
            <a:r>
              <a:rPr lang="en-US" dirty="0" smtClean="0"/>
              <a:t>What happens next?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737647" y="1969532"/>
            <a:ext cx="685800" cy="3498925"/>
            <a:chOff x="6737647" y="1969532"/>
            <a:chExt cx="685800" cy="3498925"/>
          </a:xfrm>
        </p:grpSpPr>
        <p:grpSp>
          <p:nvGrpSpPr>
            <p:cNvPr id="13" name="Group 12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26199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/>
          <p:nvPr/>
        </p:nvGrpSpPr>
        <p:grpSpPr>
          <a:xfrm>
            <a:off x="1914862" y="1674620"/>
            <a:ext cx="685800" cy="3498925"/>
            <a:chOff x="6737647" y="1969532"/>
            <a:chExt cx="685800" cy="3498925"/>
          </a:xfrm>
        </p:grpSpPr>
        <p:grpSp>
          <p:nvGrpSpPr>
            <p:cNvPr id="5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02767" y="2709338"/>
            <a:ext cx="80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2</a:t>
            </a:r>
            <a:endParaRPr lang="en-US" sz="88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3435" y="4594948"/>
            <a:ext cx="5029200" cy="115719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number on the right is the most coins you would pay to buy the bar.</a:t>
            </a:r>
          </a:p>
          <a:p>
            <a:r>
              <a:rPr lang="en-US" dirty="0" smtClean="0"/>
              <a:t>Use the left and right arrow keys to make the number go up or down.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002767" y="2709338"/>
            <a:ext cx="80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3</a:t>
            </a:r>
            <a:endParaRPr lang="en-US" sz="8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953435" y="4594948"/>
            <a:ext cx="5029200" cy="1157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number on the right is the most coins you would pay to buy the bar.</a:t>
            </a:r>
          </a:p>
          <a:p>
            <a:r>
              <a:rPr lang="en-US" smtClean="0"/>
              <a:t>Use the left and right arrow keys to make the number go up or down.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grpSp>
        <p:nvGrpSpPr>
          <p:cNvPr id="19" name="Group 8"/>
          <p:cNvGrpSpPr/>
          <p:nvPr/>
        </p:nvGrpSpPr>
        <p:grpSpPr>
          <a:xfrm>
            <a:off x="1914862" y="1674620"/>
            <a:ext cx="685800" cy="3498925"/>
            <a:chOff x="6737647" y="1969532"/>
            <a:chExt cx="685800" cy="3498925"/>
          </a:xfrm>
        </p:grpSpPr>
        <p:grpSp>
          <p:nvGrpSpPr>
            <p:cNvPr id="20" name="Group 19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002767" y="2709338"/>
            <a:ext cx="80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4</a:t>
            </a:r>
            <a:endParaRPr lang="en-US" sz="8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953435" y="4594948"/>
            <a:ext cx="5029200" cy="1157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number on the right is the most coins you would pay to buy the bar.</a:t>
            </a:r>
          </a:p>
          <a:p>
            <a:r>
              <a:rPr lang="en-US" smtClean="0"/>
              <a:t>Use the left and right arrow keys to make the number go up or down.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grpSp>
        <p:nvGrpSpPr>
          <p:cNvPr id="19" name="Group 8"/>
          <p:cNvGrpSpPr/>
          <p:nvPr/>
        </p:nvGrpSpPr>
        <p:grpSpPr>
          <a:xfrm>
            <a:off x="1914862" y="1674620"/>
            <a:ext cx="685800" cy="3498925"/>
            <a:chOff x="6737647" y="1969532"/>
            <a:chExt cx="685800" cy="3498925"/>
          </a:xfrm>
        </p:grpSpPr>
        <p:grpSp>
          <p:nvGrpSpPr>
            <p:cNvPr id="20" name="Group 19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002767" y="2709338"/>
            <a:ext cx="80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5</a:t>
            </a:r>
            <a:endParaRPr lang="en-US" sz="8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953435" y="4594948"/>
            <a:ext cx="5029200" cy="1157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number on the right is the most coins you would pay to buy the bar.</a:t>
            </a:r>
          </a:p>
          <a:p>
            <a:r>
              <a:rPr lang="en-US" smtClean="0"/>
              <a:t>Use the left and right arrow keys to make the number go up or down.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grpSp>
        <p:nvGrpSpPr>
          <p:cNvPr id="19" name="Group 8"/>
          <p:cNvGrpSpPr/>
          <p:nvPr/>
        </p:nvGrpSpPr>
        <p:grpSpPr>
          <a:xfrm>
            <a:off x="1914862" y="1674620"/>
            <a:ext cx="685800" cy="3498925"/>
            <a:chOff x="6737647" y="1969532"/>
            <a:chExt cx="685800" cy="3498925"/>
          </a:xfrm>
        </p:grpSpPr>
        <p:grpSp>
          <p:nvGrpSpPr>
            <p:cNvPr id="20" name="Group 19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002767" y="2709338"/>
            <a:ext cx="80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6</a:t>
            </a:r>
            <a:endParaRPr lang="en-US" sz="8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953435" y="4594948"/>
            <a:ext cx="5029200" cy="1157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number on the right is the most coins you would pay to buy the bar.</a:t>
            </a:r>
          </a:p>
          <a:p>
            <a:r>
              <a:rPr lang="en-US" smtClean="0"/>
              <a:t>Use the left and right arrow keys to make the number go up or down.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grpSp>
        <p:nvGrpSpPr>
          <p:cNvPr id="19" name="Group 8"/>
          <p:cNvGrpSpPr/>
          <p:nvPr/>
        </p:nvGrpSpPr>
        <p:grpSpPr>
          <a:xfrm>
            <a:off x="1914862" y="1674620"/>
            <a:ext cx="685800" cy="3498925"/>
            <a:chOff x="6737647" y="1969532"/>
            <a:chExt cx="685800" cy="3498925"/>
          </a:xfrm>
        </p:grpSpPr>
        <p:grpSp>
          <p:nvGrpSpPr>
            <p:cNvPr id="20" name="Group 19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002767" y="2709338"/>
            <a:ext cx="80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7</a:t>
            </a:r>
            <a:endParaRPr lang="en-US" sz="8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953435" y="4594948"/>
            <a:ext cx="5029200" cy="1157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number on the right is the most coins you would pay to buy the bar.</a:t>
            </a:r>
          </a:p>
          <a:p>
            <a:r>
              <a:rPr lang="en-US" smtClean="0"/>
              <a:t>Use the left and right arrow keys to make the number go up or down.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grpSp>
        <p:nvGrpSpPr>
          <p:cNvPr id="19" name="Group 8"/>
          <p:cNvGrpSpPr/>
          <p:nvPr/>
        </p:nvGrpSpPr>
        <p:grpSpPr>
          <a:xfrm>
            <a:off x="1914862" y="1674620"/>
            <a:ext cx="685800" cy="3498925"/>
            <a:chOff x="6737647" y="1969532"/>
            <a:chExt cx="685800" cy="3498925"/>
          </a:xfrm>
        </p:grpSpPr>
        <p:grpSp>
          <p:nvGrpSpPr>
            <p:cNvPr id="20" name="Group 19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002767" y="2709338"/>
            <a:ext cx="80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8</a:t>
            </a:r>
            <a:endParaRPr lang="en-US" sz="88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953435" y="4594948"/>
            <a:ext cx="5029200" cy="1157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number on the right is the most coins you would pay to buy the bar.</a:t>
            </a:r>
          </a:p>
          <a:p>
            <a:r>
              <a:rPr lang="en-US" smtClean="0"/>
              <a:t>Use the left and right arrow keys to make the number go up or down.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grpSp>
        <p:nvGrpSpPr>
          <p:cNvPr id="19" name="Group 8"/>
          <p:cNvGrpSpPr/>
          <p:nvPr/>
        </p:nvGrpSpPr>
        <p:grpSpPr>
          <a:xfrm>
            <a:off x="1914862" y="1674620"/>
            <a:ext cx="685800" cy="3498925"/>
            <a:chOff x="6737647" y="1969532"/>
            <a:chExt cx="685800" cy="3498925"/>
          </a:xfrm>
        </p:grpSpPr>
        <p:grpSp>
          <p:nvGrpSpPr>
            <p:cNvPr id="20" name="Group 19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002767" y="2709338"/>
            <a:ext cx="80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9</a:t>
            </a:r>
            <a:endParaRPr lang="en-US" sz="8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953435" y="4594948"/>
            <a:ext cx="5029200" cy="1157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number on the right is the most coins you would pay to buy the bar.</a:t>
            </a:r>
          </a:p>
          <a:p>
            <a:r>
              <a:rPr lang="en-US" smtClean="0"/>
              <a:t>Use the left and right arrow keys to make the number go up or down.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grpSp>
        <p:nvGrpSpPr>
          <p:cNvPr id="19" name="Group 8"/>
          <p:cNvGrpSpPr/>
          <p:nvPr/>
        </p:nvGrpSpPr>
        <p:grpSpPr>
          <a:xfrm>
            <a:off x="1914862" y="1674620"/>
            <a:ext cx="685800" cy="3498925"/>
            <a:chOff x="6737647" y="1969532"/>
            <a:chExt cx="685800" cy="3498925"/>
          </a:xfrm>
        </p:grpSpPr>
        <p:grpSp>
          <p:nvGrpSpPr>
            <p:cNvPr id="20" name="Group 19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29200" cy="4531659"/>
          </a:xfrm>
        </p:spPr>
        <p:txBody>
          <a:bodyPr>
            <a:normAutofit/>
          </a:bodyPr>
          <a:lstStyle/>
          <a:p>
            <a:r>
              <a:rPr lang="en-US" dirty="0" smtClean="0"/>
              <a:t>Your job is to tell us the most coins you would pay to buy this bar.</a:t>
            </a:r>
          </a:p>
          <a:p>
            <a:r>
              <a:rPr lang="en-US" dirty="0" smtClean="0"/>
              <a:t>You can choose any number of coins between 2 and 12 coins.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11"/>
          <p:cNvGrpSpPr/>
          <p:nvPr/>
        </p:nvGrpSpPr>
        <p:grpSpPr>
          <a:xfrm>
            <a:off x="6737647" y="1969532"/>
            <a:ext cx="685800" cy="3498925"/>
            <a:chOff x="6737647" y="1969532"/>
            <a:chExt cx="685800" cy="3498925"/>
          </a:xfrm>
        </p:grpSpPr>
        <p:grpSp>
          <p:nvGrpSpPr>
            <p:cNvPr id="5" name="Group 4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002766" y="2709338"/>
            <a:ext cx="16244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10</a:t>
            </a:r>
            <a:endParaRPr lang="en-US" sz="8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953435" y="4594948"/>
            <a:ext cx="5029200" cy="1157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number on the right is the most coins you would pay to buy the bar.</a:t>
            </a:r>
          </a:p>
          <a:p>
            <a:r>
              <a:rPr lang="en-US" smtClean="0"/>
              <a:t>Use the left and right arrow keys to make the number go up or down.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grpSp>
        <p:nvGrpSpPr>
          <p:cNvPr id="19" name="Group 8"/>
          <p:cNvGrpSpPr/>
          <p:nvPr/>
        </p:nvGrpSpPr>
        <p:grpSpPr>
          <a:xfrm>
            <a:off x="1914862" y="1674620"/>
            <a:ext cx="685800" cy="3498925"/>
            <a:chOff x="6737647" y="1969532"/>
            <a:chExt cx="685800" cy="3498925"/>
          </a:xfrm>
        </p:grpSpPr>
        <p:grpSp>
          <p:nvGrpSpPr>
            <p:cNvPr id="20" name="Group 19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002766" y="2709338"/>
            <a:ext cx="16244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11</a:t>
            </a:r>
            <a:endParaRPr lang="en-US" sz="8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953435" y="4594948"/>
            <a:ext cx="5029200" cy="1157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number on the right is the most coins you would pay to buy the bar.</a:t>
            </a:r>
          </a:p>
          <a:p>
            <a:r>
              <a:rPr lang="en-US" smtClean="0"/>
              <a:t>Use the left and right arrow keys to make the number go up or down.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grpSp>
        <p:nvGrpSpPr>
          <p:cNvPr id="19" name="Group 8"/>
          <p:cNvGrpSpPr/>
          <p:nvPr/>
        </p:nvGrpSpPr>
        <p:grpSpPr>
          <a:xfrm>
            <a:off x="1914862" y="1674620"/>
            <a:ext cx="685800" cy="3498925"/>
            <a:chOff x="6737647" y="1969532"/>
            <a:chExt cx="685800" cy="3498925"/>
          </a:xfrm>
        </p:grpSpPr>
        <p:grpSp>
          <p:nvGrpSpPr>
            <p:cNvPr id="20" name="Group 19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002766" y="2709338"/>
            <a:ext cx="16244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12</a:t>
            </a:r>
            <a:endParaRPr lang="en-US" sz="8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953435" y="4594948"/>
            <a:ext cx="5029200" cy="1157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number on the right is the most coins you would pay to buy the bar.</a:t>
            </a:r>
          </a:p>
          <a:p>
            <a:r>
              <a:rPr lang="en-US" smtClean="0"/>
              <a:t>Use the left and right arrow keys to make the number go up or down.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grpSp>
        <p:nvGrpSpPr>
          <p:cNvPr id="19" name="Group 8"/>
          <p:cNvGrpSpPr/>
          <p:nvPr/>
        </p:nvGrpSpPr>
        <p:grpSpPr>
          <a:xfrm>
            <a:off x="1914862" y="1674620"/>
            <a:ext cx="685800" cy="3498925"/>
            <a:chOff x="6737647" y="1969532"/>
            <a:chExt cx="685800" cy="3498925"/>
          </a:xfrm>
        </p:grpSpPr>
        <p:grpSp>
          <p:nvGrpSpPr>
            <p:cNvPr id="20" name="Group 19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002766" y="2709338"/>
            <a:ext cx="16244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12</a:t>
            </a:r>
            <a:endParaRPr lang="en-US" sz="88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3435" y="4594948"/>
            <a:ext cx="5029200" cy="117115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you get to the most coins you would pay for the bar, hit spacebar to lock it in.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8"/>
          <p:cNvGrpSpPr/>
          <p:nvPr/>
        </p:nvGrpSpPr>
        <p:grpSpPr>
          <a:xfrm>
            <a:off x="1914862" y="1674620"/>
            <a:ext cx="685800" cy="3498925"/>
            <a:chOff x="6737647" y="1969532"/>
            <a:chExt cx="685800" cy="3498925"/>
          </a:xfrm>
        </p:grpSpPr>
        <p:grpSp>
          <p:nvGrpSpPr>
            <p:cNvPr id="18" name="Group 17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29200" cy="453165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You will see 2 bars for practice </a:t>
            </a:r>
            <a:r>
              <a:rPr lang="en-US" smtClean="0"/>
              <a:t>and </a:t>
            </a:r>
            <a:r>
              <a:rPr lang="en-US" smtClean="0"/>
              <a:t>15 bars </a:t>
            </a:r>
            <a:r>
              <a:rPr lang="en-US" dirty="0" smtClean="0"/>
              <a:t>for the real game.</a:t>
            </a:r>
          </a:p>
          <a:p>
            <a:r>
              <a:rPr lang="en-US" dirty="0" smtClean="0"/>
              <a:t>When you are done with all of our games, we will randomly select one of the bars by drawing a number out of a cup. We will draw another number to randomly select the price of the bar.</a:t>
            </a:r>
          </a:p>
          <a:p>
            <a:r>
              <a:rPr lang="en-US" dirty="0" smtClean="0"/>
              <a:t>If you buy the bar, we will see what the bar lands 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737647" y="1969532"/>
            <a:ext cx="685800" cy="3498925"/>
            <a:chOff x="6737647" y="1969532"/>
            <a:chExt cx="685800" cy="3498925"/>
          </a:xfrm>
        </p:grpSpPr>
        <p:grpSp>
          <p:nvGrpSpPr>
            <p:cNvPr id="13" name="Group 12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3182"/>
            <a:ext cx="8229600" cy="5596814"/>
          </a:xfrm>
        </p:spPr>
        <p:txBody>
          <a:bodyPr>
            <a:normAutofit/>
          </a:bodyPr>
          <a:lstStyle/>
          <a:p>
            <a:r>
              <a:rPr lang="en-US" dirty="0" smtClean="0"/>
              <a:t>After this game, you will play other games that will let you win coins.</a:t>
            </a:r>
          </a:p>
          <a:p>
            <a:r>
              <a:rPr lang="en-US" dirty="0" smtClean="0"/>
              <a:t>At the end of all of our games, you can spend the coins on prizes.</a:t>
            </a:r>
          </a:p>
        </p:txBody>
      </p:sp>
    </p:spTree>
    <p:extLst>
      <p:ext uri="{BB962C8B-B14F-4D97-AF65-F5344CB8AC3E}">
        <p14:creationId xmlns:p14="http://schemas.microsoft.com/office/powerpoint/2010/main" xmlns="" val="19037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3182"/>
            <a:ext cx="8229600" cy="5596814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xmlns="" val="3903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29200" cy="4531659"/>
          </a:xfrm>
        </p:spPr>
        <p:txBody>
          <a:bodyPr>
            <a:normAutofit/>
          </a:bodyPr>
          <a:lstStyle/>
          <a:p>
            <a:r>
              <a:rPr lang="en-US" dirty="0" smtClean="0"/>
              <a:t>After you tell us the most coins you would pay for the bar, I will randomly draw a number out of a cup. </a:t>
            </a:r>
          </a:p>
          <a:p>
            <a:r>
              <a:rPr lang="en-US" dirty="0" smtClean="0"/>
              <a:t>This number will be the price of the bar.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737647" y="1969532"/>
            <a:ext cx="685800" cy="3498925"/>
            <a:chOff x="6737647" y="1969532"/>
            <a:chExt cx="685800" cy="3498925"/>
          </a:xfrm>
        </p:grpSpPr>
        <p:grpSp>
          <p:nvGrpSpPr>
            <p:cNvPr id="13" name="Group 12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29200" cy="4531659"/>
          </a:xfrm>
        </p:spPr>
        <p:txBody>
          <a:bodyPr>
            <a:normAutofit/>
          </a:bodyPr>
          <a:lstStyle/>
          <a:p>
            <a:r>
              <a:rPr lang="en-US" dirty="0" smtClean="0"/>
              <a:t>Pretend that I drew the number 5 from the cup.</a:t>
            </a:r>
          </a:p>
          <a:p>
            <a:r>
              <a:rPr lang="en-US" dirty="0" smtClean="0"/>
              <a:t>What is the price of this bar?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737647" y="1969532"/>
            <a:ext cx="685800" cy="3498925"/>
            <a:chOff x="6737647" y="1969532"/>
            <a:chExt cx="685800" cy="3498925"/>
          </a:xfrm>
        </p:grpSpPr>
        <p:grpSp>
          <p:nvGrpSpPr>
            <p:cNvPr id="13" name="Group 12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1740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29200" cy="4531659"/>
          </a:xfrm>
        </p:spPr>
        <p:txBody>
          <a:bodyPr>
            <a:normAutofit/>
          </a:bodyPr>
          <a:lstStyle/>
          <a:p>
            <a:r>
              <a:rPr lang="en-US" dirty="0" smtClean="0"/>
              <a:t>If the bar costs </a:t>
            </a:r>
            <a:r>
              <a:rPr lang="en-US" u="sng" dirty="0" smtClean="0"/>
              <a:t>as much as or less than</a:t>
            </a:r>
            <a:r>
              <a:rPr lang="en-US" dirty="0" smtClean="0"/>
              <a:t> the most coins you said you would pay for the bar, you MUST buy the bar. </a:t>
            </a:r>
          </a:p>
          <a:p>
            <a:r>
              <a:rPr lang="en-US" dirty="0" smtClean="0"/>
              <a:t>After you buy the bar, we will play it to see if you win 12 or 2 coins.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737647" y="1969532"/>
            <a:ext cx="685800" cy="3498925"/>
            <a:chOff x="6737647" y="1969532"/>
            <a:chExt cx="685800" cy="3498925"/>
          </a:xfrm>
        </p:grpSpPr>
        <p:grpSp>
          <p:nvGrpSpPr>
            <p:cNvPr id="13" name="Group 12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02467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29200" cy="45316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Pretend that you said you would pay as much as 5 coins to buy this bar.</a:t>
            </a:r>
          </a:p>
          <a:p>
            <a:r>
              <a:rPr lang="en-US" dirty="0" smtClean="0"/>
              <a:t>Pretend that I draw a 5 from the cup. This means that the bar really costs 5 coins. </a:t>
            </a:r>
          </a:p>
          <a:p>
            <a:r>
              <a:rPr lang="en-US" dirty="0" smtClean="0"/>
              <a:t>You said you would pay as much as 5 coins to buy this bar, so</a:t>
            </a:r>
            <a:r>
              <a:rPr lang="en-US" dirty="0"/>
              <a:t> </a:t>
            </a:r>
            <a:r>
              <a:rPr lang="en-US" dirty="0" smtClean="0"/>
              <a:t>you MUST pay 5 coins to buy the bar. We will then play it to see if you win 12 more coins or 2 more coins.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737647" y="1969532"/>
            <a:ext cx="685800" cy="3498925"/>
            <a:chOff x="6737647" y="1969532"/>
            <a:chExt cx="685800" cy="3498925"/>
          </a:xfrm>
        </p:grpSpPr>
        <p:grpSp>
          <p:nvGrpSpPr>
            <p:cNvPr id="13" name="Group 12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37053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29200" cy="453165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Pretend that you said you would pay </a:t>
            </a:r>
            <a:r>
              <a:rPr lang="en-US" dirty="0" smtClean="0"/>
              <a:t>as much as 5 </a:t>
            </a:r>
            <a:r>
              <a:rPr lang="en-US" dirty="0"/>
              <a:t>coins to buy this bar.</a:t>
            </a:r>
          </a:p>
          <a:p>
            <a:r>
              <a:rPr lang="en-US" dirty="0"/>
              <a:t>Pretend that I draw a </a:t>
            </a:r>
            <a:r>
              <a:rPr lang="en-US" dirty="0" smtClean="0"/>
              <a:t>3 </a:t>
            </a:r>
            <a:r>
              <a:rPr lang="en-US" dirty="0"/>
              <a:t>from the cup. This means that the bar really costs </a:t>
            </a:r>
            <a:r>
              <a:rPr lang="en-US" dirty="0" smtClean="0"/>
              <a:t>3 </a:t>
            </a:r>
            <a:r>
              <a:rPr lang="en-US" dirty="0"/>
              <a:t>coins. </a:t>
            </a:r>
          </a:p>
          <a:p>
            <a:r>
              <a:rPr lang="en-US" dirty="0" smtClean="0"/>
              <a:t>This is </a:t>
            </a:r>
            <a:r>
              <a:rPr lang="en-US" u="sng" dirty="0" smtClean="0"/>
              <a:t>less than </a:t>
            </a:r>
            <a:r>
              <a:rPr lang="en-US" dirty="0" smtClean="0"/>
              <a:t>the most coins you said you would pay for this bar.</a:t>
            </a:r>
          </a:p>
          <a:p>
            <a:r>
              <a:rPr lang="en-US" dirty="0" smtClean="0"/>
              <a:t>What happens next?</a:t>
            </a:r>
          </a:p>
          <a:p>
            <a:r>
              <a:rPr lang="en-US" dirty="0" smtClean="0"/>
              <a:t>You MUST pay 3 coins to buy the bar. </a:t>
            </a:r>
            <a:r>
              <a:rPr lang="en-US" dirty="0"/>
              <a:t>We will then play it to see if you win 12 more coins or 2 more coins.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737647" y="1969532"/>
            <a:ext cx="685800" cy="3498925"/>
            <a:chOff x="6737647" y="1969532"/>
            <a:chExt cx="685800" cy="3498925"/>
          </a:xfrm>
        </p:grpSpPr>
        <p:grpSp>
          <p:nvGrpSpPr>
            <p:cNvPr id="13" name="Group 12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69726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29200" cy="4531659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the bar costs </a:t>
            </a:r>
            <a:r>
              <a:rPr lang="en-US" u="sng" dirty="0" smtClean="0"/>
              <a:t>more </a:t>
            </a:r>
            <a:r>
              <a:rPr lang="en-US" u="sng" dirty="0"/>
              <a:t>than</a:t>
            </a:r>
            <a:r>
              <a:rPr lang="en-US" dirty="0" smtClean="0"/>
              <a:t> the highest price you said you </a:t>
            </a:r>
            <a:r>
              <a:rPr lang="en-US" dirty="0"/>
              <a:t>would pay for the bar, you will NOT be allowed to buy the bar.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737647" y="1969532"/>
            <a:ext cx="685800" cy="3498925"/>
            <a:chOff x="6737647" y="1969532"/>
            <a:chExt cx="685800" cy="3498925"/>
          </a:xfrm>
        </p:grpSpPr>
        <p:grpSp>
          <p:nvGrpSpPr>
            <p:cNvPr id="13" name="Group 12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61947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29200" cy="453165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Pretend that you said you would pay </a:t>
            </a:r>
            <a:r>
              <a:rPr lang="en-US" dirty="0" smtClean="0"/>
              <a:t>as much as </a:t>
            </a:r>
            <a:r>
              <a:rPr lang="en-US" dirty="0"/>
              <a:t>5 coins to buy this bar.</a:t>
            </a:r>
          </a:p>
          <a:p>
            <a:r>
              <a:rPr lang="en-US" dirty="0"/>
              <a:t>Pretend that I draw a </a:t>
            </a:r>
            <a:r>
              <a:rPr lang="en-US" dirty="0" smtClean="0"/>
              <a:t>6 </a:t>
            </a:r>
            <a:r>
              <a:rPr lang="en-US" dirty="0"/>
              <a:t>from the cup. This means that the bar really costs </a:t>
            </a:r>
            <a:r>
              <a:rPr lang="en-US" dirty="0" smtClean="0"/>
              <a:t>6 </a:t>
            </a:r>
            <a:r>
              <a:rPr lang="en-US" dirty="0"/>
              <a:t>coins. </a:t>
            </a:r>
          </a:p>
          <a:p>
            <a:r>
              <a:rPr lang="en-US" dirty="0" smtClean="0"/>
              <a:t>This is more than the most coins you said you would pay for the bar, so you CANNOT buy the bar.</a:t>
            </a:r>
          </a:p>
          <a:p>
            <a:r>
              <a:rPr lang="en-US" dirty="0" smtClean="0"/>
              <a:t>You do not have to pay any coins, but you cannot win any more coins.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737647" y="1969532"/>
            <a:ext cx="685800" cy="3498925"/>
            <a:chOff x="6737647" y="1969532"/>
            <a:chExt cx="685800" cy="3498925"/>
          </a:xfrm>
        </p:grpSpPr>
        <p:grpSp>
          <p:nvGrpSpPr>
            <p:cNvPr id="13" name="Group 12"/>
            <p:cNvGrpSpPr/>
            <p:nvPr/>
          </p:nvGrpSpPr>
          <p:grpSpPr>
            <a:xfrm>
              <a:off x="6737647" y="2355925"/>
              <a:ext cx="685800" cy="2743200"/>
              <a:chOff x="4119654" y="1569100"/>
              <a:chExt cx="685800" cy="27432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119654" y="1569100"/>
                <a:ext cx="685800" cy="2743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119654" y="2940700"/>
                <a:ext cx="685800" cy="1371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737647" y="196953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37647" y="50991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36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1123</Words>
  <Application>Microsoft Office PowerPoint</Application>
  <PresentationFormat>On-screen Show (4:3)</PresentationFormat>
  <Paragraphs>122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Buying A Bar Game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Levels of Risk</dc:title>
  <dc:creator>Rosa Li</dc:creator>
  <cp:lastModifiedBy>Brannon Lab</cp:lastModifiedBy>
  <cp:revision>76</cp:revision>
  <dcterms:created xsi:type="dcterms:W3CDTF">2013-06-12T17:34:15Z</dcterms:created>
  <dcterms:modified xsi:type="dcterms:W3CDTF">2013-08-02T17:39:27Z</dcterms:modified>
</cp:coreProperties>
</file>