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  <p:sldMasterId id="2147483739" r:id="rId7"/>
  </p:sldMasterIdLst>
  <p:notesMasterIdLst>
    <p:notesMasterId r:id="rId27"/>
  </p:notesMasterIdLst>
  <p:handoutMasterIdLst>
    <p:handoutMasterId r:id="rId28"/>
  </p:handoutMasterIdLst>
  <p:sldIdLst>
    <p:sldId id="256" r:id="rId8"/>
    <p:sldId id="258" r:id="rId9"/>
    <p:sldId id="277" r:id="rId10"/>
    <p:sldId id="326" r:id="rId11"/>
    <p:sldId id="311" r:id="rId12"/>
    <p:sldId id="281" r:id="rId13"/>
    <p:sldId id="280" r:id="rId14"/>
    <p:sldId id="312" r:id="rId15"/>
    <p:sldId id="315" r:id="rId16"/>
    <p:sldId id="327" r:id="rId17"/>
    <p:sldId id="313" r:id="rId18"/>
    <p:sldId id="314" r:id="rId19"/>
    <p:sldId id="317" r:id="rId20"/>
    <p:sldId id="318" r:id="rId21"/>
    <p:sldId id="320" r:id="rId22"/>
    <p:sldId id="321" r:id="rId23"/>
    <p:sldId id="323" r:id="rId24"/>
    <p:sldId id="324" r:id="rId25"/>
    <p:sldId id="319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s, Rosalina" initials="DR" lastIdx="1" clrIdx="0">
    <p:extLst>
      <p:ext uri="{19B8F6BF-5375-455C-9EA6-DF929625EA0E}">
        <p15:presenceInfo xmlns:p15="http://schemas.microsoft.com/office/powerpoint/2012/main" userId="S::rosalina.das@miami.edu::976ac705-4097-4859-99d3-2095e52009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83597" autoAdjust="0"/>
  </p:normalViewPr>
  <p:slideViewPr>
    <p:cSldViewPr>
      <p:cViewPr>
        <p:scale>
          <a:sx n="64" d="100"/>
          <a:sy n="64" d="100"/>
        </p:scale>
        <p:origin x="312" y="32"/>
      </p:cViewPr>
      <p:guideLst>
        <p:guide orient="horz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13B135-660A-4BD4-AAF3-63C1B88D5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0CB01-3124-4F02-9300-6AAE06352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28FC608-E37C-4CE4-9BB1-E098C6226B23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E23D2-AD77-448E-A096-E8CC50E1C7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DFCD4-CE99-450A-95C9-9EF3C4FD1D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E5F7665-F2F9-4470-A65F-1A1BB0F91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1061E2-73EE-4F1F-8F66-762B0688CD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08B93-96D9-41DE-B2EF-F9606CAB061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B8BB41-9BE1-47F7-9EAB-4E70FAE6A088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81731D-2F0B-427E-9D50-E69C798D4D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786C4CD-21AD-46F9-A137-9EE56894D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CB379-6DA3-4B28-AA20-E96AB58937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3BCE-8715-4814-8889-4552B4D0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1843215E-4382-444F-BD1E-55E5567E67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1E8AE269-D692-429F-80EB-30BE80E459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6112259E-7C0F-43BA-BD26-022C46FB15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737E825A-0C8C-4E4B-9A12-439163431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42631E-916A-40B0-801F-2E4FE6FD7A1F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052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58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27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52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467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875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889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188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423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                                      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26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075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324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23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49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11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457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9A62943-CAB9-48A4-8FB7-3A972EA5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1908859A-5F27-4060-B80D-A6DF2F4D1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EA1298E1-9FD1-4B48-A7CC-C37EDB6D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73DEF1-9242-400C-8C53-AD87974B599E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55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849DC-658F-493E-BB9D-271D1F73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0D36A-B981-485B-A3B0-02437CAE25B9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600A-A2FC-4B29-970F-C7DAEDEC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F9A34-91F3-4381-92DF-CDCFEA1D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EE272-A628-4ACD-A755-3BD957AE498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602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CCD07-7639-4703-A05D-81CDF3CD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BEA15-12D7-4C98-BCA5-32E358B38625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3300-1DF7-4067-A08A-FF1707C8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34B4A-E490-4F8E-8E2E-596AF5CF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E8A1F-24FD-42B6-B9E7-2083E1BA1A8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85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54B3-9D8C-49B4-B676-66535496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ACE86-C6AF-40FF-9F9E-0161AF8A4D90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4CC61-DAC4-4A04-9A64-08DAFD32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84A09-865D-4964-A5CE-B4E05AAF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07E3C-DD04-4159-9F9E-932454FE79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86336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A601E-8302-480B-814F-59B54071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DF381976-AC28-4DF7-B191-581A9BE6DD41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5755A-7D10-47D6-9895-52E64B7A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F12B-CFC7-456F-892B-D7309A92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B6966A59-D68F-4523-B645-64B30C4C979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1030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BCC3-CE44-407E-944E-9B7543C8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920DB719-2204-43EA-A4CA-FB5574DF75CF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217B-F9DD-4BE6-9134-4FE32F3D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EDA5-31F6-42B6-A04B-D3B581DF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4FD9E82B-3292-4613-8D18-A4D216ED17E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6785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387B-C70E-495F-B753-3BB6A57F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95A2A48D-A257-45EC-9E98-50B86F6460BE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D2EEC-205A-48D9-892B-B42FEF53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1B80-11EA-4276-92D6-D2E070CC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E0982879-82DC-40A2-A6D4-F8A4644149F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4195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672AF-0576-47AF-945D-6866BA6D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00F3ED73-6A50-40C4-B93F-681E02FC8B75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393C3-6E9D-4BD3-9D64-25F8425A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9C31D-68BB-42CE-8C3A-6F83B688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43C59A13-574F-41B3-B7B7-2148BEF808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36516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9254D-724A-4B02-8BD9-C5EF67E4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C579A851-F446-4ECF-AF7E-F0A69D462672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A8B3D-3535-44BA-9275-DE2863D0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D3C39-8115-47E6-AB23-2C2A7D7A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697474EF-D089-4A98-85D2-CF6D3D7483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37629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25EF6-2D97-49B6-9337-7DC3B2F9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66199FAB-0B56-4CA8-9DD3-31FBCDC27F86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4EBC-92AE-45D9-94C1-853955DA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1AE9F-0259-418C-9212-98BF5748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79D0DE34-4B5A-4139-90ED-847B19FB9DE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5507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594AE-B122-4E09-A9EE-28DBA2F2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18354C97-0744-4B4B-A410-8C44735CC064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54613-0171-4A81-A899-FAE03EE4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41797-919F-47B1-9785-023888D0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BA88CA23-D921-426E-9657-E571326B995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773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1B71-B007-4DFB-A2C4-9EF991C9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D53449C8-02B9-4A50-BF5F-B5A1BC03BAB0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E1823-8C8A-4051-8DC5-F28589C1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E5ED2-5883-49C3-93F5-53264B47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4DE52C24-33C2-46FD-BC13-81F2A5A4A5E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1191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994D-BE02-4319-BE8A-93248A9E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3CD57-86CD-44CC-8685-F12C1707123C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2681-41CE-41AC-A503-B86E10EC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524D-F330-4849-B658-9FE2BE22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C9CEC-4B87-4C98-BCCC-CA5D4A31E9F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1001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A3C17-997A-43E8-A969-C959A15E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123C5941-BCC0-458B-9ED8-6F937A1534C4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D1598-87FF-4A68-A2C7-A744FF6E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B6797-91EC-4402-8E51-B13054BC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0307372A-0A3B-43E2-B5E8-3764AD2BAF6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28477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CDB4A-BB5E-4414-99B9-96819D59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463021EB-016A-46BF-9746-BEB2B1C2F21D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F358-0CDA-49C6-B769-43EF60A6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FA4F-F365-4D91-B9BF-D5D44074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CD1B7114-79E7-40E7-95BA-499339695B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2500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54D07-3B7A-47EB-A5D7-5073955C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E6DB98FD-846D-4E66-BCEC-0086125DD653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5421F-D526-45C4-BCD4-69E20581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9E956-0F19-4A4A-8C25-26F4C368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5FF61636-1192-42F4-A297-A0FF3BE0CD8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48240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16639-C8FB-4325-81B3-099115A6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A4F433B8-C344-455E-9226-057079757C5D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D61E3-3708-4087-A507-400A9FA0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7E20-C924-4CF5-959B-E62A29EA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02E0A75D-8DB2-4BE9-811D-1E49BEFF6B7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31311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7937-F61C-4CF9-900D-2F2580C4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9085395A-2195-477A-8DDE-63FA68891F71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0D44-02EC-4ADE-9A6D-D5C777C7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62709-A666-4538-AF96-2710E922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CD0813F1-48CF-4B2F-9405-1BA6A922AF2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8825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DBFD7-4B49-444E-AA6F-0A8F39FD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71200CBF-FECF-4638-807A-859B4B0E0F95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FEED-B5FA-44CF-96EA-8762610C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056F-6606-4FD2-B5C2-C6B5A26F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ECC1F178-6A64-4F0E-A388-50EBD92D7B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65777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0E518-E7F8-4248-93F8-F0516019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E23CE5EB-B31B-44AC-BE3C-1D73742BBB0B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131CB-7771-47BE-9716-4BCE3F99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32BFB-2E3C-4237-8431-22667C0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3633737B-7ADC-438F-8177-72C5904AC4D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54444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E1784-E928-4A15-B92C-C06CA20E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AE79C223-2470-43F5-BA97-2E4CBEBC9B19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69E0B-B6BC-4791-81CB-A1472DC2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785CF-3DAF-4645-8055-7B1F9CA0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66691BDA-6DAA-4049-B597-14ECE7867A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1808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66523-3DD7-4470-8B25-35BF2CEA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65361718-FB4A-40B6-9979-1964D69533A6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6BCC9-B71F-4836-A104-D58055FA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48701-7939-4A6E-8164-48F3078D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4AF47C2E-C84A-4A82-A857-FA742B2F3D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6590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AA61D-87E2-41BD-872E-E970420E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D2AF5991-8A8E-4E2E-B7BC-7F1D47E62933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43C36-918D-4479-B6BD-519B6227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3D0FE-C994-428D-AFFB-2CA484A1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7FA49676-45D6-4E27-A682-8FAAE007130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535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E9BEC-7703-4389-BDBD-AFECD9CD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07D63-CD6B-4317-8B79-7C8F865F6D49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AF40-005B-47E6-834D-1B8EDAC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61AF1-594F-4976-BC6D-E4E3CFA4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34DE8-48BD-4535-8825-F3BF98AB768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76716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6D7D9-750B-4A99-8308-790E93F1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5FCFBD23-233E-4989-B27F-AAB3B9EBCA03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EF587-7008-457A-B169-FE897F3C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CF627-7AE4-4A25-9729-A8427210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70825CB3-F1C2-4E42-854B-53410B8BB4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8962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DA5F2-85B0-48E1-A31C-28B3A331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23EA3BC9-2E95-4982-821B-1998AD526A5F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EA1FC-B689-4842-A96C-DE73B08F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142F5-D1E7-4343-B95E-06B3DE04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D93D679C-E369-40D3-B5F4-CD9EECAB6B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98564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EE94-0420-475C-9A4A-3E9BE266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42BBEA3C-3640-4914-B390-331613288C89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288D-451F-4325-BA66-E3EE3B85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98EAE-22D8-411F-9601-55B212B2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F95F0971-FF20-4F9A-9005-80603ECAB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89656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86B7-7A79-4FA8-A67B-1AED3DF8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E8B75CFE-5885-476C-AFB8-88FD6B28C934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5B7E-C5D1-4E42-BC22-21589397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83B85-AD46-4380-A6F5-EDFE64A0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C51593F6-FC05-4862-B1EE-FA8DB482C0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31638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78DB2-D1F6-4D83-8E1C-5BE73ABE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161827E8-F503-4A7D-9F3A-576D014AF7E3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647A6-9053-452B-B17E-CB6247A5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0D8C-E65B-4C0F-B8BB-6F77D09F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273D232A-2A90-466C-975C-5A022396A25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73087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E4DCF-85B1-4A64-877C-4DC217C8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BE40D7EE-1B43-476C-8835-AFFB3B06973A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DF58-949C-4577-A390-1280BECF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B3432-C3E4-436D-AB25-BA3ED848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84664229-7F18-4FF4-8526-105BC032B7D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7917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D86-2FED-458C-9218-3ECDB8A1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E6843058-3365-43A6-B0FC-DA4395FD00B4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9B2F2-C011-48C9-B1C8-CBC10F17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C72C8-7FDC-4CAB-BC0F-7266CD83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7BEA699D-26E5-4E43-8252-8CB113CD90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87725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C3605-E10E-4AA0-AF24-B0A280F1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6E7E6655-F11D-4BCE-AFA3-F279C11B6094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A3CEC-9092-4189-B6DB-A494ABF6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9D10B-D75E-4202-9830-E948AAE9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93E919C1-4D9C-4881-BA7E-4A1C6FC509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93742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9409D-C3C5-4CF1-BF87-BB7459FC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54C8B17A-8664-499A-B353-F75F756ED1E4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2AC9D-75BB-46B7-8FE0-628C0E1F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2F12C-9F27-416A-B9F6-D934C66F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15888C27-3674-4ED3-9025-720384CB87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11702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F1026-A1FE-4055-B0FE-72F99637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030E9546-808A-4F50-A490-224D4ADB9B8C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A6A21-64DE-4834-84D2-E352C512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61F0F-50D9-4420-A3A4-5CFAD917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79A10946-9E88-47E3-B7CF-86275505151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1250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95861A-32D4-4634-A4C3-95943E2D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05BEB-7236-4E5A-B6A1-3AA607CEFDAC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824C65-4578-44F7-81C9-C2AD7C7A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6199A1-E959-4AFF-8755-62D6BA98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72973-96E0-4C89-8CD2-643BE846284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9424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F70CB-69ED-480C-ADDE-E00F65EA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CE002A26-9502-4F59-B10A-5F760AD66AB2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9F9DD-FD79-4569-A94B-1B1FC26D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EDA65-C5A3-4DB5-879A-58621052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9277C73F-3A17-410D-9800-14A49B4C61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7559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20D36-4996-458C-8617-278C4765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974C0E4D-FC7B-4EC0-A1BD-5BA367D5D93D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A27A9-085D-445C-80DC-717FDE28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E5D8-BB9F-4534-83EB-EB29DDAD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EAC781AF-9B64-4B41-919A-F496A73DB22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05478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93AB8-1695-4AF5-87C6-F4C9DD27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1F4EA22B-F817-416A-A10B-A81CFDC22CFA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79540-89CE-4858-8E8F-0814D85D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913AE-3FE8-40F4-8D1F-5E489944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72A8FC48-83FB-4462-82D6-5AAAC0A072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11261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E15D5-0546-45A6-9C55-93078C4F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0C5C2E34-2533-4CFC-8E0E-3D6584F1CD23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69283-F0B0-46AF-B598-19B24C22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0F74B-308E-4D97-BDC0-E6238E3F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5C849F5B-FB05-4E00-AF89-F7E287F9303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10855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E91C-7B15-4304-8B27-B443E0BE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B042D0F3-D6C3-4D4D-B275-9D488992A140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E3965-1D03-4FCA-8BB4-F14D28ED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8573-198C-4167-A764-04B9348C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043079F0-54AF-4FF9-872C-D4CEB753C6A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259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3A263CE-9317-449D-B801-09B90129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22A0-4F10-4B08-BA8E-CCED13DF9D94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0CBCDD-3E5D-450B-AC3C-BA3F90E1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825A98-C66E-435B-A68A-906AB44E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95380-06BD-418C-9F16-EC6C5A81238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9810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C15EB2E-36E5-4253-B922-970A74BC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E5D84-69F9-4E11-828F-583FEC1F7377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EFB9942-E43B-4564-A9C3-5AC2E048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8E81581-7BF9-4D04-925C-AF106DEB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84941-B35C-4FA9-8A84-4E5A902F5D9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6843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599C139-C059-4C2C-8CC0-1DC13972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44E0A-A6A8-449D-86B3-A709E7A2A59A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CF9ECC-44CD-445E-A3AA-88785539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F6CE94E-4410-4911-9C6A-560EA897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66578-96D1-4BB0-9F15-21F85B7A5B6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8575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4BC3B-2327-45AB-BB76-1716CE00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6F6E9-A83D-4CA9-B350-45804CC6088F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B67C8C-749E-4BFA-A958-63BF3E8A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2367BA-C74B-4CD2-8222-74C9A5BD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DB273-1CD8-4BA6-BB0F-A5D37FF1B7F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435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0E4F9D3-719C-433B-B5A1-917508D2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63445-85EE-48B0-A2C3-C5FC45C9A9DD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9CACDA-E8C5-469B-8C6B-595415FA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50345DF-ED62-4399-B309-7E909494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B8B1C-11CF-4E43-8882-5532B59B515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2581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1DC3-334C-44A2-8C2B-136BB4229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4C4262-C17D-42CD-9EBB-23AA1E420BE2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EEE51-4031-4C83-A420-477C56AB0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7BD4-26D8-46D7-BD89-8C46F8F2E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3E898782-E13C-4044-A6AA-695F04927DE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  <p:pic>
        <p:nvPicPr>
          <p:cNvPr id="1029" name="Picture 6">
            <a:extLst>
              <a:ext uri="{FF2B5EF4-FFF2-40B4-BE49-F238E27FC236}">
                <a16:creationId xmlns:a16="http://schemas.microsoft.com/office/drawing/2014/main" id="{BA83EA81-78F5-4FB5-8A63-38A5406BDF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7F382F0-BE42-48BA-AD73-10E69836A08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231BCA-34AD-4E9C-9369-81BA2E9E48C3}"/>
              </a:ext>
            </a:extLst>
          </p:cNvPr>
          <p:cNvCxnSpPr/>
          <p:nvPr userDrawn="1"/>
        </p:nvCxnSpPr>
        <p:spPr>
          <a:xfrm>
            <a:off x="457200" y="457200"/>
            <a:ext cx="112776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3" name="Picture 13">
            <a:extLst>
              <a:ext uri="{FF2B5EF4-FFF2-40B4-BE49-F238E27FC236}">
                <a16:creationId xmlns:a16="http://schemas.microsoft.com/office/drawing/2014/main" id="{D3A88780-3AD7-4C03-B3DC-3A45F4DE2F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12192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C165CB44-78B6-4E11-BE3F-311BF70F7179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124200" y="1806575"/>
            <a:ext cx="67818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3000" dirty="0">
                <a:solidFill>
                  <a:schemeClr val="bg1"/>
                </a:solidFill>
                <a:latin typeface="Helvetica" panose="020B0604020202020204" pitchFamily="34" charset="0"/>
              </a:rPr>
              <a:t>TOPIC MODELING OF CLINICAL AND TRANSLATIONAL RESEARCH PUBLICATIONS USING LDA</a:t>
            </a:r>
          </a:p>
        </p:txBody>
      </p:sp>
      <p:sp>
        <p:nvSpPr>
          <p:cNvPr id="52226" name="Subtitle 2">
            <a:extLst>
              <a:ext uri="{FF2B5EF4-FFF2-40B4-BE49-F238E27FC236}">
                <a16:creationId xmlns:a16="http://schemas.microsoft.com/office/drawing/2014/main" id="{0ABB2C34-DE61-4F44-A144-7C0FF3FDCFD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3200400" y="3733800"/>
            <a:ext cx="67056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3000" dirty="0">
                <a:solidFill>
                  <a:schemeClr val="tx1"/>
                </a:solidFill>
                <a:latin typeface="Helvetica" panose="020B0604020202020204" pitchFamily="34" charset="0"/>
              </a:rPr>
              <a:t>An exploratory analysis</a:t>
            </a:r>
          </a:p>
        </p:txBody>
      </p:sp>
      <p:sp>
        <p:nvSpPr>
          <p:cNvPr id="52227" name="Subtitle 2">
            <a:extLst>
              <a:ext uri="{FF2B5EF4-FFF2-40B4-BE49-F238E27FC236}">
                <a16:creationId xmlns:a16="http://schemas.microsoft.com/office/drawing/2014/main" id="{CE8BD6B6-6CA0-4284-87F7-20E54392D95C}"/>
              </a:ext>
            </a:extLst>
          </p:cNvPr>
          <p:cNvSpPr txBox="1">
            <a:spLocks/>
          </p:cNvSpPr>
          <p:nvPr/>
        </p:nvSpPr>
        <p:spPr bwMode="auto">
          <a:xfrm>
            <a:off x="3276600" y="6096000"/>
            <a:ext cx="662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  <a:latin typeface="Helvetica" panose="020B0604020202020204" pitchFamily="34" charset="0"/>
              </a:rPr>
              <a:t>Rosalina Das, November 16, 2021, ECE677 Course Project2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1CF9AC7-AFF0-43E1-9E5F-1B0FC40AE080}"/>
              </a:ext>
            </a:extLst>
          </p:cNvPr>
          <p:cNvGrpSpPr/>
          <p:nvPr/>
        </p:nvGrpSpPr>
        <p:grpSpPr>
          <a:xfrm>
            <a:off x="990600" y="2348011"/>
            <a:ext cx="10764590" cy="3230218"/>
            <a:chOff x="1828800" y="3124200"/>
            <a:chExt cx="8225252" cy="2468218"/>
          </a:xfrm>
        </p:grpSpPr>
        <p:pic>
          <p:nvPicPr>
            <p:cNvPr id="8" name="Picture 7" descr="Chart, line chart&#10;&#10;Description automatically generated">
              <a:extLst>
                <a:ext uri="{FF2B5EF4-FFF2-40B4-BE49-F238E27FC236}">
                  <a16:creationId xmlns:a16="http://schemas.microsoft.com/office/drawing/2014/main" id="{BBAB823D-181E-433E-9733-9F246B568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4" t="10689" b="47676"/>
            <a:stretch/>
          </p:blipFill>
          <p:spPr>
            <a:xfrm>
              <a:off x="2075621" y="3124200"/>
              <a:ext cx="7978431" cy="2077816"/>
            </a:xfrm>
            <a:prstGeom prst="rect">
              <a:avLst/>
            </a:prstGeom>
          </p:spPr>
        </p:pic>
        <p:pic>
          <p:nvPicPr>
            <p:cNvPr id="10" name="Picture 9" descr="Chart, line chart&#10;&#10;Description automatically generated">
              <a:extLst>
                <a:ext uri="{FF2B5EF4-FFF2-40B4-BE49-F238E27FC236}">
                  <a16:creationId xmlns:a16="http://schemas.microsoft.com/office/drawing/2014/main" id="{0A977ED1-91EF-4510-A860-2F0D32412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940"/>
            <a:stretch/>
          </p:blipFill>
          <p:spPr>
            <a:xfrm>
              <a:off x="1828800" y="5140275"/>
              <a:ext cx="8215313" cy="45214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METHODS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0E1B95-A5C6-4116-A680-9146B2E7CE23}"/>
              </a:ext>
            </a:extLst>
          </p:cNvPr>
          <p:cNvSpPr txBox="1">
            <a:spLocks/>
          </p:cNvSpPr>
          <p:nvPr/>
        </p:nvSpPr>
        <p:spPr>
          <a:xfrm>
            <a:off x="1219200" y="685800"/>
            <a:ext cx="9677400" cy="609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</a:rPr>
              <a:t>TOPIC COHERENCE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2D40995-5429-4FF5-A196-B41FA18AFE88}"/>
              </a:ext>
            </a:extLst>
          </p:cNvPr>
          <p:cNvSpPr txBox="1">
            <a:spLocks/>
          </p:cNvSpPr>
          <p:nvPr/>
        </p:nvSpPr>
        <p:spPr>
          <a:xfrm>
            <a:off x="1249017" y="1052611"/>
            <a:ext cx="9144000" cy="1295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Topic Coherence scores a single topic by measuring the degree of semantic similarity between high scoring words in the topic. Generally, higher the coherence score, the better the topic quality</a:t>
            </a:r>
          </a:p>
        </p:txBody>
      </p:sp>
    </p:spTree>
    <p:extLst>
      <p:ext uri="{BB962C8B-B14F-4D97-AF65-F5344CB8AC3E}">
        <p14:creationId xmlns:p14="http://schemas.microsoft.com/office/powerpoint/2010/main" val="136042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FE9051-A790-43AB-A320-79592776CF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6"/>
          <a:stretch/>
        </p:blipFill>
        <p:spPr>
          <a:xfrm>
            <a:off x="1638300" y="1325137"/>
            <a:ext cx="9258300" cy="436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RESULTS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0E1B95-A5C6-4116-A680-9146B2E7CE23}"/>
              </a:ext>
            </a:extLst>
          </p:cNvPr>
          <p:cNvSpPr txBox="1">
            <a:spLocks/>
          </p:cNvSpPr>
          <p:nvPr/>
        </p:nvSpPr>
        <p:spPr>
          <a:xfrm>
            <a:off x="1219200" y="685800"/>
            <a:ext cx="9677400" cy="609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</a:rPr>
              <a:t>TOP 10 TERMS IN EACH LDA TOPIC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1A9D9-6F31-4E01-8DD3-2A5CCAD657C8}"/>
              </a:ext>
            </a:extLst>
          </p:cNvPr>
          <p:cNvSpPr txBox="1"/>
          <p:nvPr/>
        </p:nvSpPr>
        <p:spPr>
          <a:xfrm>
            <a:off x="5772150" y="571501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2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RESULTS</a:t>
            </a:r>
          </a:p>
        </p:txBody>
      </p:sp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5945C367-3F4E-427E-A80C-1BDFFDD46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359" y="489872"/>
            <a:ext cx="6699766" cy="2985388"/>
          </a:xfrm>
          <a:prstGeom prst="rect">
            <a:avLst/>
          </a:prstGeom>
        </p:spPr>
      </p:pic>
      <p:pic>
        <p:nvPicPr>
          <p:cNvPr id="26" name="Picture 25" descr="Chart, bar chart&#10;&#10;Description automatically generated">
            <a:extLst>
              <a:ext uri="{FF2B5EF4-FFF2-40B4-BE49-F238E27FC236}">
                <a16:creationId xmlns:a16="http://schemas.microsoft.com/office/drawing/2014/main" id="{7B687E9C-FA9E-4AB2-8DE3-C0BBBAEA4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74" y="3352800"/>
            <a:ext cx="615625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3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RESULTS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0E1B95-A5C6-4116-A680-9146B2E7CE23}"/>
              </a:ext>
            </a:extLst>
          </p:cNvPr>
          <p:cNvSpPr txBox="1">
            <a:spLocks/>
          </p:cNvSpPr>
          <p:nvPr/>
        </p:nvSpPr>
        <p:spPr>
          <a:xfrm>
            <a:off x="1211766" y="420907"/>
            <a:ext cx="9677400" cy="609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</a:rPr>
              <a:t>TOP KEYWORDS FOR EACH LDA TOPIC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CC42D-309D-43BC-9010-13A444A82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35" b="3068"/>
          <a:stretch/>
        </p:blipFill>
        <p:spPr>
          <a:xfrm>
            <a:off x="1143000" y="1343838"/>
            <a:ext cx="9023823" cy="4361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F7CDE-E826-4CFC-9641-F06D8ACB51D5}"/>
              </a:ext>
            </a:extLst>
          </p:cNvPr>
          <p:cNvSpPr txBox="1"/>
          <p:nvPr/>
        </p:nvSpPr>
        <p:spPr>
          <a:xfrm>
            <a:off x="4471352" y="5791246"/>
            <a:ext cx="337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 of documents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F3FFCD-5506-4CBE-BDEF-7E433612E9CE}"/>
              </a:ext>
            </a:extLst>
          </p:cNvPr>
          <p:cNvSpPr txBox="1">
            <a:spLocks/>
          </p:cNvSpPr>
          <p:nvPr/>
        </p:nvSpPr>
        <p:spPr>
          <a:xfrm>
            <a:off x="381000" y="796841"/>
            <a:ext cx="11552554" cy="609600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Most common author-assigned  keywords for documents with a high probability of belonging to a topic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2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6DEF11C3-D610-4B36-AD7B-3C823E3AA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57398"/>
            <a:ext cx="6324600" cy="2818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RESULTS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A088C3-3F50-447C-8459-2EA28F06CF04}"/>
              </a:ext>
            </a:extLst>
          </p:cNvPr>
          <p:cNvSpPr txBox="1">
            <a:spLocks/>
          </p:cNvSpPr>
          <p:nvPr/>
        </p:nvSpPr>
        <p:spPr>
          <a:xfrm>
            <a:off x="1211766" y="420907"/>
            <a:ext cx="9677400" cy="609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</a:rPr>
              <a:t>COMPARING TERMS AND KEYWORDS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82B452-21A0-4B6C-B2F3-5F802024EF4A}"/>
              </a:ext>
            </a:extLst>
          </p:cNvPr>
          <p:cNvGrpSpPr/>
          <p:nvPr/>
        </p:nvGrpSpPr>
        <p:grpSpPr>
          <a:xfrm>
            <a:off x="2133600" y="3531900"/>
            <a:ext cx="6248400" cy="2664411"/>
            <a:chOff x="2133600" y="3531900"/>
            <a:chExt cx="6248400" cy="26644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919BFA-B882-4EE7-93FB-3FD1B92040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12" t="31211" r="3266"/>
            <a:stretch/>
          </p:blipFill>
          <p:spPr>
            <a:xfrm>
              <a:off x="2133600" y="3919408"/>
              <a:ext cx="6248400" cy="217533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80309C-AE70-4CAE-95AA-2DCF810F4518}"/>
                </a:ext>
              </a:extLst>
            </p:cNvPr>
            <p:cNvSpPr txBox="1"/>
            <p:nvPr/>
          </p:nvSpPr>
          <p:spPr>
            <a:xfrm>
              <a:off x="3604265" y="3531900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anose="020B0604020202020204" pitchFamily="34" charset="0"/>
                </a:rPr>
                <a:t>Most frequent keywords in topic 5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5F773A-F7D1-4077-8CE1-7397313141A4}"/>
                </a:ext>
              </a:extLst>
            </p:cNvPr>
            <p:cNvSpPr txBox="1"/>
            <p:nvPr/>
          </p:nvSpPr>
          <p:spPr>
            <a:xfrm>
              <a:off x="4390361" y="5888534"/>
              <a:ext cx="2735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Number of documents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813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B4F565-E022-446E-8611-225F21735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84" r="3033"/>
          <a:stretch/>
        </p:blipFill>
        <p:spPr>
          <a:xfrm>
            <a:off x="2151414" y="4136231"/>
            <a:ext cx="5697186" cy="1883569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C784AF0C-8906-4C07-B58A-8661B1668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23027"/>
            <a:ext cx="6669272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RESULTS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A088C3-3F50-447C-8459-2EA28F06CF04}"/>
              </a:ext>
            </a:extLst>
          </p:cNvPr>
          <p:cNvSpPr txBox="1">
            <a:spLocks/>
          </p:cNvSpPr>
          <p:nvPr/>
        </p:nvSpPr>
        <p:spPr>
          <a:xfrm>
            <a:off x="1211766" y="420907"/>
            <a:ext cx="9677400" cy="609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</a:rPr>
              <a:t>COMPARING TERMS AND KEYWORDS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0309C-AE70-4CAE-95AA-2DCF810F4518}"/>
              </a:ext>
            </a:extLst>
          </p:cNvPr>
          <p:cNvSpPr txBox="1"/>
          <p:nvPr/>
        </p:nvSpPr>
        <p:spPr>
          <a:xfrm>
            <a:off x="3866626" y="371016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Most frequent keywords in topic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F773A-F7D1-4077-8CE1-7397313141A4}"/>
              </a:ext>
            </a:extLst>
          </p:cNvPr>
          <p:cNvSpPr txBox="1"/>
          <p:nvPr/>
        </p:nvSpPr>
        <p:spPr>
          <a:xfrm>
            <a:off x="4572000" y="5850146"/>
            <a:ext cx="2735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 of documents</a:t>
            </a:r>
          </a:p>
        </p:txBody>
      </p:sp>
    </p:spTree>
    <p:extLst>
      <p:ext uri="{BB962C8B-B14F-4D97-AF65-F5344CB8AC3E}">
        <p14:creationId xmlns:p14="http://schemas.microsoft.com/office/powerpoint/2010/main" val="76858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9EAA6ED-D029-4502-B50C-42F3972067C2}"/>
              </a:ext>
            </a:extLst>
          </p:cNvPr>
          <p:cNvGrpSpPr/>
          <p:nvPr/>
        </p:nvGrpSpPr>
        <p:grpSpPr>
          <a:xfrm>
            <a:off x="1806885" y="771372"/>
            <a:ext cx="8578230" cy="5177768"/>
            <a:chOff x="1806885" y="771372"/>
            <a:chExt cx="8578230" cy="517776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55B48B2-B73C-4C6E-815A-721696557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897"/>
            <a:stretch/>
          </p:blipFill>
          <p:spPr>
            <a:xfrm>
              <a:off x="1806885" y="771372"/>
              <a:ext cx="8578230" cy="4768067"/>
            </a:xfrm>
            <a:prstGeom prst="rect">
              <a:avLst/>
            </a:prstGeom>
          </p:spPr>
        </p:pic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17C1A23F-6A83-459A-B6B6-9462C8129B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585"/>
            <a:stretch/>
          </p:blipFill>
          <p:spPr>
            <a:xfrm>
              <a:off x="2194039" y="5426408"/>
              <a:ext cx="7803921" cy="52273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RESULTS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A088C3-3F50-447C-8459-2EA28F06CF04}"/>
              </a:ext>
            </a:extLst>
          </p:cNvPr>
          <p:cNvSpPr txBox="1">
            <a:spLocks/>
          </p:cNvSpPr>
          <p:nvPr/>
        </p:nvSpPr>
        <p:spPr>
          <a:xfrm>
            <a:off x="1211766" y="420907"/>
            <a:ext cx="9677400" cy="609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</a:rPr>
              <a:t>CLUSTER TOPICS USING DENODROGRAM</a:t>
            </a:r>
          </a:p>
        </p:txBody>
      </p:sp>
    </p:spTree>
    <p:extLst>
      <p:ext uri="{BB962C8B-B14F-4D97-AF65-F5344CB8AC3E}">
        <p14:creationId xmlns:p14="http://schemas.microsoft.com/office/powerpoint/2010/main" val="293699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2C0AC7E-D466-48D6-A303-1D18303F7EDC}"/>
              </a:ext>
            </a:extLst>
          </p:cNvPr>
          <p:cNvGrpSpPr/>
          <p:nvPr/>
        </p:nvGrpSpPr>
        <p:grpSpPr>
          <a:xfrm>
            <a:off x="1864656" y="685800"/>
            <a:ext cx="8462687" cy="5307917"/>
            <a:chOff x="1864656" y="685800"/>
            <a:chExt cx="8462687" cy="5307917"/>
          </a:xfrm>
        </p:grpSpPr>
        <p:pic>
          <p:nvPicPr>
            <p:cNvPr id="14" name="Picture 13" descr="Diagram, schematic&#10;&#10;Description automatically generated">
              <a:extLst>
                <a:ext uri="{FF2B5EF4-FFF2-40B4-BE49-F238E27FC236}">
                  <a16:creationId xmlns:a16="http://schemas.microsoft.com/office/drawing/2014/main" id="{84BDB73C-1347-44EE-8BBA-BE7A38C0B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47"/>
            <a:stretch/>
          </p:blipFill>
          <p:spPr>
            <a:xfrm>
              <a:off x="1864656" y="685800"/>
              <a:ext cx="8462687" cy="4785185"/>
            </a:xfrm>
            <a:prstGeom prst="rect">
              <a:avLst/>
            </a:prstGeom>
          </p:spPr>
        </p:pic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036F3AC2-F624-4F66-979B-CCBBB4A5C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585"/>
            <a:stretch/>
          </p:blipFill>
          <p:spPr>
            <a:xfrm>
              <a:off x="2194038" y="5470985"/>
              <a:ext cx="7803921" cy="52273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RESULTS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A088C3-3F50-447C-8459-2EA28F06CF04}"/>
              </a:ext>
            </a:extLst>
          </p:cNvPr>
          <p:cNvSpPr txBox="1">
            <a:spLocks/>
          </p:cNvSpPr>
          <p:nvPr/>
        </p:nvSpPr>
        <p:spPr>
          <a:xfrm>
            <a:off x="1211766" y="420907"/>
            <a:ext cx="9677400" cy="609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</a:rPr>
              <a:t>GROUPING TOPICS FURTHER  </a:t>
            </a:r>
          </a:p>
        </p:txBody>
      </p:sp>
    </p:spTree>
    <p:extLst>
      <p:ext uri="{BB962C8B-B14F-4D97-AF65-F5344CB8AC3E}">
        <p14:creationId xmlns:p14="http://schemas.microsoft.com/office/powerpoint/2010/main" val="3336816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RESULTS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A088C3-3F50-447C-8459-2EA28F06CF04}"/>
              </a:ext>
            </a:extLst>
          </p:cNvPr>
          <p:cNvSpPr txBox="1">
            <a:spLocks/>
          </p:cNvSpPr>
          <p:nvPr/>
        </p:nvSpPr>
        <p:spPr>
          <a:xfrm>
            <a:off x="1211766" y="420907"/>
            <a:ext cx="9677400" cy="609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</a:rPr>
              <a:t>RESEARCH THEMES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F630CBF-0A86-4528-BC7D-731503EB9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08736"/>
              </p:ext>
            </p:extLst>
          </p:nvPr>
        </p:nvGraphicFramePr>
        <p:xfrm>
          <a:off x="1295401" y="1143001"/>
          <a:ext cx="9448799" cy="352226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1430115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663438084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114175732"/>
                    </a:ext>
                  </a:extLst>
                </a:gridCol>
              </a:tblGrid>
              <a:tr h="3791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Cluster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Topics in Cluster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Research themes identified 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12791"/>
                  </a:ext>
                </a:extLst>
              </a:tr>
              <a:tr h="6252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Topics 6, 10, 19, 2, 9, 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Neuroscience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80027"/>
                  </a:ext>
                </a:extLst>
              </a:tr>
              <a:tr h="6252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Topics 16, 15, 4,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Community &amp; Public Health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607449"/>
                  </a:ext>
                </a:extLst>
              </a:tr>
              <a:tr h="6252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Topics 3, 11, 12, 8, 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Metabolics/Proteomics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033150"/>
                  </a:ext>
                </a:extLst>
              </a:tr>
              <a:tr h="6252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Topics 1,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Cancer (cellular mechanisms)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564063"/>
                  </a:ext>
                </a:extLst>
              </a:tr>
              <a:tr h="6252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Topics 17, 7, 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HIV / infectious diseases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4980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41505-0337-443B-A106-B17810747103}"/>
              </a:ext>
            </a:extLst>
          </p:cNvPr>
          <p:cNvSpPr txBox="1"/>
          <p:nvPr/>
        </p:nvSpPr>
        <p:spPr>
          <a:xfrm>
            <a:off x="1295401" y="4876800"/>
            <a:ext cx="944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i="1" dirty="0"/>
              <a:t>Minority health and cancer terms occur in all the research themes.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3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CONCLUSION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0373E8-451A-4138-8E4E-74F39C88FFA5}"/>
              </a:ext>
            </a:extLst>
          </p:cNvPr>
          <p:cNvSpPr txBox="1">
            <a:spLocks/>
          </p:cNvSpPr>
          <p:nvPr/>
        </p:nvSpPr>
        <p:spPr>
          <a:xfrm>
            <a:off x="1600200" y="460376"/>
            <a:ext cx="9677400" cy="555942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Topic modeling of Miami CTSI publications identified topics within the broad clinical and translational research field publications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LDA tuning can be used to find optimal number of topics – computation time intensive; other metrics such as coherence and prevalence can also be used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Other topic models such as STM incorporate meta data such as author names and can be useful especially for scientific publications </a:t>
            </a:r>
          </a:p>
        </p:txBody>
      </p:sp>
    </p:spTree>
    <p:extLst>
      <p:ext uri="{BB962C8B-B14F-4D97-AF65-F5344CB8AC3E}">
        <p14:creationId xmlns:p14="http://schemas.microsoft.com/office/powerpoint/2010/main" val="343322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BACKGROUND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0E1B95-A5C6-4116-A680-9146B2E7CE23}"/>
              </a:ext>
            </a:extLst>
          </p:cNvPr>
          <p:cNvSpPr txBox="1">
            <a:spLocks/>
          </p:cNvSpPr>
          <p:nvPr/>
        </p:nvSpPr>
        <p:spPr>
          <a:xfrm>
            <a:off x="1371600" y="709354"/>
            <a:ext cx="9296400" cy="60856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  <a:ea typeface="+mj-ea"/>
                <a:cs typeface="+mj-cs"/>
              </a:rPr>
              <a:t>MOTIVATION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0373E8-451A-4138-8E4E-74F39C88FFA5}"/>
              </a:ext>
            </a:extLst>
          </p:cNvPr>
          <p:cNvSpPr txBox="1">
            <a:spLocks/>
          </p:cNvSpPr>
          <p:nvPr/>
        </p:nvSpPr>
        <p:spPr>
          <a:xfrm>
            <a:off x="1389321" y="1566898"/>
            <a:ext cx="9105900" cy="4071901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" pitchFamily="34" charset="0"/>
                <a:ea typeface="+mj-ea"/>
                <a:cs typeface="+mj-cs"/>
              </a:rPr>
              <a:t>Miami Clinical and Translational Institute is funded by a five-year $20M grant from the National Institute of Health resulting in several hundred publications 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Helvetica" pitchFamily="34" charset="0"/>
              <a:ea typeface="+mj-ea"/>
              <a:cs typeface="+mj-cs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" pitchFamily="34" charset="0"/>
                <a:ea typeface="+mj-ea"/>
                <a:cs typeface="+mj-cs"/>
              </a:rPr>
              <a:t>Clinical and Translational Science research is broad ranging from therapeutics in diseases (cancer, HIV) to cellular/ molecular research and community and public health topics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Helvetica" pitchFamily="34" charset="0"/>
              <a:ea typeface="+mj-ea"/>
              <a:cs typeface="+mj-cs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" pitchFamily="34" charset="0"/>
                <a:ea typeface="+mj-ea"/>
                <a:cs typeface="+mj-cs"/>
              </a:rPr>
              <a:t>Use topic modeling to identify prominent research themes and trends for Miami CTSI to guide research strategy and highlight program strengths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latin typeface="Helvetic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BACKGROUND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0E1B95-A5C6-4116-A680-9146B2E7CE23}"/>
              </a:ext>
            </a:extLst>
          </p:cNvPr>
          <p:cNvSpPr txBox="1">
            <a:spLocks/>
          </p:cNvSpPr>
          <p:nvPr/>
        </p:nvSpPr>
        <p:spPr>
          <a:xfrm>
            <a:off x="1371600" y="709354"/>
            <a:ext cx="9296400" cy="60856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  <a:ea typeface="+mj-ea"/>
                <a:cs typeface="+mj-cs"/>
              </a:rPr>
              <a:t>INTRODUCTION TO TOPIC MODELING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0373E8-451A-4138-8E4E-74F39C88FFA5}"/>
              </a:ext>
            </a:extLst>
          </p:cNvPr>
          <p:cNvSpPr txBox="1">
            <a:spLocks/>
          </p:cNvSpPr>
          <p:nvPr/>
        </p:nvSpPr>
        <p:spPr>
          <a:xfrm>
            <a:off x="1143000" y="1600200"/>
            <a:ext cx="10197427" cy="36576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" pitchFamily="34" charset="0"/>
                <a:ea typeface="+mj-ea"/>
                <a:cs typeface="+mj-cs"/>
              </a:rPr>
              <a:t>Unsupervised classification approach in Natural Language Processing for organization and understanding of text data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Helvetica" pitchFamily="34" charset="0"/>
              <a:ea typeface="+mj-ea"/>
              <a:cs typeface="+mj-cs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" pitchFamily="34" charset="0"/>
                <a:ea typeface="+mj-ea"/>
                <a:cs typeface="+mj-cs"/>
              </a:rPr>
              <a:t>Mixed member models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" pitchFamily="34" charset="0"/>
                <a:ea typeface="+mj-ea"/>
                <a:cs typeface="+mj-cs"/>
              </a:rPr>
              <a:t>each document is a mixture of topics, and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" pitchFamily="34" charset="0"/>
                <a:ea typeface="+mj-ea"/>
                <a:cs typeface="+mj-cs"/>
              </a:rPr>
              <a:t>each topic is a collection of words (terms)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latin typeface="Helvetica" pitchFamily="34" charset="0"/>
              <a:ea typeface="+mj-ea"/>
              <a:cs typeface="+mj-cs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" pitchFamily="34" charset="0"/>
                <a:ea typeface="+mj-ea"/>
                <a:cs typeface="+mj-cs"/>
              </a:rPr>
              <a:t>Probabilistic Latent Semantic Allocation, Latent Dirichlet Allocation, Correlated Topic Model , Structured Topic Model </a:t>
            </a:r>
          </a:p>
          <a:p>
            <a:pPr marL="914400" lvl="1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400" dirty="0">
              <a:latin typeface="Helvetica" pitchFamily="34" charset="0"/>
              <a:ea typeface="+mj-ea"/>
              <a:cs typeface="+mj-cs"/>
            </a:endParaRPr>
          </a:p>
          <a:p>
            <a:pPr marL="914400" lvl="1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400" dirty="0">
              <a:latin typeface="Helvetica" pitchFamily="34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BB83E-BBD0-4D4F-BF22-A20D78E85104}"/>
              </a:ext>
            </a:extLst>
          </p:cNvPr>
          <p:cNvSpPr txBox="1"/>
          <p:nvPr/>
        </p:nvSpPr>
        <p:spPr>
          <a:xfrm>
            <a:off x="8305800" y="554008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CTM, STM</a:t>
            </a:r>
          </a:p>
        </p:txBody>
      </p:sp>
    </p:spTree>
    <p:extLst>
      <p:ext uri="{BB962C8B-B14F-4D97-AF65-F5344CB8AC3E}">
        <p14:creationId xmlns:p14="http://schemas.microsoft.com/office/powerpoint/2010/main" val="131801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BACKGROUND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0E1B95-A5C6-4116-A680-9146B2E7CE23}"/>
              </a:ext>
            </a:extLst>
          </p:cNvPr>
          <p:cNvSpPr txBox="1">
            <a:spLocks/>
          </p:cNvSpPr>
          <p:nvPr/>
        </p:nvSpPr>
        <p:spPr>
          <a:xfrm>
            <a:off x="1371600" y="609600"/>
            <a:ext cx="9296400" cy="60856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  <a:ea typeface="+mj-ea"/>
                <a:cs typeface="+mj-cs"/>
              </a:rPr>
              <a:t>LATENT DIRICHLET ALLOCATION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A035C38-5285-48AA-9AD9-023B3FF47232}"/>
              </a:ext>
            </a:extLst>
          </p:cNvPr>
          <p:cNvSpPr txBox="1">
            <a:spLocks/>
          </p:cNvSpPr>
          <p:nvPr/>
        </p:nvSpPr>
        <p:spPr>
          <a:xfrm>
            <a:off x="1389320" y="1317920"/>
            <a:ext cx="9507279" cy="4549480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" pitchFamily="34" charset="0"/>
                <a:ea typeface="+mj-ea"/>
                <a:cs typeface="+mj-cs"/>
              </a:rPr>
              <a:t>Generative probability model that attempts to provide a model for the distribution of outputs and inputs based on latent variables.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latin typeface="Helvetica" pitchFamily="34" charset="0"/>
              <a:ea typeface="+mj-ea"/>
              <a:cs typeface="+mj-cs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" pitchFamily="34" charset="0"/>
                <a:ea typeface="+mj-ea"/>
                <a:cs typeface="+mj-cs"/>
              </a:rPr>
              <a:t>Defined by two parameters: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Helvetica" pitchFamily="34" charset="0"/>
                <a:ea typeface="+mj-ea"/>
                <a:cs typeface="+mj-cs"/>
              </a:rPr>
              <a:t>α - A prior estimate on topic probability (the average frequency that each topic within a given document occurs).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400" dirty="0">
              <a:latin typeface="Helvetica" pitchFamily="34" charset="0"/>
              <a:ea typeface="+mj-ea"/>
              <a:cs typeface="+mj-cs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Helvetica" pitchFamily="34" charset="0"/>
                <a:ea typeface="+mj-ea"/>
                <a:cs typeface="+mj-cs"/>
              </a:rPr>
              <a:t>β - a collection of k topics where each topic is given a probability distribution over the vocabulary used in a document corpus, also called a "topic-word distribution."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latin typeface="Helvetica" pitchFamily="34" charset="0"/>
              <a:ea typeface="+mj-ea"/>
              <a:cs typeface="+mj-cs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" pitchFamily="34" charset="0"/>
                <a:ea typeface="+mj-ea"/>
                <a:cs typeface="+mj-cs"/>
              </a:rPr>
              <a:t>Assumptions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ea typeface="+mj-ea"/>
                <a:cs typeface="+mj-cs"/>
              </a:rPr>
              <a:t>Ordering of terms in documents is unimportant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ea typeface="+mj-ea"/>
                <a:cs typeface="+mj-cs"/>
              </a:rPr>
              <a:t>Documents are exchangeable: document sequencing is unimportant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ea typeface="+mj-ea"/>
                <a:cs typeface="+mj-cs"/>
              </a:rPr>
              <a:t>Topics are independent (uncorrelated)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Helvetica" pitchFamily="34" charset="0"/>
              <a:ea typeface="+mj-ea"/>
              <a:cs typeface="+mj-cs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Helvetica" pitchFamily="34" charset="0"/>
                <a:ea typeface="+mj-ea"/>
                <a:cs typeface="+mj-cs"/>
              </a:rPr>
              <a:t>Model evaluation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ea typeface="+mj-ea"/>
                <a:cs typeface="+mj-cs"/>
              </a:rPr>
              <a:t>Perplexity Score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ea typeface="+mj-ea"/>
                <a:cs typeface="+mj-cs"/>
              </a:rPr>
              <a:t>Topic Coherence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000" dirty="0">
              <a:latin typeface="Helvetica" pitchFamily="34" charset="0"/>
              <a:ea typeface="+mj-ea"/>
              <a:cs typeface="+mj-cs"/>
            </a:endParaRPr>
          </a:p>
          <a:p>
            <a:pPr marL="914400" lvl="1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000" dirty="0">
              <a:latin typeface="Helvetica" pitchFamily="34" charset="0"/>
              <a:ea typeface="+mj-ea"/>
              <a:cs typeface="+mj-cs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Helvetica" pitchFamily="34" charset="0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latin typeface="Helvetica" pitchFamily="34" charset="0"/>
              <a:ea typeface="+mj-ea"/>
              <a:cs typeface="+mj-cs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Helvetica" pitchFamily="34" charset="0"/>
              <a:ea typeface="+mj-ea"/>
              <a:cs typeface="+mj-cs"/>
            </a:endParaRPr>
          </a:p>
          <a:p>
            <a:pPr marL="914400" lvl="1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400" dirty="0">
              <a:latin typeface="Helvetica" pitchFamily="34" charset="0"/>
              <a:ea typeface="+mj-ea"/>
              <a:cs typeface="+mj-cs"/>
            </a:endParaRPr>
          </a:p>
          <a:p>
            <a:pPr marL="914400" lvl="1" indent="-457200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2400" dirty="0">
              <a:latin typeface="Helvetica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632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0021CEB-17A9-4DA3-B244-6E53B24A8BEA}"/>
              </a:ext>
            </a:extLst>
          </p:cNvPr>
          <p:cNvGrpSpPr/>
          <p:nvPr/>
        </p:nvGrpSpPr>
        <p:grpSpPr>
          <a:xfrm>
            <a:off x="1143000" y="787280"/>
            <a:ext cx="10086466" cy="4426179"/>
            <a:chOff x="521016" y="787280"/>
            <a:chExt cx="10708450" cy="469912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F1583D07-17DF-4CEB-8CE9-67CEDE2E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16" y="787280"/>
              <a:ext cx="10708450" cy="4699120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768B921-8F8B-4697-B1D3-73CA494A7D09}"/>
                </a:ext>
              </a:extLst>
            </p:cNvPr>
            <p:cNvSpPr/>
            <p:nvPr/>
          </p:nvSpPr>
          <p:spPr>
            <a:xfrm>
              <a:off x="6324600" y="2057400"/>
              <a:ext cx="457200" cy="43088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F3E79DC-5062-403D-91F1-12AD9429F115}"/>
                </a:ext>
              </a:extLst>
            </p:cNvPr>
            <p:cNvCxnSpPr>
              <a:cxnSpLocks/>
              <a:stCxn id="2" idx="5"/>
            </p:cNvCxnSpPr>
            <p:nvPr/>
          </p:nvCxnSpPr>
          <p:spPr>
            <a:xfrm>
              <a:off x="6714845" y="2425185"/>
              <a:ext cx="676555" cy="5466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D945BC-3920-4E02-BD4B-49A1F759213F}"/>
                </a:ext>
              </a:extLst>
            </p:cNvPr>
            <p:cNvSpPr txBox="1"/>
            <p:nvPr/>
          </p:nvSpPr>
          <p:spPr>
            <a:xfrm>
              <a:off x="6096000" y="2130623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/>
                <a:t>β</a:t>
              </a:r>
              <a:endParaRPr lang="en-US" sz="1400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BACKGROUND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0E1B95-A5C6-4116-A680-9146B2E7CE23}"/>
              </a:ext>
            </a:extLst>
          </p:cNvPr>
          <p:cNvSpPr txBox="1">
            <a:spLocks/>
          </p:cNvSpPr>
          <p:nvPr/>
        </p:nvSpPr>
        <p:spPr>
          <a:xfrm>
            <a:off x="1371600" y="609600"/>
            <a:ext cx="9296400" cy="60856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  <a:ea typeface="+mj-ea"/>
                <a:cs typeface="+mj-cs"/>
              </a:rPr>
              <a:t>LATENT DIRICHLET ALLOCATION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A5EFC-0E33-442B-98AB-D1789DD2A25D}"/>
              </a:ext>
            </a:extLst>
          </p:cNvPr>
          <p:cNvSpPr txBox="1"/>
          <p:nvPr/>
        </p:nvSpPr>
        <p:spPr>
          <a:xfrm>
            <a:off x="5181600" y="5639833"/>
            <a:ext cx="7010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Buenaño</a:t>
            </a:r>
            <a:r>
              <a:rPr lang="en-US" sz="1050" dirty="0"/>
              <a:t>-Fernández, Diego et. Al. (2020). Text Mining of Open-Ended Questions in Self-Assessment of University Teachers: An LDA Topic Modeling Approach. IEEE Access. PP. 1-1. 10.1109/ACCESS.2020.2974983.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514C0D-91BC-4310-8BCB-C4F1B9EAE8D1}"/>
              </a:ext>
            </a:extLst>
          </p:cNvPr>
          <p:cNvSpPr txBox="1"/>
          <p:nvPr/>
        </p:nvSpPr>
        <p:spPr>
          <a:xfrm>
            <a:off x="1752600" y="4652559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92929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l-GR" sz="1600" b="1" i="0" dirty="0">
                <a:solidFill>
                  <a:srgbClr val="292929"/>
                </a:solidFill>
                <a:effectLst/>
                <a:cs typeface="Arial" panose="020B0604020202020204" pitchFamily="34" charset="0"/>
              </a:rPr>
              <a:t>α</a:t>
            </a:r>
            <a:r>
              <a:rPr lang="en-US" sz="1600" b="1" i="0" dirty="0">
                <a:solidFill>
                  <a:srgbClr val="292929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292929"/>
                </a:solidFill>
                <a:effectLst/>
                <a:cs typeface="Arial" panose="020B0604020202020204" pitchFamily="34" charset="0"/>
              </a:rPr>
              <a:t>controls the mixture of topics for any given document. Low </a:t>
            </a:r>
            <a:r>
              <a:rPr lang="el-GR" sz="1600" b="1" i="0" dirty="0">
                <a:solidFill>
                  <a:srgbClr val="292929"/>
                </a:solidFill>
                <a:effectLst/>
                <a:cs typeface="Arial" panose="020B0604020202020204" pitchFamily="34" charset="0"/>
              </a:rPr>
              <a:t>α</a:t>
            </a:r>
            <a:r>
              <a:rPr lang="en-US" sz="1600" b="0" i="0" dirty="0">
                <a:solidFill>
                  <a:srgbClr val="292929"/>
                </a:solidFill>
                <a:effectLst/>
                <a:cs typeface="Arial" panose="020B0604020202020204" pitchFamily="34" charset="0"/>
              </a:rPr>
              <a:t> will likely have less of a mixture of topics &amp; vice versa.</a:t>
            </a: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BBB03-BEEE-4FEC-AFFE-35F0D07904BF}"/>
              </a:ext>
            </a:extLst>
          </p:cNvPr>
          <p:cNvSpPr txBox="1"/>
          <p:nvPr/>
        </p:nvSpPr>
        <p:spPr>
          <a:xfrm>
            <a:off x="3924241" y="1380803"/>
            <a:ext cx="26620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92929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l-GR" sz="1600" b="1" dirty="0"/>
              <a:t>β</a:t>
            </a:r>
            <a:r>
              <a:rPr lang="en-US" sz="1600" b="1" dirty="0"/>
              <a:t> </a:t>
            </a:r>
            <a:r>
              <a:rPr lang="en-US" sz="1600" b="0" i="0" dirty="0">
                <a:solidFill>
                  <a:srgbClr val="292929"/>
                </a:solidFill>
                <a:effectLst/>
                <a:cs typeface="Arial" panose="020B0604020202020204" pitchFamily="34" charset="0"/>
              </a:rPr>
              <a:t>controls the distribution of words per topic. Lower the </a:t>
            </a:r>
            <a:r>
              <a:rPr lang="el-GR" sz="1600" b="1" dirty="0"/>
              <a:t>β</a:t>
            </a:r>
            <a:r>
              <a:rPr lang="en-US" sz="1600" b="1" dirty="0"/>
              <a:t>, </a:t>
            </a:r>
            <a:r>
              <a:rPr lang="en-US" sz="1600" b="0" i="0" dirty="0">
                <a:solidFill>
                  <a:srgbClr val="292929"/>
                </a:solidFill>
                <a:effectLst/>
                <a:cs typeface="Arial" panose="020B0604020202020204" pitchFamily="34" charset="0"/>
              </a:rPr>
              <a:t>topics will likely have less words</a:t>
            </a:r>
            <a:r>
              <a:rPr lang="en-US" sz="1600" dirty="0">
                <a:solidFill>
                  <a:srgbClr val="292929"/>
                </a:solidFill>
                <a:cs typeface="Arial" panose="020B0604020202020204" pitchFamily="34" charset="0"/>
              </a:rPr>
              <a:t> &amp; vice versa</a:t>
            </a:r>
            <a:endParaRPr 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3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METHODS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0E1B95-A5C6-4116-A680-9146B2E7CE23}"/>
              </a:ext>
            </a:extLst>
          </p:cNvPr>
          <p:cNvSpPr txBox="1">
            <a:spLocks/>
          </p:cNvSpPr>
          <p:nvPr/>
        </p:nvSpPr>
        <p:spPr>
          <a:xfrm>
            <a:off x="1257300" y="537180"/>
            <a:ext cx="9677400" cy="609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  <a:ea typeface="+mj-ea"/>
                <a:cs typeface="+mj-cs"/>
              </a:rPr>
              <a:t>DATASET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0373E8-451A-4138-8E4E-74F39C88FFA5}"/>
              </a:ext>
            </a:extLst>
          </p:cNvPr>
          <p:cNvSpPr txBox="1">
            <a:spLocks/>
          </p:cNvSpPr>
          <p:nvPr/>
        </p:nvSpPr>
        <p:spPr>
          <a:xfrm>
            <a:off x="1257300" y="1926266"/>
            <a:ext cx="5257800" cy="3200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Helvetica" pitchFamily="34" charset="0"/>
                <a:ea typeface="+mj-ea"/>
                <a:cs typeface="+mj-cs"/>
              </a:rPr>
              <a:t>Web of Science </a:t>
            </a:r>
            <a:r>
              <a:rPr lang="en-US" sz="2000" dirty="0">
                <a:latin typeface="Helvetica" pitchFamily="34" charset="0"/>
                <a:ea typeface="+mj-ea"/>
                <a:cs typeface="+mj-cs"/>
              </a:rPr>
              <a:t>search of Miami CTSI grant numbers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latin typeface="Helvetica" pitchFamily="34" charset="0"/>
              <a:ea typeface="+mj-ea"/>
              <a:cs typeface="+mj-cs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chemeClr val="tx2"/>
                </a:solidFill>
                <a:latin typeface="Helvetica" pitchFamily="34" charset="0"/>
                <a:ea typeface="+mj-ea"/>
                <a:cs typeface="+mj-cs"/>
              </a:rPr>
              <a:t>341</a:t>
            </a:r>
            <a:r>
              <a:rPr lang="en-US" sz="2000" dirty="0">
                <a:latin typeface="Helvetica" pitchFamily="34" charset="0"/>
                <a:ea typeface="+mj-ea"/>
                <a:cs typeface="+mj-cs"/>
              </a:rPr>
              <a:t> publications from 2013-2021 exported with 71 field tags 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Helvetica" pitchFamily="34" charset="0"/>
              <a:ea typeface="+mj-ea"/>
              <a:cs typeface="+mj-cs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ea typeface="+mj-ea"/>
                <a:cs typeface="+mj-cs"/>
              </a:rPr>
              <a:t>Abstract and author-assigned keywords used in this analysis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Helvetica" pitchFamily="34" charset="0"/>
              <a:ea typeface="+mj-ea"/>
              <a:cs typeface="+mj-cs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Helvetica" pitchFamily="34" charset="0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latin typeface="Helvetica" pitchFamily="34" charset="0"/>
              <a:ea typeface="+mj-ea"/>
              <a:cs typeface="+mj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72083F-FCF2-4BC3-B540-B89312BE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537180"/>
            <a:ext cx="4667672" cy="5559168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E81065E-58AD-4CF3-BC81-8F644C42AD5A}"/>
              </a:ext>
            </a:extLst>
          </p:cNvPr>
          <p:cNvSpPr/>
          <p:nvPr/>
        </p:nvSpPr>
        <p:spPr>
          <a:xfrm>
            <a:off x="7152167" y="3124201"/>
            <a:ext cx="1981200" cy="402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2F9405-0C12-4AE1-B624-72F528E38287}"/>
              </a:ext>
            </a:extLst>
          </p:cNvPr>
          <p:cNvSpPr/>
          <p:nvPr/>
        </p:nvSpPr>
        <p:spPr>
          <a:xfrm>
            <a:off x="7178749" y="2487413"/>
            <a:ext cx="2514600" cy="510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6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METHODS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0E1B95-A5C6-4116-A680-9146B2E7CE23}"/>
              </a:ext>
            </a:extLst>
          </p:cNvPr>
          <p:cNvSpPr txBox="1">
            <a:spLocks/>
          </p:cNvSpPr>
          <p:nvPr/>
        </p:nvSpPr>
        <p:spPr>
          <a:xfrm>
            <a:off x="1219200" y="685800"/>
            <a:ext cx="9677400" cy="609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</a:rPr>
              <a:t>DATA CLEAN UP AND PREPARATION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0373E8-451A-4138-8E4E-74F39C88FFA5}"/>
              </a:ext>
            </a:extLst>
          </p:cNvPr>
          <p:cNvSpPr txBox="1">
            <a:spLocks/>
          </p:cNvSpPr>
          <p:nvPr/>
        </p:nvSpPr>
        <p:spPr>
          <a:xfrm>
            <a:off x="888546" y="1371600"/>
            <a:ext cx="4267200" cy="464819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ea typeface="+mj-ea"/>
                <a:cs typeface="+mj-cs"/>
              </a:rPr>
              <a:t>Split publications into train and test sets for evaluating best ‘k’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latin typeface="Helvetica" pitchFamily="34" charset="0"/>
              <a:ea typeface="+mj-ea"/>
              <a:cs typeface="+mj-cs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ea typeface="+mj-ea"/>
                <a:cs typeface="+mj-cs"/>
              </a:rPr>
              <a:t>Tokenization and Removing stop words: punctuation, custom stop words -  numbers; sub-titles such as “background”, “introduction”, common words such as “data”, “study”, “results”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latin typeface="Helvetica" pitchFamily="34" charset="0"/>
              <a:ea typeface="+mj-ea"/>
              <a:cs typeface="+mj-cs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Helvetica" pitchFamily="34" charset="0"/>
                <a:ea typeface="+mj-ea"/>
                <a:cs typeface="+mj-cs"/>
              </a:rPr>
              <a:t>Create Document Term Matrix </a:t>
            </a:r>
          </a:p>
          <a:p>
            <a:pPr eaLnBrk="1" fontAlgn="auto" hangingPunct="1">
              <a:spcAft>
                <a:spcPts val="0"/>
              </a:spcAft>
              <a:tabLst>
                <a:tab pos="401638" algn="l"/>
              </a:tabLst>
              <a:defRPr/>
            </a:pPr>
            <a:r>
              <a:rPr lang="en-US" sz="2000" b="1" dirty="0">
                <a:latin typeface="Helvetica" pitchFamily="34" charset="0"/>
                <a:ea typeface="+mj-ea"/>
                <a:cs typeface="+mj-cs"/>
              </a:rPr>
              <a:t>       </a:t>
            </a:r>
            <a:r>
              <a:rPr lang="en-US" sz="2800" b="1" dirty="0">
                <a:solidFill>
                  <a:schemeClr val="tx2"/>
                </a:solidFill>
                <a:latin typeface="Helvetica" pitchFamily="34" charset="0"/>
                <a:ea typeface="+mj-ea"/>
                <a:cs typeface="+mj-cs"/>
              </a:rPr>
              <a:t>341</a:t>
            </a:r>
            <a:r>
              <a:rPr lang="en-US" sz="2000" b="1" dirty="0">
                <a:latin typeface="Helvetica" pitchFamily="34" charset="0"/>
                <a:ea typeface="+mj-ea"/>
                <a:cs typeface="+mj-cs"/>
              </a:rPr>
              <a:t> documents, </a:t>
            </a:r>
            <a:r>
              <a:rPr lang="en-US" sz="2800" b="1" dirty="0">
                <a:solidFill>
                  <a:schemeClr val="tx2"/>
                </a:solidFill>
                <a:latin typeface="Helvetica" pitchFamily="34" charset="0"/>
                <a:ea typeface="+mj-ea"/>
                <a:cs typeface="+mj-cs"/>
              </a:rPr>
              <a:t>6887</a:t>
            </a:r>
            <a:r>
              <a:rPr lang="en-US" sz="2000" b="1" dirty="0">
                <a:latin typeface="Helvetica" pitchFamily="34" charset="0"/>
                <a:ea typeface="+mj-ea"/>
                <a:cs typeface="+mj-cs"/>
              </a:rPr>
              <a:t> 	 	  terms</a:t>
            </a:r>
            <a:endParaRPr lang="en-US" sz="2000" dirty="0">
              <a:latin typeface="Helvetica" pitchFamily="34" charset="0"/>
              <a:ea typeface="+mj-ea"/>
              <a:cs typeface="+mj-cs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Helvetica" pitchFamily="34" charset="0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DB88E7-520A-4120-97F2-6AA4CEB45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54" b="8684"/>
          <a:stretch/>
        </p:blipFill>
        <p:spPr>
          <a:xfrm>
            <a:off x="5414576" y="1520825"/>
            <a:ext cx="2833686" cy="3205163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CA475-0E01-4B55-BEF5-D0CBBD2E5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1495425"/>
            <a:ext cx="2769054" cy="3230563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B561D6-5FA2-40D2-8159-957DB7AF53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213" r="12333"/>
          <a:stretch/>
        </p:blipFill>
        <p:spPr>
          <a:xfrm>
            <a:off x="5414576" y="4855564"/>
            <a:ext cx="5888878" cy="1088035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104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435BC39-65D4-421E-AF06-760F1CA92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0"/>
          <a:stretch/>
        </p:blipFill>
        <p:spPr>
          <a:xfrm>
            <a:off x="5486400" y="2066925"/>
            <a:ext cx="6286500" cy="3952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METHODS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0E1B95-A5C6-4116-A680-9146B2E7CE23}"/>
              </a:ext>
            </a:extLst>
          </p:cNvPr>
          <p:cNvSpPr txBox="1">
            <a:spLocks/>
          </p:cNvSpPr>
          <p:nvPr/>
        </p:nvSpPr>
        <p:spPr>
          <a:xfrm>
            <a:off x="1219200" y="685800"/>
            <a:ext cx="9677400" cy="609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</a:rPr>
              <a:t>LDA MODEL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0373E8-451A-4138-8E4E-74F39C88FFA5}"/>
              </a:ext>
            </a:extLst>
          </p:cNvPr>
          <p:cNvSpPr txBox="1">
            <a:spLocks/>
          </p:cNvSpPr>
          <p:nvPr/>
        </p:nvSpPr>
        <p:spPr>
          <a:xfrm>
            <a:off x="1143000" y="1295400"/>
            <a:ext cx="4343400" cy="464819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34" charset="0"/>
                <a:ea typeface="+mj-ea"/>
                <a:cs typeface="+mj-cs"/>
              </a:rPr>
              <a:t>LDA algorithm from ‘</a:t>
            </a:r>
            <a:r>
              <a:rPr lang="en-US" sz="2400" dirty="0" err="1">
                <a:latin typeface="Helvetica" pitchFamily="34" charset="0"/>
                <a:ea typeface="+mj-ea"/>
                <a:cs typeface="+mj-cs"/>
              </a:rPr>
              <a:t>topicmodels</a:t>
            </a:r>
            <a:r>
              <a:rPr lang="en-US" sz="2400" dirty="0">
                <a:latin typeface="Helvetica" pitchFamily="34" charset="0"/>
                <a:ea typeface="+mj-ea"/>
                <a:cs typeface="+mj-cs"/>
              </a:rPr>
              <a:t>’ package, method = “VEM”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“k” value selected using Perplexity on held-out data – measure of how well a model predicts a sample, lower the value, better the performance</a:t>
            </a:r>
            <a:endParaRPr lang="en-US" sz="240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F4FB83-7B95-473F-8B53-713023477AF1}"/>
              </a:ext>
            </a:extLst>
          </p:cNvPr>
          <p:cNvSpPr/>
          <p:nvPr/>
        </p:nvSpPr>
        <p:spPr>
          <a:xfrm>
            <a:off x="8001000" y="4733925"/>
            <a:ext cx="457200" cy="4572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FE9B7-854F-48EF-ACF9-CD558A5FFF77}"/>
              </a:ext>
            </a:extLst>
          </p:cNvPr>
          <p:cNvSpPr txBox="1"/>
          <p:nvPr/>
        </p:nvSpPr>
        <p:spPr>
          <a:xfrm>
            <a:off x="6153150" y="1418822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LDA model run for k = 5 to 50 and perplexity score calculated </a:t>
            </a:r>
          </a:p>
        </p:txBody>
      </p:sp>
    </p:spTree>
    <p:extLst>
      <p:ext uri="{BB962C8B-B14F-4D97-AF65-F5344CB8AC3E}">
        <p14:creationId xmlns:p14="http://schemas.microsoft.com/office/powerpoint/2010/main" val="191064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6EAF67-F3EF-4DDD-9A7D-EDA17E215C01}"/>
              </a:ext>
            </a:extLst>
          </p:cNvPr>
          <p:cNvSpPr txBox="1"/>
          <p:nvPr/>
        </p:nvSpPr>
        <p:spPr>
          <a:xfrm>
            <a:off x="381000" y="152400"/>
            <a:ext cx="7315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34" charset="0"/>
              </a:rPr>
              <a:t>METHODS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0E1B95-A5C6-4116-A680-9146B2E7CE23}"/>
              </a:ext>
            </a:extLst>
          </p:cNvPr>
          <p:cNvSpPr txBox="1">
            <a:spLocks/>
          </p:cNvSpPr>
          <p:nvPr/>
        </p:nvSpPr>
        <p:spPr>
          <a:xfrm>
            <a:off x="1219200" y="685800"/>
            <a:ext cx="9677400" cy="609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Helvetica" pitchFamily="34" charset="0"/>
              </a:rPr>
              <a:t>LDA MODEL ON FULL DATASET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2D40995-5429-4FF5-A196-B41FA18AFE88}"/>
              </a:ext>
            </a:extLst>
          </p:cNvPr>
          <p:cNvSpPr txBox="1">
            <a:spLocks/>
          </p:cNvSpPr>
          <p:nvPr/>
        </p:nvSpPr>
        <p:spPr>
          <a:xfrm>
            <a:off x="1600200" y="1371600"/>
            <a:ext cx="9144000" cy="464819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 </a:t>
            </a:r>
            <a:r>
              <a:rPr lang="en-US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topicmodels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package 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Outputs </a:t>
            </a:r>
          </a:p>
          <a:p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β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(beta):  Probability of that term (word) belonging to that topic.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γ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gamma):  Probability that each document belongs in each topic. The higher the </a:t>
            </a:r>
            <a:r>
              <a:rPr lang="el-G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γ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is for a document, the more likely that the topic dominates the document.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84EE1-58BD-443B-BC4E-7DF0E6BCA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81200"/>
            <a:ext cx="7705725" cy="60960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7009539"/>
      </p:ext>
    </p:extLst>
  </p:cSld>
  <p:clrMapOvr>
    <a:masterClrMapping/>
  </p:clrMapOvr>
</p:sld>
</file>

<file path=ppt/theme/theme1.xml><?xml version="1.0" encoding="utf-8"?>
<a:theme xmlns:a="http://schemas.openxmlformats.org/drawingml/2006/main" name="UM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M Temp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M Template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NK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95488C37C2847A0CFE6ED9D79890D" ma:contentTypeVersion="13" ma:contentTypeDescription="Create a new document." ma:contentTypeScope="" ma:versionID="20e26e868d2224806400a8e096cc84ca">
  <xsd:schema xmlns:xsd="http://www.w3.org/2001/XMLSchema" xmlns:xs="http://www.w3.org/2001/XMLSchema" xmlns:p="http://schemas.microsoft.com/office/2006/metadata/properties" xmlns:ns3="f57de6a0-87f5-42de-ae13-f1976aed80f3" xmlns:ns4="34cfcf2f-e27f-46d0-8e86-76c1975633df" targetNamespace="http://schemas.microsoft.com/office/2006/metadata/properties" ma:root="true" ma:fieldsID="a0ad8d34eb94e863b6e2e4e3810b8742" ns3:_="" ns4:_="">
    <xsd:import namespace="f57de6a0-87f5-42de-ae13-f1976aed80f3"/>
    <xsd:import namespace="34cfcf2f-e27f-46d0-8e86-76c1975633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de6a0-87f5-42de-ae13-f1976aed80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fcf2f-e27f-46d0-8e86-76c1975633d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746168-B80E-451F-B5F3-7DA1C33F5B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5D8604-1700-4C75-AB60-88B49DB7BA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de6a0-87f5-42de-ae13-f1976aed80f3"/>
    <ds:schemaRef ds:uri="34cfcf2f-e27f-46d0-8e86-76c1975633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623C6F-1509-4258-80C2-9C792002A440}">
  <ds:schemaRefs>
    <ds:schemaRef ds:uri="http://purl.org/dc/dcmitype/"/>
    <ds:schemaRef ds:uri="f57de6a0-87f5-42de-ae13-f1976aed80f3"/>
    <ds:schemaRef ds:uri="34cfcf2f-e27f-46d0-8e86-76c1975633df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858</Words>
  <Application>Microsoft Office PowerPoint</Application>
  <PresentationFormat>Widescreen</PresentationFormat>
  <Paragraphs>155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Helvetica</vt:lpstr>
      <vt:lpstr>Wingdings</vt:lpstr>
      <vt:lpstr>UM Template</vt:lpstr>
      <vt:lpstr>UM Template 2</vt:lpstr>
      <vt:lpstr>UM Template 3</vt:lpstr>
      <vt:lpstr>BLANK1</vt:lpstr>
      <vt:lpstr>TOPIC MODELING OF CLINICAL AND TRANSLATIONAL RESEARCH PUBLICATIONS USING LDA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OVERALL SURVIVAL PREDICTION USING CLINICAL INDICATORS </dc:title>
  <dc:creator>Das, Rosalina</dc:creator>
  <cp:lastModifiedBy>Das, Rosalina</cp:lastModifiedBy>
  <cp:revision>14</cp:revision>
  <dcterms:created xsi:type="dcterms:W3CDTF">2021-11-12T21:59:39Z</dcterms:created>
  <dcterms:modified xsi:type="dcterms:W3CDTF">2021-11-16T16:32:48Z</dcterms:modified>
</cp:coreProperties>
</file>