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IN" sz="3200" b="0" i="0" u="none" strike="noStrike" baseline="0" dirty="0">
                <a:latin typeface="CMBX12"/>
              </a:rPr>
              <a:t>Cross Language Emotion Detection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ROSALIND MARGARET PAULSON(M23CSA526)</a:t>
            </a:r>
          </a:p>
          <a:p>
            <a:pPr>
              <a:lnSpc>
                <a:spcPct val="100000"/>
              </a:lnSpc>
            </a:pPr>
            <a:r>
              <a:rPr lang="en-IN" sz="1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Sachchida Nand Tiwari(M23CSA525)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4800" b="0" i="0" u="none" strike="noStrike" baseline="0" dirty="0">
                <a:latin typeface="CMBX12"/>
              </a:rPr>
              <a:t>Cross Language Emotion Detection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5009FD-0C5E-386A-E5DC-F3AE08E31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BX12"/>
              </a:rPr>
              <a:t>Cross-Language Emotion Detection is the task of identifying and analyzing emotions from text, speech, or other modalities in multiple </a:t>
            </a:r>
            <a:r>
              <a:rPr lang="en-IN" sz="1800" b="0" i="0" u="none" strike="noStrike" baseline="0" dirty="0">
                <a:latin typeface="CMBX12"/>
              </a:rPr>
              <a:t>languages. Cross-language speech emotion </a:t>
            </a:r>
            <a:r>
              <a:rPr lang="en-US" sz="1800" b="0" i="0" u="none" strike="noStrike" baseline="0" dirty="0">
                <a:latin typeface="CMBX12"/>
              </a:rPr>
              <a:t>recognition (SER) is a challenging yet essential task for practical applications, especially in multilingual environments.</a:t>
            </a:r>
          </a:p>
          <a:p>
            <a:pPr algn="l"/>
            <a:r>
              <a:rPr lang="en-US" sz="1800" dirty="0">
                <a:latin typeface="CMBX12"/>
              </a:rPr>
              <a:t>SER plays a crucial role in various domains: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MBX12"/>
              </a:rPr>
              <a:t>Healthcare: Detecting depression, stress, or other emotional disorders.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MBX12"/>
              </a:rPr>
              <a:t>Customer Support: Identifying frustrated or dissatisfied customers to improve service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MBX12"/>
              </a:rPr>
              <a:t>Human-Robot Interaction: Enhancing AI and robotic systems to respond empathetically.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MBX12"/>
              </a:rPr>
              <a:t>Security &amp; Surveillance: Identifying distress in emergency call systems.</a:t>
            </a:r>
            <a:endParaRPr lang="en-IN" sz="1800" dirty="0">
              <a:latin typeface="CMBX12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7BDE-E841-6D89-29AB-B677FBC9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MBX12"/>
              </a:rPr>
              <a:t>Strengths and Limitations of SOTA Models</a:t>
            </a:r>
            <a:endParaRPr lang="en-IN" sz="4400" dirty="0">
              <a:latin typeface="CMBX12"/>
            </a:endParaRP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F4140AA8-7E17-9176-661E-2D1044CD9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172272"/>
              </p:ext>
            </p:extLst>
          </p:nvPr>
        </p:nvGraphicFramePr>
        <p:xfrm>
          <a:off x="1396182" y="2066970"/>
          <a:ext cx="9645444" cy="3816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148">
                  <a:extLst>
                    <a:ext uri="{9D8B030D-6E8A-4147-A177-3AD203B41FA5}">
                      <a16:colId xmlns:a16="http://schemas.microsoft.com/office/drawing/2014/main" val="3837896791"/>
                    </a:ext>
                  </a:extLst>
                </a:gridCol>
                <a:gridCol w="3215148">
                  <a:extLst>
                    <a:ext uri="{9D8B030D-6E8A-4147-A177-3AD203B41FA5}">
                      <a16:colId xmlns:a16="http://schemas.microsoft.com/office/drawing/2014/main" val="3515350700"/>
                    </a:ext>
                  </a:extLst>
                </a:gridCol>
                <a:gridCol w="3215148">
                  <a:extLst>
                    <a:ext uri="{9D8B030D-6E8A-4147-A177-3AD203B41FA5}">
                      <a16:colId xmlns:a16="http://schemas.microsoft.com/office/drawing/2014/main" val="1903625142"/>
                    </a:ext>
                  </a:extLst>
                </a:gridCol>
              </a:tblGrid>
              <a:tr h="1880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33633"/>
                  </a:ext>
                </a:extLst>
              </a:tr>
              <a:tr h="4700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Efficient for feature extraction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Struggles with long-term dependencies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7173"/>
                  </a:ext>
                </a:extLst>
              </a:tr>
              <a:tr h="4700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RNN/LSTM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for sequential data processing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Computationally expensive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499665"/>
                  </a:ext>
                </a:extLst>
              </a:tr>
              <a:tr h="752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Transformers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Superior accuracy, less manual feature engineering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large-scale data and high computational power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47043"/>
                  </a:ext>
                </a:extLst>
              </a:tr>
              <a:tr h="4700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CNN-LSTM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 for dynamic speech patterns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 increases training time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957932"/>
                  </a:ext>
                </a:extLst>
              </a:tr>
              <a:tr h="4700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Attention-GRU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accuracy for specific tasks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cross-lingual generalization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2213"/>
                  </a:ext>
                </a:extLst>
              </a:tr>
              <a:tr h="4700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MDRE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Resolves class bias with multimodal fusion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Heavy computational requirements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228879"/>
                  </a:ext>
                </a:extLst>
              </a:tr>
              <a:tr h="4700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emotion2vec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Generalizes across languages and tasks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pre-training data and computational cost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73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8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57DD-9986-E75A-13F5-BDD70F05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CMBX12"/>
              </a:rPr>
              <a:t>Evaluation Metrics</a:t>
            </a:r>
            <a:endParaRPr lang="en-IN" sz="4800" dirty="0">
              <a:solidFill>
                <a:srgbClr val="2B2B2B"/>
              </a:solidFill>
              <a:latin typeface="Roboto-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0918-537D-79E5-7224-71B093E2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SER models are evaluated using different performance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Roboto-Regular"/>
              </a:rPr>
              <a:t>Accuracy: Measures overall correctness.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Roboto-Regular"/>
              </a:rPr>
              <a:t>Precision, Recall, and F1-score: Assess class-wise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Roboto-Regular"/>
              </a:rPr>
              <a:t>Confusion Matrix: </a:t>
            </a:r>
            <a:r>
              <a:rPr lang="fr-FR" sz="1800" dirty="0" err="1">
                <a:solidFill>
                  <a:srgbClr val="000000"/>
                </a:solidFill>
                <a:latin typeface="Roboto-Regular"/>
              </a:rPr>
              <a:t>Visualizes</a:t>
            </a:r>
            <a:r>
              <a:rPr lang="fr-FR" sz="1800" dirty="0">
                <a:solidFill>
                  <a:srgbClr val="000000"/>
                </a:solidFill>
                <a:latin typeface="Roboto-Regular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Roboto-Regular"/>
              </a:rPr>
              <a:t>misclassification</a:t>
            </a:r>
            <a:r>
              <a:rPr lang="fr-FR" sz="1800" dirty="0">
                <a:solidFill>
                  <a:srgbClr val="000000"/>
                </a:solidFill>
                <a:latin typeface="Roboto-Regular"/>
              </a:rPr>
              <a:t>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Roboto-Regular"/>
              </a:rPr>
              <a:t>Mean Squared Error (MSE) &amp; Root Mean Square Error (RMSE): Evaluates regression-based emotion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Roboto-Regular"/>
              </a:rPr>
              <a:t>Weighted Accuracy (WA): Reflects overall accuracy but biased toward majority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Roboto-Regular"/>
              </a:rPr>
              <a:t>Unweighted Accuracy (UA): Balances class-wise performance, critical for imbalanced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Roboto-Regular"/>
              </a:rPr>
              <a:t>Unweighted Average Recall(UAR): Calculated by averaging the recall for each class in a multi-class classification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Roboto-Regular"/>
              </a:rPr>
              <a:t>Mean absolute error (MAE): MAE between the predicted values of emotion dimensions and the corresponding average value given by human subjects is calculated.</a:t>
            </a:r>
            <a:endParaRPr lang="en-IN" sz="1800" dirty="0">
              <a:solidFill>
                <a:srgbClr val="000000"/>
              </a:solidFill>
              <a:latin typeface="Robo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162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1957-9FEA-8A84-F0E7-8DBE829C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MBX12"/>
              </a:rPr>
              <a:t>Open Challenges and Future Opportunities</a:t>
            </a:r>
            <a:endParaRPr lang="en-IN" sz="4800" dirty="0">
              <a:latin typeface="CMBX1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9D23-6FE2-FA49-1FF3-62CD5198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0578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-Regular"/>
              </a:rPr>
              <a:t>Data Scarcity: Limited high-quality emotional speech datasets. Labeled emotion datasets are small and expensive to collect.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-Regular"/>
              </a:rPr>
              <a:t>Cross-Language and Cross-Cultural Variability: SER models often fail to generalize across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-Regular"/>
              </a:rPr>
              <a:t>Real-World Noisy Environments: Many models perform poorly in real-world settings with background noise.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-Regular"/>
              </a:rPr>
              <a:t>Multimodal Emotion Recognition: Combining facial and textual cues with speech could improve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-Regular"/>
              </a:rPr>
              <a:t>Lightweight Models for Edge Devices: Optimizing models for deployment on low-resource hardware.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Roboto-Regular"/>
              </a:rPr>
              <a:t>Cross-Cultural Generalization: Models trained on Western datasets (e.g., IEMOCAP) underperform on non-English languages (e.g., Bangla in SUBESCO).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-Regular"/>
              </a:rPr>
              <a:t>Noise Robustness: Performance drops in real-world noisy environments (e.g., call centers).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Roboto-Regular"/>
              </a:rPr>
              <a:t>Opportunity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-Regular"/>
              </a:rPr>
              <a:t>Self-supervised models (e.g., emotion2vec) reduce reliance on labeled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-Regular"/>
              </a:rPr>
              <a:t>Multimodal Fusion: Integrating text, video, or physiological signals could improve accuracy (e.g., MDRE’s audio-text fusion).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-Regular"/>
              </a:rPr>
              <a:t>Ethical Concerns: Bias in emotion labeling (e.g., cultural stereotypes) and privacy risks.</a:t>
            </a:r>
            <a:endParaRPr lang="en-IN" sz="1400" dirty="0">
              <a:solidFill>
                <a:srgbClr val="000000"/>
              </a:solidFill>
              <a:latin typeface="Robo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16803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{920E12FA-DBC8-4DDD-BC3B-85247DA885F9}tf22712842_win32</Template>
  <TotalTime>14</TotalTime>
  <Words>520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CMBX12</vt:lpstr>
      <vt:lpstr>Franklin Gothic Book</vt:lpstr>
      <vt:lpstr>Roboto-Regular</vt:lpstr>
      <vt:lpstr>Custom</vt:lpstr>
      <vt:lpstr>Cross Language Emotion Detection</vt:lpstr>
      <vt:lpstr>Cross Language Emotion Detection</vt:lpstr>
      <vt:lpstr>Strengths and Limitations of SOTA Models</vt:lpstr>
      <vt:lpstr>Evaluation Metrics</vt:lpstr>
      <vt:lpstr>Open Challenges and Future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Rosalind Paulson</dc:creator>
  <cp:lastModifiedBy>Rosalind Paulson</cp:lastModifiedBy>
  <cp:revision>1</cp:revision>
  <dcterms:created xsi:type="dcterms:W3CDTF">2025-02-02T19:06:20Z</dcterms:created>
  <dcterms:modified xsi:type="dcterms:W3CDTF">2025-02-02T19:21:05Z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