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97"/>
  </p:notesMasterIdLst>
  <p:sldIdLst>
    <p:sldId id="256" r:id="rId4"/>
    <p:sldId id="281" r:id="rId5"/>
    <p:sldId id="282" r:id="rId6"/>
    <p:sldId id="283" r:id="rId7"/>
    <p:sldId id="284" r:id="rId8"/>
    <p:sldId id="285" r:id="rId9"/>
    <p:sldId id="374" r:id="rId10"/>
    <p:sldId id="334" r:id="rId11"/>
    <p:sldId id="286" r:id="rId12"/>
    <p:sldId id="287" r:id="rId13"/>
    <p:sldId id="373" r:id="rId14"/>
    <p:sldId id="358" r:id="rId15"/>
    <p:sldId id="288" r:id="rId16"/>
    <p:sldId id="289" r:id="rId17"/>
    <p:sldId id="290" r:id="rId18"/>
    <p:sldId id="291" r:id="rId19"/>
    <p:sldId id="395" r:id="rId20"/>
    <p:sldId id="398" r:id="rId21"/>
    <p:sldId id="396" r:id="rId22"/>
    <p:sldId id="335" r:id="rId23"/>
    <p:sldId id="350" r:id="rId24"/>
    <p:sldId id="399" r:id="rId25"/>
    <p:sldId id="292" r:id="rId26"/>
    <p:sldId id="293" r:id="rId27"/>
    <p:sldId id="294" r:id="rId28"/>
    <p:sldId id="397" r:id="rId29"/>
    <p:sldId id="400" r:id="rId30"/>
    <p:sldId id="257" r:id="rId31"/>
    <p:sldId id="267" r:id="rId32"/>
    <p:sldId id="268" r:id="rId33"/>
    <p:sldId id="351" r:id="rId34"/>
    <p:sldId id="269" r:id="rId35"/>
    <p:sldId id="270" r:id="rId36"/>
    <p:sldId id="271" r:id="rId37"/>
    <p:sldId id="298" r:id="rId38"/>
    <p:sldId id="272" r:id="rId39"/>
    <p:sldId id="376" r:id="rId40"/>
    <p:sldId id="259" r:id="rId41"/>
    <p:sldId id="352" r:id="rId42"/>
    <p:sldId id="337" r:id="rId43"/>
    <p:sldId id="336" r:id="rId44"/>
    <p:sldId id="354" r:id="rId45"/>
    <p:sldId id="273" r:id="rId46"/>
    <p:sldId id="363" r:id="rId47"/>
    <p:sldId id="401" r:id="rId48"/>
    <p:sldId id="353" r:id="rId49"/>
    <p:sldId id="357" r:id="rId50"/>
    <p:sldId id="355" r:id="rId51"/>
    <p:sldId id="356" r:id="rId52"/>
    <p:sldId id="315" r:id="rId53"/>
    <p:sldId id="300" r:id="rId54"/>
    <p:sldId id="301" r:id="rId55"/>
    <p:sldId id="377" r:id="rId56"/>
    <p:sldId id="384" r:id="rId57"/>
    <p:sldId id="402" r:id="rId58"/>
    <p:sldId id="385" r:id="rId59"/>
    <p:sldId id="403" r:id="rId60"/>
    <p:sldId id="404" r:id="rId61"/>
    <p:sldId id="405" r:id="rId62"/>
    <p:sldId id="406" r:id="rId63"/>
    <p:sldId id="407" r:id="rId64"/>
    <p:sldId id="408" r:id="rId65"/>
    <p:sldId id="303" r:id="rId66"/>
    <p:sldId id="409" r:id="rId67"/>
    <p:sldId id="410" r:id="rId68"/>
    <p:sldId id="411" r:id="rId69"/>
    <p:sldId id="339" r:id="rId70"/>
    <p:sldId id="316" r:id="rId71"/>
    <p:sldId id="386" r:id="rId72"/>
    <p:sldId id="387" r:id="rId73"/>
    <p:sldId id="388" r:id="rId74"/>
    <p:sldId id="389" r:id="rId75"/>
    <p:sldId id="390" r:id="rId76"/>
    <p:sldId id="391" r:id="rId77"/>
    <p:sldId id="319" r:id="rId78"/>
    <p:sldId id="325" r:id="rId79"/>
    <p:sldId id="326" r:id="rId80"/>
    <p:sldId id="295" r:id="rId81"/>
    <p:sldId id="327" r:id="rId82"/>
    <p:sldId id="341" r:id="rId83"/>
    <p:sldId id="342" r:id="rId84"/>
    <p:sldId id="360" r:id="rId85"/>
    <p:sldId id="392" r:id="rId86"/>
    <p:sldId id="349" r:id="rId87"/>
    <p:sldId id="279" r:id="rId88"/>
    <p:sldId id="328" r:id="rId89"/>
    <p:sldId id="262" r:id="rId90"/>
    <p:sldId id="393" r:id="rId91"/>
    <p:sldId id="277" r:id="rId92"/>
    <p:sldId id="340" r:id="rId93"/>
    <p:sldId id="280" r:id="rId94"/>
    <p:sldId id="394" r:id="rId95"/>
    <p:sldId id="314"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1" autoAdjust="0"/>
  </p:normalViewPr>
  <p:slideViewPr>
    <p:cSldViewPr>
      <p:cViewPr varScale="1">
        <p:scale>
          <a:sx n="86" d="100"/>
          <a:sy n="86" d="100"/>
        </p:scale>
        <p:origin x="-1698" y="-84"/>
      </p:cViewPr>
      <p:guideLst>
        <p:guide orient="horz" pos="2160"/>
        <p:guide pos="2880"/>
      </p:guideLst>
    </p:cSldViewPr>
  </p:slideViewPr>
  <p:notesTextViewPr>
    <p:cViewPr>
      <p:scale>
        <a:sx n="1" d="1"/>
        <a:sy n="1" d="1"/>
      </p:scale>
      <p:origin x="0" y="0"/>
    </p:cViewPr>
  </p:notesTextViewPr>
  <p:sorterViewPr>
    <p:cViewPr>
      <p:scale>
        <a:sx n="100" d="100"/>
        <a:sy n="100" d="100"/>
      </p:scale>
      <p:origin x="0" y="131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67718-3DD4-4F15-905A-C577335AA34A}" type="doc">
      <dgm:prSet loTypeId="urn:microsoft.com/office/officeart/2005/8/layout/chevron1" loCatId="process" qsTypeId="urn:microsoft.com/office/officeart/2005/8/quickstyle/simple1" qsCatId="simple" csTypeId="urn:microsoft.com/office/officeart/2005/8/colors/accent1_2" csCatId="accent1" phldr="1"/>
      <dgm:spPr/>
    </dgm:pt>
    <dgm:pt modelId="{DFFEB289-8C1F-4C8B-B385-3E3FE54F5995}">
      <dgm:prSet phldrT="[Text]"/>
      <dgm:spPr/>
      <dgm:t>
        <a:bodyPr/>
        <a:lstStyle/>
        <a:p>
          <a:r>
            <a:rPr lang="en-US" dirty="0" smtClean="0"/>
            <a:t>Google releases new Android version</a:t>
          </a:r>
          <a:endParaRPr lang="en-US" dirty="0"/>
        </a:p>
      </dgm:t>
    </dgm:pt>
    <dgm:pt modelId="{275B7684-A035-4228-8EC3-A8A9B7A9DDA8}" type="parTrans" cxnId="{9FE3FBD5-31D4-4392-B38D-BC28BA747A3E}">
      <dgm:prSet/>
      <dgm:spPr/>
      <dgm:t>
        <a:bodyPr/>
        <a:lstStyle/>
        <a:p>
          <a:endParaRPr lang="en-US"/>
        </a:p>
      </dgm:t>
    </dgm:pt>
    <dgm:pt modelId="{73AB6F1B-1B5E-42B4-AD88-ADCEDA992253}" type="sibTrans" cxnId="{9FE3FBD5-31D4-4392-B38D-BC28BA747A3E}">
      <dgm:prSet/>
      <dgm:spPr/>
      <dgm:t>
        <a:bodyPr/>
        <a:lstStyle/>
        <a:p>
          <a:endParaRPr lang="en-US"/>
        </a:p>
      </dgm:t>
    </dgm:pt>
    <dgm:pt modelId="{65C212A6-3DFC-4C43-93CE-212C3A29E5E7}">
      <dgm:prSet phldrT="[Text]"/>
      <dgm:spPr/>
      <dgm:t>
        <a:bodyPr/>
        <a:lstStyle/>
        <a:p>
          <a:r>
            <a:rPr lang="en-US" dirty="0" smtClean="0"/>
            <a:t>OEMs add device drivers and other customization</a:t>
          </a:r>
          <a:endParaRPr lang="en-US" dirty="0"/>
        </a:p>
      </dgm:t>
    </dgm:pt>
    <dgm:pt modelId="{0FC895AB-2E4D-41F3-97F6-103D89353012}" type="parTrans" cxnId="{093C7E20-FB56-45AC-9200-B64196DF6568}">
      <dgm:prSet/>
      <dgm:spPr/>
      <dgm:t>
        <a:bodyPr/>
        <a:lstStyle/>
        <a:p>
          <a:endParaRPr lang="en-US"/>
        </a:p>
      </dgm:t>
    </dgm:pt>
    <dgm:pt modelId="{D02F1C83-D035-45BB-A76D-5A18CFC3D20D}" type="sibTrans" cxnId="{093C7E20-FB56-45AC-9200-B64196DF6568}">
      <dgm:prSet/>
      <dgm:spPr/>
      <dgm:t>
        <a:bodyPr/>
        <a:lstStyle/>
        <a:p>
          <a:endParaRPr lang="en-US"/>
        </a:p>
      </dgm:t>
    </dgm:pt>
    <dgm:pt modelId="{3E8FAF12-1656-4E7B-9680-0E9139571179}">
      <dgm:prSet phldrT="[Text]"/>
      <dgm:spPr/>
      <dgm:t>
        <a:bodyPr/>
        <a:lstStyle/>
        <a:p>
          <a:r>
            <a:rPr lang="en-US" dirty="0" smtClean="0"/>
            <a:t>Carriers add their specific apps</a:t>
          </a:r>
          <a:endParaRPr lang="en-US" dirty="0"/>
        </a:p>
      </dgm:t>
    </dgm:pt>
    <dgm:pt modelId="{48259B2E-C584-45A5-9CA7-01AF26F713C5}" type="parTrans" cxnId="{F2C12689-E4EA-4661-8D4C-39F074B0BBD5}">
      <dgm:prSet/>
      <dgm:spPr/>
      <dgm:t>
        <a:bodyPr/>
        <a:lstStyle/>
        <a:p>
          <a:endParaRPr lang="en-US"/>
        </a:p>
      </dgm:t>
    </dgm:pt>
    <dgm:pt modelId="{B67765B5-AE5C-4706-8672-6046BF478172}" type="sibTrans" cxnId="{F2C12689-E4EA-4661-8D4C-39F074B0BBD5}">
      <dgm:prSet/>
      <dgm:spPr/>
      <dgm:t>
        <a:bodyPr/>
        <a:lstStyle/>
        <a:p>
          <a:endParaRPr lang="en-US"/>
        </a:p>
      </dgm:t>
    </dgm:pt>
    <dgm:pt modelId="{C012C533-4F70-43FA-AFFF-BC37E8AB64CF}" type="pres">
      <dgm:prSet presAssocID="{B8167718-3DD4-4F15-905A-C577335AA34A}" presName="Name0" presStyleCnt="0">
        <dgm:presLayoutVars>
          <dgm:dir/>
          <dgm:animLvl val="lvl"/>
          <dgm:resizeHandles val="exact"/>
        </dgm:presLayoutVars>
      </dgm:prSet>
      <dgm:spPr/>
    </dgm:pt>
    <dgm:pt modelId="{2B15DF41-CF8E-4A58-9F6A-17EAC51526F0}" type="pres">
      <dgm:prSet presAssocID="{DFFEB289-8C1F-4C8B-B385-3E3FE54F5995}" presName="parTxOnly" presStyleLbl="node1" presStyleIdx="0" presStyleCnt="3">
        <dgm:presLayoutVars>
          <dgm:chMax val="0"/>
          <dgm:chPref val="0"/>
          <dgm:bulletEnabled val="1"/>
        </dgm:presLayoutVars>
      </dgm:prSet>
      <dgm:spPr/>
      <dgm:t>
        <a:bodyPr/>
        <a:lstStyle/>
        <a:p>
          <a:endParaRPr lang="en-US"/>
        </a:p>
      </dgm:t>
    </dgm:pt>
    <dgm:pt modelId="{568A6FBC-8D11-4537-A150-5080155D9E9B}" type="pres">
      <dgm:prSet presAssocID="{73AB6F1B-1B5E-42B4-AD88-ADCEDA992253}" presName="parTxOnlySpace" presStyleCnt="0"/>
      <dgm:spPr/>
    </dgm:pt>
    <dgm:pt modelId="{70357614-A023-4A86-954B-91511739F005}" type="pres">
      <dgm:prSet presAssocID="{65C212A6-3DFC-4C43-93CE-212C3A29E5E7}" presName="parTxOnly" presStyleLbl="node1" presStyleIdx="1" presStyleCnt="3">
        <dgm:presLayoutVars>
          <dgm:chMax val="0"/>
          <dgm:chPref val="0"/>
          <dgm:bulletEnabled val="1"/>
        </dgm:presLayoutVars>
      </dgm:prSet>
      <dgm:spPr/>
      <dgm:t>
        <a:bodyPr/>
        <a:lstStyle/>
        <a:p>
          <a:endParaRPr lang="en-US"/>
        </a:p>
      </dgm:t>
    </dgm:pt>
    <dgm:pt modelId="{316A0269-5C39-4006-A833-02614D3D00DE}" type="pres">
      <dgm:prSet presAssocID="{D02F1C83-D035-45BB-A76D-5A18CFC3D20D}" presName="parTxOnlySpace" presStyleCnt="0"/>
      <dgm:spPr/>
    </dgm:pt>
    <dgm:pt modelId="{3451E2ED-D5E6-4709-A361-D00045626F83}" type="pres">
      <dgm:prSet presAssocID="{3E8FAF12-1656-4E7B-9680-0E9139571179}" presName="parTxOnly" presStyleLbl="node1" presStyleIdx="2" presStyleCnt="3">
        <dgm:presLayoutVars>
          <dgm:chMax val="0"/>
          <dgm:chPref val="0"/>
          <dgm:bulletEnabled val="1"/>
        </dgm:presLayoutVars>
      </dgm:prSet>
      <dgm:spPr/>
      <dgm:t>
        <a:bodyPr/>
        <a:lstStyle/>
        <a:p>
          <a:endParaRPr lang="en-US"/>
        </a:p>
      </dgm:t>
    </dgm:pt>
  </dgm:ptLst>
  <dgm:cxnLst>
    <dgm:cxn modelId="{066B62C0-D766-4AA5-B117-80F21C69140A}" type="presOf" srcId="{B8167718-3DD4-4F15-905A-C577335AA34A}" destId="{C012C533-4F70-43FA-AFFF-BC37E8AB64CF}" srcOrd="0" destOrd="0" presId="urn:microsoft.com/office/officeart/2005/8/layout/chevron1"/>
    <dgm:cxn modelId="{093C7E20-FB56-45AC-9200-B64196DF6568}" srcId="{B8167718-3DD4-4F15-905A-C577335AA34A}" destId="{65C212A6-3DFC-4C43-93CE-212C3A29E5E7}" srcOrd="1" destOrd="0" parTransId="{0FC895AB-2E4D-41F3-97F6-103D89353012}" sibTransId="{D02F1C83-D035-45BB-A76D-5A18CFC3D20D}"/>
    <dgm:cxn modelId="{9FE3FBD5-31D4-4392-B38D-BC28BA747A3E}" srcId="{B8167718-3DD4-4F15-905A-C577335AA34A}" destId="{DFFEB289-8C1F-4C8B-B385-3E3FE54F5995}" srcOrd="0" destOrd="0" parTransId="{275B7684-A035-4228-8EC3-A8A9B7A9DDA8}" sibTransId="{73AB6F1B-1B5E-42B4-AD88-ADCEDA992253}"/>
    <dgm:cxn modelId="{F2C12689-E4EA-4661-8D4C-39F074B0BBD5}" srcId="{B8167718-3DD4-4F15-905A-C577335AA34A}" destId="{3E8FAF12-1656-4E7B-9680-0E9139571179}" srcOrd="2" destOrd="0" parTransId="{48259B2E-C584-45A5-9CA7-01AF26F713C5}" sibTransId="{B67765B5-AE5C-4706-8672-6046BF478172}"/>
    <dgm:cxn modelId="{BB660D75-0AA8-4038-AFC0-0B697427FE39}" type="presOf" srcId="{DFFEB289-8C1F-4C8B-B385-3E3FE54F5995}" destId="{2B15DF41-CF8E-4A58-9F6A-17EAC51526F0}" srcOrd="0" destOrd="0" presId="urn:microsoft.com/office/officeart/2005/8/layout/chevron1"/>
    <dgm:cxn modelId="{14D227A5-3D37-4F33-BB98-8F95F7CC8F43}" type="presOf" srcId="{3E8FAF12-1656-4E7B-9680-0E9139571179}" destId="{3451E2ED-D5E6-4709-A361-D00045626F83}" srcOrd="0" destOrd="0" presId="urn:microsoft.com/office/officeart/2005/8/layout/chevron1"/>
    <dgm:cxn modelId="{30AFE88F-0F8C-44CD-BF60-82586FE2B9AF}" type="presOf" srcId="{65C212A6-3DFC-4C43-93CE-212C3A29E5E7}" destId="{70357614-A023-4A86-954B-91511739F005}" srcOrd="0" destOrd="0" presId="urn:microsoft.com/office/officeart/2005/8/layout/chevron1"/>
    <dgm:cxn modelId="{0C72EA4B-80F1-4A07-A2C2-E7456D609036}" type="presParOf" srcId="{C012C533-4F70-43FA-AFFF-BC37E8AB64CF}" destId="{2B15DF41-CF8E-4A58-9F6A-17EAC51526F0}" srcOrd="0" destOrd="0" presId="urn:microsoft.com/office/officeart/2005/8/layout/chevron1"/>
    <dgm:cxn modelId="{7611B883-DD3D-47B1-8A63-AA6CD55C019B}" type="presParOf" srcId="{C012C533-4F70-43FA-AFFF-BC37E8AB64CF}" destId="{568A6FBC-8D11-4537-A150-5080155D9E9B}" srcOrd="1" destOrd="0" presId="urn:microsoft.com/office/officeart/2005/8/layout/chevron1"/>
    <dgm:cxn modelId="{E92F39C9-E166-48B4-9A4A-52C7AC2A0D6B}" type="presParOf" srcId="{C012C533-4F70-43FA-AFFF-BC37E8AB64CF}" destId="{70357614-A023-4A86-954B-91511739F005}" srcOrd="2" destOrd="0" presId="urn:microsoft.com/office/officeart/2005/8/layout/chevron1"/>
    <dgm:cxn modelId="{4AC9A355-0D17-499A-B936-893865D1559B}" type="presParOf" srcId="{C012C533-4F70-43FA-AFFF-BC37E8AB64CF}" destId="{316A0269-5C39-4006-A833-02614D3D00DE}" srcOrd="3" destOrd="0" presId="urn:microsoft.com/office/officeart/2005/8/layout/chevron1"/>
    <dgm:cxn modelId="{216BEF21-6094-47B4-B40D-1BE770A54D70}" type="presParOf" srcId="{C012C533-4F70-43FA-AFFF-BC37E8AB64CF}" destId="{3451E2ED-D5E6-4709-A361-D00045626F83}"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5DF41-CF8E-4A58-9F6A-17EAC51526F0}">
      <dsp:nvSpPr>
        <dsp:cNvPr id="0" name=""/>
        <dsp:cNvSpPr/>
      </dsp:nvSpPr>
      <dsp:spPr>
        <a:xfrm>
          <a:off x="1850" y="549312"/>
          <a:ext cx="2254062" cy="9016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Google releases new Android version</a:t>
          </a:r>
          <a:endParaRPr lang="en-US" sz="1500" kern="1200" dirty="0"/>
        </a:p>
      </dsp:txBody>
      <dsp:txXfrm>
        <a:off x="452662" y="549312"/>
        <a:ext cx="1352438" cy="901624"/>
      </dsp:txXfrm>
    </dsp:sp>
    <dsp:sp modelId="{70357614-A023-4A86-954B-91511739F005}">
      <dsp:nvSpPr>
        <dsp:cNvPr id="0" name=""/>
        <dsp:cNvSpPr/>
      </dsp:nvSpPr>
      <dsp:spPr>
        <a:xfrm>
          <a:off x="2030506" y="549312"/>
          <a:ext cx="2254062" cy="9016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OEMs add device drivers and other customization</a:t>
          </a:r>
          <a:endParaRPr lang="en-US" sz="1500" kern="1200" dirty="0"/>
        </a:p>
      </dsp:txBody>
      <dsp:txXfrm>
        <a:off x="2481318" y="549312"/>
        <a:ext cx="1352438" cy="901624"/>
      </dsp:txXfrm>
    </dsp:sp>
    <dsp:sp modelId="{3451E2ED-D5E6-4709-A361-D00045626F83}">
      <dsp:nvSpPr>
        <dsp:cNvPr id="0" name=""/>
        <dsp:cNvSpPr/>
      </dsp:nvSpPr>
      <dsp:spPr>
        <a:xfrm>
          <a:off x="4059162" y="549312"/>
          <a:ext cx="2254062" cy="9016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Carriers add their specific apps</a:t>
          </a:r>
          <a:endParaRPr lang="en-US" sz="1500" kern="1200" dirty="0"/>
        </a:p>
      </dsp:txBody>
      <dsp:txXfrm>
        <a:off x="4509974" y="549312"/>
        <a:ext cx="1352438" cy="9016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6A9CB-0529-4260-928C-37A542B02A36}"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9E959-B35E-4602-864A-1C5D7C46AE68}" type="slidenum">
              <a:rPr lang="en-US" smtClean="0"/>
              <a:t>‹#›</a:t>
            </a:fld>
            <a:endParaRPr lang="en-US"/>
          </a:p>
        </p:txBody>
      </p:sp>
    </p:spTree>
    <p:extLst>
      <p:ext uri="{BB962C8B-B14F-4D97-AF65-F5344CB8AC3E}">
        <p14:creationId xmlns:p14="http://schemas.microsoft.com/office/powerpoint/2010/main" val="168830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eveloper.android.com/tools/device.html#setting-up"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developer.android.com/tools/extras/oem-usb.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loper.android.com/about/dashboards/index.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pensignal.com/reports/fragmentation-201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eveloper.android.com/tools/help/emulator.html#controlling"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URL http://kb.bcit.ca/sr/network/734.html to access the BCIT Share</a:t>
            </a:r>
            <a:r>
              <a:rPr lang="en-US" baseline="0" dirty="0" smtClean="0"/>
              <a:t> OUT (J:\COMP\3617\2016)</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17</a:t>
            </a:fld>
            <a:endParaRPr lang="en-US"/>
          </a:p>
        </p:txBody>
      </p:sp>
    </p:spTree>
    <p:extLst>
      <p:ext uri="{BB962C8B-B14F-4D97-AF65-F5344CB8AC3E}">
        <p14:creationId xmlns:p14="http://schemas.microsoft.com/office/powerpoint/2010/main" val="127136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details  here </a:t>
            </a:r>
            <a:r>
              <a:rPr lang="en-US" dirty="0" smtClean="0">
                <a:hlinkClick r:id="rId3"/>
              </a:rPr>
              <a:t>http://developer.android.com/tools/device.html#setting-up</a:t>
            </a:r>
            <a:endParaRPr lang="en-US" dirty="0" smtClean="0"/>
          </a:p>
          <a:p>
            <a:r>
              <a:rPr lang="en-US" dirty="0" smtClean="0"/>
              <a:t>OEM USB drivers </a:t>
            </a:r>
            <a:r>
              <a:rPr lang="en-US" dirty="0" smtClean="0">
                <a:hlinkClick r:id="rId4"/>
              </a:rPr>
              <a:t>http://developer.android.com/tools/extras/oem-usb.html</a:t>
            </a:r>
            <a:endParaRPr lang="en-US" dirty="0" smtClean="0"/>
          </a:p>
          <a:p>
            <a:r>
              <a:rPr lang="en-US" dirty="0" smtClean="0"/>
              <a:t>For devices &lt; android 4.0</a:t>
            </a:r>
          </a:p>
          <a:p>
            <a:r>
              <a:rPr lang="en-US" dirty="0" smtClean="0"/>
              <a:t>  Settings</a:t>
            </a:r>
            <a:r>
              <a:rPr lang="en-US" baseline="0" dirty="0" smtClean="0"/>
              <a:t> </a:t>
            </a:r>
            <a:r>
              <a:rPr lang="en-US" baseline="0" dirty="0" smtClean="0">
                <a:sym typeface="Wingdings" pitchFamily="2" charset="2"/>
              </a:rPr>
              <a:t> Applications  Debugging</a:t>
            </a:r>
          </a:p>
          <a:p>
            <a:r>
              <a:rPr lang="en-US" baseline="0" dirty="0" smtClean="0">
                <a:sym typeface="Wingdings" pitchFamily="2" charset="2"/>
              </a:rPr>
              <a:t>For devices &gt; Android 4.2</a:t>
            </a:r>
          </a:p>
          <a:p>
            <a:r>
              <a:rPr lang="en-US" baseline="0" dirty="0" smtClean="0">
                <a:sym typeface="Wingdings" pitchFamily="2" charset="2"/>
              </a:rPr>
              <a:t> Settings  About Phone. Tap “Build Number” 7 times and then the Settings -&gt; Developer Options shows up</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91</a:t>
            </a:fld>
            <a:endParaRPr lang="en-US"/>
          </a:p>
        </p:txBody>
      </p:sp>
    </p:spTree>
    <p:extLst>
      <p:ext uri="{BB962C8B-B14F-4D97-AF65-F5344CB8AC3E}">
        <p14:creationId xmlns:p14="http://schemas.microsoft.com/office/powerpoint/2010/main" val="173039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tends</a:t>
            </a:r>
            <a:r>
              <a:rPr lang="en-US" baseline="0" dirty="0" smtClean="0"/>
              <a:t> to update the Android site frequently, so any of the above links fail – go to http://developer.android.com and you can navigate from there</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93</a:t>
            </a:fld>
            <a:endParaRPr lang="en-US"/>
          </a:p>
        </p:txBody>
      </p:sp>
    </p:spTree>
    <p:extLst>
      <p:ext uri="{BB962C8B-B14F-4D97-AF65-F5344CB8AC3E}">
        <p14:creationId xmlns:p14="http://schemas.microsoft.com/office/powerpoint/2010/main" val="2293446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more information on </a:t>
            </a:r>
            <a:endParaRPr lang="en-US" dirty="0" smtClean="0"/>
          </a:p>
          <a:p>
            <a:r>
              <a:rPr lang="en-US" dirty="0" smtClean="0"/>
              <a:t>http://developer.android.com/tools/device.html</a:t>
            </a:r>
          </a:p>
          <a:p>
            <a:endParaRPr lang="en-US" dirty="0" smtClean="0"/>
          </a:p>
          <a:p>
            <a:r>
              <a:rPr lang="en-US" dirty="0" smtClean="0"/>
              <a:t>http://developer.android.com/tools/extras/oem-usb.html</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21</a:t>
            </a:fld>
            <a:endParaRPr lang="en-US"/>
          </a:p>
        </p:txBody>
      </p:sp>
    </p:spTree>
    <p:extLst>
      <p:ext uri="{BB962C8B-B14F-4D97-AF65-F5344CB8AC3E}">
        <p14:creationId xmlns:p14="http://schemas.microsoft.com/office/powerpoint/2010/main" val="42812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a:t>
            </a:r>
          </a:p>
          <a:p>
            <a:r>
              <a:rPr lang="en-US" dirty="0" smtClean="0"/>
              <a:t>http://www.businessweek.com/articles/2013-05-29/behind-the-internet-of-things-is-android-and-its-everywhere</a:t>
            </a:r>
          </a:p>
          <a:p>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29</a:t>
            </a:fld>
            <a:endParaRPr lang="en-US"/>
          </a:p>
        </p:txBody>
      </p:sp>
    </p:spTree>
    <p:extLst>
      <p:ext uri="{BB962C8B-B14F-4D97-AF65-F5344CB8AC3E}">
        <p14:creationId xmlns:p14="http://schemas.microsoft.com/office/powerpoint/2010/main" val="356398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 Apple</a:t>
            </a:r>
            <a:r>
              <a:rPr lang="en-US" baseline="0" dirty="0" smtClean="0"/>
              <a:t> Pie?</a:t>
            </a:r>
          </a:p>
          <a:p>
            <a:r>
              <a:rPr lang="en-US" baseline="0" dirty="0" smtClean="0"/>
              <a:t>1.1 – Banana Bread?</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30</a:t>
            </a:fld>
            <a:endParaRPr lang="en-US"/>
          </a:p>
        </p:txBody>
      </p:sp>
    </p:spTree>
    <p:extLst>
      <p:ext uri="{BB962C8B-B14F-4D97-AF65-F5344CB8AC3E}">
        <p14:creationId xmlns:p14="http://schemas.microsoft.com/office/powerpoint/2010/main" val="277613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version adds new API capabilities – those are not shown here</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31</a:t>
            </a:fld>
            <a:endParaRPr lang="en-US"/>
          </a:p>
        </p:txBody>
      </p:sp>
    </p:spTree>
    <p:extLst>
      <p:ext uri="{BB962C8B-B14F-4D97-AF65-F5344CB8AC3E}">
        <p14:creationId xmlns:p14="http://schemas.microsoft.com/office/powerpoint/2010/main" val="51656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http://developer.android.com/about/dashboards/index.html</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32</a:t>
            </a:fld>
            <a:endParaRPr lang="en-US"/>
          </a:p>
        </p:txBody>
      </p:sp>
    </p:spTree>
    <p:extLst>
      <p:ext uri="{BB962C8B-B14F-4D97-AF65-F5344CB8AC3E}">
        <p14:creationId xmlns:p14="http://schemas.microsoft.com/office/powerpoint/2010/main" val="2138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http://opensignal.com/reports/fragmentation-2013/</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34</a:t>
            </a:fld>
            <a:endParaRPr lang="en-US"/>
          </a:p>
        </p:txBody>
      </p:sp>
    </p:spTree>
    <p:extLst>
      <p:ext uri="{BB962C8B-B14F-4D97-AF65-F5344CB8AC3E}">
        <p14:creationId xmlns:p14="http://schemas.microsoft.com/office/powerpoint/2010/main" val="359476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Dalvik</a:t>
            </a:r>
            <a:r>
              <a:rPr lang="en-US" dirty="0" smtClean="0"/>
              <a:t> – a register based machine </a:t>
            </a:r>
            <a:r>
              <a:rPr lang="en-US" dirty="0" err="1" smtClean="0"/>
              <a:t>vs</a:t>
            </a:r>
            <a:r>
              <a:rPr lang="en-US" dirty="0" smtClean="0"/>
              <a:t> stack</a:t>
            </a:r>
            <a:r>
              <a:rPr lang="en-US" baseline="0" dirty="0" smtClean="0"/>
              <a:t> based machine</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43</a:t>
            </a:fld>
            <a:endParaRPr lang="en-US"/>
          </a:p>
        </p:txBody>
      </p:sp>
    </p:spTree>
    <p:extLst>
      <p:ext uri="{BB962C8B-B14F-4D97-AF65-F5344CB8AC3E}">
        <p14:creationId xmlns:p14="http://schemas.microsoft.com/office/powerpoint/2010/main" val="86731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http://developer.android.com/tools/help/emulator.html#controlling</a:t>
            </a:r>
            <a:endParaRPr lang="en-US" dirty="0"/>
          </a:p>
        </p:txBody>
      </p:sp>
      <p:sp>
        <p:nvSpPr>
          <p:cNvPr id="4" name="Slide Number Placeholder 3"/>
          <p:cNvSpPr>
            <a:spLocks noGrp="1"/>
          </p:cNvSpPr>
          <p:nvPr>
            <p:ph type="sldNum" sz="quarter" idx="10"/>
          </p:nvPr>
        </p:nvSpPr>
        <p:spPr/>
        <p:txBody>
          <a:bodyPr/>
          <a:lstStyle/>
          <a:p>
            <a:fld id="{04D9E959-B35E-4602-864A-1C5D7C46AE68}" type="slidenum">
              <a:rPr lang="en-US" smtClean="0"/>
              <a:t>78</a:t>
            </a:fld>
            <a:endParaRPr lang="en-US"/>
          </a:p>
        </p:txBody>
      </p:sp>
    </p:spTree>
    <p:extLst>
      <p:ext uri="{BB962C8B-B14F-4D97-AF65-F5344CB8AC3E}">
        <p14:creationId xmlns:p14="http://schemas.microsoft.com/office/powerpoint/2010/main" val="225775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98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704091" y="2794000"/>
            <a:ext cx="8058909"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704088" y="4845344"/>
            <a:ext cx="5020764"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44" indent="0" algn="ctr">
              <a:buNone/>
              <a:defRPr>
                <a:solidFill>
                  <a:schemeClr val="tx1">
                    <a:tint val="75000"/>
                  </a:schemeClr>
                </a:solidFill>
              </a:defRPr>
            </a:lvl2pPr>
            <a:lvl3pPr marL="1218887" indent="0" algn="ctr">
              <a:buNone/>
              <a:defRPr>
                <a:solidFill>
                  <a:schemeClr val="tx1">
                    <a:tint val="75000"/>
                  </a:schemeClr>
                </a:solidFill>
              </a:defRPr>
            </a:lvl3pPr>
            <a:lvl4pPr marL="1828331" indent="0" algn="ctr">
              <a:buNone/>
              <a:defRPr>
                <a:solidFill>
                  <a:schemeClr val="tx1">
                    <a:tint val="75000"/>
                  </a:schemeClr>
                </a:solidFill>
              </a:defRPr>
            </a:lvl4pPr>
            <a:lvl5pPr marL="2437775" indent="0" algn="ctr">
              <a:buNone/>
              <a:defRPr>
                <a:solidFill>
                  <a:schemeClr val="tx1">
                    <a:tint val="75000"/>
                  </a:schemeClr>
                </a:solidFill>
              </a:defRPr>
            </a:lvl5pPr>
            <a:lvl6pPr marL="3047217" indent="0" algn="ctr">
              <a:buNone/>
              <a:defRPr>
                <a:solidFill>
                  <a:schemeClr val="tx1">
                    <a:tint val="75000"/>
                  </a:schemeClr>
                </a:solidFill>
              </a:defRPr>
            </a:lvl6pPr>
            <a:lvl7pPr marL="3656660" indent="0" algn="ctr">
              <a:buNone/>
              <a:defRPr>
                <a:solidFill>
                  <a:schemeClr val="tx1">
                    <a:tint val="75000"/>
                  </a:schemeClr>
                </a:solidFill>
              </a:defRPr>
            </a:lvl7pPr>
            <a:lvl8pPr marL="4266105" indent="0" algn="ctr">
              <a:buNone/>
              <a:defRPr>
                <a:solidFill>
                  <a:schemeClr val="tx1">
                    <a:tint val="75000"/>
                  </a:schemeClr>
                </a:solidFill>
              </a:defRPr>
            </a:lvl8pPr>
            <a:lvl9pPr marL="4875549"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072886" y="228601"/>
            <a:ext cx="7690114"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88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108377460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CF9B09-FD40-4C33-B8A4-B63F519736BD}" type="datetimeFigureOut">
              <a:rPr lang="en-US" smtClean="0"/>
              <a:t>1/21/2016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DEE4824-A313-48DF-841F-EE40BEC63FA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81" y="2130430"/>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9"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419FE5D-84EF-4169-B1FF-C007F858B4BD}" type="datetimeFigureOut">
              <a:rPr lang="en-US"/>
              <a:pPr>
                <a:defRPr/>
              </a:pPr>
              <a:t>1/21/2016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691DFB-5793-4FF1-88AA-7EB82AFC46D7}" type="slidenum">
              <a:rPr lang="en-US"/>
              <a:pPr>
                <a:defRPr/>
              </a:pPr>
              <a:t>‹#›</a:t>
            </a:fld>
            <a:endParaRPr lang="en-US"/>
          </a:p>
        </p:txBody>
      </p:sp>
    </p:spTree>
    <p:extLst>
      <p:ext uri="{BB962C8B-B14F-4D97-AF65-F5344CB8AC3E}">
        <p14:creationId xmlns:p14="http://schemas.microsoft.com/office/powerpoint/2010/main" val="345022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D2CE434-3095-4C52-A9B5-4572A68A6805}" type="datetimeFigureOut">
              <a:rPr lang="en-US"/>
              <a:pPr>
                <a:defRPr/>
              </a:pPr>
              <a:t>1/21/2016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95CF60-8359-4F80-A6D5-1F957F5FB0DB}" type="slidenum">
              <a:rPr lang="en-US"/>
              <a:pPr>
                <a:defRPr/>
              </a:pPr>
              <a:t>‹#›</a:t>
            </a:fld>
            <a:endParaRPr lang="en-US"/>
          </a:p>
        </p:txBody>
      </p:sp>
    </p:spTree>
    <p:extLst>
      <p:ext uri="{BB962C8B-B14F-4D97-AF65-F5344CB8AC3E}">
        <p14:creationId xmlns:p14="http://schemas.microsoft.com/office/powerpoint/2010/main" val="228979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00" y="4406905"/>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900"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106035-0851-4D2A-9724-2EC33180634B}" type="datetimeFigureOut">
              <a:rPr lang="en-US"/>
              <a:pPr>
                <a:defRPr/>
              </a:pPr>
              <a:t>1/21/2016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2FBBBC-B5C6-4907-8978-C2275A7ECABC}" type="slidenum">
              <a:rPr lang="en-US"/>
              <a:pPr>
                <a:defRPr/>
              </a:pPr>
              <a:t>‹#›</a:t>
            </a:fld>
            <a:endParaRPr lang="en-US"/>
          </a:p>
        </p:txBody>
      </p:sp>
    </p:spTree>
    <p:extLst>
      <p:ext uri="{BB962C8B-B14F-4D97-AF65-F5344CB8AC3E}">
        <p14:creationId xmlns:p14="http://schemas.microsoft.com/office/powerpoint/2010/main" val="357997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5"/>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5"/>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9361A0-B942-4F89-B92E-DD1D8F6C9DEB}" type="datetimeFigureOut">
              <a:rPr lang="en-US"/>
              <a:pPr>
                <a:defRPr/>
              </a:pPr>
              <a:t>1/21/2016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6FC105-0AE9-4175-BA8A-2B4B5D6E0E4E}" type="slidenum">
              <a:rPr lang="en-US"/>
              <a:pPr>
                <a:defRPr/>
              </a:pPr>
              <a:t>‹#›</a:t>
            </a:fld>
            <a:endParaRPr lang="en-US"/>
          </a:p>
        </p:txBody>
      </p:sp>
    </p:spTree>
    <p:extLst>
      <p:ext uri="{BB962C8B-B14F-4D97-AF65-F5344CB8AC3E}">
        <p14:creationId xmlns:p14="http://schemas.microsoft.com/office/powerpoint/2010/main" val="2399609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88D1EE-F8DA-4BCF-A745-E927D64189D1}" type="datetimeFigureOut">
              <a:rPr lang="en-US"/>
              <a:pPr>
                <a:defRPr/>
              </a:pPr>
              <a:t>1/21/2016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E62FA2B-C02A-419D-BD5E-FEFE22444CE5}" type="slidenum">
              <a:rPr lang="en-US"/>
              <a:pPr>
                <a:defRPr/>
              </a:pPr>
              <a:t>‹#›</a:t>
            </a:fld>
            <a:endParaRPr lang="en-US"/>
          </a:p>
        </p:txBody>
      </p:sp>
    </p:spTree>
    <p:extLst>
      <p:ext uri="{BB962C8B-B14F-4D97-AF65-F5344CB8AC3E}">
        <p14:creationId xmlns:p14="http://schemas.microsoft.com/office/powerpoint/2010/main" val="315649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1D37B36-B55B-436A-B9CF-F3B99A3DF562}" type="datetimeFigureOut">
              <a:rPr lang="en-US"/>
              <a:pPr>
                <a:defRPr/>
              </a:pPr>
              <a:t>1/21/2016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B120645-CD83-4BA0-BF56-47C9EFB21E80}" type="slidenum">
              <a:rPr lang="en-US"/>
              <a:pPr>
                <a:defRPr/>
              </a:pPr>
              <a:t>‹#›</a:t>
            </a:fld>
            <a:endParaRPr lang="en-US"/>
          </a:p>
        </p:txBody>
      </p:sp>
    </p:spTree>
    <p:extLst>
      <p:ext uri="{BB962C8B-B14F-4D97-AF65-F5344CB8AC3E}">
        <p14:creationId xmlns:p14="http://schemas.microsoft.com/office/powerpoint/2010/main" val="1289605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2FA6B1-E957-4C1C-A209-B0EFFC098C4B}" type="datetimeFigureOut">
              <a:rPr lang="en-US"/>
              <a:pPr>
                <a:defRPr/>
              </a:pPr>
              <a:t>1/21/2016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8F4473-79A5-466A-832E-B8FCC290FCA4}" type="slidenum">
              <a:rPr lang="en-US"/>
              <a:pPr>
                <a:defRPr/>
              </a:pPr>
              <a:t>‹#›</a:t>
            </a:fld>
            <a:endParaRPr lang="en-US"/>
          </a:p>
        </p:txBody>
      </p:sp>
    </p:spTree>
    <p:extLst>
      <p:ext uri="{BB962C8B-B14F-4D97-AF65-F5344CB8AC3E}">
        <p14:creationId xmlns:p14="http://schemas.microsoft.com/office/powerpoint/2010/main" val="2697378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5"/>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3"/>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2DAA6D-E708-4B03-AA15-18B39A4D9F14}" type="datetimeFigureOut">
              <a:rPr lang="en-US"/>
              <a:pPr>
                <a:defRPr/>
              </a:pPr>
              <a:t>1/21/2016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B992B5-B14A-4968-9651-3178172F6748}" type="slidenum">
              <a:rPr lang="en-US"/>
              <a:pPr>
                <a:defRPr/>
              </a:pPr>
              <a:t>‹#›</a:t>
            </a:fld>
            <a:endParaRPr lang="en-US"/>
          </a:p>
        </p:txBody>
      </p:sp>
    </p:spTree>
    <p:extLst>
      <p:ext uri="{BB962C8B-B14F-4D97-AF65-F5344CB8AC3E}">
        <p14:creationId xmlns:p14="http://schemas.microsoft.com/office/powerpoint/2010/main" val="1203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442304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C49173-3F77-4825-AF84-A9DE23AB6A1C}" type="datetimeFigureOut">
              <a:rPr lang="en-US"/>
              <a:pPr>
                <a:defRPr/>
              </a:pPr>
              <a:t>1/21/2016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23D8B8-227A-4462-957A-F9368865B531}" type="slidenum">
              <a:rPr lang="en-US"/>
              <a:pPr>
                <a:defRPr/>
              </a:pPr>
              <a:t>‹#›</a:t>
            </a:fld>
            <a:endParaRPr lang="en-US"/>
          </a:p>
        </p:txBody>
      </p:sp>
    </p:spTree>
    <p:extLst>
      <p:ext uri="{BB962C8B-B14F-4D97-AF65-F5344CB8AC3E}">
        <p14:creationId xmlns:p14="http://schemas.microsoft.com/office/powerpoint/2010/main" val="4018489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CE3D1D-FA12-40A1-8A58-0587F13EB292}" type="datetimeFigureOut">
              <a:rPr lang="en-US"/>
              <a:pPr>
                <a:defRPr/>
              </a:pPr>
              <a:t>1/21/2016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8DE3F3-7359-40EA-8AB4-3AFE73B02FC2}" type="slidenum">
              <a:rPr lang="en-US"/>
              <a:pPr>
                <a:defRPr/>
              </a:pPr>
              <a:t>‹#›</a:t>
            </a:fld>
            <a:endParaRPr lang="en-US"/>
          </a:p>
        </p:txBody>
      </p:sp>
    </p:spTree>
    <p:extLst>
      <p:ext uri="{BB962C8B-B14F-4D97-AF65-F5344CB8AC3E}">
        <p14:creationId xmlns:p14="http://schemas.microsoft.com/office/powerpoint/2010/main" val="3858280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8" y="274643"/>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43"/>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0CF6C1-9508-46BB-B8EB-FC3C7632DA27}" type="datetimeFigureOut">
              <a:rPr lang="en-US"/>
              <a:pPr>
                <a:defRPr/>
              </a:pPr>
              <a:t>1/21/2016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28263D-2243-4089-8902-730D5744EA56}" type="slidenum">
              <a:rPr lang="en-US"/>
              <a:pPr>
                <a:defRPr/>
              </a:pPr>
              <a:t>‹#›</a:t>
            </a:fld>
            <a:endParaRPr lang="en-US"/>
          </a:p>
        </p:txBody>
      </p:sp>
    </p:spTree>
    <p:extLst>
      <p:ext uri="{BB962C8B-B14F-4D97-AF65-F5344CB8AC3E}">
        <p14:creationId xmlns:p14="http://schemas.microsoft.com/office/powerpoint/2010/main" val="3654301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988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0"/>
            <a:ext cx="4115872"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11585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65305"/>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65305"/>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8874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773468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DPE5"/>
          <p:cNvPicPr>
            <a:picLocks noChangeAspect="1" noChangeArrowheads="1"/>
          </p:cNvPicPr>
          <p:nvPr/>
        </p:nvPicPr>
        <p:blipFill>
          <a:blip r:embed="rId2" cstate="print"/>
          <a:srcRect b="6493"/>
          <a:stretch>
            <a:fillRect/>
          </a:stretch>
        </p:blipFill>
        <p:spPr bwMode="auto">
          <a:xfrm>
            <a:off x="216625" y="182116"/>
            <a:ext cx="1614469" cy="509700"/>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336272305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5705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987945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Slide Number Placeholder 6"/>
          <p:cNvSpPr txBox="1">
            <a:spLocks/>
          </p:cNvSpPr>
          <p:nvPr/>
        </p:nvSpPr>
        <p:spPr>
          <a:xfrm>
            <a:off x="95275" y="6400804"/>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218887"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9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1218887" rtl="0" eaLnBrk="1" fontAlgn="auto" latinLnBrk="0" hangingPunct="1">
                <a:lnSpc>
                  <a:spcPct val="100000"/>
                </a:lnSpc>
                <a:spcBef>
                  <a:spcPts val="0"/>
                </a:spcBef>
                <a:spcAft>
                  <a:spcPts val="0"/>
                </a:spcAft>
                <a:buClrTx/>
                <a:buSzTx/>
                <a:buFontTx/>
                <a:buNone/>
                <a:tabLst/>
                <a:defRPr/>
              </a:pPr>
              <a:t>‹#›</a:t>
            </a:fld>
            <a:endParaRPr kumimoji="0" lang="en-US" sz="1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2695650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23.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7"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2813" rtl="0" eaLnBrk="1" fontAlgn="base" hangingPunct="1">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eaLnBrk="1" fontAlgn="base" hangingPunct="1">
        <a:lnSpc>
          <a:spcPct val="90000"/>
        </a:lnSpc>
        <a:spcBef>
          <a:spcPct val="20000"/>
        </a:spcBef>
        <a:spcAft>
          <a:spcPct val="0"/>
        </a:spcAft>
        <a:buBlip>
          <a:blip r:embed="rId14"/>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Blip>
          <a:blip r:embed="rId15"/>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Blip>
          <a:blip r:embed="rId15"/>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Blip>
          <a:blip r:embed="rId15"/>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Blip>
          <a:blip r:embed="rId1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319" y="274638"/>
            <a:ext cx="82293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319" y="1600203"/>
            <a:ext cx="82293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defTabSz="914363" fontAlgn="auto">
              <a:spcBef>
                <a:spcPts val="0"/>
              </a:spcBef>
              <a:spcAft>
                <a:spcPts val="0"/>
              </a:spcAft>
              <a:defRPr sz="1200" smtClean="0">
                <a:solidFill>
                  <a:schemeClr val="tx1">
                    <a:tint val="75000"/>
                  </a:schemeClr>
                </a:solidFill>
                <a:latin typeface="+mn-lt"/>
                <a:cs typeface="+mn-cs"/>
              </a:defRPr>
            </a:lvl1pPr>
          </a:lstStyle>
          <a:p>
            <a:pPr>
              <a:defRPr/>
            </a:pPr>
            <a:fld id="{6CD27D15-CB02-415C-BDA2-081D4F3E2320}" type="datetimeFigureOut">
              <a:rPr lang="en-US"/>
              <a:pPr>
                <a:defRPr/>
              </a:pPr>
              <a:t>1/21/2016</a:t>
            </a:fld>
            <a:endParaRPr lang="en-US"/>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defTabSz="914363"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717" y="6356353"/>
            <a:ext cx="2132964" cy="365125"/>
          </a:xfrm>
          <a:prstGeom prst="rect">
            <a:avLst/>
          </a:prstGeom>
        </p:spPr>
        <p:txBody>
          <a:bodyPr vert="horz" lIns="91440" tIns="45720" rIns="91440" bIns="45720" rtlCol="0" anchor="ctr"/>
          <a:lstStyle>
            <a:lvl1pPr algn="r" defTabSz="914363" fontAlgn="auto">
              <a:spcBef>
                <a:spcPts val="0"/>
              </a:spcBef>
              <a:spcAft>
                <a:spcPts val="0"/>
              </a:spcAft>
              <a:defRPr sz="1200" smtClean="0">
                <a:solidFill>
                  <a:schemeClr val="tx1">
                    <a:tint val="75000"/>
                  </a:schemeClr>
                </a:solidFill>
                <a:latin typeface="+mn-lt"/>
                <a:cs typeface="+mn-cs"/>
              </a:defRPr>
            </a:lvl1pPr>
          </a:lstStyle>
          <a:p>
            <a:pPr>
              <a:defRPr/>
            </a:pPr>
            <a:fld id="{F420C3F7-E717-42F9-B905-2A0C4C0739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074"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5"/>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9436" y="228600"/>
            <a:ext cx="8363937"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905000"/>
            <a:ext cx="836393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85" r:id="rId1"/>
  </p:sldLayoutIdLst>
  <p:transition>
    <p:fade/>
  </p:transition>
  <p:txStyles>
    <p:titleStyle>
      <a:lvl1pPr algn="l" defTabSz="912813" rtl="0" eaLnBrk="1" fontAlgn="base" hangingPunct="1">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eaLnBrk="1" fontAlgn="base" hangingPunct="1">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eaLnBrk="1" fontAlgn="base" hangingPunct="1">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eaLnBrk="1" fontAlgn="base" hangingPunct="1">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eaLnBrk="1" fontAlgn="base" hangingPunct="1">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eaLnBrk="1" fontAlgn="base" hangingPunct="1">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kb.bcit.ca/sr/network/734.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developer.android.com/tools/device.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www.bcit.ca/files/cas/computingparttime/pdf/computingparttime_student_guide.pdf" TargetMode="External"/><Relationship Id="rId2" Type="http://schemas.openxmlformats.org/officeDocument/2006/relationships/hyperlink" Target="http://www.bcit.ca/cas/computingparttime/" TargetMode="External"/><Relationship Id="rId1" Type="http://schemas.openxmlformats.org/officeDocument/2006/relationships/slideLayout" Target="../slideLayouts/slideLayout13.xml"/><Relationship Id="rId6" Type="http://schemas.openxmlformats.org/officeDocument/2006/relationships/hyperlink" Target="http://www.bcit.ca/study/outlines/index.shtml" TargetMode="External"/><Relationship Id="rId5" Type="http://schemas.openxmlformats.org/officeDocument/2006/relationships/hyperlink" Target="http://www.bcit.ca/bookstore" TargetMode="External"/><Relationship Id="rId4" Type="http://schemas.openxmlformats.org/officeDocument/2006/relationships/hyperlink" Target="http://www.bcit.ca/its/student/"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learn.bcit.ca/"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android.com/about/dashboards/index.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developer.android.com/reference/packages.html"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hyperlink" Target="http://developer.android.com/develop/index.html" TargetMode="External"/><Relationship Id="rId7" Type="http://schemas.openxmlformats.org/officeDocument/2006/relationships/hyperlink" Target="http://developer.android.com/design/index.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developer.android.com/tools/index.html" TargetMode="External"/><Relationship Id="rId5" Type="http://schemas.openxmlformats.org/officeDocument/2006/relationships/hyperlink" Target="http://developer.android.com/reference/packages.html" TargetMode="External"/><Relationship Id="rId4" Type="http://schemas.openxmlformats.org/officeDocument/2006/relationships/hyperlink" Target="http://developer.android.com/guide/components/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3617</a:t>
            </a:r>
            <a:endParaRPr lang="en-US" dirty="0"/>
          </a:p>
        </p:txBody>
      </p:sp>
      <p:sp>
        <p:nvSpPr>
          <p:cNvPr id="3" name="Subtitle 2"/>
          <p:cNvSpPr>
            <a:spLocks noGrp="1"/>
          </p:cNvSpPr>
          <p:nvPr>
            <p:ph type="subTitle" idx="1"/>
          </p:nvPr>
        </p:nvSpPr>
        <p:spPr/>
        <p:txBody>
          <a:bodyPr/>
          <a:lstStyle/>
          <a:p>
            <a:r>
              <a:rPr lang="en-US" dirty="0" smtClean="0"/>
              <a:t>Week 1</a:t>
            </a:r>
            <a:endParaRPr lang="en-US" dirty="0"/>
          </a:p>
        </p:txBody>
      </p:sp>
    </p:spTree>
    <p:extLst>
      <p:ext uri="{BB962C8B-B14F-4D97-AF65-F5344CB8AC3E}">
        <p14:creationId xmlns:p14="http://schemas.microsoft.com/office/powerpoint/2010/main" val="303492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944562"/>
          </a:xfrm>
        </p:spPr>
        <p:txBody>
          <a:bodyPr/>
          <a:lstStyle/>
          <a:p>
            <a:r>
              <a:rPr lang="en-US" dirty="0" smtClean="0"/>
              <a:t>What to expect</a:t>
            </a:r>
            <a:endParaRPr lang="en-US" dirty="0"/>
          </a:p>
        </p:txBody>
      </p:sp>
      <p:sp>
        <p:nvSpPr>
          <p:cNvPr id="3" name="Content Placeholder 2"/>
          <p:cNvSpPr>
            <a:spLocks noGrp="1"/>
          </p:cNvSpPr>
          <p:nvPr>
            <p:ph idx="1"/>
          </p:nvPr>
        </p:nvSpPr>
        <p:spPr>
          <a:xfrm>
            <a:off x="457319" y="1295400"/>
            <a:ext cx="8229362" cy="5105399"/>
          </a:xfrm>
        </p:spPr>
        <p:txBody>
          <a:bodyPr/>
          <a:lstStyle/>
          <a:p>
            <a:r>
              <a:rPr lang="en-US" dirty="0" smtClean="0"/>
              <a:t>Inquisitiveness to explore and learn new things on your own</a:t>
            </a:r>
          </a:p>
          <a:p>
            <a:r>
              <a:rPr lang="en-US" dirty="0" smtClean="0"/>
              <a:t>Hands on programming course – you have to feel comfortable writing Java code (say 100 lines in some demos in the class) in an IDE environment alongside the instructor</a:t>
            </a:r>
          </a:p>
        </p:txBody>
      </p:sp>
    </p:spTree>
    <p:extLst>
      <p:ext uri="{BB962C8B-B14F-4D97-AF65-F5344CB8AC3E}">
        <p14:creationId xmlns:p14="http://schemas.microsoft.com/office/powerpoint/2010/main" val="297050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idx="1"/>
          </p:nvPr>
        </p:nvSpPr>
        <p:spPr/>
        <p:txBody>
          <a:bodyPr/>
          <a:lstStyle/>
          <a:p>
            <a:r>
              <a:rPr lang="en-US" dirty="0" smtClean="0"/>
              <a:t>Ability to allocate time and work on the final project between week 6 to 11</a:t>
            </a:r>
          </a:p>
          <a:p>
            <a:r>
              <a:rPr lang="en-US" dirty="0" smtClean="0"/>
              <a:t>Above all have fun in the course by trying to build an app of interest to you and educate your fellow students how you built the design and implementation of your app</a:t>
            </a:r>
            <a:endParaRPr lang="en-US" dirty="0"/>
          </a:p>
        </p:txBody>
      </p:sp>
    </p:spTree>
    <p:extLst>
      <p:ext uri="{BB962C8B-B14F-4D97-AF65-F5344CB8AC3E}">
        <p14:creationId xmlns:p14="http://schemas.microsoft.com/office/powerpoint/2010/main" val="297050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This course is not…</a:t>
            </a:r>
            <a:endParaRPr lang="en-US" dirty="0">
              <a:solidFill>
                <a:srgbClr val="FF0000"/>
              </a:solidFill>
            </a:endParaRPr>
          </a:p>
        </p:txBody>
      </p:sp>
      <p:sp>
        <p:nvSpPr>
          <p:cNvPr id="3" name="Content Placeholder 2"/>
          <p:cNvSpPr>
            <a:spLocks noGrp="1"/>
          </p:cNvSpPr>
          <p:nvPr>
            <p:ph idx="1"/>
          </p:nvPr>
        </p:nvSpPr>
        <p:spPr>
          <a:xfrm>
            <a:off x="457319" y="1447801"/>
            <a:ext cx="8229362" cy="4678366"/>
          </a:xfrm>
        </p:spPr>
        <p:txBody>
          <a:bodyPr/>
          <a:lstStyle/>
          <a:p>
            <a:r>
              <a:rPr lang="en-US" dirty="0" smtClean="0"/>
              <a:t>A </a:t>
            </a:r>
            <a:r>
              <a:rPr lang="en-US" dirty="0" smtClean="0"/>
              <a:t>course to learn Java Programming</a:t>
            </a:r>
          </a:p>
          <a:p>
            <a:r>
              <a:rPr lang="en-US" dirty="0" smtClean="0"/>
              <a:t>About </a:t>
            </a:r>
            <a:r>
              <a:rPr lang="en-US" dirty="0" smtClean="0"/>
              <a:t>making an experienced Android developer become an App millionaire</a:t>
            </a:r>
          </a:p>
          <a:p>
            <a:r>
              <a:rPr lang="en-US" dirty="0" smtClean="0"/>
              <a:t>About </a:t>
            </a:r>
            <a:r>
              <a:rPr lang="en-US" dirty="0" smtClean="0"/>
              <a:t>game </a:t>
            </a:r>
            <a:r>
              <a:rPr lang="en-US" dirty="0" smtClean="0"/>
              <a:t>programming</a:t>
            </a:r>
          </a:p>
          <a:p>
            <a:r>
              <a:rPr lang="en-US" dirty="0" smtClean="0"/>
              <a:t>About making an </a:t>
            </a:r>
            <a:r>
              <a:rPr lang="en-US" dirty="0" smtClean="0"/>
              <a:t>experienced Android Programmer </a:t>
            </a:r>
            <a:r>
              <a:rPr lang="en-US" dirty="0" smtClean="0"/>
              <a:t>become an expert. If you already an Android Programmer, </a:t>
            </a:r>
            <a:r>
              <a:rPr lang="en-US" dirty="0" smtClean="0"/>
              <a:t>this </a:t>
            </a:r>
            <a:r>
              <a:rPr lang="en-US" dirty="0" smtClean="0"/>
              <a:t>course might not add much more to your knowledge</a:t>
            </a:r>
            <a:endParaRPr lang="en-US" dirty="0"/>
          </a:p>
        </p:txBody>
      </p:sp>
    </p:spTree>
    <p:extLst>
      <p:ext uri="{BB962C8B-B14F-4D97-AF65-F5344CB8AC3E}">
        <p14:creationId xmlns:p14="http://schemas.microsoft.com/office/powerpoint/2010/main" val="21038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 Guide</a:t>
            </a:r>
            <a:endParaRPr lang="en-US" dirty="0"/>
          </a:p>
        </p:txBody>
      </p:sp>
      <p:sp>
        <p:nvSpPr>
          <p:cNvPr id="3" name="Content Placeholder 2"/>
          <p:cNvSpPr>
            <a:spLocks noGrp="1"/>
          </p:cNvSpPr>
          <p:nvPr>
            <p:ph idx="1"/>
          </p:nvPr>
        </p:nvSpPr>
        <p:spPr>
          <a:xfrm>
            <a:off x="389436" y="1447800"/>
            <a:ext cx="8363938" cy="4800600"/>
          </a:xfrm>
        </p:spPr>
        <p:txBody>
          <a:bodyPr/>
          <a:lstStyle/>
          <a:p>
            <a:r>
              <a:rPr lang="en-US" dirty="0" smtClean="0"/>
              <a:t>Assignments (30 %) – 3 Assignments to be done individually</a:t>
            </a:r>
          </a:p>
          <a:p>
            <a:r>
              <a:rPr lang="en-US" dirty="0" smtClean="0"/>
              <a:t>Midterm (30 %) – Written exam</a:t>
            </a:r>
          </a:p>
          <a:p>
            <a:r>
              <a:rPr lang="en-US" dirty="0" smtClean="0"/>
              <a:t>Final Project (40% )  - More on this on week 6</a:t>
            </a:r>
          </a:p>
          <a:p>
            <a:pPr marL="0" indent="0">
              <a:buNone/>
            </a:pPr>
            <a:r>
              <a:rPr lang="en-US" b="1" i="1" u="dotted" dirty="0" smtClean="0">
                <a:solidFill>
                  <a:srgbClr val="FF0000"/>
                </a:solidFill>
                <a:uFill>
                  <a:solidFill>
                    <a:schemeClr val="bg1"/>
                  </a:solidFill>
                </a:uFill>
              </a:rPr>
              <a:t>(Must complete final project successfully to pass the course)</a:t>
            </a:r>
          </a:p>
          <a:p>
            <a:pPr marL="0" indent="0">
              <a:buNone/>
            </a:pPr>
            <a:endParaRPr lang="en-US" b="1" i="1" u="dotted" dirty="0">
              <a:solidFill>
                <a:schemeClr val="tx1"/>
              </a:solidFill>
              <a:uFill>
                <a:solidFill>
                  <a:srgbClr val="FFFF00"/>
                </a:solidFill>
              </a:uFill>
            </a:endParaRPr>
          </a:p>
          <a:p>
            <a:pPr marL="0" indent="0">
              <a:buNone/>
            </a:pPr>
            <a:r>
              <a:rPr lang="en-US" b="1" i="1" u="dotted" dirty="0" smtClean="0">
                <a:solidFill>
                  <a:srgbClr val="FF0000"/>
                </a:solidFill>
                <a:uFill>
                  <a:solidFill>
                    <a:schemeClr val="bg1"/>
                  </a:solidFill>
                </a:uFill>
              </a:rPr>
              <a:t>You need 60% to pass the course</a:t>
            </a:r>
            <a:endParaRPr lang="en-US" b="1" i="1" u="dotted" dirty="0">
              <a:solidFill>
                <a:srgbClr val="FF0000"/>
              </a:solidFill>
              <a:uFill>
                <a:solidFill>
                  <a:schemeClr val="bg1"/>
                </a:solidFill>
              </a:uFill>
            </a:endParaRPr>
          </a:p>
        </p:txBody>
      </p:sp>
    </p:spTree>
    <p:extLst>
      <p:ext uri="{BB962C8B-B14F-4D97-AF65-F5344CB8AC3E}">
        <p14:creationId xmlns:p14="http://schemas.microsoft.com/office/powerpoint/2010/main" val="71414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a:t>
            </a:r>
            <a:endParaRPr lang="en-US" dirty="0"/>
          </a:p>
        </p:txBody>
      </p:sp>
      <p:sp>
        <p:nvSpPr>
          <p:cNvPr id="3" name="Content Placeholder 2"/>
          <p:cNvSpPr>
            <a:spLocks noGrp="1"/>
          </p:cNvSpPr>
          <p:nvPr>
            <p:ph idx="1"/>
          </p:nvPr>
        </p:nvSpPr>
        <p:spPr>
          <a:xfrm>
            <a:off x="389436" y="1447800"/>
            <a:ext cx="8363938" cy="4284250"/>
          </a:xfrm>
        </p:spPr>
        <p:txBody>
          <a:bodyPr/>
          <a:lstStyle/>
          <a:p>
            <a:r>
              <a:rPr lang="en-US" dirty="0"/>
              <a:t>BCIT policy requires 90% attendance in the course (means you can miss at most 2 classes in the course)</a:t>
            </a:r>
          </a:p>
          <a:p>
            <a:r>
              <a:rPr lang="en-US" dirty="0"/>
              <a:t>Send an email to the instructor if you cannot make it to a class</a:t>
            </a:r>
          </a:p>
          <a:p>
            <a:r>
              <a:rPr lang="en-US" dirty="0"/>
              <a:t>Missing the </a:t>
            </a:r>
            <a:r>
              <a:rPr lang="en-US" dirty="0" smtClean="0"/>
              <a:t>final project </a:t>
            </a:r>
            <a:r>
              <a:rPr lang="en-US" dirty="0" smtClean="0"/>
              <a:t>would </a:t>
            </a:r>
            <a:r>
              <a:rPr lang="en-US" dirty="0"/>
              <a:t>earn </a:t>
            </a:r>
            <a:r>
              <a:rPr lang="en-US" dirty="0" smtClean="0"/>
              <a:t>an “F” (Failed) for the course</a:t>
            </a:r>
            <a:endParaRPr lang="en-US" dirty="0"/>
          </a:p>
          <a:p>
            <a:endParaRPr lang="en-US" dirty="0"/>
          </a:p>
        </p:txBody>
      </p:sp>
    </p:spTree>
    <p:extLst>
      <p:ext uri="{BB962C8B-B14F-4D97-AF65-F5344CB8AC3E}">
        <p14:creationId xmlns:p14="http://schemas.microsoft.com/office/powerpoint/2010/main" val="138418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a:t>
            </a:r>
            <a:endParaRPr lang="en-US" dirty="0"/>
          </a:p>
        </p:txBody>
      </p:sp>
      <p:sp>
        <p:nvSpPr>
          <p:cNvPr id="3" name="Content Placeholder 2"/>
          <p:cNvSpPr>
            <a:spLocks noGrp="1"/>
          </p:cNvSpPr>
          <p:nvPr>
            <p:ph idx="1"/>
          </p:nvPr>
        </p:nvSpPr>
        <p:spPr>
          <a:xfrm>
            <a:off x="389436" y="1447800"/>
            <a:ext cx="8363938" cy="4953000"/>
          </a:xfrm>
        </p:spPr>
        <p:txBody>
          <a:bodyPr/>
          <a:lstStyle/>
          <a:p>
            <a:r>
              <a:rPr lang="en-US" dirty="0" smtClean="0"/>
              <a:t>Required Text book</a:t>
            </a:r>
          </a:p>
          <a:p>
            <a:pPr marL="395288" lvl="1" indent="0">
              <a:buNone/>
            </a:pPr>
            <a:r>
              <a:rPr lang="en-US" dirty="0" smtClean="0"/>
              <a:t>Head First Android Development by </a:t>
            </a:r>
            <a:r>
              <a:rPr lang="en-US" dirty="0" err="1" smtClean="0"/>
              <a:t>Oreilly</a:t>
            </a:r>
            <a:r>
              <a:rPr lang="en-US" dirty="0" smtClean="0"/>
              <a:t> Publications</a:t>
            </a:r>
            <a:endParaRPr lang="en-US" dirty="0"/>
          </a:p>
          <a:p>
            <a:r>
              <a:rPr lang="en-US" dirty="0" smtClean="0"/>
              <a:t>Reference Books </a:t>
            </a:r>
          </a:p>
          <a:p>
            <a:pPr marL="457200" lvl="1" indent="0">
              <a:buNone/>
            </a:pPr>
            <a:r>
              <a:rPr lang="en-US" dirty="0" smtClean="0"/>
              <a:t>Android Programming – The Big Nerd Ranch guide</a:t>
            </a:r>
          </a:p>
          <a:p>
            <a:pPr marL="0" indent="0">
              <a:buNone/>
            </a:pPr>
            <a:endParaRPr lang="en-US" dirty="0" smtClean="0"/>
          </a:p>
        </p:txBody>
      </p:sp>
    </p:spTree>
    <p:extLst>
      <p:ext uri="{BB962C8B-B14F-4D97-AF65-F5344CB8AC3E}">
        <p14:creationId xmlns:p14="http://schemas.microsoft.com/office/powerpoint/2010/main" val="205761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 in class</a:t>
            </a:r>
            <a:endParaRPr lang="en-US" dirty="0"/>
          </a:p>
        </p:txBody>
      </p:sp>
      <p:sp>
        <p:nvSpPr>
          <p:cNvPr id="3" name="Content Placeholder 2"/>
          <p:cNvSpPr>
            <a:spLocks noGrp="1"/>
          </p:cNvSpPr>
          <p:nvPr>
            <p:ph idx="1"/>
          </p:nvPr>
        </p:nvSpPr>
        <p:spPr>
          <a:xfrm>
            <a:off x="389436" y="1447800"/>
            <a:ext cx="8363938" cy="5247489"/>
          </a:xfrm>
        </p:spPr>
        <p:txBody>
          <a:bodyPr/>
          <a:lstStyle/>
          <a:p>
            <a:r>
              <a:rPr lang="en-US" dirty="0" smtClean="0"/>
              <a:t>JDK 1.7 (64-bit)</a:t>
            </a:r>
          </a:p>
          <a:p>
            <a:r>
              <a:rPr lang="en-US" dirty="0" smtClean="0"/>
              <a:t>Android Studio</a:t>
            </a:r>
          </a:p>
          <a:p>
            <a:r>
              <a:rPr lang="en-US" dirty="0" smtClean="0"/>
              <a:t>Course assumes Windows as the development platform. </a:t>
            </a:r>
          </a:p>
        </p:txBody>
      </p:sp>
    </p:spTree>
    <p:extLst>
      <p:ext uri="{BB962C8B-B14F-4D97-AF65-F5344CB8AC3E}">
        <p14:creationId xmlns:p14="http://schemas.microsoft.com/office/powerpoint/2010/main" val="93863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for the class</a:t>
            </a:r>
            <a:endParaRPr lang="en-US" dirty="0"/>
          </a:p>
        </p:txBody>
      </p:sp>
      <p:sp>
        <p:nvSpPr>
          <p:cNvPr id="3" name="Content Placeholder 2"/>
          <p:cNvSpPr>
            <a:spLocks noGrp="1"/>
          </p:cNvSpPr>
          <p:nvPr>
            <p:ph idx="1"/>
          </p:nvPr>
        </p:nvSpPr>
        <p:spPr>
          <a:xfrm>
            <a:off x="457319" y="1371600"/>
            <a:ext cx="8229362" cy="4876799"/>
          </a:xfrm>
        </p:spPr>
        <p:txBody>
          <a:bodyPr/>
          <a:lstStyle/>
          <a:p>
            <a:r>
              <a:rPr lang="en-US" dirty="0"/>
              <a:t>The </a:t>
            </a:r>
            <a:r>
              <a:rPr lang="en-US" dirty="0" smtClean="0"/>
              <a:t>two </a:t>
            </a:r>
            <a:r>
              <a:rPr lang="en-US" dirty="0"/>
              <a:t>software downloads (64-bit versions) are available on J:\COMP\3617\2016 accessible to  BCIT workstations. You can copy them and install them on your home </a:t>
            </a:r>
            <a:r>
              <a:rPr lang="en-US" dirty="0" smtClean="0"/>
              <a:t>machines</a:t>
            </a:r>
          </a:p>
          <a:p>
            <a:r>
              <a:rPr lang="en-US" dirty="0" smtClean="0"/>
              <a:t>For instructions on how to access them from home, </a:t>
            </a:r>
            <a:r>
              <a:rPr lang="en-US" dirty="0" smtClean="0">
                <a:hlinkClick r:id="rId3"/>
              </a:rPr>
              <a:t>click here</a:t>
            </a:r>
            <a:r>
              <a:rPr lang="en-US" dirty="0" smtClean="0"/>
              <a:t> (or see the URL in the notes)</a:t>
            </a:r>
            <a:endParaRPr lang="en-US" dirty="0"/>
          </a:p>
          <a:p>
            <a:r>
              <a:rPr lang="en-US" dirty="0"/>
              <a:t>If your machines are 32-bit, you can download and install the 32-bit versions of the same</a:t>
            </a:r>
          </a:p>
          <a:p>
            <a:endParaRPr lang="en-US" dirty="0"/>
          </a:p>
        </p:txBody>
      </p:sp>
    </p:spTree>
    <p:extLst>
      <p:ext uri="{BB962C8B-B14F-4D97-AF65-F5344CB8AC3E}">
        <p14:creationId xmlns:p14="http://schemas.microsoft.com/office/powerpoint/2010/main" val="4726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Users</a:t>
            </a:r>
            <a:endParaRPr lang="en-US" dirty="0"/>
          </a:p>
        </p:txBody>
      </p:sp>
      <p:sp>
        <p:nvSpPr>
          <p:cNvPr id="3" name="Content Placeholder 2"/>
          <p:cNvSpPr>
            <a:spLocks noGrp="1"/>
          </p:cNvSpPr>
          <p:nvPr>
            <p:ph idx="1"/>
          </p:nvPr>
        </p:nvSpPr>
        <p:spPr>
          <a:xfrm>
            <a:off x="457319" y="1219201"/>
            <a:ext cx="8229362" cy="4906966"/>
          </a:xfrm>
        </p:spPr>
        <p:txBody>
          <a:bodyPr/>
          <a:lstStyle/>
          <a:p>
            <a:r>
              <a:rPr lang="en-US" dirty="0"/>
              <a:t>If you are using Mac, it is expected that you are knowledgeable with the </a:t>
            </a:r>
            <a:r>
              <a:rPr lang="en-US" dirty="0" smtClean="0"/>
              <a:t>Terminal </a:t>
            </a:r>
            <a:r>
              <a:rPr lang="en-US" dirty="0"/>
              <a:t>and </a:t>
            </a:r>
            <a:r>
              <a:rPr lang="en-US" dirty="0" smtClean="0"/>
              <a:t>are comfortable using the common command line </a:t>
            </a:r>
            <a:r>
              <a:rPr lang="en-US" dirty="0" smtClean="0"/>
              <a:t>tools</a:t>
            </a:r>
          </a:p>
          <a:p>
            <a:r>
              <a:rPr lang="en-US" dirty="0" smtClean="0"/>
              <a:t>You are responsible for finding the equivalent short cut keys in Android (a keyboard shortcut cheat sheet will be provided for Mac and Windows environments)</a:t>
            </a:r>
            <a:endParaRPr lang="en-US" dirty="0"/>
          </a:p>
          <a:p>
            <a:endParaRPr lang="en-US" dirty="0"/>
          </a:p>
        </p:txBody>
      </p:sp>
    </p:spTree>
    <p:extLst>
      <p:ext uri="{BB962C8B-B14F-4D97-AF65-F5344CB8AC3E}">
        <p14:creationId xmlns:p14="http://schemas.microsoft.com/office/powerpoint/2010/main" val="42444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Consistency</a:t>
            </a:r>
            <a:endParaRPr lang="en-US" dirty="0"/>
          </a:p>
        </p:txBody>
      </p:sp>
      <p:sp>
        <p:nvSpPr>
          <p:cNvPr id="3" name="Content Placeholder 2"/>
          <p:cNvSpPr>
            <a:spLocks noGrp="1"/>
          </p:cNvSpPr>
          <p:nvPr>
            <p:ph idx="1"/>
          </p:nvPr>
        </p:nvSpPr>
        <p:spPr>
          <a:xfrm>
            <a:off x="457319" y="1295401"/>
            <a:ext cx="8229362" cy="4830766"/>
          </a:xfrm>
        </p:spPr>
        <p:txBody>
          <a:bodyPr/>
          <a:lstStyle/>
          <a:p>
            <a:r>
              <a:rPr lang="en-US" dirty="0" smtClean="0"/>
              <a:t>It is important that all of you use the same version of Android Studio as is installed in the </a:t>
            </a:r>
            <a:r>
              <a:rPr lang="en-US" dirty="0" smtClean="0"/>
              <a:t>classroom </a:t>
            </a:r>
            <a:r>
              <a:rPr lang="en-US" dirty="0" smtClean="0"/>
              <a:t>– no exceptions</a:t>
            </a:r>
          </a:p>
          <a:p>
            <a:r>
              <a:rPr lang="en-US" dirty="0" smtClean="0"/>
              <a:t>If you submit versions of Android Studio projects that cannot be opened with the Android Studio installation in the classroom, then your assignments/project will not be graded and you will lose points</a:t>
            </a:r>
            <a:endParaRPr lang="en-US" dirty="0"/>
          </a:p>
        </p:txBody>
      </p:sp>
    </p:spTree>
    <p:extLst>
      <p:ext uri="{BB962C8B-B14F-4D97-AF65-F5344CB8AC3E}">
        <p14:creationId xmlns:p14="http://schemas.microsoft.com/office/powerpoint/2010/main" val="266375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 3617</a:t>
            </a:r>
            <a:endParaRPr lang="en-US" dirty="0"/>
          </a:p>
        </p:txBody>
      </p:sp>
      <p:sp>
        <p:nvSpPr>
          <p:cNvPr id="3" name="Content Placeholder 2"/>
          <p:cNvSpPr>
            <a:spLocks noGrp="1"/>
          </p:cNvSpPr>
          <p:nvPr>
            <p:ph idx="1"/>
          </p:nvPr>
        </p:nvSpPr>
        <p:spPr>
          <a:xfrm>
            <a:off x="389436" y="1447800"/>
            <a:ext cx="8363938" cy="2412968"/>
          </a:xfrm>
        </p:spPr>
        <p:txBody>
          <a:bodyPr/>
          <a:lstStyle/>
          <a:p>
            <a:r>
              <a:rPr lang="en-US" dirty="0" smtClean="0"/>
              <a:t>Android and Mobile Applications in Java</a:t>
            </a:r>
          </a:p>
          <a:p>
            <a:r>
              <a:rPr lang="en-US" dirty="0" smtClean="0"/>
              <a:t>Uses Android Studio based development environment for building Android apps</a:t>
            </a:r>
          </a:p>
          <a:p>
            <a:r>
              <a:rPr lang="en-US" dirty="0" smtClean="0"/>
              <a:t>Makes use of Emulator for development in class</a:t>
            </a:r>
            <a:endParaRPr lang="en-US" dirty="0"/>
          </a:p>
        </p:txBody>
      </p:sp>
    </p:spTree>
    <p:extLst>
      <p:ext uri="{BB962C8B-B14F-4D97-AF65-F5344CB8AC3E}">
        <p14:creationId xmlns:p14="http://schemas.microsoft.com/office/powerpoint/2010/main" val="1164996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a:xfrm>
            <a:off x="389436" y="1447800"/>
            <a:ext cx="8363938" cy="4924425"/>
          </a:xfrm>
        </p:spPr>
        <p:txBody>
          <a:bodyPr/>
          <a:lstStyle/>
          <a:p>
            <a:r>
              <a:rPr lang="en-US" dirty="0" smtClean="0"/>
              <a:t>We will only be using Android Emulator in the class</a:t>
            </a:r>
          </a:p>
          <a:p>
            <a:r>
              <a:rPr lang="en-US" dirty="0" smtClean="0"/>
              <a:t>Assignments will be tested on the emulator</a:t>
            </a:r>
          </a:p>
          <a:p>
            <a:r>
              <a:rPr lang="en-US" dirty="0" smtClean="0"/>
              <a:t>Sadly Android emulators are terribly slow</a:t>
            </a:r>
          </a:p>
          <a:p>
            <a:r>
              <a:rPr lang="en-US" dirty="0" smtClean="0"/>
              <a:t>Emulators can be sped up by choosing x86 Android images rather than ARM images</a:t>
            </a:r>
          </a:p>
          <a:p>
            <a:r>
              <a:rPr lang="en-US" dirty="0" smtClean="0"/>
              <a:t>Software from Intel (HAXM) speeds up the emulator (we will be using this in class)</a:t>
            </a:r>
          </a:p>
          <a:p>
            <a:r>
              <a:rPr lang="en-US" dirty="0" smtClean="0"/>
              <a:t>Without HAXM it is painfully slow</a:t>
            </a:r>
          </a:p>
        </p:txBody>
      </p:sp>
    </p:spTree>
    <p:extLst>
      <p:ext uri="{BB962C8B-B14F-4D97-AF65-F5344CB8AC3E}">
        <p14:creationId xmlns:p14="http://schemas.microsoft.com/office/powerpoint/2010/main" val="392774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a:xfrm>
            <a:off x="389436" y="1447800"/>
            <a:ext cx="8363938" cy="5170646"/>
          </a:xfrm>
        </p:spPr>
        <p:txBody>
          <a:bodyPr/>
          <a:lstStyle/>
          <a:p>
            <a:r>
              <a:rPr lang="en-US" dirty="0" smtClean="0"/>
              <a:t>Certain features (</a:t>
            </a:r>
            <a:r>
              <a:rPr lang="en-US" dirty="0" err="1" smtClean="0"/>
              <a:t>Eg</a:t>
            </a:r>
            <a:r>
              <a:rPr lang="en-US" dirty="0" smtClean="0"/>
              <a:t>: Google Maps) of Android can only be tested on a device</a:t>
            </a:r>
          </a:p>
          <a:p>
            <a:r>
              <a:rPr lang="en-US" dirty="0" smtClean="0"/>
              <a:t>If your final Project requires a device, you are welcome to bring your own for the demo</a:t>
            </a:r>
          </a:p>
          <a:p>
            <a:r>
              <a:rPr lang="en-US" dirty="0"/>
              <a:t>If you have a device that you would like to </a:t>
            </a:r>
            <a:r>
              <a:rPr lang="en-US" dirty="0" smtClean="0"/>
              <a:t>use in class, </a:t>
            </a:r>
            <a:r>
              <a:rPr lang="en-US" dirty="0"/>
              <a:t>you are welcome to do so – but you are responsible for setting it up by going through the documentation provided by your </a:t>
            </a:r>
            <a:r>
              <a:rPr lang="en-US" dirty="0" smtClean="0"/>
              <a:t>device’s vendor</a:t>
            </a:r>
            <a:endParaRPr lang="en-US" dirty="0"/>
          </a:p>
          <a:p>
            <a:endParaRPr lang="en-US" dirty="0"/>
          </a:p>
        </p:txBody>
      </p:sp>
    </p:spTree>
    <p:extLst>
      <p:ext uri="{BB962C8B-B14F-4D97-AF65-F5344CB8AC3E}">
        <p14:creationId xmlns:p14="http://schemas.microsoft.com/office/powerpoint/2010/main" val="126419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device</a:t>
            </a:r>
            <a:endParaRPr lang="en-US" dirty="0"/>
          </a:p>
        </p:txBody>
      </p:sp>
      <p:sp>
        <p:nvSpPr>
          <p:cNvPr id="3" name="Content Placeholder 2"/>
          <p:cNvSpPr>
            <a:spLocks noGrp="1"/>
          </p:cNvSpPr>
          <p:nvPr>
            <p:ph idx="1"/>
          </p:nvPr>
        </p:nvSpPr>
        <p:spPr/>
        <p:txBody>
          <a:bodyPr/>
          <a:lstStyle/>
          <a:p>
            <a:r>
              <a:rPr lang="en-US" dirty="0" smtClean="0"/>
              <a:t>Here is the link to setting up a device for development </a:t>
            </a:r>
          </a:p>
          <a:p>
            <a:pPr marL="400050" lvl="1" indent="0">
              <a:buNone/>
            </a:pPr>
            <a:r>
              <a:rPr lang="en-US" dirty="0" smtClean="0">
                <a:hlinkClick r:id="rId2"/>
              </a:rPr>
              <a:t>http</a:t>
            </a:r>
            <a:r>
              <a:rPr lang="en-US" dirty="0">
                <a:hlinkClick r:id="rId2"/>
              </a:rPr>
              <a:t>://developer.android.com/tools/device.html</a:t>
            </a:r>
            <a:endParaRPr lang="en-US" dirty="0"/>
          </a:p>
        </p:txBody>
      </p:sp>
    </p:spTree>
    <p:extLst>
      <p:ext uri="{BB962C8B-B14F-4D97-AF65-F5344CB8AC3E}">
        <p14:creationId xmlns:p14="http://schemas.microsoft.com/office/powerpoint/2010/main" val="266856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Resources</a:t>
            </a:r>
            <a:endParaRPr lang="en-US" dirty="0"/>
          </a:p>
        </p:txBody>
      </p:sp>
      <p:sp>
        <p:nvSpPr>
          <p:cNvPr id="3" name="Content Placeholder 2"/>
          <p:cNvSpPr>
            <a:spLocks noGrp="1"/>
          </p:cNvSpPr>
          <p:nvPr>
            <p:ph idx="1"/>
          </p:nvPr>
        </p:nvSpPr>
        <p:spPr>
          <a:xfrm>
            <a:off x="389436" y="1447800"/>
            <a:ext cx="8363938" cy="4759765"/>
          </a:xfrm>
        </p:spPr>
        <p:txBody>
          <a:bodyPr/>
          <a:lstStyle/>
          <a:p>
            <a:r>
              <a:rPr lang="en-CA" dirty="0"/>
              <a:t>P/T Computing Studies Website:</a:t>
            </a:r>
          </a:p>
          <a:p>
            <a:pPr lvl="1">
              <a:buFont typeface="Wingdings 2" pitchFamily="18" charset="2"/>
              <a:buNone/>
            </a:pPr>
            <a:r>
              <a:rPr lang="en-CA" sz="2000" dirty="0">
                <a:hlinkClick r:id="rId2"/>
              </a:rPr>
              <a:t>http://www.bcit.ca/cas/computingparttime/</a:t>
            </a:r>
            <a:endParaRPr lang="en-CA" sz="2000" dirty="0">
              <a:hlinkClick r:id="rId3"/>
            </a:endParaRPr>
          </a:p>
          <a:p>
            <a:r>
              <a:rPr lang="en-CA" dirty="0"/>
              <a:t>Student Guide:</a:t>
            </a:r>
          </a:p>
          <a:p>
            <a:pPr lvl="1">
              <a:buFont typeface="Wingdings 2" pitchFamily="18" charset="2"/>
              <a:buNone/>
            </a:pPr>
            <a:r>
              <a:rPr lang="en-CA" sz="1500" dirty="0">
                <a:hlinkClick r:id="rId3"/>
              </a:rPr>
              <a:t>http://www.bcit.ca/files/cas/computingparttime/pdf/computingparttime_student_guide.pdf</a:t>
            </a:r>
            <a:endParaRPr lang="en-CA" sz="1600" dirty="0">
              <a:hlinkClick r:id="rId2"/>
            </a:endParaRPr>
          </a:p>
          <a:p>
            <a:r>
              <a:rPr lang="en-CA" dirty="0"/>
              <a:t>Student resources:</a:t>
            </a:r>
            <a:endParaRPr lang="en-CA" dirty="0">
              <a:hlinkClick r:id="rId4"/>
            </a:endParaRPr>
          </a:p>
          <a:p>
            <a:pPr lvl="1">
              <a:buFont typeface="Wingdings 2" pitchFamily="18" charset="2"/>
              <a:buNone/>
            </a:pPr>
            <a:r>
              <a:rPr lang="en-CA" sz="2000" dirty="0">
                <a:hlinkClick r:id="rId4"/>
              </a:rPr>
              <a:t>http://www.bcit.ca/its/student/</a:t>
            </a:r>
            <a:endParaRPr lang="en-CA" sz="2400" dirty="0">
              <a:hlinkClick r:id="rId2"/>
            </a:endParaRPr>
          </a:p>
          <a:p>
            <a:r>
              <a:rPr lang="en-CA" dirty="0"/>
              <a:t>BCIT Bookstore</a:t>
            </a:r>
          </a:p>
          <a:p>
            <a:pPr lvl="1">
              <a:buFont typeface="Wingdings 2" pitchFamily="18" charset="2"/>
              <a:buNone/>
            </a:pPr>
            <a:r>
              <a:rPr lang="en-CA" sz="2000" dirty="0">
                <a:hlinkClick r:id="rId5"/>
              </a:rPr>
              <a:t>http://www.bcit.ca/bookstore</a:t>
            </a:r>
            <a:endParaRPr lang="en-CA" sz="2000" dirty="0"/>
          </a:p>
          <a:p>
            <a:pPr lvl="0">
              <a:buClr>
                <a:srgbClr val="6EA0B0"/>
              </a:buClr>
            </a:pPr>
            <a:r>
              <a:rPr lang="en-CA" b="1" dirty="0" smtClean="0"/>
              <a:t>Course </a:t>
            </a:r>
            <a:r>
              <a:rPr lang="en-CA" b="1" dirty="0"/>
              <a:t>Syllabus</a:t>
            </a:r>
          </a:p>
          <a:p>
            <a:pPr lvl="1">
              <a:buClr>
                <a:srgbClr val="6EA0B0"/>
              </a:buClr>
              <a:buNone/>
            </a:pPr>
            <a:r>
              <a:rPr lang="en-CA" sz="2000" dirty="0">
                <a:solidFill>
                  <a:prstClr val="white"/>
                </a:solidFill>
                <a:hlinkClick r:id="rId6"/>
              </a:rPr>
              <a:t>http://www.bcit.ca/study/outlines/index.shtml</a:t>
            </a:r>
            <a:endParaRPr lang="en-CA" sz="2000" dirty="0">
              <a:solidFill>
                <a:prstClr val="white"/>
              </a:solidFill>
            </a:endParaRPr>
          </a:p>
          <a:p>
            <a:endParaRPr lang="en-US" dirty="0"/>
          </a:p>
        </p:txBody>
      </p:sp>
    </p:spTree>
    <p:extLst>
      <p:ext uri="{BB962C8B-B14F-4D97-AF65-F5344CB8AC3E}">
        <p14:creationId xmlns:p14="http://schemas.microsoft.com/office/powerpoint/2010/main" val="175589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Resources</a:t>
            </a:r>
            <a:endParaRPr lang="en-US" dirty="0"/>
          </a:p>
        </p:txBody>
      </p:sp>
      <p:sp>
        <p:nvSpPr>
          <p:cNvPr id="3" name="Content Placeholder 2"/>
          <p:cNvSpPr>
            <a:spLocks noGrp="1"/>
          </p:cNvSpPr>
          <p:nvPr>
            <p:ph idx="1"/>
          </p:nvPr>
        </p:nvSpPr>
        <p:spPr>
          <a:xfrm>
            <a:off x="389436" y="1447800"/>
            <a:ext cx="8363938" cy="5269135"/>
          </a:xfrm>
        </p:spPr>
        <p:txBody>
          <a:bodyPr/>
          <a:lstStyle/>
          <a:p>
            <a:r>
              <a:rPr lang="en-US" dirty="0" smtClean="0"/>
              <a:t>Available via D2L (Desire to Learn) web site </a:t>
            </a:r>
            <a:r>
              <a:rPr lang="en-US" dirty="0" smtClean="0">
                <a:hlinkClick r:id="rId2"/>
              </a:rPr>
              <a:t>http://learn.bcit.ca</a:t>
            </a:r>
            <a:r>
              <a:rPr lang="en-US" dirty="0" smtClean="0"/>
              <a:t> (Can be accessed remotely)</a:t>
            </a:r>
          </a:p>
          <a:p>
            <a:r>
              <a:rPr lang="en-US" dirty="0" smtClean="0"/>
              <a:t>For any submissions (Assignments/Project) use D2L. There will be </a:t>
            </a:r>
            <a:r>
              <a:rPr lang="en-US" dirty="0" err="1" smtClean="0"/>
              <a:t>dropbox</a:t>
            </a:r>
            <a:r>
              <a:rPr lang="en-US" dirty="0" smtClean="0"/>
              <a:t> folders for each required submission</a:t>
            </a:r>
          </a:p>
          <a:p>
            <a:r>
              <a:rPr lang="en-US" dirty="0" smtClean="0"/>
              <a:t>Use zip files for any submissions. No other compression formats will be accepted</a:t>
            </a:r>
          </a:p>
          <a:p>
            <a:r>
              <a:rPr lang="en-US" dirty="0" smtClean="0"/>
              <a:t>Set a forwarding address in D2L to your personal email otherwise any emails from me will not reach you unless you login to D2L</a:t>
            </a:r>
          </a:p>
        </p:txBody>
      </p:sp>
    </p:spTree>
    <p:extLst>
      <p:ext uri="{BB962C8B-B14F-4D97-AF65-F5344CB8AC3E}">
        <p14:creationId xmlns:p14="http://schemas.microsoft.com/office/powerpoint/2010/main" val="344735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Resources</a:t>
            </a:r>
            <a:endParaRPr lang="en-US" dirty="0"/>
          </a:p>
        </p:txBody>
      </p:sp>
      <p:sp>
        <p:nvSpPr>
          <p:cNvPr id="3" name="Content Placeholder 2"/>
          <p:cNvSpPr>
            <a:spLocks noGrp="1"/>
          </p:cNvSpPr>
          <p:nvPr>
            <p:ph idx="1"/>
          </p:nvPr>
        </p:nvSpPr>
        <p:spPr>
          <a:xfrm>
            <a:off x="389436" y="1066801"/>
            <a:ext cx="8363938" cy="5638799"/>
          </a:xfrm>
        </p:spPr>
        <p:txBody>
          <a:bodyPr/>
          <a:lstStyle/>
          <a:p>
            <a:r>
              <a:rPr lang="en-US" dirty="0" smtClean="0"/>
              <a:t>Home Directory (H:\)</a:t>
            </a:r>
          </a:p>
          <a:p>
            <a:pPr lvl="1"/>
            <a:r>
              <a:rPr lang="en-US" dirty="0" smtClean="0"/>
              <a:t>Accessible to all students logged into BCIT workstations</a:t>
            </a:r>
          </a:p>
          <a:p>
            <a:pPr lvl="1"/>
            <a:r>
              <a:rPr lang="en-US" dirty="0" smtClean="0"/>
              <a:t>Your exclusive storage on the network</a:t>
            </a:r>
          </a:p>
          <a:p>
            <a:pPr lvl="1"/>
            <a:r>
              <a:rPr lang="en-US" dirty="0" smtClean="0"/>
              <a:t>Don’t run anything off this drive as it would be really slow</a:t>
            </a:r>
          </a:p>
          <a:p>
            <a:pPr lvl="1"/>
            <a:r>
              <a:rPr lang="en-US" dirty="0" smtClean="0"/>
              <a:t>Data will be available through out the semester</a:t>
            </a:r>
          </a:p>
          <a:p>
            <a:r>
              <a:rPr lang="en-US" dirty="0" smtClean="0"/>
              <a:t>BCIT Machines get re-imaged regularly – so don’t save your projects on C: or D: for future access</a:t>
            </a:r>
          </a:p>
        </p:txBody>
      </p:sp>
    </p:spTree>
    <p:extLst>
      <p:ext uri="{BB962C8B-B14F-4D97-AF65-F5344CB8AC3E}">
        <p14:creationId xmlns:p14="http://schemas.microsoft.com/office/powerpoint/2010/main" val="405131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Freeze on the workstations</a:t>
            </a:r>
            <a:endParaRPr lang="en-US" dirty="0"/>
          </a:p>
        </p:txBody>
      </p:sp>
      <p:sp>
        <p:nvSpPr>
          <p:cNvPr id="3" name="Content Placeholder 2"/>
          <p:cNvSpPr>
            <a:spLocks noGrp="1"/>
          </p:cNvSpPr>
          <p:nvPr>
            <p:ph idx="1"/>
          </p:nvPr>
        </p:nvSpPr>
        <p:spPr>
          <a:xfrm>
            <a:off x="457319" y="1371600"/>
            <a:ext cx="8229362" cy="5029199"/>
          </a:xfrm>
        </p:spPr>
        <p:txBody>
          <a:bodyPr/>
          <a:lstStyle/>
          <a:p>
            <a:r>
              <a:rPr lang="en-US" dirty="0" smtClean="0"/>
              <a:t>PCs in this classroom are protected by software known as Deep Freeze</a:t>
            </a:r>
          </a:p>
          <a:p>
            <a:r>
              <a:rPr lang="en-US" dirty="0"/>
              <a:t>The software reimages the machines every week, which means you cannot save something to the </a:t>
            </a:r>
            <a:r>
              <a:rPr lang="en-US" dirty="0" smtClean="0"/>
              <a:t>disks C: and D: and except </a:t>
            </a:r>
            <a:r>
              <a:rPr lang="en-US" dirty="0"/>
              <a:t>it to be available the following week</a:t>
            </a:r>
          </a:p>
          <a:p>
            <a:r>
              <a:rPr lang="en-US" dirty="0" smtClean="0"/>
              <a:t>H: is your personal storage and is not affected by this. But this is a network share, so don’t run the software from here as it will be slow</a:t>
            </a:r>
          </a:p>
        </p:txBody>
      </p:sp>
    </p:spTree>
    <p:extLst>
      <p:ext uri="{BB962C8B-B14F-4D97-AF65-F5344CB8AC3E}">
        <p14:creationId xmlns:p14="http://schemas.microsoft.com/office/powerpoint/2010/main" val="1403629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Freeze on the workstations</a:t>
            </a:r>
            <a:endParaRPr lang="en-US" dirty="0"/>
          </a:p>
        </p:txBody>
      </p:sp>
      <p:sp>
        <p:nvSpPr>
          <p:cNvPr id="3" name="Content Placeholder 2"/>
          <p:cNvSpPr>
            <a:spLocks noGrp="1"/>
          </p:cNvSpPr>
          <p:nvPr>
            <p:ph idx="1"/>
          </p:nvPr>
        </p:nvSpPr>
        <p:spPr>
          <a:xfrm>
            <a:off x="457319" y="1600203"/>
            <a:ext cx="8229362" cy="4724397"/>
          </a:xfrm>
        </p:spPr>
        <p:txBody>
          <a:bodyPr/>
          <a:lstStyle/>
          <a:p>
            <a:r>
              <a:rPr lang="en-US" dirty="0" smtClean="0"/>
              <a:t>Since Android Studio configuration is done after the installation, BCIT has actually installed and configured all the machines</a:t>
            </a:r>
          </a:p>
          <a:p>
            <a:r>
              <a:rPr lang="en-US" dirty="0" smtClean="0"/>
              <a:t>This is the first time that the course is conducted with this limitation</a:t>
            </a:r>
          </a:p>
          <a:p>
            <a:r>
              <a:rPr lang="en-US" dirty="0" smtClean="0"/>
              <a:t>So this presents some unanticipated challenges for me – so your patience, when we run into issues due this, is appreciated</a:t>
            </a:r>
            <a:endParaRPr lang="en-US" dirty="0"/>
          </a:p>
        </p:txBody>
      </p:sp>
    </p:spTree>
    <p:extLst>
      <p:ext uri="{BB962C8B-B14F-4D97-AF65-F5344CB8AC3E}">
        <p14:creationId xmlns:p14="http://schemas.microsoft.com/office/powerpoint/2010/main" val="140362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History</a:t>
            </a:r>
            <a:endParaRPr lang="en-US" dirty="0"/>
          </a:p>
        </p:txBody>
      </p:sp>
      <p:sp>
        <p:nvSpPr>
          <p:cNvPr id="3" name="Content Placeholder 2"/>
          <p:cNvSpPr>
            <a:spLocks noGrp="1"/>
          </p:cNvSpPr>
          <p:nvPr>
            <p:ph idx="1"/>
          </p:nvPr>
        </p:nvSpPr>
        <p:spPr>
          <a:xfrm>
            <a:off x="389436" y="1066800"/>
            <a:ext cx="8363938" cy="5810822"/>
          </a:xfrm>
        </p:spPr>
        <p:txBody>
          <a:bodyPr/>
          <a:lstStyle/>
          <a:p>
            <a:r>
              <a:rPr lang="en-US" dirty="0" smtClean="0"/>
              <a:t>Android OS was developed by Android </a:t>
            </a:r>
            <a:r>
              <a:rPr lang="en-US" dirty="0" err="1" smtClean="0"/>
              <a:t>Inc</a:t>
            </a:r>
            <a:endParaRPr lang="en-US" dirty="0" smtClean="0"/>
          </a:p>
          <a:p>
            <a:r>
              <a:rPr lang="en-US" dirty="0" smtClean="0"/>
              <a:t>Google acquired Android </a:t>
            </a:r>
            <a:r>
              <a:rPr lang="en-US" dirty="0" err="1" smtClean="0"/>
              <a:t>Inc</a:t>
            </a:r>
            <a:r>
              <a:rPr lang="en-US" dirty="0" smtClean="0"/>
              <a:t> in 2005</a:t>
            </a:r>
          </a:p>
          <a:p>
            <a:r>
              <a:rPr lang="en-US" dirty="0" smtClean="0"/>
              <a:t>Open Handset Alliance (OHA) was formed in 2007 that owns the Android Open Source Project (AOSP)</a:t>
            </a:r>
          </a:p>
          <a:p>
            <a:r>
              <a:rPr lang="en-US" dirty="0" smtClean="0"/>
              <a:t>OHA includes Semiconductor (ARM, </a:t>
            </a:r>
            <a:r>
              <a:rPr lang="en-US" dirty="0" err="1" smtClean="0"/>
              <a:t>Nvidia</a:t>
            </a:r>
            <a:r>
              <a:rPr lang="en-US" dirty="0" smtClean="0"/>
              <a:t>,…), Hardware (Samsung, HTC, LG,…), Software (Google) and Carriers (T-Mobile, Sprint) – about 80+ companies</a:t>
            </a:r>
          </a:p>
          <a:p>
            <a:r>
              <a:rPr lang="en-US" dirty="0" smtClean="0"/>
              <a:t>Google is the main contributor and driver of  Android in the OHA group</a:t>
            </a:r>
          </a:p>
          <a:p>
            <a:r>
              <a:rPr lang="en-US" dirty="0" smtClean="0"/>
              <a:t>First Android version was released in 2008</a:t>
            </a:r>
          </a:p>
        </p:txBody>
      </p:sp>
    </p:spTree>
    <p:extLst>
      <p:ext uri="{BB962C8B-B14F-4D97-AF65-F5344CB8AC3E}">
        <p14:creationId xmlns:p14="http://schemas.microsoft.com/office/powerpoint/2010/main" val="259409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History</a:t>
            </a:r>
            <a:endParaRPr lang="en-US" dirty="0"/>
          </a:p>
        </p:txBody>
      </p:sp>
      <p:sp>
        <p:nvSpPr>
          <p:cNvPr id="3" name="Content Placeholder 2"/>
          <p:cNvSpPr>
            <a:spLocks noGrp="1"/>
          </p:cNvSpPr>
          <p:nvPr>
            <p:ph idx="1"/>
          </p:nvPr>
        </p:nvSpPr>
        <p:spPr>
          <a:xfrm>
            <a:off x="389436" y="1447800"/>
            <a:ext cx="8363938" cy="5269135"/>
          </a:xfrm>
        </p:spPr>
        <p:txBody>
          <a:bodyPr/>
          <a:lstStyle/>
          <a:p>
            <a:r>
              <a:rPr lang="en-US" dirty="0" smtClean="0"/>
              <a:t>By 2010 Android became number one platforms for Smart Phones</a:t>
            </a:r>
          </a:p>
          <a:p>
            <a:r>
              <a:rPr lang="en-US" dirty="0" smtClean="0"/>
              <a:t>2011 saw the beginning of the tablet market</a:t>
            </a:r>
          </a:p>
          <a:p>
            <a:r>
              <a:rPr lang="en-US" dirty="0" smtClean="0"/>
              <a:t>2012 -Google TV (obsolete now)</a:t>
            </a:r>
          </a:p>
          <a:p>
            <a:r>
              <a:rPr lang="en-US" dirty="0" smtClean="0"/>
              <a:t>2013  – Wearables</a:t>
            </a:r>
          </a:p>
          <a:p>
            <a:r>
              <a:rPr lang="en-US" dirty="0" smtClean="0"/>
              <a:t>2014 – Android TV, </a:t>
            </a:r>
            <a:r>
              <a:rPr lang="en-US" dirty="0" smtClean="0"/>
              <a:t>Auto</a:t>
            </a:r>
          </a:p>
          <a:p>
            <a:r>
              <a:rPr lang="en-US" dirty="0" smtClean="0"/>
              <a:t>2015/2016 – ??? </a:t>
            </a:r>
            <a:r>
              <a:rPr lang="en-US" dirty="0" err="1" smtClean="0"/>
              <a:t>iOT</a:t>
            </a:r>
            <a:r>
              <a:rPr lang="en-US" dirty="0" smtClean="0"/>
              <a:t> (Google’s Ubiquity)</a:t>
            </a:r>
            <a:endParaRPr lang="en-US" dirty="0"/>
          </a:p>
        </p:txBody>
      </p:sp>
    </p:spTree>
    <p:extLst>
      <p:ext uri="{BB962C8B-B14F-4D97-AF65-F5344CB8AC3E}">
        <p14:creationId xmlns:p14="http://schemas.microsoft.com/office/powerpoint/2010/main" val="341979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a:xfrm>
            <a:off x="389436" y="1447800"/>
            <a:ext cx="8363938" cy="4278094"/>
          </a:xfrm>
        </p:spPr>
        <p:txBody>
          <a:bodyPr/>
          <a:lstStyle/>
          <a:p>
            <a:r>
              <a:rPr lang="en-US" dirty="0" smtClean="0"/>
              <a:t>Required</a:t>
            </a:r>
          </a:p>
          <a:p>
            <a:pPr lvl="1"/>
            <a:r>
              <a:rPr lang="en-US" dirty="0" smtClean="0"/>
              <a:t>Experience with Java</a:t>
            </a:r>
          </a:p>
          <a:p>
            <a:pPr lvl="1"/>
            <a:r>
              <a:rPr lang="en-US" dirty="0" smtClean="0"/>
              <a:t>Familiarity with Object Oriented Concepts</a:t>
            </a:r>
          </a:p>
          <a:p>
            <a:r>
              <a:rPr lang="en-US" dirty="0" smtClean="0"/>
              <a:t>Good to have</a:t>
            </a:r>
          </a:p>
          <a:p>
            <a:pPr lvl="1"/>
            <a:r>
              <a:rPr lang="en-US" dirty="0" smtClean="0"/>
              <a:t>Experience with Java EE</a:t>
            </a:r>
          </a:p>
          <a:p>
            <a:r>
              <a:rPr lang="en-US" dirty="0" smtClean="0">
                <a:solidFill>
                  <a:srgbClr val="FF0000"/>
                </a:solidFill>
              </a:rPr>
              <a:t>Caveat: If you are totally new to Java programming, consider taking one of the pre-requisite courses before taking this course</a:t>
            </a:r>
            <a:endParaRPr lang="en-US" dirty="0">
              <a:solidFill>
                <a:srgbClr val="FF0000"/>
              </a:solidFill>
            </a:endParaRPr>
          </a:p>
        </p:txBody>
      </p:sp>
    </p:spTree>
    <p:extLst>
      <p:ext uri="{BB962C8B-B14F-4D97-AF65-F5344CB8AC3E}">
        <p14:creationId xmlns:p14="http://schemas.microsoft.com/office/powerpoint/2010/main" val="3153597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639762"/>
          </a:xfrm>
        </p:spPr>
        <p:txBody>
          <a:bodyPr/>
          <a:lstStyle/>
          <a:p>
            <a:r>
              <a:rPr lang="en-US" dirty="0" smtClean="0"/>
              <a:t>Android Versions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0863668"/>
              </p:ext>
            </p:extLst>
          </p:nvPr>
        </p:nvGraphicFramePr>
        <p:xfrm>
          <a:off x="431494" y="1004443"/>
          <a:ext cx="8364537" cy="5191760"/>
        </p:xfrm>
        <a:graphic>
          <a:graphicData uri="http://schemas.openxmlformats.org/drawingml/2006/table">
            <a:tbl>
              <a:tblPr firstRow="1" bandRow="1">
                <a:tableStyleId>{5C22544A-7EE6-4342-B048-85BDC9FD1C3A}</a:tableStyleId>
              </a:tblPr>
              <a:tblGrid>
                <a:gridCol w="2788179"/>
                <a:gridCol w="2788179"/>
                <a:gridCol w="2788179"/>
              </a:tblGrid>
              <a:tr h="370840">
                <a:tc>
                  <a:txBody>
                    <a:bodyPr/>
                    <a:lstStyle/>
                    <a:p>
                      <a:r>
                        <a:rPr lang="en-US" dirty="0" smtClean="0"/>
                        <a:t>Android</a:t>
                      </a:r>
                      <a:r>
                        <a:rPr lang="en-US" baseline="0" dirty="0" smtClean="0"/>
                        <a:t> Version</a:t>
                      </a:r>
                      <a:endParaRPr lang="en-US" dirty="0"/>
                    </a:p>
                  </a:txBody>
                  <a:tcPr/>
                </a:tc>
                <a:tc>
                  <a:txBody>
                    <a:bodyPr/>
                    <a:lstStyle/>
                    <a:p>
                      <a:r>
                        <a:rPr lang="en-US" dirty="0" smtClean="0"/>
                        <a:t>Codename</a:t>
                      </a:r>
                      <a:endParaRPr lang="en-US" dirty="0"/>
                    </a:p>
                  </a:txBody>
                  <a:tcPr/>
                </a:tc>
                <a:tc>
                  <a:txBody>
                    <a:bodyPr/>
                    <a:lstStyle/>
                    <a:p>
                      <a:r>
                        <a:rPr lang="en-US" dirty="0" smtClean="0"/>
                        <a:t>API Level</a:t>
                      </a:r>
                      <a:endParaRPr lang="en-US" dirty="0"/>
                    </a:p>
                  </a:txBody>
                  <a:tcPr/>
                </a:tc>
              </a:tr>
              <a:tr h="370840">
                <a:tc>
                  <a:txBody>
                    <a:bodyPr/>
                    <a:lstStyle/>
                    <a:p>
                      <a:r>
                        <a:rPr lang="en-US" dirty="0" smtClean="0"/>
                        <a:t>1.0</a:t>
                      </a:r>
                      <a:endParaRPr lang="en-US" dirty="0"/>
                    </a:p>
                  </a:txBody>
                  <a:tcPr/>
                </a:tc>
                <a:tc>
                  <a:txBody>
                    <a:bodyPr/>
                    <a:lstStyle/>
                    <a:p>
                      <a:r>
                        <a:rPr lang="en-US" strike="sngStrike" baseline="0" dirty="0" smtClean="0"/>
                        <a:t>Apple Pie</a:t>
                      </a:r>
                      <a:endParaRPr lang="en-US" strike="sngStrike" baseline="0" dirty="0"/>
                    </a:p>
                  </a:txBody>
                  <a:tcPr/>
                </a:tc>
                <a:tc>
                  <a:txBody>
                    <a:bodyPr/>
                    <a:lstStyle/>
                    <a:p>
                      <a:r>
                        <a:rPr lang="en-US" dirty="0" smtClean="0"/>
                        <a:t>1</a:t>
                      </a:r>
                      <a:endParaRPr lang="en-US" dirty="0"/>
                    </a:p>
                  </a:txBody>
                  <a:tcPr/>
                </a:tc>
              </a:tr>
              <a:tr h="370840">
                <a:tc>
                  <a:txBody>
                    <a:bodyPr/>
                    <a:lstStyle/>
                    <a:p>
                      <a:r>
                        <a:rPr lang="en-US" dirty="0" smtClean="0"/>
                        <a:t>1.1</a:t>
                      </a:r>
                      <a:endParaRPr lang="en-US" dirty="0"/>
                    </a:p>
                  </a:txBody>
                  <a:tcPr/>
                </a:tc>
                <a:tc>
                  <a:txBody>
                    <a:bodyPr/>
                    <a:lstStyle/>
                    <a:p>
                      <a:r>
                        <a:rPr lang="en-US" strike="sngStrike" baseline="0" dirty="0" smtClean="0"/>
                        <a:t>Petit Four/Banana Bread</a:t>
                      </a:r>
                      <a:endParaRPr lang="en-US" strike="sngStrike" baseline="0" dirty="0"/>
                    </a:p>
                  </a:txBody>
                  <a:tcPr/>
                </a:tc>
                <a:tc>
                  <a:txBody>
                    <a:bodyPr/>
                    <a:lstStyle/>
                    <a:p>
                      <a:r>
                        <a:rPr lang="en-US" dirty="0" smtClean="0"/>
                        <a:t>2</a:t>
                      </a:r>
                      <a:endParaRPr lang="en-US" dirty="0"/>
                    </a:p>
                  </a:txBody>
                  <a:tcPr/>
                </a:tc>
              </a:tr>
              <a:tr h="370840">
                <a:tc>
                  <a:txBody>
                    <a:bodyPr/>
                    <a:lstStyle/>
                    <a:p>
                      <a:r>
                        <a:rPr lang="en-US" dirty="0" smtClean="0"/>
                        <a:t>1.5</a:t>
                      </a:r>
                      <a:endParaRPr lang="en-US" dirty="0"/>
                    </a:p>
                  </a:txBody>
                  <a:tcPr/>
                </a:tc>
                <a:tc>
                  <a:txBody>
                    <a:bodyPr/>
                    <a:lstStyle/>
                    <a:p>
                      <a:r>
                        <a:rPr lang="en-US" dirty="0" smtClean="0"/>
                        <a:t>Cupcake</a:t>
                      </a:r>
                      <a:endParaRPr lang="en-US" dirty="0"/>
                    </a:p>
                  </a:txBody>
                  <a:tcPr/>
                </a:tc>
                <a:tc>
                  <a:txBody>
                    <a:bodyPr/>
                    <a:lstStyle/>
                    <a:p>
                      <a:r>
                        <a:rPr lang="en-US" dirty="0" smtClean="0"/>
                        <a:t>3</a:t>
                      </a:r>
                      <a:endParaRPr lang="en-US" dirty="0"/>
                    </a:p>
                  </a:txBody>
                  <a:tcPr/>
                </a:tc>
              </a:tr>
              <a:tr h="370840">
                <a:tc>
                  <a:txBody>
                    <a:bodyPr/>
                    <a:lstStyle/>
                    <a:p>
                      <a:r>
                        <a:rPr lang="en-US" dirty="0" smtClean="0"/>
                        <a:t>1.6</a:t>
                      </a:r>
                      <a:endParaRPr lang="en-US" dirty="0"/>
                    </a:p>
                  </a:txBody>
                  <a:tcPr/>
                </a:tc>
                <a:tc>
                  <a:txBody>
                    <a:bodyPr/>
                    <a:lstStyle/>
                    <a:p>
                      <a:r>
                        <a:rPr lang="en-US" dirty="0" smtClean="0"/>
                        <a:t>Donut</a:t>
                      </a:r>
                      <a:endParaRPr lang="en-US" dirty="0"/>
                    </a:p>
                  </a:txBody>
                  <a:tcPr/>
                </a:tc>
                <a:tc>
                  <a:txBody>
                    <a:bodyPr/>
                    <a:lstStyle/>
                    <a:p>
                      <a:r>
                        <a:rPr lang="en-US" dirty="0" smtClean="0"/>
                        <a:t>4</a:t>
                      </a:r>
                      <a:endParaRPr lang="en-US" dirty="0"/>
                    </a:p>
                  </a:txBody>
                  <a:tcPr/>
                </a:tc>
              </a:tr>
              <a:tr h="370840">
                <a:tc>
                  <a:txBody>
                    <a:bodyPr/>
                    <a:lstStyle/>
                    <a:p>
                      <a:r>
                        <a:rPr lang="en-US" dirty="0" smtClean="0"/>
                        <a:t>2.0,</a:t>
                      </a:r>
                      <a:r>
                        <a:rPr lang="en-US" baseline="0" dirty="0" smtClean="0"/>
                        <a:t> 2.01, 2.1</a:t>
                      </a:r>
                      <a:endParaRPr lang="en-US" dirty="0"/>
                    </a:p>
                  </a:txBody>
                  <a:tcPr/>
                </a:tc>
                <a:tc>
                  <a:txBody>
                    <a:bodyPr/>
                    <a:lstStyle/>
                    <a:p>
                      <a:r>
                        <a:rPr lang="en-US" dirty="0" smtClean="0"/>
                        <a:t>Éclair</a:t>
                      </a:r>
                      <a:endParaRPr lang="en-US" dirty="0"/>
                    </a:p>
                  </a:txBody>
                  <a:tcPr/>
                </a:tc>
                <a:tc>
                  <a:txBody>
                    <a:bodyPr/>
                    <a:lstStyle/>
                    <a:p>
                      <a:r>
                        <a:rPr lang="en-US" dirty="0" smtClean="0"/>
                        <a:t>5, 6,</a:t>
                      </a:r>
                      <a:r>
                        <a:rPr lang="en-US" baseline="0" dirty="0" smtClean="0"/>
                        <a:t> 7</a:t>
                      </a:r>
                      <a:endParaRPr lang="en-US" dirty="0"/>
                    </a:p>
                  </a:txBody>
                  <a:tcPr/>
                </a:tc>
              </a:tr>
              <a:tr h="370840">
                <a:tc>
                  <a:txBody>
                    <a:bodyPr/>
                    <a:lstStyle/>
                    <a:p>
                      <a:r>
                        <a:rPr lang="en-US" dirty="0" smtClean="0"/>
                        <a:t>2.2</a:t>
                      </a:r>
                      <a:endParaRPr lang="en-US" dirty="0"/>
                    </a:p>
                  </a:txBody>
                  <a:tcPr/>
                </a:tc>
                <a:tc>
                  <a:txBody>
                    <a:bodyPr/>
                    <a:lstStyle/>
                    <a:p>
                      <a:r>
                        <a:rPr lang="en-US" dirty="0" err="1" smtClean="0"/>
                        <a:t>Froyo</a:t>
                      </a:r>
                      <a:endParaRPr lang="en-US" dirty="0"/>
                    </a:p>
                  </a:txBody>
                  <a:tcPr/>
                </a:tc>
                <a:tc>
                  <a:txBody>
                    <a:bodyPr/>
                    <a:lstStyle/>
                    <a:p>
                      <a:r>
                        <a:rPr lang="en-US" dirty="0" smtClean="0"/>
                        <a:t>8</a:t>
                      </a:r>
                      <a:endParaRPr lang="en-US" dirty="0"/>
                    </a:p>
                  </a:txBody>
                  <a:tcPr/>
                </a:tc>
              </a:tr>
              <a:tr h="370840">
                <a:tc>
                  <a:txBody>
                    <a:bodyPr/>
                    <a:lstStyle/>
                    <a:p>
                      <a:r>
                        <a:rPr lang="en-US" dirty="0" smtClean="0"/>
                        <a:t>2.2, 2.3.3</a:t>
                      </a:r>
                      <a:endParaRPr lang="en-US" dirty="0"/>
                    </a:p>
                  </a:txBody>
                  <a:tcPr/>
                </a:tc>
                <a:tc>
                  <a:txBody>
                    <a:bodyPr/>
                    <a:lstStyle/>
                    <a:p>
                      <a:r>
                        <a:rPr lang="en-US" dirty="0" smtClean="0"/>
                        <a:t>Gingerbread</a:t>
                      </a:r>
                      <a:endParaRPr lang="en-US" dirty="0"/>
                    </a:p>
                  </a:txBody>
                  <a:tcPr/>
                </a:tc>
                <a:tc>
                  <a:txBody>
                    <a:bodyPr/>
                    <a:lstStyle/>
                    <a:p>
                      <a:r>
                        <a:rPr lang="en-US" dirty="0" smtClean="0"/>
                        <a:t>9, 10</a:t>
                      </a:r>
                      <a:endParaRPr lang="en-US" dirty="0"/>
                    </a:p>
                  </a:txBody>
                  <a:tcPr/>
                </a:tc>
              </a:tr>
              <a:tr h="370840">
                <a:tc>
                  <a:txBody>
                    <a:bodyPr/>
                    <a:lstStyle/>
                    <a:p>
                      <a:r>
                        <a:rPr lang="en-US" dirty="0" smtClean="0"/>
                        <a:t>3.0, 3.1, 3.2</a:t>
                      </a:r>
                      <a:endParaRPr lang="en-US" dirty="0"/>
                    </a:p>
                  </a:txBody>
                  <a:tcPr/>
                </a:tc>
                <a:tc>
                  <a:txBody>
                    <a:bodyPr/>
                    <a:lstStyle/>
                    <a:p>
                      <a:r>
                        <a:rPr lang="en-US" dirty="0" smtClean="0"/>
                        <a:t>Honeycomb</a:t>
                      </a:r>
                      <a:endParaRPr lang="en-US" dirty="0"/>
                    </a:p>
                  </a:txBody>
                  <a:tcPr/>
                </a:tc>
                <a:tc>
                  <a:txBody>
                    <a:bodyPr/>
                    <a:lstStyle/>
                    <a:p>
                      <a:r>
                        <a:rPr lang="en-US" dirty="0" smtClean="0"/>
                        <a:t>11, 12, 13</a:t>
                      </a:r>
                      <a:endParaRPr lang="en-US" dirty="0"/>
                    </a:p>
                  </a:txBody>
                  <a:tcPr/>
                </a:tc>
              </a:tr>
              <a:tr h="370840">
                <a:tc>
                  <a:txBody>
                    <a:bodyPr/>
                    <a:lstStyle/>
                    <a:p>
                      <a:r>
                        <a:rPr lang="en-US" dirty="0" smtClean="0"/>
                        <a:t>4.0, 4.0.3</a:t>
                      </a:r>
                      <a:endParaRPr lang="en-US" dirty="0"/>
                    </a:p>
                  </a:txBody>
                  <a:tcPr/>
                </a:tc>
                <a:tc>
                  <a:txBody>
                    <a:bodyPr/>
                    <a:lstStyle/>
                    <a:p>
                      <a:r>
                        <a:rPr lang="en-US" dirty="0" smtClean="0"/>
                        <a:t>Ice</a:t>
                      </a:r>
                      <a:r>
                        <a:rPr lang="en-US" baseline="0" dirty="0" smtClean="0"/>
                        <a:t> Cream Sandwich</a:t>
                      </a:r>
                      <a:endParaRPr lang="en-US" dirty="0"/>
                    </a:p>
                  </a:txBody>
                  <a:tcPr/>
                </a:tc>
                <a:tc>
                  <a:txBody>
                    <a:bodyPr/>
                    <a:lstStyle/>
                    <a:p>
                      <a:r>
                        <a:rPr lang="en-US" dirty="0" smtClean="0"/>
                        <a:t>14, 15</a:t>
                      </a:r>
                      <a:endParaRPr lang="en-US" dirty="0"/>
                    </a:p>
                  </a:txBody>
                  <a:tcPr/>
                </a:tc>
              </a:tr>
              <a:tr h="370840">
                <a:tc>
                  <a:txBody>
                    <a:bodyPr/>
                    <a:lstStyle/>
                    <a:p>
                      <a:r>
                        <a:rPr lang="en-US" dirty="0" smtClean="0"/>
                        <a:t>4.1, 4.2, 4.3</a:t>
                      </a:r>
                      <a:endParaRPr lang="en-US" dirty="0"/>
                    </a:p>
                  </a:txBody>
                  <a:tcPr/>
                </a:tc>
                <a:tc>
                  <a:txBody>
                    <a:bodyPr/>
                    <a:lstStyle/>
                    <a:p>
                      <a:r>
                        <a:rPr lang="en-US" dirty="0" smtClean="0"/>
                        <a:t>Jelly</a:t>
                      </a:r>
                      <a:r>
                        <a:rPr lang="en-US" baseline="0" dirty="0" smtClean="0"/>
                        <a:t> Bean</a:t>
                      </a:r>
                      <a:endParaRPr lang="en-US" dirty="0"/>
                    </a:p>
                  </a:txBody>
                  <a:tcPr/>
                </a:tc>
                <a:tc>
                  <a:txBody>
                    <a:bodyPr/>
                    <a:lstStyle/>
                    <a:p>
                      <a:r>
                        <a:rPr lang="en-US" dirty="0" smtClean="0"/>
                        <a:t>16, 17, 18</a:t>
                      </a:r>
                      <a:endParaRPr lang="en-US" dirty="0"/>
                    </a:p>
                  </a:txBody>
                  <a:tcPr/>
                </a:tc>
              </a:tr>
              <a:tr h="370840">
                <a:tc>
                  <a:txBody>
                    <a:bodyPr/>
                    <a:lstStyle/>
                    <a:p>
                      <a:r>
                        <a:rPr lang="en-US" dirty="0" smtClean="0"/>
                        <a:t>4.4</a:t>
                      </a:r>
                      <a:endParaRPr lang="en-US" dirty="0"/>
                    </a:p>
                  </a:txBody>
                  <a:tcPr/>
                </a:tc>
                <a:tc>
                  <a:txBody>
                    <a:bodyPr/>
                    <a:lstStyle/>
                    <a:p>
                      <a:r>
                        <a:rPr lang="en-US" dirty="0" err="1" smtClean="0"/>
                        <a:t>Kitkat</a:t>
                      </a:r>
                      <a:endParaRPr lang="en-US" dirty="0"/>
                    </a:p>
                  </a:txBody>
                  <a:tcPr/>
                </a:tc>
                <a:tc>
                  <a:txBody>
                    <a:bodyPr/>
                    <a:lstStyle/>
                    <a:p>
                      <a:r>
                        <a:rPr lang="en-US" dirty="0" smtClean="0"/>
                        <a:t>19</a:t>
                      </a:r>
                      <a:endParaRPr lang="en-US" dirty="0"/>
                    </a:p>
                  </a:txBody>
                  <a:tcPr/>
                </a:tc>
              </a:tr>
              <a:tr h="370840">
                <a:tc>
                  <a:txBody>
                    <a:bodyPr/>
                    <a:lstStyle/>
                    <a:p>
                      <a:r>
                        <a:rPr lang="en-US" dirty="0" smtClean="0"/>
                        <a:t>5.0</a:t>
                      </a:r>
                      <a:r>
                        <a:rPr lang="en-US" baseline="0" dirty="0" smtClean="0"/>
                        <a:t> - </a:t>
                      </a:r>
                      <a:r>
                        <a:rPr lang="en-US" dirty="0" smtClean="0"/>
                        <a:t>5.1.x</a:t>
                      </a:r>
                      <a:endParaRPr lang="en-US" dirty="0"/>
                    </a:p>
                  </a:txBody>
                  <a:tcPr/>
                </a:tc>
                <a:tc>
                  <a:txBody>
                    <a:bodyPr/>
                    <a:lstStyle/>
                    <a:p>
                      <a:r>
                        <a:rPr lang="en-US" dirty="0" smtClean="0"/>
                        <a:t>Lollipop</a:t>
                      </a:r>
                      <a:endParaRPr lang="en-US" dirty="0"/>
                    </a:p>
                  </a:txBody>
                  <a:tcPr/>
                </a:tc>
                <a:tc>
                  <a:txBody>
                    <a:bodyPr/>
                    <a:lstStyle/>
                    <a:p>
                      <a:r>
                        <a:rPr lang="en-US" dirty="0" smtClean="0"/>
                        <a:t>20, 21</a:t>
                      </a:r>
                      <a:r>
                        <a:rPr lang="en-US" dirty="0" smtClean="0"/>
                        <a:t>, </a:t>
                      </a:r>
                      <a:r>
                        <a:rPr lang="en-US" dirty="0" smtClean="0"/>
                        <a:t>22</a:t>
                      </a:r>
                      <a:endParaRPr lang="en-US" dirty="0"/>
                    </a:p>
                  </a:txBody>
                  <a:tcPr/>
                </a:tc>
              </a:tr>
              <a:tr h="370840">
                <a:tc>
                  <a:txBody>
                    <a:bodyPr/>
                    <a:lstStyle/>
                    <a:p>
                      <a:r>
                        <a:rPr lang="en-US" dirty="0" smtClean="0"/>
                        <a:t>6.0</a:t>
                      </a:r>
                      <a:endParaRPr lang="en-US" dirty="0"/>
                    </a:p>
                  </a:txBody>
                  <a:tcPr/>
                </a:tc>
                <a:tc>
                  <a:txBody>
                    <a:bodyPr/>
                    <a:lstStyle/>
                    <a:p>
                      <a:r>
                        <a:rPr lang="en-US" dirty="0" smtClean="0"/>
                        <a:t>Marshmallow</a:t>
                      </a:r>
                      <a:endParaRPr lang="en-US" dirty="0"/>
                    </a:p>
                  </a:txBody>
                  <a:tcPr/>
                </a:tc>
                <a:tc>
                  <a:txBody>
                    <a:bodyPr/>
                    <a:lstStyle/>
                    <a:p>
                      <a:r>
                        <a:rPr lang="en-US" dirty="0" smtClean="0"/>
                        <a:t>23</a:t>
                      </a:r>
                      <a:endParaRPr lang="en-US" dirty="0"/>
                    </a:p>
                  </a:txBody>
                  <a:tcPr/>
                </a:tc>
              </a:tr>
            </a:tbl>
          </a:graphicData>
        </a:graphic>
      </p:graphicFrame>
      <p:sp>
        <p:nvSpPr>
          <p:cNvPr id="3" name="TextBox 2"/>
          <p:cNvSpPr txBox="1"/>
          <p:nvPr/>
        </p:nvSpPr>
        <p:spPr>
          <a:xfrm>
            <a:off x="403952" y="6220073"/>
            <a:ext cx="8610600" cy="369332"/>
          </a:xfrm>
          <a:prstGeom prst="rect">
            <a:avLst/>
          </a:prstGeom>
          <a:noFill/>
        </p:spPr>
        <p:txBody>
          <a:bodyPr wrap="square" lIns="0" tIns="0" rIns="0" bIns="0" rtlCol="0">
            <a:spAutoFit/>
          </a:bodyPr>
          <a:lstStyle/>
          <a:p>
            <a:r>
              <a:rPr lang="en-US" sz="2400" dirty="0" smtClean="0">
                <a:gradFill>
                  <a:gsLst>
                    <a:gs pos="0">
                      <a:schemeClr val="tx1"/>
                    </a:gs>
                    <a:gs pos="86000">
                      <a:schemeClr val="tx1"/>
                    </a:gs>
                  </a:gsLst>
                  <a:lin ang="5400000" scaled="0"/>
                </a:gradFill>
              </a:rPr>
              <a:t>Each new version is named after a dessert in an alphabetical order</a:t>
            </a:r>
          </a:p>
        </p:txBody>
      </p:sp>
    </p:spTree>
    <p:extLst>
      <p:ext uri="{BB962C8B-B14F-4D97-AF65-F5344CB8AC3E}">
        <p14:creationId xmlns:p14="http://schemas.microsoft.com/office/powerpoint/2010/main" val="295379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868362"/>
          </a:xfrm>
        </p:spPr>
        <p:txBody>
          <a:bodyPr/>
          <a:lstStyle/>
          <a:p>
            <a:r>
              <a:rPr lang="en-US" dirty="0" smtClean="0"/>
              <a:t>Android Versions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6313071"/>
              </p:ext>
            </p:extLst>
          </p:nvPr>
        </p:nvGraphicFramePr>
        <p:xfrm>
          <a:off x="533400" y="1151997"/>
          <a:ext cx="8077200" cy="5643470"/>
        </p:xfrm>
        <a:graphic>
          <a:graphicData uri="http://schemas.openxmlformats.org/drawingml/2006/table">
            <a:tbl>
              <a:tblPr firstRow="1" bandRow="1">
                <a:tableStyleId>{5C22544A-7EE6-4342-B048-85BDC9FD1C3A}</a:tableStyleId>
              </a:tblPr>
              <a:tblGrid>
                <a:gridCol w="2862048"/>
                <a:gridCol w="5215152"/>
              </a:tblGrid>
              <a:tr h="351012">
                <a:tc>
                  <a:txBody>
                    <a:bodyPr/>
                    <a:lstStyle/>
                    <a:p>
                      <a:r>
                        <a:rPr lang="en-US" dirty="0" smtClean="0"/>
                        <a:t>Android Version</a:t>
                      </a:r>
                      <a:endParaRPr lang="en-US" dirty="0"/>
                    </a:p>
                  </a:txBody>
                  <a:tcPr/>
                </a:tc>
                <a:tc>
                  <a:txBody>
                    <a:bodyPr/>
                    <a:lstStyle/>
                    <a:p>
                      <a:r>
                        <a:rPr lang="en-US" dirty="0" smtClean="0"/>
                        <a:t>Description</a:t>
                      </a:r>
                      <a:endParaRPr lang="en-US" dirty="0"/>
                    </a:p>
                  </a:txBody>
                  <a:tcPr/>
                </a:tc>
              </a:tr>
              <a:tr h="877529">
                <a:tc>
                  <a:txBody>
                    <a:bodyPr/>
                    <a:lstStyle/>
                    <a:p>
                      <a:r>
                        <a:rPr lang="en-US" dirty="0" smtClean="0"/>
                        <a:t>Android 2.3 (Gingerbread)</a:t>
                      </a:r>
                      <a:endParaRPr lang="en-US" dirty="0"/>
                    </a:p>
                  </a:txBody>
                  <a:tcPr/>
                </a:tc>
                <a:tc>
                  <a:txBody>
                    <a:bodyPr/>
                    <a:lstStyle/>
                    <a:p>
                      <a:r>
                        <a:rPr lang="en-US" dirty="0" smtClean="0"/>
                        <a:t>Released in</a:t>
                      </a:r>
                      <a:r>
                        <a:rPr lang="en-US" baseline="0" dirty="0" smtClean="0"/>
                        <a:t> Dec </a:t>
                      </a:r>
                      <a:r>
                        <a:rPr lang="en-US" dirty="0" smtClean="0"/>
                        <a:t>2010. Main features include support</a:t>
                      </a:r>
                      <a:r>
                        <a:rPr lang="en-US" baseline="0" dirty="0" smtClean="0"/>
                        <a:t> for near-field communication (NFC), better navigation capabilities, increased power efficiency</a:t>
                      </a:r>
                      <a:endParaRPr lang="en-US" dirty="0"/>
                    </a:p>
                  </a:txBody>
                  <a:tcPr/>
                </a:tc>
              </a:tr>
              <a:tr h="877529">
                <a:tc>
                  <a:txBody>
                    <a:bodyPr/>
                    <a:lstStyle/>
                    <a:p>
                      <a:r>
                        <a:rPr lang="en-US" dirty="0" smtClean="0"/>
                        <a:t>Android 3.0 (Honeycomb)</a:t>
                      </a:r>
                      <a:endParaRPr lang="en-US" dirty="0"/>
                    </a:p>
                  </a:txBody>
                  <a:tcPr/>
                </a:tc>
                <a:tc>
                  <a:txBody>
                    <a:bodyPr/>
                    <a:lstStyle/>
                    <a:p>
                      <a:r>
                        <a:rPr lang="en-US" dirty="0" smtClean="0"/>
                        <a:t>Released in Feb 2011. Tablet only release. Main</a:t>
                      </a:r>
                      <a:r>
                        <a:rPr lang="en-US" baseline="0" dirty="0" smtClean="0"/>
                        <a:t> features include fragments, action bar, holographic look and feel</a:t>
                      </a:r>
                      <a:endParaRPr lang="en-US" dirty="0"/>
                    </a:p>
                  </a:txBody>
                  <a:tcPr/>
                </a:tc>
              </a:tr>
              <a:tr h="614270">
                <a:tc>
                  <a:txBody>
                    <a:bodyPr/>
                    <a:lstStyle/>
                    <a:p>
                      <a:r>
                        <a:rPr lang="en-US" dirty="0" smtClean="0"/>
                        <a:t>Android 4.0 (Ice Cream Sandwich)</a:t>
                      </a:r>
                      <a:endParaRPr lang="en-US" dirty="0"/>
                    </a:p>
                  </a:txBody>
                  <a:tcPr/>
                </a:tc>
                <a:tc>
                  <a:txBody>
                    <a:bodyPr/>
                    <a:lstStyle/>
                    <a:p>
                      <a:r>
                        <a:rPr lang="en-US" dirty="0" smtClean="0"/>
                        <a:t>Released in Oct 2011. Merges mobile</a:t>
                      </a:r>
                      <a:r>
                        <a:rPr lang="en-US" baseline="0" dirty="0" smtClean="0"/>
                        <a:t> and tablet versions into a single version</a:t>
                      </a:r>
                      <a:endParaRPr lang="en-US" dirty="0"/>
                    </a:p>
                  </a:txBody>
                  <a:tcPr/>
                </a:tc>
              </a:tr>
              <a:tr h="614270">
                <a:tc>
                  <a:txBody>
                    <a:bodyPr/>
                    <a:lstStyle/>
                    <a:p>
                      <a:r>
                        <a:rPr lang="en-US" dirty="0" smtClean="0"/>
                        <a:t>Android 4.1-4.3 (Jelly Bean)</a:t>
                      </a:r>
                      <a:endParaRPr lang="en-US" dirty="0"/>
                    </a:p>
                  </a:txBody>
                  <a:tcPr/>
                </a:tc>
                <a:tc>
                  <a:txBody>
                    <a:bodyPr/>
                    <a:lstStyle/>
                    <a:p>
                      <a:r>
                        <a:rPr lang="en-US" dirty="0" smtClean="0"/>
                        <a:t>Released in July</a:t>
                      </a:r>
                      <a:r>
                        <a:rPr lang="en-US" baseline="0" dirty="0" smtClean="0"/>
                        <a:t> 2012. Features include support for external displays, improved security</a:t>
                      </a:r>
                      <a:endParaRPr lang="en-US" dirty="0"/>
                    </a:p>
                  </a:txBody>
                  <a:tcPr/>
                </a:tc>
              </a:tr>
              <a:tr h="877529">
                <a:tc>
                  <a:txBody>
                    <a:bodyPr/>
                    <a:lstStyle/>
                    <a:p>
                      <a:r>
                        <a:rPr lang="en-US" dirty="0" smtClean="0"/>
                        <a:t>Android 4.4 (</a:t>
                      </a:r>
                      <a:r>
                        <a:rPr lang="en-US" dirty="0" err="1" smtClean="0"/>
                        <a:t>KitKat</a:t>
                      </a:r>
                      <a:r>
                        <a:rPr lang="en-US" dirty="0" smtClean="0"/>
                        <a:t>)</a:t>
                      </a:r>
                      <a:endParaRPr lang="en-US" dirty="0"/>
                    </a:p>
                  </a:txBody>
                  <a:tcPr/>
                </a:tc>
                <a:tc>
                  <a:txBody>
                    <a:bodyPr/>
                    <a:lstStyle/>
                    <a:p>
                      <a:r>
                        <a:rPr lang="en-US" dirty="0" smtClean="0"/>
                        <a:t>Released in Oct 2013. Features include</a:t>
                      </a:r>
                      <a:r>
                        <a:rPr lang="en-US" baseline="0" dirty="0" smtClean="0"/>
                        <a:t> </a:t>
                      </a:r>
                      <a:r>
                        <a:rPr lang="en-US" dirty="0" smtClean="0"/>
                        <a:t>performance improvements, improved graphics and</a:t>
                      </a:r>
                      <a:r>
                        <a:rPr lang="en-US" baseline="0" dirty="0" smtClean="0"/>
                        <a:t> multi-media capabilities</a:t>
                      </a:r>
                      <a:endParaRPr lang="en-US" dirty="0"/>
                    </a:p>
                  </a:txBody>
                  <a:tcPr/>
                </a:tc>
              </a:tr>
              <a:tr h="614270">
                <a:tc>
                  <a:txBody>
                    <a:bodyPr/>
                    <a:lstStyle/>
                    <a:p>
                      <a:r>
                        <a:rPr lang="en-US" dirty="0" smtClean="0"/>
                        <a:t>Android 5 (Lollipop)</a:t>
                      </a:r>
                      <a:endParaRPr lang="en-US" dirty="0"/>
                    </a:p>
                  </a:txBody>
                  <a:tcPr/>
                </a:tc>
                <a:tc>
                  <a:txBody>
                    <a:bodyPr/>
                    <a:lstStyle/>
                    <a:p>
                      <a:r>
                        <a:rPr lang="en-US" dirty="0" smtClean="0"/>
                        <a:t>Material Design, Notifications on lock screen,</a:t>
                      </a:r>
                      <a:r>
                        <a:rPr lang="en-US" baseline="0" dirty="0" smtClean="0"/>
                        <a:t> new Camera API, OpenGL ES 3.0</a:t>
                      </a:r>
                      <a:endParaRPr lang="en-US" dirty="0"/>
                    </a:p>
                  </a:txBody>
                  <a:tcPr/>
                </a:tc>
              </a:tr>
              <a:tr h="614270">
                <a:tc>
                  <a:txBody>
                    <a:bodyPr/>
                    <a:lstStyle/>
                    <a:p>
                      <a:r>
                        <a:rPr lang="en-US" dirty="0" smtClean="0"/>
                        <a:t>Android 6 (Marshmallow)</a:t>
                      </a:r>
                      <a:endParaRPr lang="en-US" dirty="0"/>
                    </a:p>
                  </a:txBody>
                  <a:tcPr/>
                </a:tc>
                <a:tc>
                  <a:txBody>
                    <a:bodyPr/>
                    <a:lstStyle/>
                    <a:p>
                      <a:r>
                        <a:rPr lang="en-US" dirty="0" smtClean="0"/>
                        <a:t>New permissions model,</a:t>
                      </a:r>
                      <a:r>
                        <a:rPr lang="en-US" baseline="0" dirty="0" smtClean="0"/>
                        <a:t> Doze and App standby</a:t>
                      </a:r>
                      <a:endParaRPr lang="en-US" dirty="0"/>
                    </a:p>
                  </a:txBody>
                  <a:tcPr/>
                </a:tc>
              </a:tr>
            </a:tbl>
          </a:graphicData>
        </a:graphic>
      </p:graphicFrame>
    </p:spTree>
    <p:extLst>
      <p:ext uri="{BB962C8B-B14F-4D97-AF65-F5344CB8AC3E}">
        <p14:creationId xmlns:p14="http://schemas.microsoft.com/office/powerpoint/2010/main" val="240014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Platforms </a:t>
            </a:r>
            <a:r>
              <a:rPr lang="en-US" dirty="0" err="1" smtClean="0"/>
              <a:t>Marketshare</a:t>
            </a:r>
            <a:endParaRPr lang="en-US" dirty="0"/>
          </a:p>
        </p:txBody>
      </p:sp>
      <p:sp>
        <p:nvSpPr>
          <p:cNvPr id="4" name="Rectangle 3"/>
          <p:cNvSpPr/>
          <p:nvPr/>
        </p:nvSpPr>
        <p:spPr>
          <a:xfrm>
            <a:off x="608682" y="5414006"/>
            <a:ext cx="6934200" cy="369332"/>
          </a:xfrm>
          <a:prstGeom prst="rect">
            <a:avLst/>
          </a:prstGeom>
        </p:spPr>
        <p:txBody>
          <a:bodyPr wrap="square">
            <a:spAutoFit/>
          </a:bodyPr>
          <a:lstStyle/>
          <a:p>
            <a:r>
              <a:rPr lang="en-US" dirty="0" smtClean="0">
                <a:hlinkClick r:id="rId3"/>
              </a:rPr>
              <a:t>http://developer.android.com/about/dashboards/index.html</a:t>
            </a:r>
            <a:endParaRPr lang="en-US" dirty="0"/>
          </a:p>
        </p:txBody>
      </p:sp>
      <p:sp>
        <p:nvSpPr>
          <p:cNvPr id="5" name="TextBox 4"/>
          <p:cNvSpPr txBox="1"/>
          <p:nvPr/>
        </p:nvSpPr>
        <p:spPr>
          <a:xfrm>
            <a:off x="609600" y="5915006"/>
            <a:ext cx="8382000" cy="369332"/>
          </a:xfrm>
          <a:prstGeom prst="rect">
            <a:avLst/>
          </a:prstGeom>
          <a:noFill/>
        </p:spPr>
        <p:txBody>
          <a:bodyPr wrap="square" lIns="0" tIns="0" rIns="0" bIns="0" rtlCol="0">
            <a:spAutoFit/>
          </a:bodyPr>
          <a:lstStyle/>
          <a:p>
            <a:r>
              <a:rPr lang="en-US" sz="2400" dirty="0" smtClean="0">
                <a:gradFill>
                  <a:gsLst>
                    <a:gs pos="0">
                      <a:schemeClr val="tx1"/>
                    </a:gs>
                    <a:gs pos="86000">
                      <a:schemeClr val="tx1"/>
                    </a:gs>
                  </a:gsLst>
                  <a:lin ang="5400000" scaled="0"/>
                </a:gradFill>
              </a:rPr>
              <a:t>Android 4.x and greater have </a:t>
            </a:r>
            <a:r>
              <a:rPr lang="en-US" sz="2400" strike="sngStrike" dirty="0" smtClean="0">
                <a:gradFill>
                  <a:gsLst>
                    <a:gs pos="0">
                      <a:schemeClr val="tx1"/>
                    </a:gs>
                    <a:gs pos="86000">
                      <a:schemeClr val="tx1"/>
                    </a:gs>
                  </a:gsLst>
                  <a:lin ang="5400000" scaled="0"/>
                </a:gradFill>
              </a:rPr>
              <a:t>75%+ 80%+ 90+</a:t>
            </a:r>
            <a:r>
              <a:rPr lang="en-US" sz="2400" dirty="0" smtClean="0">
                <a:gradFill>
                  <a:gsLst>
                    <a:gs pos="0">
                      <a:schemeClr val="tx1"/>
                    </a:gs>
                    <a:gs pos="86000">
                      <a:schemeClr val="tx1"/>
                    </a:gs>
                  </a:gsLst>
                  <a:lin ang="5400000" scaled="0"/>
                </a:gradFill>
              </a:rPr>
              <a:t> 95+ market share</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05" y="1205365"/>
            <a:ext cx="6738938" cy="4208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26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Customization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9015032"/>
              </p:ext>
            </p:extLst>
          </p:nvPr>
        </p:nvGraphicFramePr>
        <p:xfrm>
          <a:off x="1447800" y="1524000"/>
          <a:ext cx="6315075" cy="200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0" y="1752600"/>
            <a:ext cx="8477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2021585"/>
            <a:ext cx="838200" cy="97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wn Arrow 2"/>
          <p:cNvSpPr/>
          <p:nvPr/>
        </p:nvSpPr>
        <p:spPr bwMode="auto">
          <a:xfrm>
            <a:off x="8153399" y="3429000"/>
            <a:ext cx="542925" cy="9906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5" name="TextBox 4"/>
          <p:cNvSpPr txBox="1"/>
          <p:nvPr/>
        </p:nvSpPr>
        <p:spPr>
          <a:xfrm>
            <a:off x="7548561" y="4495667"/>
            <a:ext cx="1595439" cy="369332"/>
          </a:xfrm>
          <a:prstGeom prst="rect">
            <a:avLst/>
          </a:prstGeom>
          <a:noFill/>
        </p:spPr>
        <p:txBody>
          <a:bodyPr wrap="square" lIns="0" tIns="0" rIns="0" bIns="0" rtlCol="0">
            <a:spAutoFit/>
          </a:bodyPr>
          <a:lstStyle/>
          <a:p>
            <a:r>
              <a:rPr lang="en-US" sz="2400" dirty="0" smtClean="0">
                <a:gradFill>
                  <a:gsLst>
                    <a:gs pos="0">
                      <a:schemeClr val="tx1"/>
                    </a:gs>
                    <a:gs pos="86000">
                      <a:schemeClr val="tx1"/>
                    </a:gs>
                  </a:gsLst>
                  <a:lin ang="5400000" scaled="0"/>
                </a:gradFill>
              </a:rPr>
              <a:t>Your Phone</a:t>
            </a:r>
          </a:p>
        </p:txBody>
      </p:sp>
    </p:spTree>
    <p:extLst>
      <p:ext uri="{BB962C8B-B14F-4D97-AF65-F5344CB8AC3E}">
        <p14:creationId xmlns:p14="http://schemas.microsoft.com/office/powerpoint/2010/main" val="369275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Fragmentation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219200"/>
            <a:ext cx="8485187"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8613" y="6400800"/>
            <a:ext cx="8485187" cy="369332"/>
          </a:xfrm>
          <a:prstGeom prst="rect">
            <a:avLst/>
          </a:prstGeom>
          <a:noFill/>
        </p:spPr>
        <p:txBody>
          <a:bodyPr wrap="square" rtlCol="0">
            <a:spAutoFit/>
          </a:bodyPr>
          <a:lstStyle/>
          <a:p>
            <a:r>
              <a:rPr lang="en-US" dirty="0" smtClean="0"/>
              <a:t>As of 2013 this infographic represents the fragmentation of Android devices</a:t>
            </a:r>
            <a:endParaRPr lang="en-US" dirty="0"/>
          </a:p>
        </p:txBody>
      </p:sp>
    </p:spTree>
    <p:extLst>
      <p:ext uri="{BB962C8B-B14F-4D97-AF65-F5344CB8AC3E}">
        <p14:creationId xmlns:p14="http://schemas.microsoft.com/office/powerpoint/2010/main" val="478966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7" cy="990599"/>
          </a:xfrm>
        </p:spPr>
        <p:txBody>
          <a:bodyPr/>
          <a:lstStyle/>
          <a:p>
            <a:r>
              <a:rPr lang="en-US" sz="4000" dirty="0" smtClean="0"/>
              <a:t>Certain assumptions about the Course</a:t>
            </a:r>
            <a:endParaRPr lang="en-US" sz="4000" dirty="0"/>
          </a:p>
        </p:txBody>
      </p:sp>
      <p:sp>
        <p:nvSpPr>
          <p:cNvPr id="3" name="Content Placeholder 2"/>
          <p:cNvSpPr>
            <a:spLocks noGrp="1"/>
          </p:cNvSpPr>
          <p:nvPr>
            <p:ph idx="1"/>
          </p:nvPr>
        </p:nvSpPr>
        <p:spPr>
          <a:xfrm>
            <a:off x="389436" y="1219200"/>
            <a:ext cx="8363938" cy="5399246"/>
          </a:xfrm>
        </p:spPr>
        <p:txBody>
          <a:bodyPr/>
          <a:lstStyle/>
          <a:p>
            <a:r>
              <a:rPr lang="en-US" dirty="0" smtClean="0"/>
              <a:t>Focus primarily on newer versions of Android Platform (4.0 and above)</a:t>
            </a:r>
          </a:p>
          <a:p>
            <a:r>
              <a:rPr lang="en-US" dirty="0"/>
              <a:t>Main focus will be mobile development (very little emphasis on Tablets</a:t>
            </a:r>
            <a:r>
              <a:rPr lang="en-US" dirty="0" smtClean="0"/>
              <a:t>)</a:t>
            </a:r>
          </a:p>
          <a:p>
            <a:r>
              <a:rPr lang="en-US" dirty="0" smtClean="0"/>
              <a:t>When applicable we will discuss the Android Support package which is important if  you want to target older devices (pre Android 4.0)</a:t>
            </a:r>
          </a:p>
          <a:p>
            <a:r>
              <a:rPr lang="en-US" dirty="0" smtClean="0"/>
              <a:t>No Gaming related APIs (OpenGL ES, </a:t>
            </a:r>
            <a:r>
              <a:rPr lang="en-US" dirty="0" err="1" smtClean="0"/>
              <a:t>renderscript</a:t>
            </a:r>
            <a:r>
              <a:rPr lang="en-US" dirty="0" smtClean="0"/>
              <a:t>) and capabilities will be discussed in the course</a:t>
            </a:r>
          </a:p>
        </p:txBody>
      </p:sp>
    </p:spTree>
    <p:extLst>
      <p:ext uri="{BB962C8B-B14F-4D97-AF65-F5344CB8AC3E}">
        <p14:creationId xmlns:p14="http://schemas.microsoft.com/office/powerpoint/2010/main" val="160475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&amp; Linux connection</a:t>
            </a:r>
            <a:endParaRPr lang="en-US" dirty="0"/>
          </a:p>
        </p:txBody>
      </p:sp>
      <p:sp>
        <p:nvSpPr>
          <p:cNvPr id="3" name="Content Placeholder 2"/>
          <p:cNvSpPr>
            <a:spLocks noGrp="1"/>
          </p:cNvSpPr>
          <p:nvPr>
            <p:ph idx="1"/>
          </p:nvPr>
        </p:nvSpPr>
        <p:spPr/>
        <p:txBody>
          <a:bodyPr/>
          <a:lstStyle/>
          <a:p>
            <a:r>
              <a:rPr lang="en-US" dirty="0" smtClean="0"/>
              <a:t>Android is built on Linux kernel</a:t>
            </a:r>
          </a:p>
          <a:p>
            <a:r>
              <a:rPr lang="en-US" dirty="0" smtClean="0"/>
              <a:t>Portability - Linux can run on many different types of hardware (ARM, x86, MIPS), hence the ideal choice for Android</a:t>
            </a:r>
          </a:p>
          <a:p>
            <a:r>
              <a:rPr lang="en-US" dirty="0" smtClean="0"/>
              <a:t>Security – Android relies on Linux for security. Each Android application runs as a separate Linux process with the permissions provided by Linux system</a:t>
            </a:r>
          </a:p>
        </p:txBody>
      </p:sp>
    </p:spTree>
    <p:extLst>
      <p:ext uri="{BB962C8B-B14F-4D97-AF65-F5344CB8AC3E}">
        <p14:creationId xmlns:p14="http://schemas.microsoft.com/office/powerpoint/2010/main" val="371246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&amp; Linux connection</a:t>
            </a:r>
            <a:endParaRPr lang="en-US" dirty="0"/>
          </a:p>
        </p:txBody>
      </p:sp>
      <p:sp>
        <p:nvSpPr>
          <p:cNvPr id="3" name="Content Placeholder 2"/>
          <p:cNvSpPr>
            <a:spLocks noGrp="1"/>
          </p:cNvSpPr>
          <p:nvPr>
            <p:ph idx="1"/>
          </p:nvPr>
        </p:nvSpPr>
        <p:spPr>
          <a:xfrm>
            <a:off x="457319" y="1371601"/>
            <a:ext cx="8229362" cy="4754566"/>
          </a:xfrm>
        </p:spPr>
        <p:txBody>
          <a:bodyPr/>
          <a:lstStyle/>
          <a:p>
            <a:r>
              <a:rPr lang="en-US" dirty="0"/>
              <a:t>Android leverages great many capabilities of the Linux platform like memory management, networking </a:t>
            </a:r>
            <a:r>
              <a:rPr lang="en-US" dirty="0" err="1" smtClean="0"/>
              <a:t>etc</a:t>
            </a:r>
            <a:endParaRPr lang="en-US" dirty="0" smtClean="0"/>
          </a:p>
          <a:p>
            <a:r>
              <a:rPr lang="en-US" dirty="0" smtClean="0"/>
              <a:t>Android </a:t>
            </a:r>
            <a:r>
              <a:rPr lang="en-US" dirty="0" smtClean="0"/>
              <a:t>adds </a:t>
            </a:r>
            <a:r>
              <a:rPr lang="en-US" dirty="0" smtClean="0"/>
              <a:t>capabilities that are not available in the Linux platform – Binder, </a:t>
            </a:r>
            <a:r>
              <a:rPr lang="en-US" dirty="0" err="1" smtClean="0"/>
              <a:t>Wakelocks</a:t>
            </a:r>
            <a:endParaRPr lang="en-US" dirty="0"/>
          </a:p>
        </p:txBody>
      </p:sp>
    </p:spTree>
    <p:extLst>
      <p:ext uri="{BB962C8B-B14F-4D97-AF65-F5344CB8AC3E}">
        <p14:creationId xmlns:p14="http://schemas.microsoft.com/office/powerpoint/2010/main" val="371246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715962"/>
          </a:xfrm>
        </p:spPr>
        <p:txBody>
          <a:bodyPr/>
          <a:lstStyle/>
          <a:p>
            <a:r>
              <a:rPr lang="en-US" dirty="0" smtClean="0"/>
              <a:t>Android Architecture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038975"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208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Stack</a:t>
            </a:r>
            <a:endParaRPr lang="en-US" dirty="0"/>
          </a:p>
        </p:txBody>
      </p:sp>
      <p:sp>
        <p:nvSpPr>
          <p:cNvPr id="3" name="Content Placeholder 2"/>
          <p:cNvSpPr>
            <a:spLocks noGrp="1"/>
          </p:cNvSpPr>
          <p:nvPr>
            <p:ph idx="1"/>
          </p:nvPr>
        </p:nvSpPr>
        <p:spPr>
          <a:xfrm>
            <a:off x="389436" y="1447800"/>
            <a:ext cx="8363938" cy="4953000"/>
          </a:xfrm>
        </p:spPr>
        <p:txBody>
          <a:bodyPr/>
          <a:lstStyle/>
          <a:p>
            <a:r>
              <a:rPr lang="en-US" dirty="0" smtClean="0"/>
              <a:t>Android platform can be broadly broken into five pieces</a:t>
            </a:r>
          </a:p>
          <a:p>
            <a:pPr lvl="1"/>
            <a:r>
              <a:rPr lang="en-US" dirty="0" smtClean="0"/>
              <a:t>Apps</a:t>
            </a:r>
          </a:p>
          <a:p>
            <a:pPr lvl="1"/>
            <a:r>
              <a:rPr lang="en-US" dirty="0" smtClean="0"/>
              <a:t>Application Frameworks</a:t>
            </a:r>
          </a:p>
          <a:p>
            <a:pPr lvl="1"/>
            <a:r>
              <a:rPr lang="en-US" dirty="0" smtClean="0"/>
              <a:t>Native Libraries</a:t>
            </a:r>
          </a:p>
          <a:p>
            <a:pPr lvl="1"/>
            <a:r>
              <a:rPr lang="en-US" dirty="0" smtClean="0"/>
              <a:t>Android Runtime</a:t>
            </a:r>
          </a:p>
          <a:p>
            <a:pPr lvl="1"/>
            <a:r>
              <a:rPr lang="en-US" dirty="0" smtClean="0"/>
              <a:t>Linux Kernel</a:t>
            </a:r>
            <a:endParaRPr lang="en-US" dirty="0"/>
          </a:p>
        </p:txBody>
      </p:sp>
    </p:spTree>
    <p:extLst>
      <p:ext uri="{BB962C8B-B14F-4D97-AF65-F5344CB8AC3E}">
        <p14:creationId xmlns:p14="http://schemas.microsoft.com/office/powerpoint/2010/main" val="94919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sp>
        <p:nvSpPr>
          <p:cNvPr id="3" name="Content Placeholder 2"/>
          <p:cNvSpPr>
            <a:spLocks noGrp="1"/>
          </p:cNvSpPr>
          <p:nvPr>
            <p:ph idx="1"/>
          </p:nvPr>
        </p:nvSpPr>
        <p:spPr>
          <a:xfrm>
            <a:off x="389436" y="1447800"/>
            <a:ext cx="8363938" cy="1391150"/>
          </a:xfrm>
        </p:spPr>
        <p:txBody>
          <a:bodyPr/>
          <a:lstStyle/>
          <a:p>
            <a:r>
              <a:rPr lang="en-US" dirty="0" smtClean="0"/>
              <a:t>Krishna K</a:t>
            </a:r>
          </a:p>
          <a:p>
            <a:pPr lvl="1"/>
            <a:r>
              <a:rPr lang="en-US" dirty="0" smtClean="0"/>
              <a:t>Email via D2L</a:t>
            </a:r>
          </a:p>
          <a:p>
            <a:pPr lvl="1"/>
            <a:endParaRPr lang="en-US" dirty="0"/>
          </a:p>
        </p:txBody>
      </p:sp>
    </p:spTree>
    <p:extLst>
      <p:ext uri="{BB962C8B-B14F-4D97-AF65-F5344CB8AC3E}">
        <p14:creationId xmlns:p14="http://schemas.microsoft.com/office/powerpoint/2010/main" val="215198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1020762"/>
          </a:xfrm>
        </p:spPr>
        <p:txBody>
          <a:bodyPr/>
          <a:lstStyle/>
          <a:p>
            <a:r>
              <a:rPr lang="en-US" dirty="0" smtClean="0"/>
              <a:t>Application Framework</a:t>
            </a:r>
            <a:endParaRPr lang="en-US" dirty="0"/>
          </a:p>
        </p:txBody>
      </p:sp>
      <p:sp>
        <p:nvSpPr>
          <p:cNvPr id="3" name="Content Placeholder 2"/>
          <p:cNvSpPr>
            <a:spLocks noGrp="1"/>
          </p:cNvSpPr>
          <p:nvPr>
            <p:ph idx="1"/>
          </p:nvPr>
        </p:nvSpPr>
        <p:spPr>
          <a:xfrm>
            <a:off x="389436" y="1295400"/>
            <a:ext cx="8363938" cy="5507712"/>
          </a:xfrm>
        </p:spPr>
        <p:txBody>
          <a:bodyPr/>
          <a:lstStyle/>
          <a:p>
            <a:r>
              <a:rPr lang="en-US" dirty="0" smtClean="0"/>
              <a:t>Provide developers the capability and tools to create rich apps for users and targeted to be deployed via Google Play Store</a:t>
            </a:r>
          </a:p>
          <a:p>
            <a:r>
              <a:rPr lang="en-US" dirty="0" smtClean="0"/>
              <a:t>Developers have access to the same APIs that are used in the core applications</a:t>
            </a:r>
          </a:p>
          <a:p>
            <a:r>
              <a:rPr lang="en-US" dirty="0" smtClean="0"/>
              <a:t>Libraries and system services</a:t>
            </a:r>
          </a:p>
          <a:p>
            <a:r>
              <a:rPr lang="en-US" dirty="0" smtClean="0"/>
              <a:t>Android classes live in android.* packages</a:t>
            </a:r>
          </a:p>
          <a:p>
            <a:r>
              <a:rPr lang="en-US" dirty="0" smtClean="0"/>
              <a:t>Access to standard Java libraries</a:t>
            </a:r>
          </a:p>
          <a:p>
            <a:r>
              <a:rPr lang="en-US" dirty="0" smtClean="0"/>
              <a:t>Documentation </a:t>
            </a:r>
            <a:r>
              <a:rPr lang="en-US" dirty="0"/>
              <a:t>is available at </a:t>
            </a:r>
            <a:r>
              <a:rPr lang="en-US" sz="2400" dirty="0">
                <a:hlinkClick r:id="rId2"/>
              </a:rPr>
              <a:t>http://</a:t>
            </a:r>
            <a:r>
              <a:rPr lang="en-US" sz="2400" dirty="0" smtClean="0">
                <a:hlinkClick r:id="rId2"/>
              </a:rPr>
              <a:t>developer.android.com/reference/packages.html</a:t>
            </a:r>
            <a:endParaRPr lang="en-US" sz="2400" dirty="0" smtClean="0"/>
          </a:p>
          <a:p>
            <a:endParaRPr lang="en-US" dirty="0"/>
          </a:p>
        </p:txBody>
      </p:sp>
    </p:spTree>
    <p:extLst>
      <p:ext uri="{BB962C8B-B14F-4D97-AF65-F5344CB8AC3E}">
        <p14:creationId xmlns:p14="http://schemas.microsoft.com/office/powerpoint/2010/main" val="2729468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Layer</a:t>
            </a:r>
            <a:endParaRPr lang="en-US" dirty="0"/>
          </a:p>
        </p:txBody>
      </p:sp>
      <p:sp>
        <p:nvSpPr>
          <p:cNvPr id="3" name="Content Placeholder 2"/>
          <p:cNvSpPr>
            <a:spLocks noGrp="1"/>
          </p:cNvSpPr>
          <p:nvPr>
            <p:ph idx="1"/>
          </p:nvPr>
        </p:nvSpPr>
        <p:spPr>
          <a:xfrm>
            <a:off x="389436" y="1143000"/>
            <a:ext cx="8363938" cy="5269135"/>
          </a:xfrm>
        </p:spPr>
        <p:txBody>
          <a:bodyPr/>
          <a:lstStyle/>
          <a:p>
            <a:r>
              <a:rPr lang="en-US" dirty="0" smtClean="0"/>
              <a:t>Android has a rich native layer – compiled and preinstalled C/C++ libraries</a:t>
            </a:r>
          </a:p>
          <a:p>
            <a:r>
              <a:rPr lang="en-US" dirty="0" smtClean="0"/>
              <a:t>Consists of HAL, native libraries, daemons and tools</a:t>
            </a:r>
          </a:p>
          <a:p>
            <a:r>
              <a:rPr lang="en-US" dirty="0" smtClean="0"/>
              <a:t>HAL – (Hardware Abstraction </a:t>
            </a:r>
            <a:r>
              <a:rPr lang="en-US" dirty="0"/>
              <a:t>Layer) standardized interface to Device Drivers to allow OEM specific drivers to be </a:t>
            </a:r>
            <a:r>
              <a:rPr lang="en-US" dirty="0" smtClean="0"/>
              <a:t>pluggable</a:t>
            </a:r>
          </a:p>
          <a:p>
            <a:r>
              <a:rPr lang="en-US" dirty="0" smtClean="0"/>
              <a:t>Native Libraries – C/C++ Libraries </a:t>
            </a:r>
            <a:r>
              <a:rPr lang="en-US" dirty="0" err="1" smtClean="0"/>
              <a:t>Eg</a:t>
            </a:r>
            <a:r>
              <a:rPr lang="en-US" dirty="0" smtClean="0"/>
              <a:t>: SQLite, Apache Harmony, </a:t>
            </a:r>
            <a:r>
              <a:rPr lang="en-US" dirty="0" err="1" smtClean="0"/>
              <a:t>OpenSSL</a:t>
            </a:r>
            <a:r>
              <a:rPr lang="en-US" dirty="0" smtClean="0"/>
              <a:t>, </a:t>
            </a:r>
            <a:r>
              <a:rPr lang="en-US" dirty="0" err="1" smtClean="0"/>
              <a:t>WebKit</a:t>
            </a:r>
            <a:r>
              <a:rPr lang="en-US" dirty="0" smtClean="0"/>
              <a:t>, Binder, </a:t>
            </a:r>
            <a:r>
              <a:rPr lang="en-US" dirty="0" err="1" smtClean="0"/>
              <a:t>etc</a:t>
            </a:r>
            <a:endParaRPr lang="en-US" dirty="0" smtClean="0"/>
          </a:p>
          <a:p>
            <a:r>
              <a:rPr lang="en-US" dirty="0" smtClean="0"/>
              <a:t>Daemons support system services</a:t>
            </a:r>
            <a:endParaRPr lang="en-US" dirty="0"/>
          </a:p>
        </p:txBody>
      </p:sp>
    </p:spTree>
    <p:extLst>
      <p:ext uri="{BB962C8B-B14F-4D97-AF65-F5344CB8AC3E}">
        <p14:creationId xmlns:p14="http://schemas.microsoft.com/office/powerpoint/2010/main" val="366991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944562"/>
          </a:xfrm>
        </p:spPr>
        <p:txBody>
          <a:bodyPr/>
          <a:lstStyle/>
          <a:p>
            <a:r>
              <a:rPr lang="en-US" dirty="0" smtClean="0"/>
              <a:t>Android </a:t>
            </a:r>
            <a:r>
              <a:rPr lang="en-US" dirty="0" smtClean="0"/>
              <a:t>Runtime (ART)</a:t>
            </a:r>
            <a:endParaRPr lang="en-US" dirty="0"/>
          </a:p>
        </p:txBody>
      </p:sp>
      <p:sp>
        <p:nvSpPr>
          <p:cNvPr id="3" name="Content Placeholder 2"/>
          <p:cNvSpPr>
            <a:spLocks noGrp="1"/>
          </p:cNvSpPr>
          <p:nvPr>
            <p:ph idx="1"/>
          </p:nvPr>
        </p:nvSpPr>
        <p:spPr>
          <a:xfrm>
            <a:off x="389436" y="1219200"/>
            <a:ext cx="8363938" cy="5559290"/>
          </a:xfrm>
        </p:spPr>
        <p:txBody>
          <a:bodyPr/>
          <a:lstStyle/>
          <a:p>
            <a:r>
              <a:rPr lang="en-US" dirty="0" smtClean="0"/>
              <a:t>Same level as the Native libraries</a:t>
            </a:r>
          </a:p>
          <a:p>
            <a:r>
              <a:rPr lang="en-US" dirty="0" smtClean="0"/>
              <a:t>Made up of two components</a:t>
            </a:r>
          </a:p>
          <a:p>
            <a:pPr lvl="1"/>
            <a:r>
              <a:rPr lang="en-US" dirty="0" smtClean="0"/>
              <a:t>Core Java Libraries</a:t>
            </a:r>
          </a:p>
          <a:p>
            <a:pPr lvl="1"/>
            <a:r>
              <a:rPr lang="en-US" dirty="0" err="1" smtClean="0"/>
              <a:t>Dalvik</a:t>
            </a:r>
            <a:r>
              <a:rPr lang="en-US" dirty="0" smtClean="0"/>
              <a:t> Virtual Machine/ART</a:t>
            </a:r>
          </a:p>
          <a:p>
            <a:r>
              <a:rPr lang="en-US" dirty="0" smtClean="0"/>
              <a:t>You can think of </a:t>
            </a:r>
            <a:r>
              <a:rPr lang="en-US" dirty="0" err="1" smtClean="0"/>
              <a:t>Dalvik</a:t>
            </a:r>
            <a:r>
              <a:rPr lang="en-US" dirty="0" smtClean="0"/>
              <a:t> as an implementation of the JVM for mobile devices</a:t>
            </a:r>
          </a:p>
          <a:p>
            <a:r>
              <a:rPr lang="en-US" dirty="0" smtClean="0"/>
              <a:t>There are significant differences between a JVM for Desktop/Server and </a:t>
            </a:r>
            <a:r>
              <a:rPr lang="en-US" dirty="0" err="1" smtClean="0"/>
              <a:t>Dalvik</a:t>
            </a:r>
            <a:endParaRPr lang="en-US" dirty="0" smtClean="0"/>
          </a:p>
          <a:p>
            <a:r>
              <a:rPr lang="en-US" dirty="0" smtClean="0"/>
              <a:t>A new runtime called ART was added in </a:t>
            </a:r>
            <a:r>
              <a:rPr lang="en-US" dirty="0" err="1" smtClean="0"/>
              <a:t>Kitkat</a:t>
            </a:r>
            <a:r>
              <a:rPr lang="en-US" dirty="0" smtClean="0"/>
              <a:t> and later</a:t>
            </a:r>
            <a:endParaRPr lang="en-US" dirty="0"/>
          </a:p>
        </p:txBody>
      </p:sp>
    </p:spTree>
    <p:extLst>
      <p:ext uri="{BB962C8B-B14F-4D97-AF65-F5344CB8AC3E}">
        <p14:creationId xmlns:p14="http://schemas.microsoft.com/office/powerpoint/2010/main" val="198672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1020762"/>
          </a:xfrm>
        </p:spPr>
        <p:txBody>
          <a:bodyPr/>
          <a:lstStyle/>
          <a:p>
            <a:r>
              <a:rPr lang="en-US" dirty="0" err="1" smtClean="0"/>
              <a:t>Dalvik</a:t>
            </a:r>
            <a:r>
              <a:rPr lang="en-US" dirty="0" smtClean="0"/>
              <a:t> Virtual Machine</a:t>
            </a:r>
            <a:endParaRPr lang="en-US" dirty="0"/>
          </a:p>
        </p:txBody>
      </p:sp>
      <p:sp>
        <p:nvSpPr>
          <p:cNvPr id="3" name="Content Placeholder 2"/>
          <p:cNvSpPr>
            <a:spLocks noGrp="1"/>
          </p:cNvSpPr>
          <p:nvPr>
            <p:ph idx="1"/>
          </p:nvPr>
        </p:nvSpPr>
        <p:spPr>
          <a:xfrm>
            <a:off x="389436" y="1447800"/>
            <a:ext cx="8363938" cy="5029200"/>
          </a:xfrm>
        </p:spPr>
        <p:txBody>
          <a:bodyPr/>
          <a:lstStyle/>
          <a:p>
            <a:r>
              <a:rPr lang="en-US" dirty="0" smtClean="0"/>
              <a:t>Java compiles to byte code</a:t>
            </a:r>
          </a:p>
          <a:p>
            <a:r>
              <a:rPr lang="en-US" dirty="0" smtClean="0"/>
              <a:t>Android does not execute Java byte code</a:t>
            </a:r>
          </a:p>
          <a:p>
            <a:r>
              <a:rPr lang="en-US" dirty="0" smtClean="0"/>
              <a:t>Instead the byte code is converted </a:t>
            </a:r>
            <a:r>
              <a:rPr lang="en-US" dirty="0"/>
              <a:t>t</a:t>
            </a:r>
            <a:r>
              <a:rPr lang="en-US" dirty="0" smtClean="0"/>
              <a:t>o </a:t>
            </a:r>
            <a:r>
              <a:rPr lang="en-US" dirty="0" err="1" smtClean="0"/>
              <a:t>dex</a:t>
            </a:r>
            <a:r>
              <a:rPr lang="en-US" dirty="0" smtClean="0"/>
              <a:t> code to be executed by </a:t>
            </a:r>
            <a:r>
              <a:rPr lang="en-US" dirty="0" err="1" smtClean="0"/>
              <a:t>Dalvik</a:t>
            </a:r>
            <a:r>
              <a:rPr lang="en-US" dirty="0" smtClean="0"/>
              <a:t> VM</a:t>
            </a:r>
          </a:p>
          <a:p>
            <a:r>
              <a:rPr lang="en-US" dirty="0" smtClean="0"/>
              <a:t>Android does not run Java VM but instead runs a specialized VM called </a:t>
            </a:r>
            <a:r>
              <a:rPr lang="en-US" dirty="0" err="1" smtClean="0"/>
              <a:t>Dalvik</a:t>
            </a:r>
            <a:r>
              <a:rPr lang="en-US" dirty="0" smtClean="0"/>
              <a:t> (for both technical and legal reasons)</a:t>
            </a:r>
          </a:p>
          <a:p>
            <a:r>
              <a:rPr lang="en-US" dirty="0" err="1" smtClean="0"/>
              <a:t>Dalvik</a:t>
            </a:r>
            <a:r>
              <a:rPr lang="en-US" dirty="0" smtClean="0"/>
              <a:t> executes </a:t>
            </a:r>
            <a:r>
              <a:rPr lang="en-US" dirty="0" err="1" smtClean="0"/>
              <a:t>dex</a:t>
            </a:r>
            <a:r>
              <a:rPr lang="en-US" dirty="0" smtClean="0"/>
              <a:t> code (just like a Java VM on the desktop that executes </a:t>
            </a:r>
            <a:r>
              <a:rPr lang="en-US" dirty="0" err="1" smtClean="0"/>
              <a:t>bytecode</a:t>
            </a:r>
            <a:r>
              <a:rPr lang="en-US" dirty="0" smtClean="0"/>
              <a:t>)</a:t>
            </a:r>
          </a:p>
        </p:txBody>
      </p:sp>
    </p:spTree>
    <p:extLst>
      <p:ext uri="{BB962C8B-B14F-4D97-AF65-F5344CB8AC3E}">
        <p14:creationId xmlns:p14="http://schemas.microsoft.com/office/powerpoint/2010/main" val="1873429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Runtime (ART)</a:t>
            </a:r>
            <a:endParaRPr lang="en-US" dirty="0"/>
          </a:p>
        </p:txBody>
      </p:sp>
      <p:sp>
        <p:nvSpPr>
          <p:cNvPr id="3" name="Content Placeholder 2"/>
          <p:cNvSpPr>
            <a:spLocks noGrp="1"/>
          </p:cNvSpPr>
          <p:nvPr>
            <p:ph idx="1"/>
          </p:nvPr>
        </p:nvSpPr>
        <p:spPr>
          <a:xfrm>
            <a:off x="389436" y="1447800"/>
            <a:ext cx="8363938" cy="4727448"/>
          </a:xfrm>
        </p:spPr>
        <p:txBody>
          <a:bodyPr/>
          <a:lstStyle/>
          <a:p>
            <a:r>
              <a:rPr lang="en-US" dirty="0" smtClean="0"/>
              <a:t>ART replaces </a:t>
            </a:r>
            <a:r>
              <a:rPr lang="en-US" dirty="0" err="1" smtClean="0"/>
              <a:t>Dalvik</a:t>
            </a:r>
            <a:r>
              <a:rPr lang="en-US" dirty="0" smtClean="0"/>
              <a:t> Virtual Machine</a:t>
            </a:r>
          </a:p>
          <a:p>
            <a:r>
              <a:rPr lang="en-US" dirty="0" err="1" smtClean="0"/>
              <a:t>Dalvik</a:t>
            </a:r>
            <a:r>
              <a:rPr lang="en-US" dirty="0" smtClean="0"/>
              <a:t> uses just-in-time (JIT) compilation to compile </a:t>
            </a:r>
            <a:r>
              <a:rPr lang="en-US" dirty="0" err="1" smtClean="0"/>
              <a:t>bytecode</a:t>
            </a:r>
            <a:r>
              <a:rPr lang="en-US" dirty="0" smtClean="0"/>
              <a:t> </a:t>
            </a:r>
            <a:r>
              <a:rPr lang="en-US" dirty="0" err="1" smtClean="0"/>
              <a:t>everytime</a:t>
            </a:r>
            <a:r>
              <a:rPr lang="en-US" dirty="0" smtClean="0"/>
              <a:t> an app is launched</a:t>
            </a:r>
          </a:p>
          <a:p>
            <a:r>
              <a:rPr lang="en-US" dirty="0" smtClean="0"/>
              <a:t>ART uses ahead-of-time compilation upon installation of an application thereby reducing the number of times an app is compiled</a:t>
            </a:r>
          </a:p>
          <a:p>
            <a:r>
              <a:rPr lang="en-US" dirty="0" smtClean="0"/>
              <a:t>ART improves battery runtime as processor usage is reduced</a:t>
            </a:r>
            <a:endParaRPr lang="en-US" dirty="0"/>
          </a:p>
        </p:txBody>
      </p:sp>
    </p:spTree>
    <p:extLst>
      <p:ext uri="{BB962C8B-B14F-4D97-AF65-F5344CB8AC3E}">
        <p14:creationId xmlns:p14="http://schemas.microsoft.com/office/powerpoint/2010/main" val="2460852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Dalvik</a:t>
            </a:r>
            <a:r>
              <a:rPr lang="en-US" dirty="0" smtClean="0"/>
              <a:t> vs 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7387438"/>
              </p:ext>
            </p:extLst>
          </p:nvPr>
        </p:nvGraphicFramePr>
        <p:xfrm>
          <a:off x="457200" y="1600200"/>
          <a:ext cx="8229600" cy="3134360"/>
        </p:xfrm>
        <a:graphic>
          <a:graphicData uri="http://schemas.openxmlformats.org/drawingml/2006/table">
            <a:tbl>
              <a:tblPr firstRow="1" bandRow="1">
                <a:tableStyleId>{5C22544A-7EE6-4342-B048-85BDC9FD1C3A}</a:tableStyleId>
              </a:tblPr>
              <a:tblGrid>
                <a:gridCol w="2133600"/>
                <a:gridCol w="3352800"/>
                <a:gridCol w="2743200"/>
              </a:tblGrid>
              <a:tr h="370840">
                <a:tc>
                  <a:txBody>
                    <a:bodyPr/>
                    <a:lstStyle/>
                    <a:p>
                      <a:endParaRPr lang="en-US" dirty="0"/>
                    </a:p>
                  </a:txBody>
                  <a:tcPr/>
                </a:tc>
                <a:tc>
                  <a:txBody>
                    <a:bodyPr/>
                    <a:lstStyle/>
                    <a:p>
                      <a:r>
                        <a:rPr lang="en-US" dirty="0" err="1" smtClean="0"/>
                        <a:t>Dalvik</a:t>
                      </a:r>
                      <a:endParaRPr lang="en-US" dirty="0"/>
                    </a:p>
                  </a:txBody>
                  <a:tcPr/>
                </a:tc>
                <a:tc>
                  <a:txBody>
                    <a:bodyPr/>
                    <a:lstStyle/>
                    <a:p>
                      <a:r>
                        <a:rPr lang="en-US" dirty="0" smtClean="0"/>
                        <a:t>ART</a:t>
                      </a:r>
                      <a:endParaRPr lang="en-US" dirty="0"/>
                    </a:p>
                  </a:txBody>
                  <a:tcPr/>
                </a:tc>
              </a:tr>
              <a:tr h="370840">
                <a:tc>
                  <a:txBody>
                    <a:bodyPr/>
                    <a:lstStyle/>
                    <a:p>
                      <a:r>
                        <a:rPr lang="en-US" dirty="0" smtClean="0"/>
                        <a:t>Compile</a:t>
                      </a:r>
                      <a:r>
                        <a:rPr lang="en-US" baseline="0" dirty="0" smtClean="0"/>
                        <a:t> Time</a:t>
                      </a:r>
                      <a:endParaRPr lang="en-US" dirty="0"/>
                    </a:p>
                  </a:txBody>
                  <a:tcPr/>
                </a:tc>
                <a:tc>
                  <a:txBody>
                    <a:bodyPr/>
                    <a:lstStyle/>
                    <a:p>
                      <a:r>
                        <a:rPr lang="en-US" dirty="0" smtClean="0"/>
                        <a:t>Just in Time (JIT)</a:t>
                      </a:r>
                      <a:endParaRPr lang="en-US" dirty="0"/>
                    </a:p>
                  </a:txBody>
                  <a:tcPr/>
                </a:tc>
                <a:tc>
                  <a:txBody>
                    <a:bodyPr/>
                    <a:lstStyle/>
                    <a:p>
                      <a:r>
                        <a:rPr lang="en-US" dirty="0" smtClean="0"/>
                        <a:t>Ahead</a:t>
                      </a:r>
                      <a:r>
                        <a:rPr lang="en-US" baseline="0" dirty="0" smtClean="0"/>
                        <a:t>-of-time (AOT)</a:t>
                      </a:r>
                      <a:endParaRPr lang="en-US" dirty="0"/>
                    </a:p>
                  </a:txBody>
                  <a:tcPr/>
                </a:tc>
              </a:tr>
              <a:tr h="370840">
                <a:tc>
                  <a:txBody>
                    <a:bodyPr/>
                    <a:lstStyle/>
                    <a:p>
                      <a:r>
                        <a:rPr lang="en-US" dirty="0" smtClean="0"/>
                        <a:t>Installation Time</a:t>
                      </a:r>
                      <a:endParaRPr lang="en-US" dirty="0"/>
                    </a:p>
                  </a:txBody>
                  <a:tcPr/>
                </a:tc>
                <a:tc>
                  <a:txBody>
                    <a:bodyPr/>
                    <a:lstStyle/>
                    <a:p>
                      <a:r>
                        <a:rPr lang="en-US" dirty="0" smtClean="0"/>
                        <a:t>Faster</a:t>
                      </a:r>
                      <a:endParaRPr lang="en-US" dirty="0"/>
                    </a:p>
                  </a:txBody>
                  <a:tcPr/>
                </a:tc>
                <a:tc>
                  <a:txBody>
                    <a:bodyPr/>
                    <a:lstStyle/>
                    <a:p>
                      <a:r>
                        <a:rPr lang="en-US" dirty="0" smtClean="0"/>
                        <a:t>Slow due</a:t>
                      </a:r>
                      <a:r>
                        <a:rPr lang="en-US" baseline="0" dirty="0" smtClean="0"/>
                        <a:t> to compilation</a:t>
                      </a:r>
                      <a:endParaRPr lang="en-US" dirty="0"/>
                    </a:p>
                  </a:txBody>
                  <a:tcPr/>
                </a:tc>
              </a:tr>
              <a:tr h="370840">
                <a:tc>
                  <a:txBody>
                    <a:bodyPr/>
                    <a:lstStyle/>
                    <a:p>
                      <a:r>
                        <a:rPr lang="en-US" dirty="0" smtClean="0"/>
                        <a:t>App Launch Time</a:t>
                      </a:r>
                      <a:endParaRPr lang="en-US" dirty="0"/>
                    </a:p>
                  </a:txBody>
                  <a:tcPr/>
                </a:tc>
                <a:tc>
                  <a:txBody>
                    <a:bodyPr/>
                    <a:lstStyle/>
                    <a:p>
                      <a:r>
                        <a:rPr lang="en-US" dirty="0" smtClean="0"/>
                        <a:t>Slower due to JIT compilation and interpretation</a:t>
                      </a:r>
                      <a:endParaRPr lang="en-US" dirty="0"/>
                    </a:p>
                  </a:txBody>
                  <a:tcPr/>
                </a:tc>
                <a:tc>
                  <a:txBody>
                    <a:bodyPr/>
                    <a:lstStyle/>
                    <a:p>
                      <a:r>
                        <a:rPr lang="en-US" dirty="0" smtClean="0"/>
                        <a:t>Comparatively</a:t>
                      </a:r>
                      <a:r>
                        <a:rPr lang="en-US" baseline="0" dirty="0" smtClean="0"/>
                        <a:t> faster</a:t>
                      </a:r>
                      <a:endParaRPr lang="en-US" dirty="0"/>
                    </a:p>
                  </a:txBody>
                  <a:tcPr/>
                </a:tc>
              </a:tr>
              <a:tr h="370840">
                <a:tc>
                  <a:txBody>
                    <a:bodyPr/>
                    <a:lstStyle/>
                    <a:p>
                      <a:r>
                        <a:rPr lang="en-US" dirty="0" smtClean="0"/>
                        <a:t>Storage factor</a:t>
                      </a:r>
                      <a:endParaRPr lang="en-US" dirty="0"/>
                    </a:p>
                  </a:txBody>
                  <a:tcPr/>
                </a:tc>
                <a:tc>
                  <a:txBody>
                    <a:bodyPr/>
                    <a:lstStyle/>
                    <a:p>
                      <a:r>
                        <a:rPr lang="en-US" dirty="0" smtClean="0"/>
                        <a:t>Comparatively smaller</a:t>
                      </a:r>
                      <a:endParaRPr lang="en-US" dirty="0"/>
                    </a:p>
                  </a:txBody>
                  <a:tcPr/>
                </a:tc>
                <a:tc>
                  <a:txBody>
                    <a:bodyPr/>
                    <a:lstStyle/>
                    <a:p>
                      <a:r>
                        <a:rPr lang="en-US" dirty="0" smtClean="0"/>
                        <a:t>Larger</a:t>
                      </a:r>
                      <a:r>
                        <a:rPr lang="en-US" baseline="0" dirty="0" smtClean="0"/>
                        <a:t> because of precompiled binary</a:t>
                      </a:r>
                      <a:endParaRPr lang="en-US" dirty="0"/>
                    </a:p>
                  </a:txBody>
                  <a:tcPr/>
                </a:tc>
              </a:tr>
              <a:tr h="370840">
                <a:tc>
                  <a:txBody>
                    <a:bodyPr/>
                    <a:lstStyle/>
                    <a:p>
                      <a:r>
                        <a:rPr lang="en-US" dirty="0" smtClean="0"/>
                        <a:t>Memory</a:t>
                      </a:r>
                      <a:r>
                        <a:rPr lang="en-US" baseline="0" dirty="0" smtClean="0"/>
                        <a:t> footprint</a:t>
                      </a:r>
                      <a:endParaRPr lang="en-US" dirty="0"/>
                    </a:p>
                  </a:txBody>
                  <a:tcPr/>
                </a:tc>
                <a:tc>
                  <a:txBody>
                    <a:bodyPr/>
                    <a:lstStyle/>
                    <a:p>
                      <a:r>
                        <a:rPr lang="en-US" dirty="0" smtClean="0"/>
                        <a:t>Larger due</a:t>
                      </a:r>
                      <a:r>
                        <a:rPr lang="en-US" baseline="0" dirty="0" smtClean="0"/>
                        <a:t> to JIT cache</a:t>
                      </a:r>
                      <a:endParaRPr lang="en-US" dirty="0"/>
                    </a:p>
                  </a:txBody>
                  <a:tcPr/>
                </a:tc>
                <a:tc>
                  <a:txBody>
                    <a:bodyPr/>
                    <a:lstStyle/>
                    <a:p>
                      <a:r>
                        <a:rPr lang="en-US" dirty="0" smtClean="0"/>
                        <a:t>Smaller</a:t>
                      </a:r>
                      <a:endParaRPr lang="en-US" dirty="0"/>
                    </a:p>
                  </a:txBody>
                  <a:tcPr/>
                </a:tc>
              </a:tr>
              <a:tr h="370840">
                <a:tc>
                  <a:txBody>
                    <a:bodyPr/>
                    <a:lstStyle/>
                    <a:p>
                      <a:r>
                        <a:rPr lang="en-US" dirty="0" smtClean="0"/>
                        <a:t>Application Package</a:t>
                      </a:r>
                      <a:endParaRPr lang="en-US" dirty="0"/>
                    </a:p>
                  </a:txBody>
                  <a:tcPr/>
                </a:tc>
                <a:tc>
                  <a:txBody>
                    <a:bodyPr/>
                    <a:lstStyle/>
                    <a:p>
                      <a:r>
                        <a:rPr lang="en-US" dirty="0" smtClean="0"/>
                        <a:t>APK</a:t>
                      </a:r>
                      <a:r>
                        <a:rPr lang="en-US" baseline="0" dirty="0" smtClean="0"/>
                        <a:t> file with DEX class file</a:t>
                      </a:r>
                      <a:endParaRPr lang="en-US" dirty="0"/>
                    </a:p>
                  </a:txBody>
                  <a:tcPr/>
                </a:tc>
                <a:tc>
                  <a:txBody>
                    <a:bodyPr/>
                    <a:lstStyle/>
                    <a:p>
                      <a:r>
                        <a:rPr lang="en-US" dirty="0" smtClean="0"/>
                        <a:t>APK</a:t>
                      </a:r>
                      <a:r>
                        <a:rPr lang="en-US" baseline="0" dirty="0" smtClean="0"/>
                        <a:t> file with DEX class file</a:t>
                      </a:r>
                      <a:endParaRPr lang="en-US" dirty="0"/>
                    </a:p>
                  </a:txBody>
                  <a:tcPr/>
                </a:tc>
              </a:tr>
            </a:tbl>
          </a:graphicData>
        </a:graphic>
      </p:graphicFrame>
      <p:sp>
        <p:nvSpPr>
          <p:cNvPr id="5" name="TextBox 4"/>
          <p:cNvSpPr txBox="1"/>
          <p:nvPr/>
        </p:nvSpPr>
        <p:spPr>
          <a:xfrm>
            <a:off x="609600" y="5105400"/>
            <a:ext cx="8077200" cy="369332"/>
          </a:xfrm>
          <a:prstGeom prst="rect">
            <a:avLst/>
          </a:prstGeom>
          <a:noFill/>
        </p:spPr>
        <p:txBody>
          <a:bodyPr wrap="square" rtlCol="0">
            <a:spAutoFit/>
          </a:bodyPr>
          <a:lstStyle/>
          <a:p>
            <a:r>
              <a:rPr lang="en-US" dirty="0" smtClean="0"/>
              <a:t>For application developer it should not matter which one is being used</a:t>
            </a:r>
            <a:endParaRPr lang="en-US" dirty="0"/>
          </a:p>
        </p:txBody>
      </p:sp>
    </p:spTree>
    <p:extLst>
      <p:ext uri="{BB962C8B-B14F-4D97-AF65-F5344CB8AC3E}">
        <p14:creationId xmlns:p14="http://schemas.microsoft.com/office/powerpoint/2010/main" val="3890411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664797"/>
          </a:xfrm>
        </p:spPr>
        <p:txBody>
          <a:bodyPr/>
          <a:lstStyle/>
          <a:p>
            <a:r>
              <a:rPr lang="en-US" dirty="0" smtClean="0"/>
              <a:t>Android Applications</a:t>
            </a:r>
            <a:endParaRPr lang="en-US" dirty="0"/>
          </a:p>
        </p:txBody>
      </p:sp>
      <p:sp>
        <p:nvSpPr>
          <p:cNvPr id="3" name="Content Placeholder 2"/>
          <p:cNvSpPr>
            <a:spLocks noGrp="1"/>
          </p:cNvSpPr>
          <p:nvPr>
            <p:ph idx="1"/>
          </p:nvPr>
        </p:nvSpPr>
        <p:spPr>
          <a:xfrm>
            <a:off x="389436" y="990600"/>
            <a:ext cx="8363938" cy="6224933"/>
          </a:xfrm>
        </p:spPr>
        <p:txBody>
          <a:bodyPr/>
          <a:lstStyle/>
          <a:p>
            <a:r>
              <a:rPr lang="en-US" dirty="0" smtClean="0"/>
              <a:t>Written in Java</a:t>
            </a:r>
          </a:p>
          <a:p>
            <a:r>
              <a:rPr lang="en-US" dirty="0" smtClean="0"/>
              <a:t>Android SDK tools compile the code and resources into an Android application package (.</a:t>
            </a:r>
            <a:r>
              <a:rPr lang="en-US" dirty="0" err="1" smtClean="0"/>
              <a:t>apk</a:t>
            </a:r>
            <a:r>
              <a:rPr lang="en-US" dirty="0" smtClean="0"/>
              <a:t>)</a:t>
            </a:r>
          </a:p>
          <a:p>
            <a:r>
              <a:rPr lang="en-US" dirty="0" smtClean="0"/>
              <a:t>APK is installed on the device</a:t>
            </a:r>
          </a:p>
          <a:p>
            <a:r>
              <a:rPr lang="en-US" dirty="0" smtClean="0"/>
              <a:t>An Android Application contain one or more of the Application Components</a:t>
            </a:r>
          </a:p>
          <a:p>
            <a:r>
              <a:rPr lang="en-US" dirty="0" smtClean="0"/>
              <a:t>Android Application Components are</a:t>
            </a:r>
          </a:p>
          <a:p>
            <a:pPr marL="974725" lvl="1" indent="-514350">
              <a:buFont typeface="+mj-lt"/>
              <a:buAutoNum type="arabicPeriod"/>
            </a:pPr>
            <a:r>
              <a:rPr lang="en-US" sz="2000" dirty="0" smtClean="0"/>
              <a:t>Activities</a:t>
            </a:r>
          </a:p>
          <a:p>
            <a:pPr marL="974725" lvl="1" indent="-514350">
              <a:buFont typeface="+mj-lt"/>
              <a:buAutoNum type="arabicPeriod"/>
            </a:pPr>
            <a:r>
              <a:rPr lang="en-US" sz="2000" dirty="0" smtClean="0"/>
              <a:t>Services</a:t>
            </a:r>
          </a:p>
          <a:p>
            <a:pPr marL="974725" lvl="1" indent="-514350">
              <a:buFont typeface="+mj-lt"/>
              <a:buAutoNum type="arabicPeriod"/>
            </a:pPr>
            <a:r>
              <a:rPr lang="en-US" sz="2000" dirty="0" smtClean="0"/>
              <a:t>Content Providers</a:t>
            </a:r>
          </a:p>
          <a:p>
            <a:pPr marL="974725" lvl="1" indent="-514350">
              <a:buFont typeface="+mj-lt"/>
              <a:buAutoNum type="arabicPeriod"/>
            </a:pPr>
            <a:r>
              <a:rPr lang="en-US" sz="2000" dirty="0" smtClean="0"/>
              <a:t>Broadcast Receivers</a:t>
            </a:r>
          </a:p>
          <a:p>
            <a:pPr marL="974725" lvl="1" indent="-514350">
              <a:buFont typeface="+mj-lt"/>
              <a:buAutoNum type="arabicPeriod"/>
            </a:pPr>
            <a:endParaRPr lang="en-US" dirty="0" smtClean="0"/>
          </a:p>
        </p:txBody>
      </p:sp>
      <p:sp>
        <p:nvSpPr>
          <p:cNvPr id="4" name="Right Brace 3"/>
          <p:cNvSpPr/>
          <p:nvPr/>
        </p:nvSpPr>
        <p:spPr>
          <a:xfrm>
            <a:off x="3810000" y="5322332"/>
            <a:ext cx="8382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786370" y="5638800"/>
            <a:ext cx="3962400" cy="738664"/>
          </a:xfrm>
          <a:prstGeom prst="rect">
            <a:avLst/>
          </a:prstGeom>
          <a:solidFill>
            <a:schemeClr val="accent2"/>
          </a:solidFill>
        </p:spPr>
        <p:txBody>
          <a:bodyPr wrap="square" lIns="0" tIns="0" rIns="0" bIns="0" rtlCol="0">
            <a:spAutoFit/>
          </a:bodyPr>
          <a:lstStyle/>
          <a:p>
            <a:r>
              <a:rPr lang="en-US" sz="2400" i="1" dirty="0" smtClean="0">
                <a:gradFill>
                  <a:gsLst>
                    <a:gs pos="0">
                      <a:schemeClr val="tx1"/>
                    </a:gs>
                    <a:gs pos="86000">
                      <a:schemeClr val="tx1"/>
                    </a:gs>
                  </a:gsLst>
                  <a:lin ang="5400000" scaled="0"/>
                </a:gradFill>
              </a:rPr>
              <a:t>We will focus on each of these in the following weeks</a:t>
            </a:r>
          </a:p>
        </p:txBody>
      </p:sp>
    </p:spTree>
    <p:extLst>
      <p:ext uri="{BB962C8B-B14F-4D97-AF65-F5344CB8AC3E}">
        <p14:creationId xmlns:p14="http://schemas.microsoft.com/office/powerpoint/2010/main" val="100490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1107996"/>
          </a:xfrm>
        </p:spPr>
        <p:txBody>
          <a:bodyPr/>
          <a:lstStyle/>
          <a:p>
            <a:r>
              <a:rPr lang="en-US" sz="4000" dirty="0" smtClean="0"/>
              <a:t>Example of how different layers come into play for audio functionality</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1723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835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vs Android Studio</a:t>
            </a:r>
            <a:endParaRPr lang="en-US" dirty="0"/>
          </a:p>
        </p:txBody>
      </p:sp>
      <p:sp>
        <p:nvSpPr>
          <p:cNvPr id="3" name="Content Placeholder 2"/>
          <p:cNvSpPr>
            <a:spLocks noGrp="1"/>
          </p:cNvSpPr>
          <p:nvPr>
            <p:ph idx="1"/>
          </p:nvPr>
        </p:nvSpPr>
        <p:spPr>
          <a:xfrm>
            <a:off x="389436" y="1371600"/>
            <a:ext cx="8363938" cy="5334000"/>
          </a:xfrm>
        </p:spPr>
        <p:txBody>
          <a:bodyPr/>
          <a:lstStyle/>
          <a:p>
            <a:r>
              <a:rPr lang="en-US" dirty="0" smtClean="0"/>
              <a:t>Google has initially used the Eclipse platform to build the development tools for Android app development</a:t>
            </a:r>
          </a:p>
          <a:p>
            <a:r>
              <a:rPr lang="en-US" dirty="0" smtClean="0"/>
              <a:t>Starting May 2013, Google added support for a new IDE called Android Studio built on </a:t>
            </a:r>
            <a:r>
              <a:rPr lang="en-US" dirty="0" err="1" smtClean="0"/>
              <a:t>IntelliJ</a:t>
            </a:r>
            <a:r>
              <a:rPr lang="en-US" dirty="0" smtClean="0"/>
              <a:t> IDEA platform</a:t>
            </a:r>
          </a:p>
          <a:p>
            <a:r>
              <a:rPr lang="en-US" dirty="0" smtClean="0"/>
              <a:t>In December 2014 Google released Android Studio 1.0</a:t>
            </a:r>
          </a:p>
          <a:p>
            <a:endParaRPr lang="en-US" dirty="0"/>
          </a:p>
        </p:txBody>
      </p:sp>
    </p:spTree>
    <p:extLst>
      <p:ext uri="{BB962C8B-B14F-4D97-AF65-F5344CB8AC3E}">
        <p14:creationId xmlns:p14="http://schemas.microsoft.com/office/powerpoint/2010/main" val="422201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vs Android Studio</a:t>
            </a:r>
            <a:endParaRPr lang="en-US" dirty="0"/>
          </a:p>
        </p:txBody>
      </p:sp>
      <p:sp>
        <p:nvSpPr>
          <p:cNvPr id="3" name="Content Placeholder 2"/>
          <p:cNvSpPr>
            <a:spLocks noGrp="1"/>
          </p:cNvSpPr>
          <p:nvPr>
            <p:ph idx="1"/>
          </p:nvPr>
        </p:nvSpPr>
        <p:spPr>
          <a:xfrm>
            <a:off x="389436" y="1447800"/>
            <a:ext cx="8363938" cy="4284250"/>
          </a:xfrm>
        </p:spPr>
        <p:txBody>
          <a:bodyPr/>
          <a:lstStyle/>
          <a:p>
            <a:r>
              <a:rPr lang="en-US" dirty="0" smtClean="0"/>
              <a:t>Learning </a:t>
            </a:r>
            <a:r>
              <a:rPr lang="en-US" dirty="0"/>
              <a:t>curve </a:t>
            </a:r>
            <a:r>
              <a:rPr lang="en-US" dirty="0" smtClean="0"/>
              <a:t>for </a:t>
            </a:r>
            <a:r>
              <a:rPr lang="en-US" dirty="0"/>
              <a:t>Android Studio </a:t>
            </a:r>
            <a:r>
              <a:rPr lang="en-US" dirty="0" smtClean="0"/>
              <a:t>is more steep than an Eclipse based environment</a:t>
            </a:r>
          </a:p>
          <a:p>
            <a:r>
              <a:rPr lang="en-US" dirty="0" smtClean="0"/>
              <a:t>But Google has deprecated Eclipse as a development environment</a:t>
            </a:r>
          </a:p>
          <a:p>
            <a:r>
              <a:rPr lang="en-US" dirty="0" smtClean="0"/>
              <a:t>So Android Studio is the focus of Google</a:t>
            </a:r>
          </a:p>
          <a:p>
            <a:r>
              <a:rPr lang="en-US" dirty="0" smtClean="0"/>
              <a:t>Android Studio is used in this class</a:t>
            </a:r>
          </a:p>
          <a:p>
            <a:endParaRPr lang="en-US" dirty="0"/>
          </a:p>
        </p:txBody>
      </p:sp>
    </p:spTree>
    <p:extLst>
      <p:ext uri="{BB962C8B-B14F-4D97-AF65-F5344CB8AC3E}">
        <p14:creationId xmlns:p14="http://schemas.microsoft.com/office/powerpoint/2010/main" val="250316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Outline</a:t>
            </a:r>
            <a:endParaRPr lang="en-US" dirty="0"/>
          </a:p>
        </p:txBody>
      </p:sp>
      <p:sp>
        <p:nvSpPr>
          <p:cNvPr id="3" name="Content Placeholder 2"/>
          <p:cNvSpPr>
            <a:spLocks noGrp="1"/>
          </p:cNvSpPr>
          <p:nvPr>
            <p:ph idx="1"/>
          </p:nvPr>
        </p:nvSpPr>
        <p:spPr>
          <a:xfrm>
            <a:off x="457319" y="1295401"/>
            <a:ext cx="8229362" cy="5410200"/>
          </a:xfrm>
        </p:spPr>
        <p:txBody>
          <a:bodyPr/>
          <a:lstStyle/>
          <a:p>
            <a:r>
              <a:rPr lang="en-US" dirty="0" smtClean="0"/>
              <a:t>Introduction to COMP 3617</a:t>
            </a:r>
          </a:p>
          <a:p>
            <a:r>
              <a:rPr lang="en-US" dirty="0" smtClean="0"/>
              <a:t>Android History</a:t>
            </a:r>
          </a:p>
          <a:p>
            <a:r>
              <a:rPr lang="en-US" dirty="0" smtClean="0"/>
              <a:t>Setting up the Android Studio</a:t>
            </a:r>
          </a:p>
          <a:p>
            <a:r>
              <a:rPr lang="en-US" dirty="0" smtClean="0"/>
              <a:t>Introduction to Android SDK Manager</a:t>
            </a:r>
          </a:p>
          <a:p>
            <a:r>
              <a:rPr lang="en-US" dirty="0" smtClean="0"/>
              <a:t>Setting up an Android Platform</a:t>
            </a:r>
          </a:p>
          <a:p>
            <a:r>
              <a:rPr lang="en-US" dirty="0" smtClean="0"/>
              <a:t>HAXM</a:t>
            </a:r>
          </a:p>
          <a:p>
            <a:r>
              <a:rPr lang="en-US" dirty="0" smtClean="0"/>
              <a:t>Introduction to Android Virtual Device Manager</a:t>
            </a:r>
          </a:p>
          <a:p>
            <a:r>
              <a:rPr lang="en-US" dirty="0" smtClean="0"/>
              <a:t>Setting up an Android Virtual Device</a:t>
            </a:r>
            <a:endParaRPr lang="en-US" dirty="0"/>
          </a:p>
        </p:txBody>
      </p:sp>
    </p:spTree>
    <p:extLst>
      <p:ext uri="{BB962C8B-B14F-4D97-AF65-F5344CB8AC3E}">
        <p14:creationId xmlns:p14="http://schemas.microsoft.com/office/powerpoint/2010/main" val="404357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715962"/>
          </a:xfrm>
        </p:spPr>
        <p:txBody>
          <a:bodyPr/>
          <a:lstStyle/>
          <a:p>
            <a:r>
              <a:rPr lang="en-US" dirty="0" smtClean="0"/>
              <a:t>32-bit or 64-bit</a:t>
            </a:r>
            <a:endParaRPr lang="en-US" dirty="0"/>
          </a:p>
        </p:txBody>
      </p:sp>
      <p:sp>
        <p:nvSpPr>
          <p:cNvPr id="3" name="Content Placeholder 2"/>
          <p:cNvSpPr>
            <a:spLocks noGrp="1"/>
          </p:cNvSpPr>
          <p:nvPr>
            <p:ph idx="1"/>
          </p:nvPr>
        </p:nvSpPr>
        <p:spPr>
          <a:xfrm>
            <a:off x="389436" y="1066800"/>
            <a:ext cx="8363938" cy="5638800"/>
          </a:xfrm>
        </p:spPr>
        <p:txBody>
          <a:bodyPr/>
          <a:lstStyle/>
          <a:p>
            <a:r>
              <a:rPr lang="en-US" dirty="0" smtClean="0"/>
              <a:t>Detect which version of OS you are running</a:t>
            </a:r>
          </a:p>
          <a:p>
            <a:r>
              <a:rPr lang="en-US" dirty="0" smtClean="0"/>
              <a:t>On Windows 7, click Start menu, Select Computer and click on Properties</a:t>
            </a:r>
          </a:p>
          <a:p>
            <a:endParaRPr lang="en-US" dirty="0" smtClean="0"/>
          </a:p>
          <a:p>
            <a:endParaRPr lang="en-US" dirty="0" smtClean="0"/>
          </a:p>
          <a:p>
            <a:endParaRPr lang="en-US" dirty="0"/>
          </a:p>
          <a:p>
            <a:pPr marL="0" indent="0">
              <a:buNone/>
            </a:pPr>
            <a:endParaRPr lang="en-US" dirty="0" smtClean="0"/>
          </a:p>
          <a:p>
            <a:r>
              <a:rPr lang="en-US" dirty="0" smtClean="0"/>
              <a:t>System type indicates 32 bit or 64 bit OS</a:t>
            </a:r>
          </a:p>
          <a:p>
            <a:r>
              <a:rPr lang="en-US" dirty="0" smtClean="0"/>
              <a:t>Based on this information install the specific JDK</a:t>
            </a:r>
            <a:endParaRPr lang="en-US" dirty="0"/>
          </a:p>
          <a:p>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97" y="2895600"/>
            <a:ext cx="2990850" cy="224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971800"/>
            <a:ext cx="4714875" cy="169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4549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a:t>
            </a:r>
            <a:endParaRPr lang="en-US" dirty="0"/>
          </a:p>
        </p:txBody>
      </p:sp>
      <p:sp>
        <p:nvSpPr>
          <p:cNvPr id="3" name="Content Placeholder 2"/>
          <p:cNvSpPr>
            <a:spLocks noGrp="1"/>
          </p:cNvSpPr>
          <p:nvPr>
            <p:ph idx="1"/>
          </p:nvPr>
        </p:nvSpPr>
        <p:spPr>
          <a:xfrm>
            <a:off x="389436" y="1143000"/>
            <a:ext cx="8363938" cy="5257800"/>
          </a:xfrm>
        </p:spPr>
        <p:txBody>
          <a:bodyPr/>
          <a:lstStyle/>
          <a:p>
            <a:r>
              <a:rPr lang="en-US" dirty="0" smtClean="0"/>
              <a:t>The latest version of tools now only support JDK 1.7</a:t>
            </a:r>
          </a:p>
          <a:p>
            <a:r>
              <a:rPr lang="en-US" dirty="0" smtClean="0"/>
              <a:t>We are using JDK 1.7 in the class</a:t>
            </a:r>
          </a:p>
          <a:p>
            <a:r>
              <a:rPr lang="en-US" dirty="0" smtClean="0"/>
              <a:t>Download JDK 1.7 (32 or 64 bit based on your OS) and install it on your workstation</a:t>
            </a:r>
          </a:p>
          <a:p>
            <a:r>
              <a:rPr lang="en-US" dirty="0" smtClean="0"/>
              <a:t>Set JAVA_HOME to point to the JDK installation. The default location is C:\Program Files\Java\jdk1.7.x</a:t>
            </a:r>
          </a:p>
          <a:p>
            <a:r>
              <a:rPr lang="en-US" dirty="0" smtClean="0"/>
              <a:t>Set OS Path to include %JAVA_HOME%\bin</a:t>
            </a:r>
            <a:endParaRPr lang="en-US" dirty="0"/>
          </a:p>
        </p:txBody>
      </p:sp>
    </p:spTree>
    <p:extLst>
      <p:ext uri="{BB962C8B-B14F-4D97-AF65-F5344CB8AC3E}">
        <p14:creationId xmlns:p14="http://schemas.microsoft.com/office/powerpoint/2010/main" val="2428751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a:t>
            </a:r>
            <a:endParaRPr lang="en-US" dirty="0"/>
          </a:p>
        </p:txBody>
      </p:sp>
      <p:sp>
        <p:nvSpPr>
          <p:cNvPr id="3" name="Content Placeholder 2"/>
          <p:cNvSpPr>
            <a:spLocks noGrp="1"/>
          </p:cNvSpPr>
          <p:nvPr>
            <p:ph idx="1"/>
          </p:nvPr>
        </p:nvSpPr>
        <p:spPr>
          <a:xfrm>
            <a:off x="389436" y="1447800"/>
            <a:ext cx="8363938" cy="4382738"/>
          </a:xfrm>
        </p:spPr>
        <p:txBody>
          <a:bodyPr/>
          <a:lstStyle/>
          <a:p>
            <a:r>
              <a:rPr lang="en-US" dirty="0" smtClean="0"/>
              <a:t>Open a command prompt and type java –version. You should see the following output</a:t>
            </a:r>
          </a:p>
          <a:p>
            <a:pPr marL="0" indent="0">
              <a:buNone/>
            </a:pPr>
            <a:endParaRPr lang="en-US" dirty="0" smtClean="0"/>
          </a:p>
          <a:p>
            <a:endParaRPr lang="en-US" dirty="0" smtClean="0"/>
          </a:p>
          <a:p>
            <a:endParaRPr lang="en-US" dirty="0"/>
          </a:p>
          <a:p>
            <a:r>
              <a:rPr lang="en-US" dirty="0" smtClean="0"/>
              <a:t>If you get an unrecognized command error, check to see if your PATH includes the bin folder of JDK installation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95600"/>
            <a:ext cx="49625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807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750" y="2501106"/>
            <a:ext cx="70485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496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4" name="Picture 3"/>
          <p:cNvPicPr/>
          <p:nvPr/>
        </p:nvPicPr>
        <p:blipFill>
          <a:blip r:embed="rId2"/>
          <a:stretch>
            <a:fillRect/>
          </a:stretch>
        </p:blipFill>
        <p:spPr>
          <a:xfrm>
            <a:off x="2181225" y="1600200"/>
            <a:ext cx="4781550" cy="3657600"/>
          </a:xfrm>
          <a:prstGeom prst="rect">
            <a:avLst/>
          </a:prstGeom>
        </p:spPr>
      </p:pic>
    </p:spTree>
    <p:extLst>
      <p:ext uri="{BB962C8B-B14F-4D97-AF65-F5344CB8AC3E}">
        <p14:creationId xmlns:p14="http://schemas.microsoft.com/office/powerpoint/2010/main" val="1272900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5" name="Picture 4"/>
          <p:cNvPicPr/>
          <p:nvPr/>
        </p:nvPicPr>
        <p:blipFill>
          <a:blip r:embed="rId2"/>
          <a:stretch>
            <a:fillRect/>
          </a:stretch>
        </p:blipFill>
        <p:spPr>
          <a:xfrm>
            <a:off x="2185987" y="1595437"/>
            <a:ext cx="4772025" cy="3667125"/>
          </a:xfrm>
          <a:prstGeom prst="rect">
            <a:avLst/>
          </a:prstGeom>
        </p:spPr>
      </p:pic>
    </p:spTree>
    <p:extLst>
      <p:ext uri="{BB962C8B-B14F-4D97-AF65-F5344CB8AC3E}">
        <p14:creationId xmlns:p14="http://schemas.microsoft.com/office/powerpoint/2010/main" val="1349992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5" name="Picture 4"/>
          <p:cNvPicPr/>
          <p:nvPr/>
        </p:nvPicPr>
        <p:blipFill>
          <a:blip r:embed="rId2"/>
          <a:stretch>
            <a:fillRect/>
          </a:stretch>
        </p:blipFill>
        <p:spPr>
          <a:xfrm>
            <a:off x="2176462" y="1576387"/>
            <a:ext cx="4791075" cy="3705225"/>
          </a:xfrm>
          <a:prstGeom prst="rect">
            <a:avLst/>
          </a:prstGeom>
        </p:spPr>
      </p:pic>
    </p:spTree>
    <p:extLst>
      <p:ext uri="{BB962C8B-B14F-4D97-AF65-F5344CB8AC3E}">
        <p14:creationId xmlns:p14="http://schemas.microsoft.com/office/powerpoint/2010/main" val="87581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4" name="Picture 3"/>
          <p:cNvPicPr/>
          <p:nvPr/>
        </p:nvPicPr>
        <p:blipFill>
          <a:blip r:embed="rId2"/>
          <a:stretch>
            <a:fillRect/>
          </a:stretch>
        </p:blipFill>
        <p:spPr>
          <a:xfrm>
            <a:off x="2162175" y="1581150"/>
            <a:ext cx="4819650" cy="3695700"/>
          </a:xfrm>
          <a:prstGeom prst="rect">
            <a:avLst/>
          </a:prstGeom>
        </p:spPr>
      </p:pic>
    </p:spTree>
    <p:extLst>
      <p:ext uri="{BB962C8B-B14F-4D97-AF65-F5344CB8AC3E}">
        <p14:creationId xmlns:p14="http://schemas.microsoft.com/office/powerpoint/2010/main" val="1306461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5" name="Picture 4"/>
          <p:cNvPicPr/>
          <p:nvPr/>
        </p:nvPicPr>
        <p:blipFill>
          <a:blip r:embed="rId2"/>
          <a:stretch>
            <a:fillRect/>
          </a:stretch>
        </p:blipFill>
        <p:spPr>
          <a:xfrm>
            <a:off x="2185987" y="1585912"/>
            <a:ext cx="4772025" cy="3686175"/>
          </a:xfrm>
          <a:prstGeom prst="rect">
            <a:avLst/>
          </a:prstGeom>
        </p:spPr>
      </p:pic>
    </p:spTree>
    <p:extLst>
      <p:ext uri="{BB962C8B-B14F-4D97-AF65-F5344CB8AC3E}">
        <p14:creationId xmlns:p14="http://schemas.microsoft.com/office/powerpoint/2010/main" val="1967013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4" name="Picture 3"/>
          <p:cNvPicPr/>
          <p:nvPr/>
        </p:nvPicPr>
        <p:blipFill>
          <a:blip r:embed="rId2"/>
          <a:stretch>
            <a:fillRect/>
          </a:stretch>
        </p:blipFill>
        <p:spPr>
          <a:xfrm>
            <a:off x="2447925" y="2476500"/>
            <a:ext cx="4248150" cy="1905000"/>
          </a:xfrm>
          <a:prstGeom prst="rect">
            <a:avLst/>
          </a:prstGeom>
        </p:spPr>
      </p:pic>
    </p:spTree>
    <p:extLst>
      <p:ext uri="{BB962C8B-B14F-4D97-AF65-F5344CB8AC3E}">
        <p14:creationId xmlns:p14="http://schemas.microsoft.com/office/powerpoint/2010/main" val="31251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the course</a:t>
            </a:r>
            <a:endParaRPr lang="en-US" dirty="0"/>
          </a:p>
        </p:txBody>
      </p:sp>
      <p:sp>
        <p:nvSpPr>
          <p:cNvPr id="3" name="Content Placeholder 2"/>
          <p:cNvSpPr>
            <a:spLocks noGrp="1"/>
          </p:cNvSpPr>
          <p:nvPr>
            <p:ph idx="1"/>
          </p:nvPr>
        </p:nvSpPr>
        <p:spPr>
          <a:xfrm>
            <a:off x="457319" y="1371601"/>
            <a:ext cx="8229362" cy="4754566"/>
          </a:xfrm>
        </p:spPr>
        <p:txBody>
          <a:bodyPr/>
          <a:lstStyle/>
          <a:p>
            <a:r>
              <a:rPr lang="en-US" dirty="0" smtClean="0"/>
              <a:t>Introductory in nature</a:t>
            </a:r>
          </a:p>
          <a:p>
            <a:r>
              <a:rPr lang="en-US" dirty="0" smtClean="0"/>
              <a:t>More breadth then depth</a:t>
            </a:r>
          </a:p>
          <a:p>
            <a:r>
              <a:rPr lang="en-US" dirty="0"/>
              <a:t>Broad coverage of the Android platform – not just limited to User Interface</a:t>
            </a:r>
          </a:p>
          <a:p>
            <a:r>
              <a:rPr lang="en-US" dirty="0"/>
              <a:t>Lego like – demonstration of various components and building blocks in class. You put these together to build applications as part of assignments and final project</a:t>
            </a:r>
          </a:p>
          <a:p>
            <a:endParaRPr lang="en-US" dirty="0" smtClean="0"/>
          </a:p>
        </p:txBody>
      </p:sp>
    </p:spTree>
    <p:extLst>
      <p:ext uri="{BB962C8B-B14F-4D97-AF65-F5344CB8AC3E}">
        <p14:creationId xmlns:p14="http://schemas.microsoft.com/office/powerpoint/2010/main" val="1689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 Access to Network</a:t>
            </a:r>
            <a:endParaRPr lang="en-US" dirty="0"/>
          </a:p>
        </p:txBody>
      </p:sp>
      <p:pic>
        <p:nvPicPr>
          <p:cNvPr id="4" name="Content Placeholder 3"/>
          <p:cNvPicPr>
            <a:picLocks noGrp="1"/>
          </p:cNvPicPr>
          <p:nvPr>
            <p:ph idx="1"/>
          </p:nvPr>
        </p:nvPicPr>
        <p:blipFill>
          <a:blip r:embed="rId2"/>
          <a:stretch>
            <a:fillRect/>
          </a:stretch>
        </p:blipFill>
        <p:spPr>
          <a:xfrm>
            <a:off x="2014537" y="1862931"/>
            <a:ext cx="5114925" cy="4000500"/>
          </a:xfrm>
          <a:prstGeom prst="rect">
            <a:avLst/>
          </a:prstGeom>
        </p:spPr>
      </p:pic>
    </p:spTree>
    <p:extLst>
      <p:ext uri="{BB962C8B-B14F-4D97-AF65-F5344CB8AC3E}">
        <p14:creationId xmlns:p14="http://schemas.microsoft.com/office/powerpoint/2010/main" val="414802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4" name="Content Placeholder 3"/>
          <p:cNvPicPr>
            <a:picLocks noGrp="1"/>
          </p:cNvPicPr>
          <p:nvPr>
            <p:ph idx="1"/>
          </p:nvPr>
        </p:nvPicPr>
        <p:blipFill>
          <a:blip r:embed="rId2"/>
          <a:stretch>
            <a:fillRect/>
          </a:stretch>
        </p:blipFill>
        <p:spPr>
          <a:xfrm>
            <a:off x="1530644" y="1600200"/>
            <a:ext cx="6082712" cy="4525963"/>
          </a:xfrm>
          <a:prstGeom prst="rect">
            <a:avLst/>
          </a:prstGeom>
        </p:spPr>
      </p:pic>
    </p:spTree>
    <p:extLst>
      <p:ext uri="{BB962C8B-B14F-4D97-AF65-F5344CB8AC3E}">
        <p14:creationId xmlns:p14="http://schemas.microsoft.com/office/powerpoint/2010/main" val="3710655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 Installation</a:t>
            </a:r>
            <a:endParaRPr lang="en-US" dirty="0"/>
          </a:p>
        </p:txBody>
      </p:sp>
      <p:pic>
        <p:nvPicPr>
          <p:cNvPr id="5" name="Picture 4"/>
          <p:cNvPicPr/>
          <p:nvPr/>
        </p:nvPicPr>
        <p:blipFill>
          <a:blip r:embed="rId2"/>
          <a:stretch>
            <a:fillRect/>
          </a:stretch>
        </p:blipFill>
        <p:spPr>
          <a:xfrm>
            <a:off x="1566231" y="1905000"/>
            <a:ext cx="5943600" cy="4435475"/>
          </a:xfrm>
          <a:prstGeom prst="rect">
            <a:avLst/>
          </a:prstGeom>
        </p:spPr>
      </p:pic>
    </p:spTree>
    <p:extLst>
      <p:ext uri="{BB962C8B-B14F-4D97-AF65-F5344CB8AC3E}">
        <p14:creationId xmlns:p14="http://schemas.microsoft.com/office/powerpoint/2010/main" val="2385432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Manager</a:t>
            </a:r>
            <a:endParaRPr lang="en-US" dirty="0"/>
          </a:p>
        </p:txBody>
      </p:sp>
      <p:sp>
        <p:nvSpPr>
          <p:cNvPr id="3" name="Content Placeholder 2"/>
          <p:cNvSpPr>
            <a:spLocks noGrp="1"/>
          </p:cNvSpPr>
          <p:nvPr>
            <p:ph idx="1"/>
          </p:nvPr>
        </p:nvSpPr>
        <p:spPr>
          <a:xfrm>
            <a:off x="389436" y="1447800"/>
            <a:ext cx="8363938" cy="4191917"/>
          </a:xfrm>
        </p:spPr>
        <p:txBody>
          <a:bodyPr/>
          <a:lstStyle/>
          <a:p>
            <a:r>
              <a:rPr lang="en-US" dirty="0" smtClean="0"/>
              <a:t>SDK Manager shows all the SDK packages available to add to the Android SDK</a:t>
            </a:r>
          </a:p>
          <a:p>
            <a:r>
              <a:rPr lang="en-US" dirty="0" smtClean="0"/>
              <a:t>At minimum you should have</a:t>
            </a:r>
          </a:p>
          <a:p>
            <a:pPr lvl="1"/>
            <a:r>
              <a:rPr lang="en-US" dirty="0" smtClean="0"/>
              <a:t>Latest Tools packages (check the Tools folder)</a:t>
            </a:r>
          </a:p>
          <a:p>
            <a:pPr lvl="1"/>
            <a:r>
              <a:rPr lang="en-US" dirty="0" smtClean="0"/>
              <a:t>Latest version of Android (check the first Android folder)</a:t>
            </a:r>
          </a:p>
          <a:p>
            <a:r>
              <a:rPr lang="en-US" dirty="0" smtClean="0"/>
              <a:t>Android Support Library (in the extras folder) is required for supporting older devices</a:t>
            </a:r>
            <a:endParaRPr lang="en-US" dirty="0"/>
          </a:p>
        </p:txBody>
      </p:sp>
    </p:spTree>
    <p:extLst>
      <p:ext uri="{BB962C8B-B14F-4D97-AF65-F5344CB8AC3E}">
        <p14:creationId xmlns:p14="http://schemas.microsoft.com/office/powerpoint/2010/main" val="87838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SDK Manager</a:t>
            </a:r>
            <a:endParaRPr lang="en-US" dirty="0"/>
          </a:p>
        </p:txBody>
      </p:sp>
      <p:sp>
        <p:nvSpPr>
          <p:cNvPr id="3" name="Content Placeholder 2"/>
          <p:cNvSpPr>
            <a:spLocks noGrp="1"/>
          </p:cNvSpPr>
          <p:nvPr>
            <p:ph idx="1"/>
          </p:nvPr>
        </p:nvSpPr>
        <p:spPr/>
        <p:txBody>
          <a:bodyPr/>
          <a:lstStyle/>
          <a:p>
            <a:r>
              <a:rPr lang="en-US" dirty="0" smtClean="0"/>
              <a:t>Go to the Android SDK folder and launch “SDK Manager.exe”</a:t>
            </a:r>
            <a:endParaRPr lang="en-US" dirty="0"/>
          </a:p>
        </p:txBody>
      </p:sp>
    </p:spTree>
    <p:extLst>
      <p:ext uri="{BB962C8B-B14F-4D97-AF65-F5344CB8AC3E}">
        <p14:creationId xmlns:p14="http://schemas.microsoft.com/office/powerpoint/2010/main" val="391741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SDK Manager</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0820" y="1219200"/>
            <a:ext cx="457476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5867400"/>
            <a:ext cx="8382000" cy="707886"/>
          </a:xfrm>
          <a:prstGeom prst="rect">
            <a:avLst/>
          </a:prstGeom>
          <a:noFill/>
        </p:spPr>
        <p:txBody>
          <a:bodyPr wrap="square" rtlCol="0">
            <a:spAutoFit/>
          </a:bodyPr>
          <a:lstStyle/>
          <a:p>
            <a:r>
              <a:rPr lang="en-US" sz="2000" dirty="0" smtClean="0"/>
              <a:t>Make sure Android SDK Tools, Android SDK Platform tools, Android Build tools match the latest versions as shown in the above picture</a:t>
            </a:r>
            <a:endParaRPr lang="en-US" sz="2000" dirty="0"/>
          </a:p>
        </p:txBody>
      </p:sp>
    </p:spTree>
    <p:extLst>
      <p:ext uri="{BB962C8B-B14F-4D97-AF65-F5344CB8AC3E}">
        <p14:creationId xmlns:p14="http://schemas.microsoft.com/office/powerpoint/2010/main" val="1319897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Manager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0612" y="2610644"/>
            <a:ext cx="69627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43000" y="5486400"/>
            <a:ext cx="7086600" cy="646331"/>
          </a:xfrm>
          <a:prstGeom prst="rect">
            <a:avLst/>
          </a:prstGeom>
          <a:noFill/>
        </p:spPr>
        <p:txBody>
          <a:bodyPr wrap="square" rtlCol="0">
            <a:spAutoFit/>
          </a:bodyPr>
          <a:lstStyle/>
          <a:p>
            <a:r>
              <a:rPr lang="en-US" dirty="0" smtClean="0"/>
              <a:t>Make sure Android Support Library is checked and Android USB driver (if working on Windows and you want to use the device)</a:t>
            </a:r>
            <a:endParaRPr lang="en-US" dirty="0"/>
          </a:p>
        </p:txBody>
      </p:sp>
    </p:spTree>
    <p:extLst>
      <p:ext uri="{BB962C8B-B14F-4D97-AF65-F5344CB8AC3E}">
        <p14:creationId xmlns:p14="http://schemas.microsoft.com/office/powerpoint/2010/main" val="2306064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Steps</a:t>
            </a:r>
            <a:endParaRPr lang="en-US" dirty="0"/>
          </a:p>
        </p:txBody>
      </p:sp>
      <p:sp>
        <p:nvSpPr>
          <p:cNvPr id="3" name="Content Placeholder 2"/>
          <p:cNvSpPr>
            <a:spLocks noGrp="1"/>
          </p:cNvSpPr>
          <p:nvPr>
            <p:ph idx="1"/>
          </p:nvPr>
        </p:nvSpPr>
        <p:spPr>
          <a:xfrm>
            <a:off x="389436" y="1447800"/>
            <a:ext cx="8363938" cy="1834348"/>
          </a:xfrm>
        </p:spPr>
        <p:txBody>
          <a:bodyPr/>
          <a:lstStyle/>
          <a:p>
            <a:r>
              <a:rPr lang="en-US" dirty="0" smtClean="0"/>
              <a:t>Set the PATH environment variable to include </a:t>
            </a:r>
          </a:p>
          <a:p>
            <a:pPr lvl="1"/>
            <a:r>
              <a:rPr lang="en-US" dirty="0" err="1" smtClean="0"/>
              <a:t>sdk</a:t>
            </a:r>
            <a:r>
              <a:rPr lang="en-US" dirty="0" smtClean="0"/>
              <a:t>\tools</a:t>
            </a:r>
          </a:p>
          <a:p>
            <a:pPr lvl="1"/>
            <a:r>
              <a:rPr lang="en-US" dirty="0" err="1" smtClean="0"/>
              <a:t>sdk</a:t>
            </a:r>
            <a:r>
              <a:rPr lang="en-US" dirty="0" smtClean="0"/>
              <a:t>\platform-tools</a:t>
            </a:r>
            <a:endParaRPr lang="en-US" dirty="0"/>
          </a:p>
        </p:txBody>
      </p:sp>
    </p:spTree>
    <p:extLst>
      <p:ext uri="{BB962C8B-B14F-4D97-AF65-F5344CB8AC3E}">
        <p14:creationId xmlns:p14="http://schemas.microsoft.com/office/powerpoint/2010/main" val="252429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AVD (Android Virtual Device)</a:t>
            </a:r>
            <a:endParaRPr lang="en-US" dirty="0"/>
          </a:p>
        </p:txBody>
      </p:sp>
      <p:sp>
        <p:nvSpPr>
          <p:cNvPr id="3" name="Content Placeholder 2"/>
          <p:cNvSpPr>
            <a:spLocks noGrp="1"/>
          </p:cNvSpPr>
          <p:nvPr>
            <p:ph idx="1"/>
          </p:nvPr>
        </p:nvSpPr>
        <p:spPr>
          <a:xfrm>
            <a:off x="389436" y="1447800"/>
            <a:ext cx="8363938" cy="5022914"/>
          </a:xfrm>
        </p:spPr>
        <p:txBody>
          <a:bodyPr/>
          <a:lstStyle/>
          <a:p>
            <a:r>
              <a:rPr lang="en-US" dirty="0" smtClean="0"/>
              <a:t>AVD is an Android Emulator</a:t>
            </a:r>
          </a:p>
          <a:p>
            <a:r>
              <a:rPr lang="en-US" dirty="0" smtClean="0"/>
              <a:t>Android Studio automatically creates an Emulator based Nexus 5 device</a:t>
            </a:r>
          </a:p>
          <a:p>
            <a:r>
              <a:rPr lang="en-US" dirty="0" smtClean="0"/>
              <a:t>You can define your own Emulator based on an existing device profile or provide your own settings </a:t>
            </a:r>
          </a:p>
          <a:p>
            <a:r>
              <a:rPr lang="en-US" dirty="0" smtClean="0"/>
              <a:t>We will do so from Android Studio</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09940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AVD Manager</a:t>
            </a:r>
            <a:endParaRPr lang="en-US" dirty="0"/>
          </a:p>
        </p:txBody>
      </p:sp>
      <p:sp>
        <p:nvSpPr>
          <p:cNvPr id="3" name="Content Placeholder 2"/>
          <p:cNvSpPr>
            <a:spLocks noGrp="1"/>
          </p:cNvSpPr>
          <p:nvPr>
            <p:ph idx="1"/>
          </p:nvPr>
        </p:nvSpPr>
        <p:spPr/>
        <p:txBody>
          <a:bodyPr/>
          <a:lstStyle/>
          <a:p>
            <a:r>
              <a:rPr lang="en-US" dirty="0" smtClean="0"/>
              <a:t>To bring up the AVD Manager click on the icon show in the toolbar of Android Studio</a:t>
            </a:r>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852738"/>
            <a:ext cx="7704137"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13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the course</a:t>
            </a:r>
            <a:endParaRPr lang="en-US" dirty="0"/>
          </a:p>
        </p:txBody>
      </p:sp>
      <p:sp>
        <p:nvSpPr>
          <p:cNvPr id="3" name="Content Placeholder 2"/>
          <p:cNvSpPr>
            <a:spLocks noGrp="1"/>
          </p:cNvSpPr>
          <p:nvPr>
            <p:ph idx="1"/>
          </p:nvPr>
        </p:nvSpPr>
        <p:spPr/>
        <p:txBody>
          <a:bodyPr/>
          <a:lstStyle/>
          <a:p>
            <a:r>
              <a:rPr lang="en-US" dirty="0" smtClean="0"/>
              <a:t>Your participation in assignments and Final Project is a must – if you are not keen on this, you should either audit the course or reconsider</a:t>
            </a:r>
            <a:endParaRPr lang="en-US" dirty="0"/>
          </a:p>
        </p:txBody>
      </p:sp>
    </p:spTree>
    <p:extLst>
      <p:ext uri="{BB962C8B-B14F-4D97-AF65-F5344CB8AC3E}">
        <p14:creationId xmlns:p14="http://schemas.microsoft.com/office/powerpoint/2010/main" val="1689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AVD Manager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2238375"/>
            <a:ext cx="756285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5181600"/>
            <a:ext cx="7362825" cy="646331"/>
          </a:xfrm>
          <a:prstGeom prst="rect">
            <a:avLst/>
          </a:prstGeom>
          <a:noFill/>
        </p:spPr>
        <p:txBody>
          <a:bodyPr wrap="square" rtlCol="0">
            <a:spAutoFit/>
          </a:bodyPr>
          <a:lstStyle/>
          <a:p>
            <a:r>
              <a:rPr lang="en-US" dirty="0" smtClean="0"/>
              <a:t>To create a new Virtual Device, click on the button below called “Create Virtual Image” at the bottom of this screen</a:t>
            </a:r>
            <a:endParaRPr lang="en-US" dirty="0"/>
          </a:p>
        </p:txBody>
      </p:sp>
    </p:spTree>
    <p:extLst>
      <p:ext uri="{BB962C8B-B14F-4D97-AF65-F5344CB8AC3E}">
        <p14:creationId xmlns:p14="http://schemas.microsoft.com/office/powerpoint/2010/main" val="3208192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AVD Manager</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54327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6172200"/>
            <a:ext cx="7696200" cy="369332"/>
          </a:xfrm>
          <a:prstGeom prst="rect">
            <a:avLst/>
          </a:prstGeom>
          <a:noFill/>
        </p:spPr>
        <p:txBody>
          <a:bodyPr wrap="square" rtlCol="0">
            <a:spAutoFit/>
          </a:bodyPr>
          <a:lstStyle/>
          <a:p>
            <a:r>
              <a:rPr lang="en-US" dirty="0" smtClean="0"/>
              <a:t>Select the device based on which you want to create the emulator and click next</a:t>
            </a:r>
            <a:endParaRPr lang="en-US" dirty="0"/>
          </a:p>
        </p:txBody>
      </p:sp>
    </p:spTree>
    <p:extLst>
      <p:ext uri="{BB962C8B-B14F-4D97-AF65-F5344CB8AC3E}">
        <p14:creationId xmlns:p14="http://schemas.microsoft.com/office/powerpoint/2010/main" val="19088011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AVD Manager</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49876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17084" y="6019800"/>
            <a:ext cx="7620000" cy="646331"/>
          </a:xfrm>
          <a:prstGeom prst="rect">
            <a:avLst/>
          </a:prstGeom>
          <a:noFill/>
        </p:spPr>
        <p:txBody>
          <a:bodyPr wrap="square" rtlCol="0">
            <a:spAutoFit/>
          </a:bodyPr>
          <a:lstStyle/>
          <a:p>
            <a:r>
              <a:rPr lang="en-US" dirty="0" smtClean="0"/>
              <a:t>Select the image based on which you want to create the emulator. Typically it is x86</a:t>
            </a:r>
            <a:endParaRPr lang="en-US" dirty="0"/>
          </a:p>
        </p:txBody>
      </p:sp>
    </p:spTree>
    <p:extLst>
      <p:ext uri="{BB962C8B-B14F-4D97-AF65-F5344CB8AC3E}">
        <p14:creationId xmlns:p14="http://schemas.microsoft.com/office/powerpoint/2010/main" val="1654130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AVD Manager</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0759" y="1600200"/>
            <a:ext cx="760248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6324600"/>
            <a:ext cx="7696200" cy="381000"/>
          </a:xfrm>
          <a:prstGeom prst="rect">
            <a:avLst/>
          </a:prstGeom>
          <a:noFill/>
        </p:spPr>
        <p:txBody>
          <a:bodyPr wrap="square" rtlCol="0">
            <a:spAutoFit/>
          </a:bodyPr>
          <a:lstStyle/>
          <a:p>
            <a:r>
              <a:rPr lang="en-US" dirty="0" smtClean="0"/>
              <a:t>Select the defaults and click Finish</a:t>
            </a:r>
            <a:endParaRPr lang="en-US" dirty="0"/>
          </a:p>
        </p:txBody>
      </p:sp>
    </p:spTree>
    <p:extLst>
      <p:ext uri="{BB962C8B-B14F-4D97-AF65-F5344CB8AC3E}">
        <p14:creationId xmlns:p14="http://schemas.microsoft.com/office/powerpoint/2010/main" val="2497935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AVD</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238" y="2463181"/>
            <a:ext cx="7609524" cy="2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5562600"/>
            <a:ext cx="7543800" cy="646331"/>
          </a:xfrm>
          <a:prstGeom prst="rect">
            <a:avLst/>
          </a:prstGeom>
          <a:noFill/>
        </p:spPr>
        <p:txBody>
          <a:bodyPr wrap="square" rtlCol="0">
            <a:spAutoFit/>
          </a:bodyPr>
          <a:lstStyle/>
          <a:p>
            <a:r>
              <a:rPr lang="en-US" dirty="0" smtClean="0"/>
              <a:t>Be patient. The first time around it takes 10+ minutes sometimes to set up the image and start it up</a:t>
            </a:r>
            <a:endParaRPr lang="en-US" dirty="0"/>
          </a:p>
        </p:txBody>
      </p:sp>
    </p:spTree>
    <p:extLst>
      <p:ext uri="{BB962C8B-B14F-4D97-AF65-F5344CB8AC3E}">
        <p14:creationId xmlns:p14="http://schemas.microsoft.com/office/powerpoint/2010/main" val="40914206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Definition and AVD</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274" y="1585119"/>
            <a:ext cx="223202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838200" y="1585118"/>
            <a:ext cx="2438400" cy="20113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Device Definition (Characteristics of a device)</a:t>
            </a:r>
          </a:p>
        </p:txBody>
      </p:sp>
      <p:sp>
        <p:nvSpPr>
          <p:cNvPr id="5" name="Right Arrow 4"/>
          <p:cNvSpPr/>
          <p:nvPr/>
        </p:nvSpPr>
        <p:spPr bwMode="auto">
          <a:xfrm>
            <a:off x="3276600" y="2209800"/>
            <a:ext cx="2309674" cy="762000"/>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6" name="Right Brace 5"/>
          <p:cNvSpPr/>
          <p:nvPr/>
        </p:nvSpPr>
        <p:spPr>
          <a:xfrm rot="5400000">
            <a:off x="1866900" y="2926159"/>
            <a:ext cx="381000" cy="18438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TextBox 7"/>
          <p:cNvSpPr txBox="1"/>
          <p:nvPr/>
        </p:nvSpPr>
        <p:spPr>
          <a:xfrm>
            <a:off x="838200" y="4191000"/>
            <a:ext cx="3436541" cy="1231106"/>
          </a:xfrm>
          <a:prstGeom prst="rect">
            <a:avLst/>
          </a:prstGeom>
          <a:noFill/>
        </p:spPr>
        <p:txBody>
          <a:bodyPr wrap="square" lIns="0" tIns="0" rIns="0" bIns="0" rtlCol="0">
            <a:spAutoFit/>
          </a:bodyPr>
          <a:lstStyle/>
          <a:p>
            <a:pPr marL="342900" indent="-342900">
              <a:buFont typeface="Arial" pitchFamily="34" charset="0"/>
              <a:buChar char="•"/>
            </a:pPr>
            <a:r>
              <a:rPr lang="en-US" sz="2000" dirty="0" smtClean="0">
                <a:gradFill>
                  <a:gsLst>
                    <a:gs pos="0">
                      <a:schemeClr val="tx1"/>
                    </a:gs>
                    <a:gs pos="86000">
                      <a:schemeClr val="tx1"/>
                    </a:gs>
                  </a:gsLst>
                  <a:lin ang="5400000" scaled="0"/>
                </a:gradFill>
              </a:rPr>
              <a:t>Screen characteristics</a:t>
            </a:r>
          </a:p>
          <a:p>
            <a:pPr marL="342900" indent="-342900">
              <a:buFont typeface="Arial" pitchFamily="34" charset="0"/>
              <a:buChar char="•"/>
            </a:pPr>
            <a:r>
              <a:rPr lang="en-US" sz="2000" dirty="0" smtClean="0">
                <a:gradFill>
                  <a:gsLst>
                    <a:gs pos="0">
                      <a:schemeClr val="tx1"/>
                    </a:gs>
                    <a:gs pos="86000">
                      <a:schemeClr val="tx1"/>
                    </a:gs>
                  </a:gsLst>
                  <a:lin ang="5400000" scaled="0"/>
                </a:gradFill>
              </a:rPr>
              <a:t>Physical Key board</a:t>
            </a:r>
          </a:p>
          <a:p>
            <a:pPr marL="342900" indent="-342900">
              <a:buFont typeface="Arial" pitchFamily="34" charset="0"/>
              <a:buChar char="•"/>
            </a:pPr>
            <a:r>
              <a:rPr lang="en-US" sz="2000" dirty="0" smtClean="0">
                <a:gradFill>
                  <a:gsLst>
                    <a:gs pos="0">
                      <a:schemeClr val="tx1"/>
                    </a:gs>
                    <a:gs pos="86000">
                      <a:schemeClr val="tx1"/>
                    </a:gs>
                  </a:gsLst>
                  <a:lin ang="5400000" scaled="0"/>
                </a:gradFill>
              </a:rPr>
              <a:t>Camera characteristics</a:t>
            </a:r>
          </a:p>
          <a:p>
            <a:pPr marL="342900" indent="-342900">
              <a:buFont typeface="Arial" pitchFamily="34" charset="0"/>
              <a:buChar char="•"/>
            </a:pPr>
            <a:r>
              <a:rPr lang="en-US" sz="2000" dirty="0" smtClean="0">
                <a:gradFill>
                  <a:gsLst>
                    <a:gs pos="0">
                      <a:schemeClr val="tx1"/>
                    </a:gs>
                    <a:gs pos="86000">
                      <a:schemeClr val="tx1"/>
                    </a:gs>
                  </a:gsLst>
                  <a:lin ang="5400000" scaled="0"/>
                </a:gradFill>
              </a:rPr>
              <a:t>GPS Characteristics</a:t>
            </a:r>
          </a:p>
        </p:txBody>
      </p:sp>
      <p:sp>
        <p:nvSpPr>
          <p:cNvPr id="10" name="Right Brace 9"/>
          <p:cNvSpPr/>
          <p:nvPr/>
        </p:nvSpPr>
        <p:spPr>
          <a:xfrm rot="5400000">
            <a:off x="6317715" y="3116659"/>
            <a:ext cx="381000" cy="18438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TextBox 10"/>
          <p:cNvSpPr txBox="1"/>
          <p:nvPr/>
        </p:nvSpPr>
        <p:spPr>
          <a:xfrm>
            <a:off x="5410200" y="4343400"/>
            <a:ext cx="3436541" cy="307777"/>
          </a:xfrm>
          <a:prstGeom prst="rect">
            <a:avLst/>
          </a:prstGeom>
          <a:noFill/>
        </p:spPr>
        <p:txBody>
          <a:bodyPr wrap="square" lIns="0" tIns="0" rIns="0" bIns="0" rtlCol="0">
            <a:spAutoFit/>
          </a:bodyPr>
          <a:lstStyle/>
          <a:p>
            <a:pPr marL="342900" indent="-342900">
              <a:buFont typeface="Arial" pitchFamily="34" charset="0"/>
              <a:buChar char="•"/>
            </a:pPr>
            <a:r>
              <a:rPr lang="en-US" sz="2000" dirty="0" smtClean="0">
                <a:gradFill>
                  <a:gsLst>
                    <a:gs pos="0">
                      <a:schemeClr val="tx1"/>
                    </a:gs>
                    <a:gs pos="86000">
                      <a:schemeClr val="tx1"/>
                    </a:gs>
                  </a:gsLst>
                  <a:lin ang="5400000" scaled="0"/>
                </a:gradFill>
              </a:rPr>
              <a:t>Your app runs on the AVD</a:t>
            </a:r>
          </a:p>
        </p:txBody>
      </p:sp>
    </p:spTree>
    <p:extLst>
      <p:ext uri="{BB962C8B-B14F-4D97-AF65-F5344CB8AC3E}">
        <p14:creationId xmlns:p14="http://schemas.microsoft.com/office/powerpoint/2010/main" val="1550142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the AVD</a:t>
            </a:r>
            <a:endParaRPr lang="en-US" dirty="0"/>
          </a:p>
        </p:txBody>
      </p:sp>
      <p:sp>
        <p:nvSpPr>
          <p:cNvPr id="3" name="Content Placeholder 2"/>
          <p:cNvSpPr>
            <a:spLocks noGrp="1"/>
          </p:cNvSpPr>
          <p:nvPr>
            <p:ph idx="1"/>
          </p:nvPr>
        </p:nvSpPr>
        <p:spPr>
          <a:xfrm>
            <a:off x="389436" y="1447800"/>
            <a:ext cx="8363938" cy="1329595"/>
          </a:xfrm>
        </p:spPr>
        <p:txBody>
          <a:bodyPr/>
          <a:lstStyle/>
          <a:p>
            <a:r>
              <a:rPr lang="en-US" dirty="0" smtClean="0"/>
              <a:t>After a few minutes (on one of machines it took 5 </a:t>
            </a:r>
            <a:r>
              <a:rPr lang="en-US" dirty="0" err="1" smtClean="0"/>
              <a:t>mins</a:t>
            </a:r>
            <a:r>
              <a:rPr lang="en-US" dirty="0" smtClean="0"/>
              <a:t> without HAXM), you should see the emulator</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14600"/>
            <a:ext cx="3019425" cy="4101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560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AVD</a:t>
            </a:r>
            <a:endParaRPr lang="en-US" dirty="0"/>
          </a:p>
        </p:txBody>
      </p:sp>
      <p:sp>
        <p:nvSpPr>
          <p:cNvPr id="3" name="Content Placeholder 2"/>
          <p:cNvSpPr>
            <a:spLocks noGrp="1"/>
          </p:cNvSpPr>
          <p:nvPr>
            <p:ph idx="1"/>
          </p:nvPr>
        </p:nvSpPr>
        <p:spPr>
          <a:xfrm>
            <a:off x="389436" y="1447800"/>
            <a:ext cx="8363938" cy="3299365"/>
          </a:xfrm>
        </p:spPr>
        <p:txBody>
          <a:bodyPr/>
          <a:lstStyle/>
          <a:p>
            <a:r>
              <a:rPr lang="en-US" dirty="0" smtClean="0"/>
              <a:t>Once you have the AVD running, it should be fast</a:t>
            </a:r>
          </a:p>
          <a:p>
            <a:r>
              <a:rPr lang="en-US" dirty="0" smtClean="0"/>
              <a:t>Leave the AVD running all the time so it does not waste your time</a:t>
            </a:r>
          </a:p>
          <a:p>
            <a:r>
              <a:rPr lang="en-US" dirty="0" smtClean="0"/>
              <a:t>You can start up the AVD as you come into the class so you don’t have to wait for it come up when you need it.</a:t>
            </a:r>
            <a:endParaRPr lang="en-US" dirty="0"/>
          </a:p>
        </p:txBody>
      </p:sp>
    </p:spTree>
    <p:extLst>
      <p:ext uri="{BB962C8B-B14F-4D97-AF65-F5344CB8AC3E}">
        <p14:creationId xmlns:p14="http://schemas.microsoft.com/office/powerpoint/2010/main" val="316063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 Keys</a:t>
            </a: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5202"/>
            <a:ext cx="6737350" cy="5779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040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 Limitations</a:t>
            </a:r>
            <a:endParaRPr lang="en-US" dirty="0"/>
          </a:p>
        </p:txBody>
      </p:sp>
      <p:sp>
        <p:nvSpPr>
          <p:cNvPr id="3" name="Content Placeholder 2"/>
          <p:cNvSpPr>
            <a:spLocks noGrp="1"/>
          </p:cNvSpPr>
          <p:nvPr>
            <p:ph idx="1"/>
          </p:nvPr>
        </p:nvSpPr>
        <p:spPr>
          <a:xfrm>
            <a:off x="389436" y="1447800"/>
            <a:ext cx="8363938" cy="3939540"/>
          </a:xfrm>
        </p:spPr>
        <p:txBody>
          <a:bodyPr/>
          <a:lstStyle/>
          <a:p>
            <a:r>
              <a:rPr lang="en-US" dirty="0" smtClean="0"/>
              <a:t>No support for placing or receiving actual phone calls </a:t>
            </a:r>
          </a:p>
          <a:p>
            <a:r>
              <a:rPr lang="en-US" dirty="0" smtClean="0"/>
              <a:t>No support for </a:t>
            </a:r>
            <a:r>
              <a:rPr lang="en-US" dirty="0" err="1" smtClean="0"/>
              <a:t>bluetooth</a:t>
            </a:r>
            <a:endParaRPr lang="en-US" dirty="0" smtClean="0"/>
          </a:p>
          <a:p>
            <a:r>
              <a:rPr lang="en-US" dirty="0" smtClean="0"/>
              <a:t>No support for USB connections</a:t>
            </a:r>
          </a:p>
          <a:p>
            <a:r>
              <a:rPr lang="en-US" dirty="0" smtClean="0"/>
              <a:t>No support for determining network connected state</a:t>
            </a:r>
          </a:p>
          <a:p>
            <a:r>
              <a:rPr lang="en-US" dirty="0" smtClean="0"/>
              <a:t>No support for determining SD card insert/eject</a:t>
            </a:r>
            <a:endParaRPr lang="en-US" dirty="0"/>
          </a:p>
        </p:txBody>
      </p:sp>
    </p:spTree>
    <p:extLst>
      <p:ext uri="{BB962C8B-B14F-4D97-AF65-F5344CB8AC3E}">
        <p14:creationId xmlns:p14="http://schemas.microsoft.com/office/powerpoint/2010/main" val="69736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Knowledge Expectations</a:t>
            </a:r>
            <a:endParaRPr lang="en-US" dirty="0"/>
          </a:p>
        </p:txBody>
      </p:sp>
      <p:sp>
        <p:nvSpPr>
          <p:cNvPr id="3" name="Content Placeholder 2"/>
          <p:cNvSpPr>
            <a:spLocks noGrp="1"/>
          </p:cNvSpPr>
          <p:nvPr>
            <p:ph idx="1"/>
          </p:nvPr>
        </p:nvSpPr>
        <p:spPr>
          <a:xfrm>
            <a:off x="389436" y="1219200"/>
            <a:ext cx="8363938" cy="5105400"/>
          </a:xfrm>
        </p:spPr>
        <p:txBody>
          <a:bodyPr/>
          <a:lstStyle/>
          <a:p>
            <a:r>
              <a:rPr lang="en-US" dirty="0" smtClean="0"/>
              <a:t>Experience with Inner classes and Anonymous classes in Java</a:t>
            </a:r>
          </a:p>
          <a:p>
            <a:r>
              <a:rPr lang="en-US" dirty="0" smtClean="0"/>
              <a:t>Feel comfortable developing in an IDE based environment</a:t>
            </a:r>
          </a:p>
          <a:p>
            <a:r>
              <a:rPr lang="en-US" dirty="0" smtClean="0"/>
              <a:t>Familiarity with Threading concepts in JDK</a:t>
            </a:r>
          </a:p>
          <a:p>
            <a:r>
              <a:rPr lang="en-US" dirty="0" smtClean="0"/>
              <a:t>Familiarity with a few JEE concepts</a:t>
            </a:r>
          </a:p>
          <a:p>
            <a:r>
              <a:rPr lang="en-US" dirty="0" smtClean="0"/>
              <a:t>Working knowledge of </a:t>
            </a:r>
            <a:r>
              <a:rPr lang="en-US" dirty="0" smtClean="0"/>
              <a:t>JSON</a:t>
            </a:r>
          </a:p>
          <a:p>
            <a:r>
              <a:rPr lang="en-US" dirty="0" smtClean="0"/>
              <a:t>Basic Knowledge </a:t>
            </a:r>
            <a:r>
              <a:rPr lang="en-US" dirty="0"/>
              <a:t>of HTTP API in </a:t>
            </a:r>
            <a:r>
              <a:rPr lang="en-US" dirty="0" smtClean="0"/>
              <a:t>JDK</a:t>
            </a:r>
            <a:endParaRPr lang="en-US" dirty="0" smtClean="0"/>
          </a:p>
          <a:p>
            <a:r>
              <a:rPr lang="en-US" dirty="0" smtClean="0"/>
              <a:t>Knowledge of XML APIs in </a:t>
            </a:r>
            <a:r>
              <a:rPr lang="en-US" dirty="0" smtClean="0"/>
              <a:t>JDK</a:t>
            </a:r>
            <a:endParaRPr lang="en-US" dirty="0" smtClean="0"/>
          </a:p>
        </p:txBody>
      </p:sp>
    </p:spTree>
    <p:extLst>
      <p:ext uri="{BB962C8B-B14F-4D97-AF65-F5344CB8AC3E}">
        <p14:creationId xmlns:p14="http://schemas.microsoft.com/office/powerpoint/2010/main" val="1954404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x86 System Image</a:t>
            </a:r>
            <a:endParaRPr lang="en-US" dirty="0"/>
          </a:p>
        </p:txBody>
      </p:sp>
      <p:sp>
        <p:nvSpPr>
          <p:cNvPr id="3" name="Content Placeholder 2"/>
          <p:cNvSpPr>
            <a:spLocks noGrp="1"/>
          </p:cNvSpPr>
          <p:nvPr>
            <p:ph idx="1"/>
          </p:nvPr>
        </p:nvSpPr>
        <p:spPr>
          <a:xfrm>
            <a:off x="389436" y="1447800"/>
            <a:ext cx="8363938" cy="4284250"/>
          </a:xfrm>
        </p:spPr>
        <p:txBody>
          <a:bodyPr/>
          <a:lstStyle/>
          <a:p>
            <a:r>
              <a:rPr lang="en-US" dirty="0" smtClean="0"/>
              <a:t>Android emulators are painfully slow</a:t>
            </a:r>
          </a:p>
          <a:p>
            <a:r>
              <a:rPr lang="en-US" dirty="0" smtClean="0"/>
              <a:t>Sometimes it takes several minutes (5 – 10) to start up for the first time (subsequent start ups can be faster)</a:t>
            </a:r>
          </a:p>
          <a:p>
            <a:r>
              <a:rPr lang="en-US" dirty="0" smtClean="0"/>
              <a:t>One of the reasons for this is the emulation of ARM based processors in the emulator</a:t>
            </a:r>
          </a:p>
          <a:p>
            <a:r>
              <a:rPr lang="en-US" dirty="0" smtClean="0"/>
              <a:t>Newer releases included an x86 image where allows x86 based host machines to run the emulator faster</a:t>
            </a:r>
          </a:p>
        </p:txBody>
      </p:sp>
    </p:spTree>
    <p:extLst>
      <p:ext uri="{BB962C8B-B14F-4D97-AF65-F5344CB8AC3E}">
        <p14:creationId xmlns:p14="http://schemas.microsoft.com/office/powerpoint/2010/main" val="309587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x86 System Image</a:t>
            </a:r>
            <a:endParaRPr lang="en-US" dirty="0"/>
          </a:p>
        </p:txBody>
      </p:sp>
      <p:sp>
        <p:nvSpPr>
          <p:cNvPr id="3" name="Content Placeholder 2"/>
          <p:cNvSpPr>
            <a:spLocks noGrp="1"/>
          </p:cNvSpPr>
          <p:nvPr>
            <p:ph idx="1"/>
          </p:nvPr>
        </p:nvSpPr>
        <p:spPr>
          <a:xfrm>
            <a:off x="389436" y="1447800"/>
            <a:ext cx="8363938" cy="1871282"/>
          </a:xfrm>
        </p:spPr>
        <p:txBody>
          <a:bodyPr/>
          <a:lstStyle/>
          <a:p>
            <a:r>
              <a:rPr lang="en-US" dirty="0" smtClean="0"/>
              <a:t>Performance of x86 system image can be further improved with hardware based virtualization using Intel VT-x technology</a:t>
            </a:r>
          </a:p>
          <a:p>
            <a:endParaRPr lang="en-US" dirty="0"/>
          </a:p>
        </p:txBody>
      </p:sp>
    </p:spTree>
    <p:extLst>
      <p:ext uri="{BB962C8B-B14F-4D97-AF65-F5344CB8AC3E}">
        <p14:creationId xmlns:p14="http://schemas.microsoft.com/office/powerpoint/2010/main" val="1264481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x64 System Image</a:t>
            </a:r>
            <a:endParaRPr lang="en-US" dirty="0"/>
          </a:p>
        </p:txBody>
      </p:sp>
      <p:sp>
        <p:nvSpPr>
          <p:cNvPr id="3" name="Content Placeholder 2"/>
          <p:cNvSpPr>
            <a:spLocks noGrp="1"/>
          </p:cNvSpPr>
          <p:nvPr>
            <p:ph idx="1"/>
          </p:nvPr>
        </p:nvSpPr>
        <p:spPr>
          <a:xfrm>
            <a:off x="389436" y="1447800"/>
            <a:ext cx="8363938" cy="2856167"/>
          </a:xfrm>
        </p:spPr>
        <p:txBody>
          <a:bodyPr/>
          <a:lstStyle/>
          <a:p>
            <a:r>
              <a:rPr lang="en-US" dirty="0" smtClean="0"/>
              <a:t>Google released a 64bit based emulator image</a:t>
            </a:r>
          </a:p>
          <a:p>
            <a:r>
              <a:rPr lang="en-US" dirty="0" smtClean="0"/>
              <a:t>Have not been able to successfully start it as the issue seems to be related to CPU of the machines in the classroom</a:t>
            </a:r>
          </a:p>
          <a:p>
            <a:r>
              <a:rPr lang="en-US" dirty="0" smtClean="0"/>
              <a:t>Do not use it in the classroom</a:t>
            </a:r>
          </a:p>
        </p:txBody>
      </p:sp>
    </p:spTree>
    <p:extLst>
      <p:ext uri="{BB962C8B-B14F-4D97-AF65-F5344CB8AC3E}">
        <p14:creationId xmlns:p14="http://schemas.microsoft.com/office/powerpoint/2010/main" val="267592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HAXM</a:t>
            </a:r>
            <a:endParaRPr lang="en-US" dirty="0"/>
          </a:p>
        </p:txBody>
      </p:sp>
      <p:sp>
        <p:nvSpPr>
          <p:cNvPr id="3" name="Content Placeholder 2"/>
          <p:cNvSpPr>
            <a:spLocks noGrp="1"/>
          </p:cNvSpPr>
          <p:nvPr>
            <p:ph idx="1"/>
          </p:nvPr>
        </p:nvSpPr>
        <p:spPr/>
        <p:txBody>
          <a:bodyPr/>
          <a:lstStyle/>
          <a:p>
            <a:r>
              <a:rPr lang="en-US" dirty="0" smtClean="0"/>
              <a:t>Hardware acceleration manager</a:t>
            </a:r>
          </a:p>
          <a:p>
            <a:r>
              <a:rPr lang="en-US" dirty="0" smtClean="0"/>
              <a:t>Automatically installed when installing Android Studio</a:t>
            </a:r>
          </a:p>
          <a:p>
            <a:r>
              <a:rPr lang="en-US" dirty="0" smtClean="0"/>
              <a:t>Speeds up the emulator</a:t>
            </a:r>
          </a:p>
          <a:p>
            <a:r>
              <a:rPr lang="en-US" dirty="0" smtClean="0"/>
              <a:t>If your host is an old machine, HAXM might not work</a:t>
            </a:r>
          </a:p>
          <a:p>
            <a:r>
              <a:rPr lang="en-US" dirty="0" smtClean="0"/>
              <a:t>More specifically HAXM only works Intel hardware which has Intel VT-x capabilities</a:t>
            </a:r>
            <a:endParaRPr lang="en-US" dirty="0"/>
          </a:p>
        </p:txBody>
      </p:sp>
    </p:spTree>
    <p:extLst>
      <p:ext uri="{BB962C8B-B14F-4D97-AF65-F5344CB8AC3E}">
        <p14:creationId xmlns:p14="http://schemas.microsoft.com/office/powerpoint/2010/main" val="39805174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HAXM architecture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66900"/>
            <a:ext cx="4572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626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Android SDK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282042"/>
              </p:ext>
            </p:extLst>
          </p:nvPr>
        </p:nvGraphicFramePr>
        <p:xfrm>
          <a:off x="457200" y="1600200"/>
          <a:ext cx="8229600" cy="4394200"/>
        </p:xfrm>
        <a:graphic>
          <a:graphicData uri="http://schemas.openxmlformats.org/drawingml/2006/table">
            <a:tbl>
              <a:tblPr firstRow="1" bandRow="1">
                <a:tableStyleId>{5C22544A-7EE6-4342-B048-85BDC9FD1C3A}</a:tableStyleId>
              </a:tblPr>
              <a:tblGrid>
                <a:gridCol w="1416634"/>
                <a:gridCol w="2773917"/>
                <a:gridCol w="4039049"/>
              </a:tblGrid>
              <a:tr h="370840">
                <a:tc>
                  <a:txBody>
                    <a:bodyPr/>
                    <a:lstStyle/>
                    <a:p>
                      <a:r>
                        <a:rPr lang="en-US" dirty="0" smtClean="0"/>
                        <a:t>Name</a:t>
                      </a:r>
                      <a:endParaRPr lang="en-US" dirty="0"/>
                    </a:p>
                  </a:txBody>
                  <a:tcPr marL="89965" marR="89965"/>
                </a:tc>
                <a:tc>
                  <a:txBody>
                    <a:bodyPr/>
                    <a:lstStyle/>
                    <a:p>
                      <a:r>
                        <a:rPr lang="en-US" dirty="0" smtClean="0"/>
                        <a:t>Folder</a:t>
                      </a:r>
                      <a:endParaRPr lang="en-US" dirty="0"/>
                    </a:p>
                  </a:txBody>
                  <a:tcPr marL="89965" marR="89965"/>
                </a:tc>
                <a:tc>
                  <a:txBody>
                    <a:bodyPr/>
                    <a:lstStyle/>
                    <a:p>
                      <a:r>
                        <a:rPr lang="en-US" dirty="0" smtClean="0"/>
                        <a:t>Description</a:t>
                      </a:r>
                      <a:endParaRPr lang="en-US" dirty="0"/>
                    </a:p>
                  </a:txBody>
                  <a:tcPr marL="89965" marR="89965"/>
                </a:tc>
              </a:tr>
              <a:tr h="370840">
                <a:tc>
                  <a:txBody>
                    <a:bodyPr/>
                    <a:lstStyle/>
                    <a:p>
                      <a:r>
                        <a:rPr lang="en-US" dirty="0" smtClean="0"/>
                        <a:t>SDK Tools</a:t>
                      </a:r>
                      <a:endParaRPr lang="en-US" dirty="0"/>
                    </a:p>
                  </a:txBody>
                  <a:tcPr marL="89965" marR="89965"/>
                </a:tc>
                <a:tc>
                  <a:txBody>
                    <a:bodyPr/>
                    <a:lstStyle/>
                    <a:p>
                      <a:r>
                        <a:rPr lang="en-US" dirty="0" smtClean="0"/>
                        <a:t>&lt;</a:t>
                      </a:r>
                      <a:r>
                        <a:rPr lang="en-US" dirty="0" err="1" smtClean="0"/>
                        <a:t>sdk</a:t>
                      </a:r>
                      <a:r>
                        <a:rPr lang="en-US" dirty="0" smtClean="0"/>
                        <a:t>&gt;\tools\</a:t>
                      </a:r>
                      <a:endParaRPr lang="en-US" dirty="0"/>
                    </a:p>
                  </a:txBody>
                  <a:tcPr marL="89965" marR="89965"/>
                </a:tc>
                <a:tc>
                  <a:txBody>
                    <a:bodyPr/>
                    <a:lstStyle/>
                    <a:p>
                      <a:r>
                        <a:rPr lang="en-US" baseline="0" dirty="0" smtClean="0"/>
                        <a:t>Tools for debugging and testing. Utilities to develop an app</a:t>
                      </a:r>
                      <a:endParaRPr lang="en-US" dirty="0"/>
                    </a:p>
                  </a:txBody>
                  <a:tcPr marL="89965" marR="89965"/>
                </a:tc>
              </a:tr>
              <a:tr h="370840">
                <a:tc>
                  <a:txBody>
                    <a:bodyPr/>
                    <a:lstStyle/>
                    <a:p>
                      <a:r>
                        <a:rPr lang="en-US" dirty="0" smtClean="0"/>
                        <a:t>SDK Platform Tools</a:t>
                      </a:r>
                      <a:endParaRPr lang="en-US" dirty="0"/>
                    </a:p>
                  </a:txBody>
                  <a:tcPr marL="89965" marR="89965"/>
                </a:tc>
                <a:tc>
                  <a:txBody>
                    <a:bodyPr/>
                    <a:lstStyle/>
                    <a:p>
                      <a:r>
                        <a:rPr lang="en-US" dirty="0" smtClean="0"/>
                        <a:t>&lt;</a:t>
                      </a:r>
                      <a:r>
                        <a:rPr lang="en-US" dirty="0" err="1" smtClean="0"/>
                        <a:t>sdk</a:t>
                      </a:r>
                      <a:r>
                        <a:rPr lang="en-US" dirty="0" smtClean="0"/>
                        <a:t>&gt;\platform-tools</a:t>
                      </a:r>
                      <a:endParaRPr lang="en-US" dirty="0"/>
                    </a:p>
                  </a:txBody>
                  <a:tcPr marL="89965" marR="89965"/>
                </a:tc>
                <a:tc>
                  <a:txBody>
                    <a:bodyPr/>
                    <a:lstStyle/>
                    <a:p>
                      <a:r>
                        <a:rPr lang="en-US" dirty="0" smtClean="0"/>
                        <a:t>Platform dependent tools for developing and debugging an app</a:t>
                      </a:r>
                      <a:endParaRPr lang="en-US" dirty="0"/>
                    </a:p>
                  </a:txBody>
                  <a:tcPr marL="89965" marR="89965"/>
                </a:tc>
              </a:tr>
              <a:tr h="370840">
                <a:tc>
                  <a:txBody>
                    <a:bodyPr/>
                    <a:lstStyle/>
                    <a:p>
                      <a:r>
                        <a:rPr lang="en-US" dirty="0" smtClean="0"/>
                        <a:t>SDK Platform</a:t>
                      </a:r>
                      <a:endParaRPr lang="en-US" dirty="0"/>
                    </a:p>
                  </a:txBody>
                  <a:tcPr marL="89965" marR="89965"/>
                </a:tc>
                <a:tc>
                  <a:txBody>
                    <a:bodyPr/>
                    <a:lstStyle/>
                    <a:p>
                      <a:r>
                        <a:rPr lang="en-US" dirty="0" smtClean="0"/>
                        <a:t>&lt;</a:t>
                      </a:r>
                      <a:r>
                        <a:rPr lang="en-US" dirty="0" err="1" smtClean="0"/>
                        <a:t>sdk</a:t>
                      </a:r>
                      <a:r>
                        <a:rPr lang="en-US" dirty="0" smtClean="0"/>
                        <a:t>&gt;\platforms\android-&lt;</a:t>
                      </a:r>
                      <a:r>
                        <a:rPr lang="en-US" dirty="0" err="1" smtClean="0"/>
                        <a:t>ver</a:t>
                      </a:r>
                      <a:r>
                        <a:rPr lang="en-US" dirty="0" smtClean="0"/>
                        <a:t>&gt;</a:t>
                      </a:r>
                      <a:endParaRPr lang="en-US" dirty="0"/>
                    </a:p>
                  </a:txBody>
                  <a:tcPr marL="89965" marR="89965"/>
                </a:tc>
                <a:tc>
                  <a:txBody>
                    <a:bodyPr/>
                    <a:lstStyle/>
                    <a:p>
                      <a:r>
                        <a:rPr lang="en-US" dirty="0" smtClean="0"/>
                        <a:t>Contains</a:t>
                      </a:r>
                      <a:r>
                        <a:rPr lang="en-US" baseline="0" dirty="0" smtClean="0"/>
                        <a:t> android.jar. To build an app, you must specify an SDK platform as the build target</a:t>
                      </a:r>
                      <a:endParaRPr lang="en-US" dirty="0"/>
                    </a:p>
                  </a:txBody>
                  <a:tcPr marL="89965" marR="89965"/>
                </a:tc>
              </a:tr>
              <a:tr h="370840">
                <a:tc>
                  <a:txBody>
                    <a:bodyPr/>
                    <a:lstStyle/>
                    <a:p>
                      <a:r>
                        <a:rPr lang="en-US" dirty="0" smtClean="0"/>
                        <a:t>System Images</a:t>
                      </a:r>
                      <a:endParaRPr lang="en-US" dirty="0"/>
                    </a:p>
                  </a:txBody>
                  <a:tcPr marL="89965" marR="89965"/>
                </a:tc>
                <a:tc>
                  <a:txBody>
                    <a:bodyPr/>
                    <a:lstStyle/>
                    <a:p>
                      <a:r>
                        <a:rPr lang="en-US" dirty="0" smtClean="0"/>
                        <a:t>&lt;</a:t>
                      </a:r>
                      <a:r>
                        <a:rPr lang="en-US" dirty="0" err="1" smtClean="0"/>
                        <a:t>sdk</a:t>
                      </a:r>
                      <a:r>
                        <a:rPr lang="en-US" dirty="0" smtClean="0"/>
                        <a:t>&gt;\platforms\android-&lt;</a:t>
                      </a:r>
                      <a:r>
                        <a:rPr lang="en-US" dirty="0" err="1" smtClean="0"/>
                        <a:t>ver</a:t>
                      </a:r>
                      <a:r>
                        <a:rPr lang="en-US" dirty="0" smtClean="0"/>
                        <a:t>&gt;</a:t>
                      </a:r>
                      <a:endParaRPr lang="en-US" dirty="0"/>
                    </a:p>
                  </a:txBody>
                  <a:tcPr marL="89965" marR="89965"/>
                </a:tc>
                <a:tc>
                  <a:txBody>
                    <a:bodyPr/>
                    <a:lstStyle/>
                    <a:p>
                      <a:r>
                        <a:rPr lang="en-US" dirty="0" smtClean="0"/>
                        <a:t>Each platform has one or more system images (ARM or x86). Emulator</a:t>
                      </a:r>
                      <a:r>
                        <a:rPr lang="en-US" baseline="0" dirty="0" smtClean="0"/>
                        <a:t> requires an image to boot up</a:t>
                      </a:r>
                      <a:endParaRPr lang="en-US" dirty="0"/>
                    </a:p>
                  </a:txBody>
                  <a:tcPr marL="89965" marR="89965"/>
                </a:tc>
              </a:tr>
              <a:tr h="370840">
                <a:tc>
                  <a:txBody>
                    <a:bodyPr/>
                    <a:lstStyle/>
                    <a:p>
                      <a:r>
                        <a:rPr lang="en-US" dirty="0" smtClean="0"/>
                        <a:t>Extras</a:t>
                      </a:r>
                      <a:endParaRPr lang="en-US" dirty="0"/>
                    </a:p>
                  </a:txBody>
                  <a:tcPr marL="89965" marR="89965"/>
                </a:tc>
                <a:tc>
                  <a:txBody>
                    <a:bodyPr/>
                    <a:lstStyle/>
                    <a:p>
                      <a:r>
                        <a:rPr lang="en-US" dirty="0" smtClean="0"/>
                        <a:t>&lt;</a:t>
                      </a:r>
                      <a:r>
                        <a:rPr lang="en-US" dirty="0" err="1" smtClean="0"/>
                        <a:t>sdk</a:t>
                      </a:r>
                      <a:r>
                        <a:rPr lang="en-US" dirty="0" smtClean="0"/>
                        <a:t>&gt;\extras</a:t>
                      </a:r>
                      <a:endParaRPr lang="en-US" dirty="0"/>
                    </a:p>
                  </a:txBody>
                  <a:tcPr marL="89965" marR="89965"/>
                </a:tc>
                <a:tc>
                  <a:txBody>
                    <a:bodyPr/>
                    <a:lstStyle/>
                    <a:p>
                      <a:r>
                        <a:rPr lang="en-US" dirty="0" smtClean="0"/>
                        <a:t>Contains</a:t>
                      </a:r>
                      <a:r>
                        <a:rPr lang="en-US" baseline="0" dirty="0" smtClean="0"/>
                        <a:t> Google USB driver, Intel HAXM, Android Support Library and other Google libraries </a:t>
                      </a:r>
                      <a:endParaRPr lang="en-US" dirty="0"/>
                    </a:p>
                  </a:txBody>
                  <a:tcPr marL="89965" marR="89965"/>
                </a:tc>
              </a:tr>
            </a:tbl>
          </a:graphicData>
        </a:graphic>
      </p:graphicFrame>
    </p:spTree>
    <p:extLst>
      <p:ext uri="{BB962C8B-B14F-4D97-AF65-F5344CB8AC3E}">
        <p14:creationId xmlns:p14="http://schemas.microsoft.com/office/powerpoint/2010/main" val="2265752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ADB</a:t>
            </a:r>
            <a:endParaRPr lang="en-US" dirty="0"/>
          </a:p>
        </p:txBody>
      </p:sp>
      <p:sp>
        <p:nvSpPr>
          <p:cNvPr id="3" name="Content Placeholder 2"/>
          <p:cNvSpPr>
            <a:spLocks noGrp="1"/>
          </p:cNvSpPr>
          <p:nvPr>
            <p:ph idx="1"/>
          </p:nvPr>
        </p:nvSpPr>
        <p:spPr>
          <a:xfrm>
            <a:off x="389436" y="1447800"/>
            <a:ext cx="8363938" cy="4579715"/>
          </a:xfrm>
        </p:spPr>
        <p:txBody>
          <a:bodyPr/>
          <a:lstStyle/>
          <a:p>
            <a:r>
              <a:rPr lang="en-US" dirty="0"/>
              <a:t>Android Debug Bridge – main tool in SDK</a:t>
            </a:r>
          </a:p>
          <a:p>
            <a:r>
              <a:rPr lang="en-US" dirty="0" smtClean="0"/>
              <a:t>Allows the development environment to interact with the emulator or connected device</a:t>
            </a:r>
          </a:p>
          <a:p>
            <a:r>
              <a:rPr lang="en-US" dirty="0" smtClean="0"/>
              <a:t>Allows for pushing or pulling data and apps</a:t>
            </a:r>
          </a:p>
          <a:p>
            <a:r>
              <a:rPr lang="en-US" dirty="0" smtClean="0"/>
              <a:t>Issues shell commands</a:t>
            </a:r>
          </a:p>
          <a:p>
            <a:r>
              <a:rPr lang="en-US" dirty="0" smtClean="0"/>
              <a:t>Reads system logs</a:t>
            </a:r>
          </a:p>
          <a:p>
            <a:r>
              <a:rPr lang="en-US" dirty="0"/>
              <a:t>Located in platform-tools folder under </a:t>
            </a:r>
            <a:r>
              <a:rPr lang="en-US" dirty="0" err="1"/>
              <a:t>sdk</a:t>
            </a:r>
            <a:endParaRPr lang="en-US" dirty="0"/>
          </a:p>
          <a:p>
            <a:pPr marL="0" indent="0">
              <a:buNone/>
            </a:pPr>
            <a:endParaRPr lang="en-US" dirty="0"/>
          </a:p>
        </p:txBody>
      </p:sp>
    </p:spTree>
    <p:extLst>
      <p:ext uri="{BB962C8B-B14F-4D97-AF65-F5344CB8AC3E}">
        <p14:creationId xmlns:p14="http://schemas.microsoft.com/office/powerpoint/2010/main" val="936192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ADB</a:t>
            </a:r>
            <a:endParaRPr lang="en-US" dirty="0"/>
          </a:p>
        </p:txBody>
      </p:sp>
      <p:sp>
        <p:nvSpPr>
          <p:cNvPr id="3" name="Content Placeholder 2"/>
          <p:cNvSpPr>
            <a:spLocks noGrp="1"/>
          </p:cNvSpPr>
          <p:nvPr>
            <p:ph idx="1"/>
          </p:nvPr>
        </p:nvSpPr>
        <p:spPr>
          <a:xfrm>
            <a:off x="389436" y="1447800"/>
            <a:ext cx="8363938" cy="4013406"/>
          </a:xfrm>
        </p:spPr>
        <p:txBody>
          <a:bodyPr/>
          <a:lstStyle/>
          <a:p>
            <a:r>
              <a:rPr lang="en-US" dirty="0" smtClean="0"/>
              <a:t>Client Server program to manage Android device and emulator</a:t>
            </a:r>
          </a:p>
          <a:p>
            <a:r>
              <a:rPr lang="en-US" dirty="0" smtClean="0"/>
              <a:t>Contains 3 pieces</a:t>
            </a:r>
          </a:p>
          <a:p>
            <a:pPr lvl="1"/>
            <a:r>
              <a:rPr lang="en-US" dirty="0" smtClean="0"/>
              <a:t>Client – Command line tool to be invoked on </a:t>
            </a:r>
            <a:r>
              <a:rPr lang="en-US" dirty="0" err="1" smtClean="0"/>
              <a:t>Dev</a:t>
            </a:r>
            <a:r>
              <a:rPr lang="en-US" dirty="0" smtClean="0"/>
              <a:t> machine (</a:t>
            </a:r>
            <a:r>
              <a:rPr lang="en-US" dirty="0" err="1" smtClean="0"/>
              <a:t>adb</a:t>
            </a:r>
            <a:r>
              <a:rPr lang="en-US" dirty="0" smtClean="0"/>
              <a:t>)</a:t>
            </a:r>
          </a:p>
          <a:p>
            <a:pPr lvl="1"/>
            <a:r>
              <a:rPr lang="en-US" dirty="0" smtClean="0"/>
              <a:t>Daemon – Runs as a background process on the emulator / device</a:t>
            </a:r>
          </a:p>
          <a:p>
            <a:pPr lvl="1"/>
            <a:r>
              <a:rPr lang="en-US" dirty="0" smtClean="0"/>
              <a:t>Server – Runs on the </a:t>
            </a:r>
            <a:r>
              <a:rPr lang="en-US" dirty="0" err="1" smtClean="0"/>
              <a:t>Dev</a:t>
            </a:r>
            <a:r>
              <a:rPr lang="en-US" dirty="0" smtClean="0"/>
              <a:t> machine in the background. </a:t>
            </a:r>
          </a:p>
        </p:txBody>
      </p:sp>
    </p:spTree>
    <p:extLst>
      <p:ext uri="{BB962C8B-B14F-4D97-AF65-F5344CB8AC3E}">
        <p14:creationId xmlns:p14="http://schemas.microsoft.com/office/powerpoint/2010/main" val="52855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ADB Architecture</a:t>
            </a:r>
            <a:endParaRPr lang="en-US" dirty="0"/>
          </a:p>
        </p:txBody>
      </p:sp>
      <p:sp>
        <p:nvSpPr>
          <p:cNvPr id="4" name="Rectangle 3"/>
          <p:cNvSpPr/>
          <p:nvPr/>
        </p:nvSpPr>
        <p:spPr>
          <a:xfrm>
            <a:off x="1066800" y="1828800"/>
            <a:ext cx="2743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71600" y="2362200"/>
            <a:ext cx="2057400" cy="6858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adbd</a:t>
            </a:r>
            <a:endParaRPr lang="en-US" dirty="0" smtClean="0"/>
          </a:p>
          <a:p>
            <a:pPr algn="ctr"/>
            <a:r>
              <a:rPr lang="en-US" dirty="0" err="1" smtClean="0"/>
              <a:t>adb</a:t>
            </a:r>
            <a:r>
              <a:rPr lang="en-US" dirty="0" smtClean="0"/>
              <a:t> Daemon</a:t>
            </a:r>
            <a:endParaRPr lang="en-US" dirty="0"/>
          </a:p>
        </p:txBody>
      </p:sp>
      <p:sp>
        <p:nvSpPr>
          <p:cNvPr id="6" name="TextBox 5"/>
          <p:cNvSpPr txBox="1"/>
          <p:nvPr/>
        </p:nvSpPr>
        <p:spPr>
          <a:xfrm>
            <a:off x="1790700" y="1968347"/>
            <a:ext cx="1295400" cy="369332"/>
          </a:xfrm>
          <a:prstGeom prst="rect">
            <a:avLst/>
          </a:prstGeom>
          <a:noFill/>
        </p:spPr>
        <p:txBody>
          <a:bodyPr wrap="square" rtlCol="0">
            <a:spAutoFit/>
          </a:bodyPr>
          <a:lstStyle/>
          <a:p>
            <a:pPr algn="ctr"/>
            <a:r>
              <a:rPr lang="en-US" dirty="0" smtClean="0"/>
              <a:t>Device</a:t>
            </a:r>
            <a:endParaRPr lang="en-US" dirty="0"/>
          </a:p>
        </p:txBody>
      </p:sp>
      <p:sp>
        <p:nvSpPr>
          <p:cNvPr id="10" name="Rectangle 9"/>
          <p:cNvSpPr/>
          <p:nvPr/>
        </p:nvSpPr>
        <p:spPr>
          <a:xfrm>
            <a:off x="1028700" y="3962400"/>
            <a:ext cx="2743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33500" y="4495800"/>
            <a:ext cx="2057400" cy="6858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adbd</a:t>
            </a:r>
            <a:endParaRPr lang="en-US" dirty="0" smtClean="0"/>
          </a:p>
          <a:p>
            <a:pPr algn="ctr"/>
            <a:r>
              <a:rPr lang="en-US" dirty="0" err="1" smtClean="0"/>
              <a:t>adb</a:t>
            </a:r>
            <a:r>
              <a:rPr lang="en-US" dirty="0" smtClean="0"/>
              <a:t> Daemon</a:t>
            </a:r>
            <a:endParaRPr lang="en-US" dirty="0"/>
          </a:p>
        </p:txBody>
      </p:sp>
      <p:sp>
        <p:nvSpPr>
          <p:cNvPr id="12" name="TextBox 11"/>
          <p:cNvSpPr txBox="1"/>
          <p:nvPr/>
        </p:nvSpPr>
        <p:spPr>
          <a:xfrm>
            <a:off x="1752600" y="4101947"/>
            <a:ext cx="1295400" cy="369332"/>
          </a:xfrm>
          <a:prstGeom prst="rect">
            <a:avLst/>
          </a:prstGeom>
          <a:noFill/>
        </p:spPr>
        <p:txBody>
          <a:bodyPr wrap="square" rtlCol="0">
            <a:spAutoFit/>
          </a:bodyPr>
          <a:lstStyle/>
          <a:p>
            <a:pPr algn="ctr"/>
            <a:r>
              <a:rPr lang="en-US" dirty="0" smtClean="0"/>
              <a:t>Emulator</a:t>
            </a:r>
            <a:endParaRPr lang="en-US" dirty="0"/>
          </a:p>
        </p:txBody>
      </p:sp>
      <p:sp>
        <p:nvSpPr>
          <p:cNvPr id="8" name="Rectangle 7"/>
          <p:cNvSpPr/>
          <p:nvPr/>
        </p:nvSpPr>
        <p:spPr>
          <a:xfrm>
            <a:off x="4876800" y="1600200"/>
            <a:ext cx="36576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00700" y="2705100"/>
            <a:ext cx="2057400" cy="6858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adb</a:t>
            </a:r>
            <a:endParaRPr lang="en-US" dirty="0" smtClean="0"/>
          </a:p>
          <a:p>
            <a:pPr algn="ctr"/>
            <a:r>
              <a:rPr lang="en-US" dirty="0" err="1"/>
              <a:t>a</a:t>
            </a:r>
            <a:r>
              <a:rPr lang="en-US" dirty="0" err="1" smtClean="0"/>
              <a:t>db</a:t>
            </a:r>
            <a:r>
              <a:rPr lang="en-US" dirty="0" smtClean="0"/>
              <a:t> Server</a:t>
            </a:r>
            <a:endParaRPr lang="en-US" dirty="0"/>
          </a:p>
        </p:txBody>
      </p:sp>
      <p:sp>
        <p:nvSpPr>
          <p:cNvPr id="9" name="TextBox 8"/>
          <p:cNvSpPr txBox="1"/>
          <p:nvPr/>
        </p:nvSpPr>
        <p:spPr>
          <a:xfrm>
            <a:off x="5029200" y="1752600"/>
            <a:ext cx="3200400" cy="369332"/>
          </a:xfrm>
          <a:prstGeom prst="rect">
            <a:avLst/>
          </a:prstGeom>
          <a:noFill/>
        </p:spPr>
        <p:txBody>
          <a:bodyPr wrap="square" rtlCol="0">
            <a:spAutoFit/>
          </a:bodyPr>
          <a:lstStyle/>
          <a:p>
            <a:r>
              <a:rPr lang="en-US" dirty="0" smtClean="0"/>
              <a:t>Dev workstation (PC/Mac/Linux)</a:t>
            </a:r>
            <a:endParaRPr lang="en-US" dirty="0"/>
          </a:p>
        </p:txBody>
      </p:sp>
      <p:cxnSp>
        <p:nvCxnSpPr>
          <p:cNvPr id="15" name="Straight Arrow Connector 14"/>
          <p:cNvCxnSpPr>
            <a:stCxn id="14" idx="2"/>
            <a:endCxn id="5" idx="6"/>
          </p:cNvCxnSpPr>
          <p:nvPr/>
        </p:nvCxnSpPr>
        <p:spPr>
          <a:xfrm flipH="1" flipV="1">
            <a:off x="3429000" y="2705100"/>
            <a:ext cx="2171700" cy="3429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6"/>
          </p:cNvCxnSpPr>
          <p:nvPr/>
        </p:nvCxnSpPr>
        <p:spPr>
          <a:xfrm flipH="1">
            <a:off x="3390900" y="3124200"/>
            <a:ext cx="2209800" cy="17145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81600" y="4286613"/>
            <a:ext cx="3048000" cy="89498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adb</a:t>
            </a:r>
            <a:r>
              <a:rPr lang="en-US" dirty="0" smtClean="0"/>
              <a:t> client </a:t>
            </a:r>
          </a:p>
          <a:p>
            <a:pPr algn="ctr"/>
            <a:r>
              <a:rPr lang="en-US" dirty="0" smtClean="0"/>
              <a:t>(Android Studio or other </a:t>
            </a:r>
            <a:r>
              <a:rPr lang="en-US" dirty="0" err="1" smtClean="0"/>
              <a:t>cmd</a:t>
            </a:r>
            <a:r>
              <a:rPr lang="en-US" dirty="0" smtClean="0"/>
              <a:t> line)</a:t>
            </a:r>
            <a:endParaRPr lang="en-US" dirty="0"/>
          </a:p>
        </p:txBody>
      </p:sp>
      <p:cxnSp>
        <p:nvCxnSpPr>
          <p:cNvPr id="21" name="Straight Arrow Connector 20"/>
          <p:cNvCxnSpPr>
            <a:stCxn id="19" idx="0"/>
          </p:cNvCxnSpPr>
          <p:nvPr/>
        </p:nvCxnSpPr>
        <p:spPr>
          <a:xfrm flipV="1">
            <a:off x="6705600" y="3390900"/>
            <a:ext cx="0" cy="895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705600" y="3390900"/>
            <a:ext cx="0" cy="895713"/>
          </a:xfrm>
          <a:prstGeom prst="straightConnector1">
            <a:avLst/>
          </a:prstGeom>
          <a:ln w="2222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059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19" y="274638"/>
            <a:ext cx="8229362" cy="868362"/>
          </a:xfrm>
        </p:spPr>
        <p:txBody>
          <a:bodyPr/>
          <a:lstStyle/>
          <a:p>
            <a:r>
              <a:rPr lang="en-US" dirty="0" smtClean="0"/>
              <a:t>Sample ADB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8376259"/>
              </p:ext>
            </p:extLst>
          </p:nvPr>
        </p:nvGraphicFramePr>
        <p:xfrm>
          <a:off x="762000" y="1143000"/>
          <a:ext cx="8059738" cy="5577840"/>
        </p:xfrm>
        <a:graphic>
          <a:graphicData uri="http://schemas.openxmlformats.org/drawingml/2006/table">
            <a:tbl>
              <a:tblPr firstRow="1" bandRow="1">
                <a:tableStyleId>{5C22544A-7EE6-4342-B048-85BDC9FD1C3A}</a:tableStyleId>
              </a:tblPr>
              <a:tblGrid>
                <a:gridCol w="3818012"/>
                <a:gridCol w="4241726"/>
              </a:tblGrid>
              <a:tr h="345601">
                <a:tc>
                  <a:txBody>
                    <a:bodyPr/>
                    <a:lstStyle/>
                    <a:p>
                      <a:r>
                        <a:rPr lang="en-US" dirty="0" smtClean="0"/>
                        <a:t>Command</a:t>
                      </a:r>
                      <a:endParaRPr lang="en-US" dirty="0"/>
                    </a:p>
                  </a:txBody>
                  <a:tcPr/>
                </a:tc>
                <a:tc>
                  <a:txBody>
                    <a:bodyPr/>
                    <a:lstStyle/>
                    <a:p>
                      <a:r>
                        <a:rPr lang="en-US" dirty="0" smtClean="0"/>
                        <a:t>Description</a:t>
                      </a:r>
                      <a:endParaRPr lang="en-US" dirty="0"/>
                    </a:p>
                  </a:txBody>
                  <a:tcPr/>
                </a:tc>
              </a:tr>
              <a:tr h="596517">
                <a:tc>
                  <a:txBody>
                    <a:bodyPr/>
                    <a:lstStyle/>
                    <a:p>
                      <a:r>
                        <a:rPr lang="en-US" dirty="0" err="1" smtClean="0"/>
                        <a:t>adb</a:t>
                      </a:r>
                      <a:r>
                        <a:rPr lang="en-US" dirty="0" smtClean="0"/>
                        <a:t> devices</a:t>
                      </a:r>
                      <a:endParaRPr lang="en-US" dirty="0"/>
                    </a:p>
                  </a:txBody>
                  <a:tcPr/>
                </a:tc>
                <a:tc>
                  <a:txBody>
                    <a:bodyPr/>
                    <a:lstStyle/>
                    <a:p>
                      <a:r>
                        <a:rPr lang="en-US" dirty="0" smtClean="0"/>
                        <a:t>List the devices</a:t>
                      </a:r>
                      <a:r>
                        <a:rPr lang="en-US" baseline="0" dirty="0" smtClean="0"/>
                        <a:t> attached including emulator instances</a:t>
                      </a:r>
                      <a:endParaRPr lang="en-US" dirty="0"/>
                    </a:p>
                  </a:txBody>
                  <a:tcPr/>
                </a:tc>
              </a:tr>
              <a:tr h="596517">
                <a:tc>
                  <a:txBody>
                    <a:bodyPr/>
                    <a:lstStyle/>
                    <a:p>
                      <a:r>
                        <a:rPr lang="en-US" dirty="0" err="1" smtClean="0"/>
                        <a:t>adb</a:t>
                      </a:r>
                      <a:r>
                        <a:rPr lang="en-US" dirty="0" smtClean="0"/>
                        <a:t> –s emulator-5554 </a:t>
                      </a:r>
                      <a:r>
                        <a:rPr lang="en-US" dirty="0" err="1" smtClean="0"/>
                        <a:t>cmd</a:t>
                      </a:r>
                      <a:endParaRPr lang="en-US" dirty="0"/>
                    </a:p>
                  </a:txBody>
                  <a:tcPr/>
                </a:tc>
                <a:tc>
                  <a:txBody>
                    <a:bodyPr/>
                    <a:lstStyle/>
                    <a:p>
                      <a:r>
                        <a:rPr lang="en-US" dirty="0" smtClean="0"/>
                        <a:t>Invoke the common on a specific device (here emulator-5554)</a:t>
                      </a:r>
                      <a:endParaRPr lang="en-US" dirty="0"/>
                    </a:p>
                  </a:txBody>
                  <a:tcPr/>
                </a:tc>
              </a:tr>
              <a:tr h="345601">
                <a:tc>
                  <a:txBody>
                    <a:bodyPr/>
                    <a:lstStyle/>
                    <a:p>
                      <a:r>
                        <a:rPr lang="en-US" dirty="0" err="1" smtClean="0"/>
                        <a:t>adb</a:t>
                      </a:r>
                      <a:r>
                        <a:rPr lang="en-US" baseline="0" dirty="0" smtClean="0"/>
                        <a:t> push C:\temp\song.mp3 /</a:t>
                      </a:r>
                      <a:r>
                        <a:rPr lang="en-US" baseline="0" dirty="0" err="1" smtClean="0"/>
                        <a:t>sdcard</a:t>
                      </a:r>
                      <a:endParaRPr lang="en-US" dirty="0"/>
                    </a:p>
                  </a:txBody>
                  <a:tcPr/>
                </a:tc>
                <a:tc>
                  <a:txBody>
                    <a:bodyPr/>
                    <a:lstStyle/>
                    <a:p>
                      <a:r>
                        <a:rPr lang="en-US" dirty="0" smtClean="0"/>
                        <a:t>Copies file to the device</a:t>
                      </a:r>
                      <a:r>
                        <a:rPr lang="en-US" baseline="0" dirty="0" smtClean="0"/>
                        <a:t> from host machine</a:t>
                      </a:r>
                      <a:endParaRPr lang="en-US" dirty="0"/>
                    </a:p>
                  </a:txBody>
                  <a:tcPr/>
                </a:tc>
              </a:tr>
              <a:tr h="596517">
                <a:tc>
                  <a:txBody>
                    <a:bodyPr/>
                    <a:lstStyle/>
                    <a:p>
                      <a:r>
                        <a:rPr lang="en-US" dirty="0" err="1" smtClean="0"/>
                        <a:t>adb</a:t>
                      </a:r>
                      <a:r>
                        <a:rPr lang="en-US" dirty="0" smtClean="0"/>
                        <a:t> pull /</a:t>
                      </a:r>
                      <a:r>
                        <a:rPr lang="en-US" dirty="0" err="1" smtClean="0"/>
                        <a:t>sdcard</a:t>
                      </a:r>
                      <a:r>
                        <a:rPr lang="en-US" dirty="0" smtClean="0"/>
                        <a:t>/song.mp3 C:\Temp</a:t>
                      </a:r>
                      <a:endParaRPr lang="en-US" dirty="0"/>
                    </a:p>
                  </a:txBody>
                  <a:tcPr/>
                </a:tc>
                <a:tc>
                  <a:txBody>
                    <a:bodyPr/>
                    <a:lstStyle/>
                    <a:p>
                      <a:r>
                        <a:rPr lang="en-US" dirty="0" smtClean="0"/>
                        <a:t>Copies file from the device to the host machine</a:t>
                      </a:r>
                      <a:endParaRPr lang="en-US" dirty="0"/>
                    </a:p>
                  </a:txBody>
                  <a:tcPr/>
                </a:tc>
              </a:tr>
              <a:tr h="852168">
                <a:tc>
                  <a:txBody>
                    <a:bodyPr/>
                    <a:lstStyle/>
                    <a:p>
                      <a:r>
                        <a:rPr lang="en-US" dirty="0" err="1" smtClean="0"/>
                        <a:t>adb</a:t>
                      </a:r>
                      <a:r>
                        <a:rPr lang="en-US" dirty="0" smtClean="0"/>
                        <a:t> shell</a:t>
                      </a:r>
                      <a:endParaRPr lang="en-US" dirty="0"/>
                    </a:p>
                  </a:txBody>
                  <a:tcPr/>
                </a:tc>
                <a:tc>
                  <a:txBody>
                    <a:bodyPr/>
                    <a:lstStyle/>
                    <a:p>
                      <a:r>
                        <a:rPr lang="en-US" dirty="0" smtClean="0"/>
                        <a:t>Opens</a:t>
                      </a:r>
                      <a:r>
                        <a:rPr lang="en-US" baseline="0" dirty="0" smtClean="0"/>
                        <a:t> a </a:t>
                      </a:r>
                      <a:r>
                        <a:rPr lang="en-US" baseline="0" dirty="0" err="1" smtClean="0"/>
                        <a:t>linux</a:t>
                      </a:r>
                      <a:r>
                        <a:rPr lang="en-US" baseline="0" dirty="0" smtClean="0"/>
                        <a:t> shell to the device where you can run </a:t>
                      </a:r>
                      <a:r>
                        <a:rPr lang="en-US" baseline="0" dirty="0" err="1" smtClean="0"/>
                        <a:t>unix</a:t>
                      </a:r>
                      <a:r>
                        <a:rPr lang="en-US" baseline="0" dirty="0" smtClean="0"/>
                        <a:t> commands like </a:t>
                      </a:r>
                      <a:r>
                        <a:rPr lang="en-US" baseline="0" dirty="0" err="1" smtClean="0"/>
                        <a:t>ls</a:t>
                      </a:r>
                      <a:r>
                        <a:rPr lang="en-US" baseline="0" dirty="0" smtClean="0"/>
                        <a:t>, </a:t>
                      </a:r>
                      <a:r>
                        <a:rPr lang="en-US" baseline="0" dirty="0" err="1" smtClean="0"/>
                        <a:t>rm</a:t>
                      </a:r>
                      <a:r>
                        <a:rPr lang="en-US" baseline="0" dirty="0" smtClean="0"/>
                        <a:t> etc. To leave the shell press </a:t>
                      </a:r>
                      <a:r>
                        <a:rPr lang="en-US" baseline="0" dirty="0" err="1" smtClean="0"/>
                        <a:t>Cntrl</a:t>
                      </a:r>
                      <a:r>
                        <a:rPr lang="en-US" baseline="0" dirty="0" smtClean="0"/>
                        <a:t> + D</a:t>
                      </a:r>
                      <a:endParaRPr lang="en-US" dirty="0"/>
                    </a:p>
                  </a:txBody>
                  <a:tcPr/>
                </a:tc>
              </a:tr>
              <a:tr h="596517">
                <a:tc>
                  <a:txBody>
                    <a:bodyPr/>
                    <a:lstStyle/>
                    <a:p>
                      <a:r>
                        <a:rPr lang="en-US" dirty="0" err="1" smtClean="0"/>
                        <a:t>adb</a:t>
                      </a:r>
                      <a:r>
                        <a:rPr lang="en-US" dirty="0" smtClean="0"/>
                        <a:t> install </a:t>
                      </a:r>
                      <a:r>
                        <a:rPr lang="en-US" dirty="0" err="1" smtClean="0"/>
                        <a:t>myapp.apk</a:t>
                      </a:r>
                      <a:endParaRPr lang="en-US" dirty="0"/>
                    </a:p>
                  </a:txBody>
                  <a:tcPr/>
                </a:tc>
                <a:tc>
                  <a:txBody>
                    <a:bodyPr/>
                    <a:lstStyle/>
                    <a:p>
                      <a:r>
                        <a:rPr lang="en-US" dirty="0" smtClean="0"/>
                        <a:t>Installs an application from the host on to the device</a:t>
                      </a:r>
                      <a:endParaRPr lang="en-US" dirty="0"/>
                    </a:p>
                  </a:txBody>
                  <a:tcPr/>
                </a:tc>
              </a:tr>
              <a:tr h="596517">
                <a:tc>
                  <a:txBody>
                    <a:bodyPr/>
                    <a:lstStyle/>
                    <a:p>
                      <a:r>
                        <a:rPr lang="en-US" dirty="0" err="1" smtClean="0"/>
                        <a:t>adb</a:t>
                      </a:r>
                      <a:r>
                        <a:rPr lang="en-US" dirty="0" smtClean="0"/>
                        <a:t> uninstall com.comp3617.week1.demo1</a:t>
                      </a:r>
                      <a:endParaRPr lang="en-US" dirty="0"/>
                    </a:p>
                  </a:txBody>
                  <a:tcPr/>
                </a:tc>
                <a:tc>
                  <a:txBody>
                    <a:bodyPr/>
                    <a:lstStyle/>
                    <a:p>
                      <a:r>
                        <a:rPr lang="en-US" dirty="0" smtClean="0"/>
                        <a:t>Uninstalls the app identified by package name</a:t>
                      </a:r>
                      <a:endParaRPr lang="en-US" dirty="0"/>
                    </a:p>
                  </a:txBody>
                  <a:tcPr/>
                </a:tc>
              </a:tr>
              <a:tr h="345601">
                <a:tc>
                  <a:txBody>
                    <a:bodyPr/>
                    <a:lstStyle/>
                    <a:p>
                      <a:r>
                        <a:rPr lang="en-US" dirty="0" err="1" smtClean="0"/>
                        <a:t>adb</a:t>
                      </a:r>
                      <a:r>
                        <a:rPr lang="en-US" dirty="0" smtClean="0"/>
                        <a:t> kill-server</a:t>
                      </a:r>
                      <a:endParaRPr lang="en-US" dirty="0"/>
                    </a:p>
                  </a:txBody>
                  <a:tcPr/>
                </a:tc>
                <a:tc>
                  <a:txBody>
                    <a:bodyPr/>
                    <a:lstStyle/>
                    <a:p>
                      <a:r>
                        <a:rPr lang="en-US" dirty="0" smtClean="0"/>
                        <a:t>Stops the </a:t>
                      </a:r>
                      <a:r>
                        <a:rPr lang="en-US" dirty="0" err="1" smtClean="0"/>
                        <a:t>adb</a:t>
                      </a:r>
                      <a:r>
                        <a:rPr lang="en-US" dirty="0" smtClean="0"/>
                        <a:t> process</a:t>
                      </a:r>
                      <a:endParaRPr lang="en-US" dirty="0"/>
                    </a:p>
                  </a:txBody>
                  <a:tcPr/>
                </a:tc>
              </a:tr>
              <a:tr h="345601">
                <a:tc>
                  <a:txBody>
                    <a:bodyPr/>
                    <a:lstStyle/>
                    <a:p>
                      <a:r>
                        <a:rPr lang="en-US" dirty="0" err="1" smtClean="0"/>
                        <a:t>adb</a:t>
                      </a:r>
                      <a:r>
                        <a:rPr lang="en-US" dirty="0" smtClean="0"/>
                        <a:t> start-server</a:t>
                      </a:r>
                      <a:endParaRPr lang="en-US" dirty="0"/>
                    </a:p>
                  </a:txBody>
                  <a:tcPr/>
                </a:tc>
                <a:tc>
                  <a:txBody>
                    <a:bodyPr/>
                    <a:lstStyle/>
                    <a:p>
                      <a:r>
                        <a:rPr lang="en-US" dirty="0" smtClean="0"/>
                        <a:t>Restarts</a:t>
                      </a:r>
                      <a:r>
                        <a:rPr lang="en-US" baseline="0" dirty="0" smtClean="0"/>
                        <a:t> the </a:t>
                      </a:r>
                      <a:r>
                        <a:rPr lang="en-US" baseline="0" dirty="0" err="1" smtClean="0"/>
                        <a:t>adb</a:t>
                      </a:r>
                      <a:r>
                        <a:rPr lang="en-US" baseline="0" dirty="0" smtClean="0"/>
                        <a:t> process</a:t>
                      </a:r>
                      <a:endParaRPr lang="en-US" dirty="0"/>
                    </a:p>
                  </a:txBody>
                  <a:tcPr/>
                </a:tc>
              </a:tr>
            </a:tbl>
          </a:graphicData>
        </a:graphic>
      </p:graphicFrame>
    </p:spTree>
    <p:extLst>
      <p:ext uri="{BB962C8B-B14F-4D97-AF65-F5344CB8AC3E}">
        <p14:creationId xmlns:p14="http://schemas.microsoft.com/office/powerpoint/2010/main" val="117755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1329595"/>
          </a:xfrm>
        </p:spPr>
        <p:txBody>
          <a:bodyPr/>
          <a:lstStyle/>
          <a:p>
            <a:r>
              <a:rPr lang="en-US" dirty="0" smtClean="0"/>
              <a:t>Challenges of Android Development</a:t>
            </a:r>
            <a:endParaRPr lang="en-US" dirty="0"/>
          </a:p>
        </p:txBody>
      </p:sp>
      <p:sp>
        <p:nvSpPr>
          <p:cNvPr id="3" name="Content Placeholder 2"/>
          <p:cNvSpPr>
            <a:spLocks noGrp="1"/>
          </p:cNvSpPr>
          <p:nvPr>
            <p:ph idx="1"/>
          </p:nvPr>
        </p:nvSpPr>
        <p:spPr>
          <a:xfrm>
            <a:off x="389436" y="1295400"/>
            <a:ext cx="8363938" cy="5520023"/>
          </a:xfrm>
        </p:spPr>
        <p:txBody>
          <a:bodyPr/>
          <a:lstStyle/>
          <a:p>
            <a:r>
              <a:rPr lang="en-US" dirty="0" smtClean="0"/>
              <a:t>Fragmentation – 10K+ unique Android devices with only more to come</a:t>
            </a:r>
          </a:p>
          <a:p>
            <a:r>
              <a:rPr lang="en-US" dirty="0" smtClean="0"/>
              <a:t>Devices with different screen sizes, capabilities and densities</a:t>
            </a:r>
          </a:p>
          <a:p>
            <a:r>
              <a:rPr lang="en-US" dirty="0" err="1" smtClean="0"/>
              <a:t>iOS</a:t>
            </a:r>
            <a:r>
              <a:rPr lang="en-US" dirty="0" smtClean="0"/>
              <a:t> does not have to deal with the above two scenarios as Apple controls the hardware</a:t>
            </a:r>
          </a:p>
          <a:p>
            <a:r>
              <a:rPr lang="en-US" dirty="0" smtClean="0"/>
              <a:t>Emulators are slow but getting better</a:t>
            </a:r>
          </a:p>
          <a:p>
            <a:r>
              <a:rPr lang="en-US" dirty="0" err="1" smtClean="0"/>
              <a:t>iOS</a:t>
            </a:r>
            <a:r>
              <a:rPr lang="en-US" dirty="0" smtClean="0"/>
              <a:t> uses simulators instead of emulators, so provides a better development experience</a:t>
            </a:r>
          </a:p>
          <a:p>
            <a:r>
              <a:rPr lang="en-US" dirty="0" smtClean="0"/>
              <a:t>Rapid releases of the platform</a:t>
            </a:r>
            <a:endParaRPr lang="en-US" dirty="0"/>
          </a:p>
        </p:txBody>
      </p:sp>
    </p:spTree>
    <p:extLst>
      <p:ext uri="{BB962C8B-B14F-4D97-AF65-F5344CB8AC3E}">
        <p14:creationId xmlns:p14="http://schemas.microsoft.com/office/powerpoint/2010/main" val="357449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Resetting ADB server</a:t>
            </a:r>
            <a:endParaRPr lang="en-US" dirty="0"/>
          </a:p>
        </p:txBody>
      </p:sp>
      <p:sp>
        <p:nvSpPr>
          <p:cNvPr id="3" name="Content Placeholder 2"/>
          <p:cNvSpPr>
            <a:spLocks noGrp="1"/>
          </p:cNvSpPr>
          <p:nvPr>
            <p:ph idx="1"/>
          </p:nvPr>
        </p:nvSpPr>
        <p:spPr>
          <a:xfrm>
            <a:off x="389436" y="1447800"/>
            <a:ext cx="8363938" cy="2376035"/>
          </a:xfrm>
        </p:spPr>
        <p:txBody>
          <a:bodyPr/>
          <a:lstStyle/>
          <a:p>
            <a:r>
              <a:rPr lang="en-US" dirty="0" smtClean="0"/>
              <a:t>Sometimes ADB loses connectivity and would require resetting the process</a:t>
            </a:r>
          </a:p>
          <a:p>
            <a:r>
              <a:rPr lang="en-US" dirty="0" smtClean="0"/>
              <a:t>Invoke the following commands in order</a:t>
            </a:r>
          </a:p>
          <a:p>
            <a:pPr lvl="1"/>
            <a:r>
              <a:rPr lang="en-US" dirty="0" err="1" smtClean="0"/>
              <a:t>adb</a:t>
            </a:r>
            <a:r>
              <a:rPr lang="en-US" dirty="0" smtClean="0"/>
              <a:t> kill-server</a:t>
            </a:r>
          </a:p>
          <a:p>
            <a:pPr lvl="1"/>
            <a:r>
              <a:rPr lang="en-US" dirty="0" err="1" smtClean="0"/>
              <a:t>adb</a:t>
            </a:r>
            <a:r>
              <a:rPr lang="en-US" dirty="0" smtClean="0"/>
              <a:t> start-server</a:t>
            </a:r>
            <a:endParaRPr lang="en-US" dirty="0"/>
          </a:p>
        </p:txBody>
      </p:sp>
    </p:spTree>
    <p:extLst>
      <p:ext uri="{BB962C8B-B14F-4D97-AF65-F5344CB8AC3E}">
        <p14:creationId xmlns:p14="http://schemas.microsoft.com/office/powerpoint/2010/main" val="181409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1218795"/>
          </a:xfrm>
        </p:spPr>
        <p:txBody>
          <a:bodyPr/>
          <a:lstStyle/>
          <a:p>
            <a:r>
              <a:rPr lang="en-US" sz="4400" dirty="0" smtClean="0"/>
              <a:t>Setting up a Device – Not required for the course</a:t>
            </a:r>
            <a:endParaRPr lang="en-US" sz="4400" dirty="0"/>
          </a:p>
        </p:txBody>
      </p:sp>
      <p:sp>
        <p:nvSpPr>
          <p:cNvPr id="3" name="Content Placeholder 2"/>
          <p:cNvSpPr>
            <a:spLocks noGrp="1"/>
          </p:cNvSpPr>
          <p:nvPr>
            <p:ph idx="1"/>
          </p:nvPr>
        </p:nvSpPr>
        <p:spPr>
          <a:xfrm>
            <a:off x="389436" y="1447800"/>
            <a:ext cx="8363938" cy="5441490"/>
          </a:xfrm>
        </p:spPr>
        <p:txBody>
          <a:bodyPr/>
          <a:lstStyle/>
          <a:p>
            <a:r>
              <a:rPr lang="en-US" dirty="0" smtClean="0"/>
              <a:t>Make the device ready for development</a:t>
            </a:r>
          </a:p>
          <a:p>
            <a:r>
              <a:rPr lang="en-US" dirty="0" smtClean="0"/>
              <a:t>Different versions of Android have different setup instructions</a:t>
            </a:r>
          </a:p>
          <a:p>
            <a:r>
              <a:rPr lang="en-US" dirty="0">
                <a:sym typeface="Wingdings" pitchFamily="2" charset="2"/>
              </a:rPr>
              <a:t>Enable USB </a:t>
            </a:r>
            <a:r>
              <a:rPr lang="en-US" dirty="0" smtClean="0">
                <a:sym typeface="Wingdings" pitchFamily="2" charset="2"/>
              </a:rPr>
              <a:t>debugging</a:t>
            </a:r>
            <a:endParaRPr lang="en-US" dirty="0" smtClean="0"/>
          </a:p>
          <a:p>
            <a:r>
              <a:rPr lang="en-US" dirty="0" smtClean="0"/>
              <a:t>Settings </a:t>
            </a:r>
            <a:r>
              <a:rPr lang="en-US" dirty="0" smtClean="0">
                <a:sym typeface="Wingdings" pitchFamily="2" charset="2"/>
              </a:rPr>
              <a:t> Developer Options (4.0)</a:t>
            </a:r>
          </a:p>
          <a:p>
            <a:r>
              <a:rPr lang="en-US" dirty="0" smtClean="0">
                <a:sym typeface="Wingdings" pitchFamily="2" charset="2"/>
              </a:rPr>
              <a:t>Stay Awake turned on so the device stays awake while plugged into USB</a:t>
            </a:r>
          </a:p>
          <a:p>
            <a:r>
              <a:rPr lang="en-US" dirty="0" smtClean="0">
                <a:sym typeface="Wingdings" pitchFamily="2" charset="2"/>
              </a:rPr>
              <a:t>Driver – For Windows you have two options</a:t>
            </a:r>
          </a:p>
          <a:p>
            <a:pPr lvl="1"/>
            <a:r>
              <a:rPr lang="en-US" dirty="0" smtClean="0">
                <a:sym typeface="Wingdings" pitchFamily="2" charset="2"/>
              </a:rPr>
              <a:t>Google provided driver (for Android Developer Phones) or Manufacturer-supplied one</a:t>
            </a:r>
          </a:p>
          <a:p>
            <a:r>
              <a:rPr lang="en-US" dirty="0" smtClean="0">
                <a:sym typeface="Wingdings" pitchFamily="2" charset="2"/>
              </a:rPr>
              <a:t>For Mac and Linux, no drivers are required</a:t>
            </a:r>
            <a:endParaRPr lang="en-US" dirty="0"/>
          </a:p>
        </p:txBody>
      </p:sp>
    </p:spTree>
    <p:extLst>
      <p:ext uri="{BB962C8B-B14F-4D97-AF65-F5344CB8AC3E}">
        <p14:creationId xmlns:p14="http://schemas.microsoft.com/office/powerpoint/2010/main" val="328852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Build</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1323" y="1600200"/>
            <a:ext cx="31213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735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Resources</a:t>
            </a:r>
            <a:endParaRPr lang="en-US" dirty="0"/>
          </a:p>
        </p:txBody>
      </p:sp>
      <p:sp>
        <p:nvSpPr>
          <p:cNvPr id="3" name="Content Placeholder 2"/>
          <p:cNvSpPr>
            <a:spLocks noGrp="1"/>
          </p:cNvSpPr>
          <p:nvPr>
            <p:ph idx="1"/>
          </p:nvPr>
        </p:nvSpPr>
        <p:spPr>
          <a:xfrm>
            <a:off x="389436" y="1447800"/>
            <a:ext cx="8363938" cy="4881336"/>
          </a:xfrm>
        </p:spPr>
        <p:txBody>
          <a:bodyPr/>
          <a:lstStyle/>
          <a:p>
            <a:pPr marL="0" indent="0">
              <a:buNone/>
            </a:pPr>
            <a:r>
              <a:rPr lang="en-US" sz="2800" dirty="0">
                <a:hlinkClick r:id="rId3"/>
              </a:rPr>
              <a:t>http://</a:t>
            </a:r>
            <a:r>
              <a:rPr lang="en-US" sz="2800" dirty="0" smtClean="0">
                <a:hlinkClick r:id="rId3"/>
              </a:rPr>
              <a:t>developer.android.com/develop/index.html</a:t>
            </a:r>
            <a:endParaRPr lang="en-US" sz="2800" dirty="0" smtClean="0"/>
          </a:p>
          <a:p>
            <a:r>
              <a:rPr lang="en-US" dirty="0" smtClean="0"/>
              <a:t>API Guide </a:t>
            </a:r>
            <a:r>
              <a:rPr lang="en-US" sz="2800" dirty="0">
                <a:hlinkClick r:id="rId4"/>
              </a:rPr>
              <a:t>http://</a:t>
            </a:r>
            <a:r>
              <a:rPr lang="en-US" sz="2800" dirty="0" smtClean="0">
                <a:hlinkClick r:id="rId4"/>
              </a:rPr>
              <a:t>developer.android.com/guide/components/index.html</a:t>
            </a:r>
            <a:endParaRPr lang="en-US" sz="2800" dirty="0" smtClean="0"/>
          </a:p>
          <a:p>
            <a:r>
              <a:rPr lang="en-US" dirty="0" smtClean="0"/>
              <a:t>Reference </a:t>
            </a:r>
            <a:r>
              <a:rPr lang="en-US" sz="2800" dirty="0">
                <a:hlinkClick r:id="rId5"/>
              </a:rPr>
              <a:t>http://</a:t>
            </a:r>
            <a:r>
              <a:rPr lang="en-US" sz="2800" dirty="0" smtClean="0">
                <a:hlinkClick r:id="rId5"/>
              </a:rPr>
              <a:t>developer.android.com/reference/packages.html</a:t>
            </a:r>
            <a:endParaRPr lang="en-US" sz="2800" dirty="0" smtClean="0"/>
          </a:p>
          <a:p>
            <a:r>
              <a:rPr lang="en-US" dirty="0" smtClean="0"/>
              <a:t>Tools </a:t>
            </a:r>
            <a:r>
              <a:rPr lang="en-US" sz="2800" dirty="0">
                <a:hlinkClick r:id="rId6"/>
              </a:rPr>
              <a:t>http://developer.android.com/tools/index.html</a:t>
            </a:r>
            <a:endParaRPr lang="en-US" sz="2800" dirty="0" smtClean="0"/>
          </a:p>
          <a:p>
            <a:r>
              <a:rPr lang="en-US" dirty="0" smtClean="0"/>
              <a:t>Design </a:t>
            </a:r>
            <a:r>
              <a:rPr lang="en-US" sz="2800" dirty="0">
                <a:hlinkClick r:id="rId7"/>
              </a:rPr>
              <a:t>http://developer.android.com/design/index.html</a:t>
            </a:r>
            <a:endParaRPr lang="en-US" dirty="0"/>
          </a:p>
        </p:txBody>
      </p:sp>
    </p:spTree>
    <p:extLst>
      <p:ext uri="{BB962C8B-B14F-4D97-AF65-F5344CB8AC3E}">
        <p14:creationId xmlns:p14="http://schemas.microsoft.com/office/powerpoint/2010/main" val="69756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PTheme">
  <a:themeElements>
    <a:clrScheme name="Custom 15">
      <a:dk1>
        <a:sysClr val="windowText" lastClr="000000"/>
      </a:dk1>
      <a:lt1>
        <a:sysClr val="window" lastClr="FFFFFF"/>
      </a:lt1>
      <a:dk2>
        <a:srgbClr val="535455"/>
      </a:dk2>
      <a:lt2>
        <a:srgbClr val="FDE9D3"/>
      </a:lt2>
      <a:accent1>
        <a:srgbClr val="F79524"/>
      </a:accent1>
      <a:accent2>
        <a:srgbClr val="F7BC24"/>
      </a:accent2>
      <a:accent3>
        <a:srgbClr val="8E8E8E"/>
      </a:accent3>
      <a:accent4>
        <a:srgbClr val="2C3BAA"/>
      </a:accent4>
      <a:accent5>
        <a:srgbClr val="1D739C"/>
      </a:accent5>
      <a:accent6>
        <a:srgbClr val="1E9C7C"/>
      </a:accent6>
      <a:hlink>
        <a:srgbClr val="B3BAEB"/>
      </a:hlink>
      <a:folHlink>
        <a:srgbClr val="6BBBE3"/>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with Consolas font for code slides">
  <a:themeElements>
    <a:clrScheme name="5-10136_SharePoint_Conference_v01">
      <a:dk1>
        <a:sysClr val="windowText" lastClr="000000"/>
      </a:dk1>
      <a:lt1>
        <a:sysClr val="window" lastClr="FFFFFF"/>
      </a:lt1>
      <a:dk2>
        <a:srgbClr val="535455"/>
      </a:dk2>
      <a:lt2>
        <a:srgbClr val="FDE9D3"/>
      </a:lt2>
      <a:accent1>
        <a:srgbClr val="F79524"/>
      </a:accent1>
      <a:accent2>
        <a:srgbClr val="F7BC24"/>
      </a:accent2>
      <a:accent3>
        <a:srgbClr val="8E8E8E"/>
      </a:accent3>
      <a:accent4>
        <a:srgbClr val="2C3BAA"/>
      </a:accent4>
      <a:accent5>
        <a:srgbClr val="1D739C"/>
      </a:accent5>
      <a:accent6>
        <a:srgbClr val="1E9C7C"/>
      </a:accent6>
      <a:hlink>
        <a:srgbClr val="2C3BAA"/>
      </a:hlink>
      <a:folHlink>
        <a:srgbClr val="1D739C"/>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PPTheme</Template>
  <TotalTime>10861</TotalTime>
  <Words>3857</Words>
  <Application>Microsoft Office PowerPoint</Application>
  <PresentationFormat>On-screen Show (4:3)</PresentationFormat>
  <Paragraphs>534</Paragraphs>
  <Slides>93</Slides>
  <Notes>11</Notes>
  <HiddenSlides>0</HiddenSlides>
  <MMClips>0</MMClips>
  <ScaleCrop>false</ScaleCrop>
  <HeadingPairs>
    <vt:vector size="4" baseType="variant">
      <vt:variant>
        <vt:lpstr>Theme</vt:lpstr>
      </vt:variant>
      <vt:variant>
        <vt:i4>3</vt:i4>
      </vt:variant>
      <vt:variant>
        <vt:lpstr>Slide Titles</vt:lpstr>
      </vt:variant>
      <vt:variant>
        <vt:i4>93</vt:i4>
      </vt:variant>
    </vt:vector>
  </HeadingPairs>
  <TitlesOfParts>
    <vt:vector size="96" baseType="lpstr">
      <vt:lpstr>PPTheme</vt:lpstr>
      <vt:lpstr>Custom Design</vt:lpstr>
      <vt:lpstr>White with Consolas font for code slides</vt:lpstr>
      <vt:lpstr>COMP 3617</vt:lpstr>
      <vt:lpstr>COMP 3617</vt:lpstr>
      <vt:lpstr>Pre-requisites</vt:lpstr>
      <vt:lpstr>Instructor</vt:lpstr>
      <vt:lpstr>Today’s Outline</vt:lpstr>
      <vt:lpstr>Nature of the course</vt:lpstr>
      <vt:lpstr>Nature of the course</vt:lpstr>
      <vt:lpstr>Java Knowledge Expectations</vt:lpstr>
      <vt:lpstr>Challenges of Android Development</vt:lpstr>
      <vt:lpstr>What to expect</vt:lpstr>
      <vt:lpstr>What to expect</vt:lpstr>
      <vt:lpstr>This course is not…</vt:lpstr>
      <vt:lpstr>Marking Guide</vt:lpstr>
      <vt:lpstr>Attendance</vt:lpstr>
      <vt:lpstr>Text Book</vt:lpstr>
      <vt:lpstr>Software Requirements in class</vt:lpstr>
      <vt:lpstr>Software for the class</vt:lpstr>
      <vt:lpstr>Mac Users</vt:lpstr>
      <vt:lpstr>Software Consistency</vt:lpstr>
      <vt:lpstr>Hardware Requirements</vt:lpstr>
      <vt:lpstr>Hardware Requirements</vt:lpstr>
      <vt:lpstr>Setting up a device</vt:lpstr>
      <vt:lpstr>Web Resources</vt:lpstr>
      <vt:lpstr>Class Resources</vt:lpstr>
      <vt:lpstr>Student Resources</vt:lpstr>
      <vt:lpstr>Deep Freeze on the workstations</vt:lpstr>
      <vt:lpstr>Deep Freeze on the workstations</vt:lpstr>
      <vt:lpstr>Android History</vt:lpstr>
      <vt:lpstr>Android History</vt:lpstr>
      <vt:lpstr>Android Versions</vt:lpstr>
      <vt:lpstr>Android Versions</vt:lpstr>
      <vt:lpstr>Android Platforms Marketshare</vt:lpstr>
      <vt:lpstr>Android Customization</vt:lpstr>
      <vt:lpstr>Android Fragmentation</vt:lpstr>
      <vt:lpstr>Certain assumptions about the Course</vt:lpstr>
      <vt:lpstr>Android &amp; Linux connection</vt:lpstr>
      <vt:lpstr>Android &amp; Linux connection</vt:lpstr>
      <vt:lpstr>Android Architecture</vt:lpstr>
      <vt:lpstr>Android Stack</vt:lpstr>
      <vt:lpstr>Application Framework</vt:lpstr>
      <vt:lpstr>Native Layer</vt:lpstr>
      <vt:lpstr>Android Runtime (ART)</vt:lpstr>
      <vt:lpstr>Dalvik Virtual Machine</vt:lpstr>
      <vt:lpstr>Android Runtime (ART)</vt:lpstr>
      <vt:lpstr>Dalvik vs ART</vt:lpstr>
      <vt:lpstr>Android Applications</vt:lpstr>
      <vt:lpstr>Example of how different layers come into play for audio functionality</vt:lpstr>
      <vt:lpstr>Eclipse vs Android Studio</vt:lpstr>
      <vt:lpstr>Eclipse vs Android Studio</vt:lpstr>
      <vt:lpstr>32-bit or 64-bit</vt:lpstr>
      <vt:lpstr>JDK Installation</vt:lpstr>
      <vt:lpstr>JDK Installation</vt:lpstr>
      <vt:lpstr>Android Studio Installation</vt:lpstr>
      <vt:lpstr>Android Studio Installation</vt:lpstr>
      <vt:lpstr>Android Studio Installation</vt:lpstr>
      <vt:lpstr>Android Studio Installation</vt:lpstr>
      <vt:lpstr>Android Studio Installation</vt:lpstr>
      <vt:lpstr>Android Studio Installation</vt:lpstr>
      <vt:lpstr>Android Studio Installation</vt:lpstr>
      <vt:lpstr>Allow Access to Network</vt:lpstr>
      <vt:lpstr>Android Studio Installation</vt:lpstr>
      <vt:lpstr>Android Studio Installation</vt:lpstr>
      <vt:lpstr>SDK Manager</vt:lpstr>
      <vt:lpstr>Launch SDK Manager</vt:lpstr>
      <vt:lpstr>Launch SDK Manager</vt:lpstr>
      <vt:lpstr>SDK Manager</vt:lpstr>
      <vt:lpstr>Additional Steps</vt:lpstr>
      <vt:lpstr>AVD (Android Virtual Device)</vt:lpstr>
      <vt:lpstr>AVD Manager</vt:lpstr>
      <vt:lpstr>AVD Manager</vt:lpstr>
      <vt:lpstr>AVD Manager</vt:lpstr>
      <vt:lpstr>AVD Manager</vt:lpstr>
      <vt:lpstr>AVD Manager</vt:lpstr>
      <vt:lpstr>Launching the AVD</vt:lpstr>
      <vt:lpstr>Device Definition and AVD</vt:lpstr>
      <vt:lpstr>Launch the AVD</vt:lpstr>
      <vt:lpstr>Launch AVD</vt:lpstr>
      <vt:lpstr>Emulator Keys</vt:lpstr>
      <vt:lpstr>Emulator Limitations</vt:lpstr>
      <vt:lpstr>Intel x86 System Image</vt:lpstr>
      <vt:lpstr>Intel x86 System Image</vt:lpstr>
      <vt:lpstr>Intel x64 System Image</vt:lpstr>
      <vt:lpstr>Intel HAXM</vt:lpstr>
      <vt:lpstr>Intel HAXM architecture</vt:lpstr>
      <vt:lpstr>Navigating Android SDK</vt:lpstr>
      <vt:lpstr>ADB</vt:lpstr>
      <vt:lpstr>ADB</vt:lpstr>
      <vt:lpstr>ADB Architecture</vt:lpstr>
      <vt:lpstr>Sample ADB commands</vt:lpstr>
      <vt:lpstr>Resetting ADB server</vt:lpstr>
      <vt:lpstr>Setting up a Device – Not required for the course</vt:lpstr>
      <vt:lpstr>Android Build</vt:lpstr>
      <vt:lpstr>Android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3617</dc:title>
  <dc:creator>IUnknown</dc:creator>
  <cp:lastModifiedBy>IUnknown</cp:lastModifiedBy>
  <cp:revision>185</cp:revision>
  <dcterms:created xsi:type="dcterms:W3CDTF">2013-09-16T04:37:23Z</dcterms:created>
  <dcterms:modified xsi:type="dcterms:W3CDTF">2016-01-22T01:35:15Z</dcterms:modified>
</cp:coreProperties>
</file>