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86" r:id="rId4"/>
  </p:sldMasterIdLst>
  <p:sldIdLst>
    <p:sldId id="256" r:id="rId5"/>
    <p:sldId id="295" r:id="rId6"/>
    <p:sldId id="260" r:id="rId7"/>
    <p:sldId id="264" r:id="rId8"/>
    <p:sldId id="265" r:id="rId9"/>
    <p:sldId id="266" r:id="rId10"/>
    <p:sldId id="267" r:id="rId11"/>
    <p:sldId id="269" r:id="rId12"/>
    <p:sldId id="268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66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0"/>
            <a:ext cx="8363938" cy="2000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86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04091" y="2794000"/>
            <a:ext cx="8058909" cy="1295400"/>
          </a:xfrm>
        </p:spPr>
        <p:txBody>
          <a:bodyPr anchor="ctr">
            <a:noAutofit/>
          </a:bodyPr>
          <a:lstStyle>
            <a:lvl1pPr algn="l">
              <a:lnSpc>
                <a:spcPct val="90000"/>
              </a:lnSpc>
              <a:defRPr sz="7200" b="0" spc="-267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4088" y="4845344"/>
            <a:ext cx="5020764" cy="920456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300" spc="-67" baseline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effectLst/>
              </a:defRPr>
            </a:lvl1pPr>
            <a:lvl2pPr marL="60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228601"/>
            <a:ext cx="7690114" cy="1384995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4700" b="1" i="1" u="none" strike="noStrike" kern="1200" cap="none" spc="-856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1218887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0837746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81" y="2130430"/>
            <a:ext cx="7772043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959" y="3886200"/>
            <a:ext cx="640008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9FE5D-84EF-4169-B1FF-C007F858B4BD}" type="datetimeFigureOut">
              <a:rPr lang="en-US"/>
              <a:pPr>
                <a:defRPr/>
              </a:pPr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91DFB-5793-4FF1-88AA-7EB82AFC46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23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CE434-3095-4C52-A9B5-4572A68A6805}" type="datetimeFigureOut">
              <a:rPr lang="en-US"/>
              <a:pPr>
                <a:defRPr/>
              </a:pPr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5CF60-8359-4F80-A6D5-1F957F5FB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9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900" y="4406905"/>
            <a:ext cx="777204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900" y="2906713"/>
            <a:ext cx="777204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06035-0851-4D2A-9724-2EC33180634B}" type="datetimeFigureOut">
              <a:rPr lang="en-US"/>
              <a:pPr>
                <a:defRPr/>
              </a:pPr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FBBBC-B5C6-4907-8978-C2275A7EC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75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320" y="1600205"/>
            <a:ext cx="405751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65" y="1600205"/>
            <a:ext cx="405751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361A0-B942-4F89-B92E-DD1D8F6C9DEB}" type="datetimeFigureOut">
              <a:rPr lang="en-US"/>
              <a:pPr>
                <a:defRPr/>
              </a:pPr>
              <a:t>7/14/2015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FC105-0AE9-4175-BA8A-2B4B5D6E0E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09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19" y="1535113"/>
            <a:ext cx="403965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19" y="2174875"/>
            <a:ext cx="403965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647" y="1535113"/>
            <a:ext cx="4042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647" y="2174875"/>
            <a:ext cx="4042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8D1EE-F8DA-4BCF-A745-E927D64189D1}" type="datetimeFigureOut">
              <a:rPr lang="en-US"/>
              <a:pPr>
                <a:defRPr/>
              </a:pPr>
              <a:t>7/14/2015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2FA2B-C02A-419D-BD5E-FEFE22444C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9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37B36-B55B-436A-B9CF-F3B99A3DF562}" type="datetimeFigureOut">
              <a:rPr lang="en-US"/>
              <a:pPr>
                <a:defRPr/>
              </a:pPr>
              <a:t>7/14/2015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20645-CD83-4BA0-BF56-47C9EFB21E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05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FA6B1-E957-4C1C-A209-B0EFFC098C4B}" type="datetimeFigureOut">
              <a:rPr lang="en-US"/>
              <a:pPr>
                <a:defRPr/>
              </a:pPr>
              <a:t>7/14/2015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F4473-79A5-466A-832E-B8FCC290F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78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20" y="273050"/>
            <a:ext cx="300830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187" y="273055"/>
            <a:ext cx="511149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20" y="1435103"/>
            <a:ext cx="300830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2DAA6D-E708-4B03-AA15-18B39A4D9F14}" type="datetimeFigureOut">
              <a:rPr lang="en-US"/>
              <a:pPr>
                <a:defRPr/>
              </a:pPr>
              <a:t>7/14/2015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992B5-B14A-4968-9651-3178172F67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42304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358" y="4800600"/>
            <a:ext cx="548663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358" y="612775"/>
            <a:ext cx="5486638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358" y="5367338"/>
            <a:ext cx="548663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49173-3F77-4825-AF84-A9DE23AB6A1C}" type="datetimeFigureOut">
              <a:rPr lang="en-US"/>
              <a:pPr>
                <a:defRPr/>
              </a:pPr>
              <a:t>7/14/2015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3D8B8-227A-4462-957A-F9368865B5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89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E3D1D-FA12-40A1-8A58-0587F13EB292}" type="datetimeFigureOut">
              <a:rPr lang="en-US"/>
              <a:pPr>
                <a:defRPr/>
              </a:pPr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DE3F3-7359-40EA-8AB4-3AFE73B02F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80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938" y="274643"/>
            <a:ext cx="2056745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320" y="274643"/>
            <a:ext cx="605828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CF6C1-9508-46BB-B8EB-FC3C7632DA27}" type="datetimeFigureOut">
              <a:rPr lang="en-US"/>
              <a:pPr>
                <a:defRPr/>
              </a:pPr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8263D-2243-4089-8902-730D5744EA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012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8" y="1905007"/>
            <a:ext cx="8363937" cy="21082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83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68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AA9E-E5BD-471D-91DB-F50506D49B4A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5868-BD3B-47D0-9240-7C8CD18E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981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AA9E-E5BD-471D-91DB-F50506D49B4A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5868-BD3B-47D0-9240-7C8CD18E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313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AA9E-E5BD-471D-91DB-F50506D49B4A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5868-BD3B-47D0-9240-7C8CD18E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359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AA9E-E5BD-471D-91DB-F50506D49B4A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5868-BD3B-47D0-9240-7C8CD18E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384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AA9E-E5BD-471D-91DB-F50506D49B4A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5868-BD3B-47D0-9240-7C8CD18E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848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436" y="1447800"/>
            <a:ext cx="4115872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501" y="1447800"/>
            <a:ext cx="4115872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158504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AA9E-E5BD-471D-91DB-F50506D49B4A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5868-BD3B-47D0-9240-7C8CD18E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5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AA9E-E5BD-471D-91DB-F50506D49B4A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5868-BD3B-47D0-9240-7C8CD18E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928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AA9E-E5BD-471D-91DB-F50506D49B4A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5868-BD3B-47D0-9240-7C8CD18E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439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AA9E-E5BD-471D-91DB-F50506D49B4A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5868-BD3B-47D0-9240-7C8CD18E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505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AA9E-E5BD-471D-91DB-F50506D49B4A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5868-BD3B-47D0-9240-7C8CD18E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8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133600"/>
            <a:ext cx="4114800" cy="1855893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7501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501" y="2133601"/>
            <a:ext cx="4115872" cy="1855893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8742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468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PE5"/>
          <p:cNvPicPr>
            <a:picLocks noChangeAspect="1" noChangeArrowheads="1"/>
          </p:cNvPicPr>
          <p:nvPr/>
        </p:nvPicPr>
        <p:blipFill>
          <a:blip r:embed="rId2" cstate="print"/>
          <a:srcRect b="6493"/>
          <a:stretch>
            <a:fillRect/>
          </a:stretch>
        </p:blipFill>
        <p:spPr bwMode="auto">
          <a:xfrm>
            <a:off x="216625" y="182116"/>
            <a:ext cx="1614469" cy="5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6272305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0">
                      <a:srgbClr val="FFFFFF"/>
                    </a:gs>
                    <a:gs pos="100000">
                      <a:srgbClr val="F8F57B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5705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8F57B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9144001" cy="619125"/>
          </a:xfrm>
          <a:solidFill>
            <a:srgbClr val="FFFF99"/>
          </a:solidFill>
        </p:spPr>
        <p:txBody>
          <a:bodyPr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879450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>
            <a:spLocks/>
          </p:cNvSpPr>
          <p:nvPr/>
        </p:nvSpPr>
        <p:spPr>
          <a:xfrm>
            <a:off x="95275" y="6400804"/>
            <a:ext cx="2132964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1218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C6DABA-E178-49C8-B135-4378B6D3DD69}" type="slidenum">
              <a:rPr kumimoji="0" lang="en-US" sz="1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12188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9565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7" cy="66675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447800"/>
            <a:ext cx="8363937" cy="2000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4800" kern="1200" spc="-150" dirty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latin typeface="+mj-lt"/>
          <a:ea typeface="+mn-ea"/>
          <a:cs typeface="Arial" charset="0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9pPr>
    </p:titleStyle>
    <p:bodyStyle>
      <a:lvl1pPr marL="460375" indent="-460375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4"/>
        </a:buBlip>
        <a:defRPr sz="32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855663" indent="-395288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5"/>
        </a:buBlip>
        <a:defRPr sz="2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258888" indent="-403225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5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604963" indent="-346075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5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941513" indent="-336550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5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319" y="274638"/>
            <a:ext cx="82293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319" y="1600203"/>
            <a:ext cx="82293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321" y="6356353"/>
            <a:ext cx="21329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63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CD27D15-CB02-415C-BDA2-081D4F3E2320}" type="datetimeFigureOut">
              <a:rPr lang="en-US"/>
              <a:pPr>
                <a:defRPr/>
              </a:pPr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3823" y="6356353"/>
            <a:ext cx="2896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363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717" y="6356353"/>
            <a:ext cx="2132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63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420C3F7-E717-42F9-B905-2A0C4C0739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white rectangl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52"/>
          <a:stretch>
            <a:fillRect/>
          </a:stretch>
        </p:blipFill>
        <p:spPr bwMode="auto">
          <a:xfrm>
            <a:off x="0" y="1300165"/>
            <a:ext cx="9144000" cy="555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7" cy="66675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905000"/>
            <a:ext cx="8363937" cy="210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</p:sldLayoutIdLst>
  <p:transition>
    <p:fade/>
  </p:transition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4800" kern="1200" spc="-150" dirty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latin typeface="+mj-lt"/>
          <a:ea typeface="+mn-ea"/>
          <a:cs typeface="Arial" charset="0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9pPr>
    </p:titleStyle>
    <p:bodyStyle>
      <a:lvl1pPr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itchFamily="34" charset="0"/>
        <a:defRPr sz="300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urier New" pitchFamily="49" charset="0"/>
        </a:defRPr>
      </a:lvl1pPr>
      <a:lvl2pPr marL="384175" indent="-6350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itchFamily="34" charset="0"/>
        <a:defRPr sz="280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urier New" pitchFamily="49" charset="0"/>
        </a:defRPr>
      </a:lvl2pPr>
      <a:lvl3pPr marL="760413" indent="-6350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itchFamily="34" charset="0"/>
        <a:defRPr sz="240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urier New" pitchFamily="49" charset="0"/>
        </a:defRPr>
      </a:lvl3pPr>
      <a:lvl4pPr marL="1093788" indent="6350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itchFamily="34" charset="0"/>
        <a:defRPr sz="240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urier New" pitchFamily="49" charset="0"/>
        </a:defRPr>
      </a:lvl4pPr>
      <a:lvl5pPr marL="1425575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itchFamily="34" charset="0"/>
        <a:defRPr sz="240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5AA9E-E5BD-471D-91DB-F50506D49B4A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A5868-BD3B-47D0-9240-7C8CD18E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1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6647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Week 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44319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COMP 3617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54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Location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42842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Location objects returned by </a:t>
            </a:r>
            <a:r>
              <a:rPr lang="en-US" dirty="0" err="1" smtClean="0"/>
              <a:t>LocationService</a:t>
            </a:r>
            <a:r>
              <a:rPr lang="en-US" dirty="0" smtClean="0"/>
              <a:t> is in terms of latitude and longitude</a:t>
            </a:r>
          </a:p>
          <a:p>
            <a:r>
              <a:rPr lang="en-US" dirty="0" smtClean="0"/>
              <a:t>These values are useful for positioning in map and distance calculation</a:t>
            </a:r>
          </a:p>
          <a:p>
            <a:r>
              <a:rPr lang="en-US" dirty="0" smtClean="0"/>
              <a:t>To make it more meaningful to the users, this information has to be encoded to provide an address</a:t>
            </a:r>
          </a:p>
          <a:p>
            <a:r>
              <a:rPr lang="en-US" dirty="0" err="1" smtClean="0"/>
              <a:t>Geocoder</a:t>
            </a:r>
            <a:r>
              <a:rPr lang="en-US" dirty="0" smtClean="0"/>
              <a:t> class provides that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28309295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1871282"/>
          </a:xfrm>
        </p:spPr>
        <p:txBody>
          <a:bodyPr/>
          <a:lstStyle/>
          <a:p>
            <a:r>
              <a:rPr lang="en-US" dirty="0" err="1"/>
              <a:t>Geocoder</a:t>
            </a:r>
            <a:r>
              <a:rPr lang="en-US" dirty="0"/>
              <a:t> has a method called </a:t>
            </a:r>
            <a:r>
              <a:rPr lang="en-US" dirty="0" err="1"/>
              <a:t>getFromLocation</a:t>
            </a:r>
            <a:r>
              <a:rPr lang="en-US" dirty="0"/>
              <a:t>() </a:t>
            </a:r>
            <a:r>
              <a:rPr lang="en-US" dirty="0" smtClean="0"/>
              <a:t>that takes a latitude and longitude to return a list </a:t>
            </a:r>
            <a:r>
              <a:rPr lang="en-US" smtClean="0"/>
              <a:t>of addresses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38374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44319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Location Services</a:t>
            </a:r>
          </a:p>
        </p:txBody>
      </p:sp>
    </p:spTree>
    <p:extLst>
      <p:ext uri="{BB962C8B-B14F-4D97-AF65-F5344CB8AC3E}">
        <p14:creationId xmlns:p14="http://schemas.microsoft.com/office/powerpoint/2010/main" val="181120598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526913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Mobile apps can be location aware</a:t>
            </a:r>
          </a:p>
          <a:p>
            <a:r>
              <a:rPr lang="en-US" dirty="0" smtClean="0"/>
              <a:t>Devices has the capability to provide the physical location that can be used in certain applications</a:t>
            </a:r>
          </a:p>
          <a:p>
            <a:r>
              <a:rPr lang="en-US" dirty="0" err="1" smtClean="0"/>
              <a:t>LocationManager</a:t>
            </a:r>
            <a:r>
              <a:rPr lang="en-US" dirty="0" smtClean="0"/>
              <a:t> service in </a:t>
            </a:r>
            <a:r>
              <a:rPr lang="en-US" dirty="0" err="1" smtClean="0"/>
              <a:t>android.location</a:t>
            </a:r>
            <a:r>
              <a:rPr lang="en-US" dirty="0" smtClean="0"/>
              <a:t> package provides this functionality</a:t>
            </a:r>
          </a:p>
          <a:p>
            <a:r>
              <a:rPr lang="en-US" dirty="0" smtClean="0"/>
              <a:t>Apps can query to obtain the geo location</a:t>
            </a:r>
          </a:p>
          <a:p>
            <a:r>
              <a:rPr lang="en-US" dirty="0" smtClean="0"/>
              <a:t>Apps can also register to be notified (via a pending intent) when the device enters a specified geographical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85919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LocationManager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527529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LocationManager</a:t>
            </a:r>
            <a:r>
              <a:rPr lang="en-US" dirty="0" smtClean="0"/>
              <a:t> is a system level service</a:t>
            </a:r>
          </a:p>
          <a:p>
            <a:r>
              <a:rPr lang="en-US" dirty="0" smtClean="0"/>
              <a:t>Obtain a reference to this via </a:t>
            </a:r>
            <a:r>
              <a:rPr lang="en-US" dirty="0" err="1" smtClean="0"/>
              <a:t>getSystemService</a:t>
            </a:r>
            <a:r>
              <a:rPr lang="en-US" dirty="0" smtClean="0"/>
              <a:t>(LOCATION_SERVICE)</a:t>
            </a:r>
          </a:p>
          <a:p>
            <a:r>
              <a:rPr lang="en-US" dirty="0" err="1" smtClean="0"/>
              <a:t>LocationManager</a:t>
            </a:r>
            <a:r>
              <a:rPr lang="en-US" dirty="0" smtClean="0"/>
              <a:t> provides the geo locations via different providers</a:t>
            </a:r>
          </a:p>
          <a:p>
            <a:r>
              <a:rPr lang="en-US" dirty="0" smtClean="0"/>
              <a:t>The two important providers are</a:t>
            </a:r>
          </a:p>
          <a:p>
            <a:pPr lvl="1"/>
            <a:r>
              <a:rPr lang="en-US" dirty="0" smtClean="0"/>
              <a:t>GPS provider using a Global Positioning System</a:t>
            </a:r>
          </a:p>
          <a:p>
            <a:pPr lvl="1"/>
            <a:r>
              <a:rPr lang="en-US" dirty="0" smtClean="0"/>
              <a:t>Network provider via cell-phone towers or Wi-Fi networks</a:t>
            </a:r>
          </a:p>
          <a:p>
            <a:r>
              <a:rPr lang="en-US" dirty="0" smtClean="0"/>
              <a:t>There is also a passive provider which passes previously requested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06827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LocationManager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295400"/>
            <a:ext cx="8363938" cy="531073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querying a location manager, you specify which provider to use</a:t>
            </a:r>
          </a:p>
          <a:p>
            <a:r>
              <a:rPr lang="en-US" dirty="0" smtClean="0"/>
              <a:t>To get location information the manifest file should specify the permissions required</a:t>
            </a:r>
          </a:p>
          <a:p>
            <a:r>
              <a:rPr lang="en-US" dirty="0" smtClean="0"/>
              <a:t>For GPS, you need to use </a:t>
            </a:r>
            <a:r>
              <a:rPr lang="en-US" sz="2800" dirty="0" err="1" smtClean="0"/>
              <a:t>android.permission.ACCESS_FINE_LOCATION</a:t>
            </a:r>
            <a:endParaRPr lang="en-US" dirty="0" smtClean="0"/>
          </a:p>
          <a:p>
            <a:r>
              <a:rPr lang="en-US" dirty="0" smtClean="0"/>
              <a:t>For Network providers, you need </a:t>
            </a:r>
            <a:r>
              <a:rPr lang="en-US" sz="2800" dirty="0" err="1" smtClean="0"/>
              <a:t>android.permission.ACCESS_COARSE_LOCATION</a:t>
            </a:r>
            <a:endParaRPr lang="en-US" sz="2800" dirty="0" smtClean="0"/>
          </a:p>
          <a:p>
            <a:r>
              <a:rPr lang="en-US" dirty="0" err="1" smtClean="0"/>
              <a:t>LocationManager</a:t>
            </a:r>
            <a:r>
              <a:rPr lang="en-US" dirty="0" smtClean="0"/>
              <a:t> provides </a:t>
            </a:r>
            <a:r>
              <a:rPr lang="en-US" sz="2800" dirty="0" err="1" smtClean="0"/>
              <a:t>getLastKnownLocation</a:t>
            </a:r>
            <a:r>
              <a:rPr lang="en-US" sz="2800" dirty="0" smtClean="0"/>
              <a:t>()</a:t>
            </a:r>
            <a:r>
              <a:rPr lang="en-US" dirty="0" smtClean="0"/>
              <a:t> call which provides the last known location or null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2869627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4727448"/>
          </a:xfrm>
        </p:spPr>
        <p:txBody>
          <a:bodyPr/>
          <a:lstStyle/>
          <a:p>
            <a:r>
              <a:rPr lang="en-US" dirty="0" err="1" smtClean="0"/>
              <a:t>LocationManager</a:t>
            </a:r>
            <a:r>
              <a:rPr lang="en-US" dirty="0" smtClean="0"/>
              <a:t> provides location information via Location class</a:t>
            </a:r>
          </a:p>
          <a:p>
            <a:r>
              <a:rPr lang="en-US" dirty="0" smtClean="0"/>
              <a:t>Location class provides location’s latitude and longitude, the time the location was computed, the provider it came from, accuracy and other information</a:t>
            </a:r>
          </a:p>
          <a:p>
            <a:r>
              <a:rPr lang="en-US" dirty="0" smtClean="0"/>
              <a:t>Location class has a few utility method relevant to location information (</a:t>
            </a:r>
            <a:r>
              <a:rPr lang="en-US" dirty="0" err="1" smtClean="0"/>
              <a:t>distanceBetween</a:t>
            </a:r>
            <a:r>
              <a:rPr lang="en-US" dirty="0" smtClean="0"/>
              <a:t>()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8724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on Location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472744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user can turn off GPS or Network location providers</a:t>
            </a:r>
          </a:p>
          <a:p>
            <a:r>
              <a:rPr lang="en-US" dirty="0" smtClean="0"/>
              <a:t>GPS hardware consumes battery, so it is possible that the Location providers can be turned off</a:t>
            </a:r>
          </a:p>
          <a:p>
            <a:r>
              <a:rPr lang="en-US" dirty="0" smtClean="0"/>
              <a:t>An app cannot turn on the Location provider setting automatically</a:t>
            </a:r>
          </a:p>
          <a:p>
            <a:r>
              <a:rPr lang="en-US" dirty="0" smtClean="0"/>
              <a:t>App has to request the location provider settings to be turned on and is programmatically done via an intent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6066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</a:t>
            </a:r>
            <a:r>
              <a:rPr lang="en-US" dirty="0" err="1" smtClean="0"/>
              <a:t>vs</a:t>
            </a:r>
            <a:r>
              <a:rPr lang="en-US" dirty="0" smtClean="0"/>
              <a:t> Network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5367623"/>
          </a:xfrm>
        </p:spPr>
        <p:txBody>
          <a:bodyPr/>
          <a:lstStyle/>
          <a:p>
            <a:r>
              <a:rPr lang="en-US" dirty="0" smtClean="0"/>
              <a:t>GPS provides fine grained location but consumes more battery</a:t>
            </a:r>
          </a:p>
          <a:p>
            <a:r>
              <a:rPr lang="en-US" dirty="0" smtClean="0"/>
              <a:t>GPS returns more exact location (within a few meters) but takes longer time to fix</a:t>
            </a:r>
          </a:p>
          <a:p>
            <a:r>
              <a:rPr lang="en-US" dirty="0" smtClean="0"/>
              <a:t>Network location is usually accurate within a few kilometers but is much faster and uses less power</a:t>
            </a:r>
          </a:p>
          <a:p>
            <a:r>
              <a:rPr lang="en-US" dirty="0" smtClean="0"/>
              <a:t>Using GPS requires a more privileged permission</a:t>
            </a:r>
          </a:p>
          <a:p>
            <a:r>
              <a:rPr lang="en-US" dirty="0" smtClean="0"/>
              <a:t>GPS does not work so great in doors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9474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Location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517064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 receive continuous updates from the Location service, you need to register a </a:t>
            </a:r>
            <a:r>
              <a:rPr lang="en-US" dirty="0" err="1" smtClean="0"/>
              <a:t>LocationListener</a:t>
            </a:r>
            <a:r>
              <a:rPr lang="en-US" dirty="0" smtClean="0"/>
              <a:t> instance</a:t>
            </a:r>
          </a:p>
          <a:p>
            <a:r>
              <a:rPr lang="en-US" dirty="0" smtClean="0"/>
              <a:t>Typically this is done in the </a:t>
            </a:r>
            <a:r>
              <a:rPr lang="en-US" dirty="0" err="1" smtClean="0"/>
              <a:t>onResume</a:t>
            </a:r>
            <a:r>
              <a:rPr lang="en-US" dirty="0" smtClean="0"/>
              <a:t> call and in unregistered in </a:t>
            </a:r>
            <a:r>
              <a:rPr lang="en-US" dirty="0" err="1" smtClean="0"/>
              <a:t>onPause</a:t>
            </a:r>
            <a:r>
              <a:rPr lang="en-US" dirty="0" smtClean="0"/>
              <a:t> call</a:t>
            </a:r>
          </a:p>
          <a:p>
            <a:r>
              <a:rPr lang="en-US" dirty="0" smtClean="0"/>
              <a:t>When registering a location listener, you specify how often the app wants to receive updates and the distance the device must move before an update is sent</a:t>
            </a:r>
          </a:p>
          <a:p>
            <a:r>
              <a:rPr lang="en-US" dirty="0" smtClean="0"/>
              <a:t>Google recommendation for background services to get updates is &gt; 60 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03800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PTheme">
  <a:themeElements>
    <a:clrScheme name="Custom 15">
      <a:dk1>
        <a:sysClr val="windowText" lastClr="000000"/>
      </a:dk1>
      <a:lt1>
        <a:sysClr val="window" lastClr="FFFFFF"/>
      </a:lt1>
      <a:dk2>
        <a:srgbClr val="535455"/>
      </a:dk2>
      <a:lt2>
        <a:srgbClr val="FDE9D3"/>
      </a:lt2>
      <a:accent1>
        <a:srgbClr val="F79524"/>
      </a:accent1>
      <a:accent2>
        <a:srgbClr val="F7BC24"/>
      </a:accent2>
      <a:accent3>
        <a:srgbClr val="8E8E8E"/>
      </a:accent3>
      <a:accent4>
        <a:srgbClr val="2C3BAA"/>
      </a:accent4>
      <a:accent5>
        <a:srgbClr val="1D739C"/>
      </a:accent5>
      <a:accent6>
        <a:srgbClr val="1E9C7C"/>
      </a:accent6>
      <a:hlink>
        <a:srgbClr val="B3BAEB"/>
      </a:hlink>
      <a:folHlink>
        <a:srgbClr val="6BBBE3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 with Consolas font for code slides">
  <a:themeElements>
    <a:clrScheme name="5-10136_SharePoint_Conference_v01">
      <a:dk1>
        <a:sysClr val="windowText" lastClr="000000"/>
      </a:dk1>
      <a:lt1>
        <a:sysClr val="window" lastClr="FFFFFF"/>
      </a:lt1>
      <a:dk2>
        <a:srgbClr val="535455"/>
      </a:dk2>
      <a:lt2>
        <a:srgbClr val="FDE9D3"/>
      </a:lt2>
      <a:accent1>
        <a:srgbClr val="F79524"/>
      </a:accent1>
      <a:accent2>
        <a:srgbClr val="F7BC24"/>
      </a:accent2>
      <a:accent3>
        <a:srgbClr val="8E8E8E"/>
      </a:accent3>
      <a:accent4>
        <a:srgbClr val="2C3BAA"/>
      </a:accent4>
      <a:accent5>
        <a:srgbClr val="1D739C"/>
      </a:accent5>
      <a:accent6>
        <a:srgbClr val="1E9C7C"/>
      </a:accent6>
      <a:hlink>
        <a:srgbClr val="2C3BAA"/>
      </a:hlink>
      <a:folHlink>
        <a:srgbClr val="1D739C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PPTheme</Template>
  <TotalTime>5005</TotalTime>
  <Words>489</Words>
  <Application>Microsoft Office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PPTheme</vt:lpstr>
      <vt:lpstr>Custom Design</vt:lpstr>
      <vt:lpstr>White with Consolas font for code slides</vt:lpstr>
      <vt:lpstr>Office Theme</vt:lpstr>
      <vt:lpstr>Week 11</vt:lpstr>
      <vt:lpstr>Agenda</vt:lpstr>
      <vt:lpstr>Location Services</vt:lpstr>
      <vt:lpstr>LocationManager</vt:lpstr>
      <vt:lpstr>LocationManager</vt:lpstr>
      <vt:lpstr>Location</vt:lpstr>
      <vt:lpstr>Turning on Location Providers</vt:lpstr>
      <vt:lpstr>GPS vs Network Provider</vt:lpstr>
      <vt:lpstr>Receiving Location Information</vt:lpstr>
      <vt:lpstr>Getting Location Address</vt:lpstr>
      <vt:lpstr>Geocoder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10</dc:title>
  <dc:creator>IUnknown</dc:creator>
  <cp:lastModifiedBy>IUnknown</cp:lastModifiedBy>
  <cp:revision>65</cp:revision>
  <dcterms:created xsi:type="dcterms:W3CDTF">2006-08-16T00:00:00Z</dcterms:created>
  <dcterms:modified xsi:type="dcterms:W3CDTF">2015-07-15T00:00:41Z</dcterms:modified>
</cp:coreProperties>
</file>