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86" r:id="rId4"/>
  </p:sldMasterIdLst>
  <p:notesMasterIdLst>
    <p:notesMasterId r:id="rId59"/>
  </p:notesMasterIdLst>
  <p:sldIdLst>
    <p:sldId id="256" r:id="rId5"/>
    <p:sldId id="258" r:id="rId6"/>
    <p:sldId id="266" r:id="rId7"/>
    <p:sldId id="267" r:id="rId8"/>
    <p:sldId id="261" r:id="rId9"/>
    <p:sldId id="262" r:id="rId10"/>
    <p:sldId id="293" r:id="rId11"/>
    <p:sldId id="276" r:id="rId12"/>
    <p:sldId id="265" r:id="rId13"/>
    <p:sldId id="260" r:id="rId14"/>
    <p:sldId id="268" r:id="rId15"/>
    <p:sldId id="263" r:id="rId16"/>
    <p:sldId id="308" r:id="rId17"/>
    <p:sldId id="309" r:id="rId18"/>
    <p:sldId id="310" r:id="rId19"/>
    <p:sldId id="311" r:id="rId20"/>
    <p:sldId id="264" r:id="rId21"/>
    <p:sldId id="294" r:id="rId22"/>
    <p:sldId id="269" r:id="rId23"/>
    <p:sldId id="270" r:id="rId24"/>
    <p:sldId id="271" r:id="rId25"/>
    <p:sldId id="272" r:id="rId26"/>
    <p:sldId id="312" r:id="rId27"/>
    <p:sldId id="315" r:id="rId28"/>
    <p:sldId id="314" r:id="rId29"/>
    <p:sldId id="313" r:id="rId30"/>
    <p:sldId id="275" r:id="rId31"/>
    <p:sldId id="280" r:id="rId32"/>
    <p:sldId id="277" r:id="rId33"/>
    <p:sldId id="278" r:id="rId34"/>
    <p:sldId id="295" r:id="rId35"/>
    <p:sldId id="283" r:id="rId36"/>
    <p:sldId id="279" r:id="rId37"/>
    <p:sldId id="300" r:id="rId38"/>
    <p:sldId id="301" r:id="rId39"/>
    <p:sldId id="284" r:id="rId40"/>
    <p:sldId id="285" r:id="rId41"/>
    <p:sldId id="303" r:id="rId42"/>
    <p:sldId id="304" r:id="rId43"/>
    <p:sldId id="292" r:id="rId44"/>
    <p:sldId id="286" r:id="rId45"/>
    <p:sldId id="297" r:id="rId46"/>
    <p:sldId id="287" r:id="rId47"/>
    <p:sldId id="288" r:id="rId48"/>
    <p:sldId id="306" r:id="rId49"/>
    <p:sldId id="296" r:id="rId50"/>
    <p:sldId id="289" r:id="rId51"/>
    <p:sldId id="305" r:id="rId52"/>
    <p:sldId id="290" r:id="rId53"/>
    <p:sldId id="298" r:id="rId54"/>
    <p:sldId id="299" r:id="rId55"/>
    <p:sldId id="291" r:id="rId56"/>
    <p:sldId id="307" r:id="rId57"/>
    <p:sldId id="30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9FD850-DAC3-4210-ABD8-5AAC98D1ADB8}" type="datetimeFigureOut">
              <a:rPr lang="en-US" smtClean="0"/>
              <a:t>1/24/2016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61EC30-DB9D-43CA-BD10-DB117E3112C1}" type="slidenum">
              <a:rPr lang="en-US" smtClean="0"/>
              <a:t>‹#›</a:t>
            </a:fld>
            <a:endParaRPr lang="en-US"/>
          </a:p>
        </p:txBody>
      </p:sp>
    </p:spTree>
    <p:extLst>
      <p:ext uri="{BB962C8B-B14F-4D97-AF65-F5344CB8AC3E}">
        <p14:creationId xmlns:p14="http://schemas.microsoft.com/office/powerpoint/2010/main" val="3475735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fifth</a:t>
            </a:r>
            <a:r>
              <a:rPr lang="en-US" baseline="0" dirty="0" smtClean="0"/>
              <a:t> Component called Application but rarely used</a:t>
            </a:r>
            <a:endParaRPr lang="en-US" dirty="0"/>
          </a:p>
        </p:txBody>
      </p:sp>
      <p:sp>
        <p:nvSpPr>
          <p:cNvPr id="4" name="Slide Number Placeholder 3"/>
          <p:cNvSpPr>
            <a:spLocks noGrp="1"/>
          </p:cNvSpPr>
          <p:nvPr>
            <p:ph type="sldNum" sz="quarter" idx="10"/>
          </p:nvPr>
        </p:nvSpPr>
        <p:spPr/>
        <p:txBody>
          <a:bodyPr/>
          <a:lstStyle/>
          <a:p>
            <a:fld id="{6961EC30-DB9D-43CA-BD10-DB117E3112C1}" type="slidenum">
              <a:rPr lang="en-US" smtClean="0"/>
              <a:t>9</a:t>
            </a:fld>
            <a:endParaRPr lang="en-US"/>
          </a:p>
        </p:txBody>
      </p:sp>
    </p:spTree>
    <p:extLst>
      <p:ext uri="{BB962C8B-B14F-4D97-AF65-F5344CB8AC3E}">
        <p14:creationId xmlns:p14="http://schemas.microsoft.com/office/powerpoint/2010/main" val="3360044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other examples in </a:t>
            </a:r>
            <a:r>
              <a:rPr lang="en-US" baseline="0" smtClean="0"/>
              <a:t>the Android documentation</a:t>
            </a:r>
            <a:endParaRPr lang="en-US"/>
          </a:p>
        </p:txBody>
      </p:sp>
      <p:sp>
        <p:nvSpPr>
          <p:cNvPr id="4" name="Slide Number Placeholder 3"/>
          <p:cNvSpPr>
            <a:spLocks noGrp="1"/>
          </p:cNvSpPr>
          <p:nvPr>
            <p:ph type="sldNum" sz="quarter" idx="10"/>
          </p:nvPr>
        </p:nvSpPr>
        <p:spPr/>
        <p:txBody>
          <a:bodyPr/>
          <a:lstStyle/>
          <a:p>
            <a:fld id="{6961EC30-DB9D-43CA-BD10-DB117E3112C1}" type="slidenum">
              <a:rPr lang="en-US" smtClean="0"/>
              <a:t>53</a:t>
            </a:fld>
            <a:endParaRPr lang="en-US"/>
          </a:p>
        </p:txBody>
      </p:sp>
    </p:spTree>
    <p:extLst>
      <p:ext uri="{BB962C8B-B14F-4D97-AF65-F5344CB8AC3E}">
        <p14:creationId xmlns:p14="http://schemas.microsoft.com/office/powerpoint/2010/main" val="315505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9986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704091" y="2794000"/>
            <a:ext cx="8058909"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704088" y="4845344"/>
            <a:ext cx="5020764"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44" indent="0" algn="ctr">
              <a:buNone/>
              <a:defRPr>
                <a:solidFill>
                  <a:schemeClr val="tx1">
                    <a:tint val="75000"/>
                  </a:schemeClr>
                </a:solidFill>
              </a:defRPr>
            </a:lvl2pPr>
            <a:lvl3pPr marL="1218887" indent="0" algn="ctr">
              <a:buNone/>
              <a:defRPr>
                <a:solidFill>
                  <a:schemeClr val="tx1">
                    <a:tint val="75000"/>
                  </a:schemeClr>
                </a:solidFill>
              </a:defRPr>
            </a:lvl3pPr>
            <a:lvl4pPr marL="1828331" indent="0" algn="ctr">
              <a:buNone/>
              <a:defRPr>
                <a:solidFill>
                  <a:schemeClr val="tx1">
                    <a:tint val="75000"/>
                  </a:schemeClr>
                </a:solidFill>
              </a:defRPr>
            </a:lvl4pPr>
            <a:lvl5pPr marL="2437775" indent="0" algn="ctr">
              <a:buNone/>
              <a:defRPr>
                <a:solidFill>
                  <a:schemeClr val="tx1">
                    <a:tint val="75000"/>
                  </a:schemeClr>
                </a:solidFill>
              </a:defRPr>
            </a:lvl5pPr>
            <a:lvl6pPr marL="3047217" indent="0" algn="ctr">
              <a:buNone/>
              <a:defRPr>
                <a:solidFill>
                  <a:schemeClr val="tx1">
                    <a:tint val="75000"/>
                  </a:schemeClr>
                </a:solidFill>
              </a:defRPr>
            </a:lvl6pPr>
            <a:lvl7pPr marL="3656660" indent="0" algn="ctr">
              <a:buNone/>
              <a:defRPr>
                <a:solidFill>
                  <a:schemeClr val="tx1">
                    <a:tint val="75000"/>
                  </a:schemeClr>
                </a:solidFill>
              </a:defRPr>
            </a:lvl7pPr>
            <a:lvl8pPr marL="4266105" indent="0" algn="ctr">
              <a:buNone/>
              <a:defRPr>
                <a:solidFill>
                  <a:schemeClr val="tx1">
                    <a:tint val="75000"/>
                  </a:schemeClr>
                </a:solidFill>
              </a:defRPr>
            </a:lvl8pPr>
            <a:lvl9pPr marL="4875549"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072886" y="228601"/>
            <a:ext cx="7690114"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88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108377460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14F7AFB-D66E-498A-8644-791816974E20}" type="datetimeFigureOut">
              <a:rPr lang="en-US" smtClean="0"/>
              <a:t>1/24/2016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F0B96ED-B050-4292-ACE7-4DEC53B200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81" y="2130430"/>
            <a:ext cx="7772043"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959" y="3886200"/>
            <a:ext cx="640008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419FE5D-84EF-4169-B1FF-C007F858B4BD}" type="datetimeFigureOut">
              <a:rPr lang="en-US"/>
              <a:pPr>
                <a:defRPr/>
              </a:pPr>
              <a:t>1/24/2016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691DFB-5793-4FF1-88AA-7EB82AFC46D7}" type="slidenum">
              <a:rPr lang="en-US"/>
              <a:pPr>
                <a:defRPr/>
              </a:pPr>
              <a:t>‹#›</a:t>
            </a:fld>
            <a:endParaRPr lang="en-US"/>
          </a:p>
        </p:txBody>
      </p:sp>
    </p:spTree>
    <p:extLst>
      <p:ext uri="{BB962C8B-B14F-4D97-AF65-F5344CB8AC3E}">
        <p14:creationId xmlns:p14="http://schemas.microsoft.com/office/powerpoint/2010/main" val="3450223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2CE434-3095-4C52-A9B5-4572A68A6805}" type="datetimeFigureOut">
              <a:rPr lang="en-US"/>
              <a:pPr>
                <a:defRPr/>
              </a:pPr>
              <a:t>1/24/2016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95CF60-8359-4F80-A6D5-1F957F5FB0DB}" type="slidenum">
              <a:rPr lang="en-US"/>
              <a:pPr>
                <a:defRPr/>
              </a:pPr>
              <a:t>‹#›</a:t>
            </a:fld>
            <a:endParaRPr lang="en-US"/>
          </a:p>
        </p:txBody>
      </p:sp>
    </p:spTree>
    <p:extLst>
      <p:ext uri="{BB962C8B-B14F-4D97-AF65-F5344CB8AC3E}">
        <p14:creationId xmlns:p14="http://schemas.microsoft.com/office/powerpoint/2010/main" val="228979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900" y="4406905"/>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900"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F106035-0851-4D2A-9724-2EC33180634B}" type="datetimeFigureOut">
              <a:rPr lang="en-US"/>
              <a:pPr>
                <a:defRPr/>
              </a:pPr>
              <a:t>1/24/2016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2FBBBC-B5C6-4907-8978-C2275A7ECABC}" type="slidenum">
              <a:rPr lang="en-US"/>
              <a:pPr>
                <a:defRPr/>
              </a:pPr>
              <a:t>‹#›</a:t>
            </a:fld>
            <a:endParaRPr lang="en-US"/>
          </a:p>
        </p:txBody>
      </p:sp>
    </p:spTree>
    <p:extLst>
      <p:ext uri="{BB962C8B-B14F-4D97-AF65-F5344CB8AC3E}">
        <p14:creationId xmlns:p14="http://schemas.microsoft.com/office/powerpoint/2010/main" val="357997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20" y="1600205"/>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65" y="1600205"/>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79361A0-B942-4F89-B92E-DD1D8F6C9DEB}" type="datetimeFigureOut">
              <a:rPr lang="en-US"/>
              <a:pPr>
                <a:defRPr/>
              </a:pPr>
              <a:t>1/24/2016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86FC105-0AE9-4175-BA8A-2B4B5D6E0E4E}" type="slidenum">
              <a:rPr lang="en-US"/>
              <a:pPr>
                <a:defRPr/>
              </a:pPr>
              <a:t>‹#›</a:t>
            </a:fld>
            <a:endParaRPr lang="en-US"/>
          </a:p>
        </p:txBody>
      </p:sp>
    </p:spTree>
    <p:extLst>
      <p:ext uri="{BB962C8B-B14F-4D97-AF65-F5344CB8AC3E}">
        <p14:creationId xmlns:p14="http://schemas.microsoft.com/office/powerpoint/2010/main" val="2399609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19" y="1535113"/>
            <a:ext cx="403965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319" y="2174875"/>
            <a:ext cx="40396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647" y="1535113"/>
            <a:ext cx="4042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647" y="2174875"/>
            <a:ext cx="4042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488D1EE-F8DA-4BCF-A745-E927D64189D1}" type="datetimeFigureOut">
              <a:rPr lang="en-US"/>
              <a:pPr>
                <a:defRPr/>
              </a:pPr>
              <a:t>1/24/2016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E62FA2B-C02A-419D-BD5E-FEFE22444CE5}" type="slidenum">
              <a:rPr lang="en-US"/>
              <a:pPr>
                <a:defRPr/>
              </a:pPr>
              <a:t>‹#›</a:t>
            </a:fld>
            <a:endParaRPr lang="en-US"/>
          </a:p>
        </p:txBody>
      </p:sp>
    </p:spTree>
    <p:extLst>
      <p:ext uri="{BB962C8B-B14F-4D97-AF65-F5344CB8AC3E}">
        <p14:creationId xmlns:p14="http://schemas.microsoft.com/office/powerpoint/2010/main" val="315649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1D37B36-B55B-436A-B9CF-F3B99A3DF562}" type="datetimeFigureOut">
              <a:rPr lang="en-US"/>
              <a:pPr>
                <a:defRPr/>
              </a:pPr>
              <a:t>1/24/2016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B120645-CD83-4BA0-BF56-47C9EFB21E80}" type="slidenum">
              <a:rPr lang="en-US"/>
              <a:pPr>
                <a:defRPr/>
              </a:pPr>
              <a:t>‹#›</a:t>
            </a:fld>
            <a:endParaRPr lang="en-US"/>
          </a:p>
        </p:txBody>
      </p:sp>
    </p:spTree>
    <p:extLst>
      <p:ext uri="{BB962C8B-B14F-4D97-AF65-F5344CB8AC3E}">
        <p14:creationId xmlns:p14="http://schemas.microsoft.com/office/powerpoint/2010/main" val="1289605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2FA6B1-E957-4C1C-A209-B0EFFC098C4B}" type="datetimeFigureOut">
              <a:rPr lang="en-US"/>
              <a:pPr>
                <a:defRPr/>
              </a:pPr>
              <a:t>1/24/2016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C8F4473-79A5-466A-832E-B8FCC290FCA4}" type="slidenum">
              <a:rPr lang="en-US"/>
              <a:pPr>
                <a:defRPr/>
              </a:pPr>
              <a:t>‹#›</a:t>
            </a:fld>
            <a:endParaRPr lang="en-US"/>
          </a:p>
        </p:txBody>
      </p:sp>
    </p:spTree>
    <p:extLst>
      <p:ext uri="{BB962C8B-B14F-4D97-AF65-F5344CB8AC3E}">
        <p14:creationId xmlns:p14="http://schemas.microsoft.com/office/powerpoint/2010/main" val="2697378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20" y="273050"/>
            <a:ext cx="300830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187" y="273055"/>
            <a:ext cx="511149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20" y="1435103"/>
            <a:ext cx="300830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D2DAA6D-E708-4B03-AA15-18B39A4D9F14}" type="datetimeFigureOut">
              <a:rPr lang="en-US"/>
              <a:pPr>
                <a:defRPr/>
              </a:pPr>
              <a:t>1/24/2016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B992B5-B14A-4968-9651-3178172F6748}" type="slidenum">
              <a:rPr lang="en-US"/>
              <a:pPr>
                <a:defRPr/>
              </a:pPr>
              <a:t>‹#›</a:t>
            </a:fld>
            <a:endParaRPr lang="en-US"/>
          </a:p>
        </p:txBody>
      </p:sp>
    </p:spTree>
    <p:extLst>
      <p:ext uri="{BB962C8B-B14F-4D97-AF65-F5344CB8AC3E}">
        <p14:creationId xmlns:p14="http://schemas.microsoft.com/office/powerpoint/2010/main" val="12030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9436" y="1447800"/>
            <a:ext cx="8363938"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442304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358" y="4800600"/>
            <a:ext cx="54866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358" y="612775"/>
            <a:ext cx="5486638"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358" y="5367338"/>
            <a:ext cx="5486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C49173-3F77-4825-AF84-A9DE23AB6A1C}" type="datetimeFigureOut">
              <a:rPr lang="en-US"/>
              <a:pPr>
                <a:defRPr/>
              </a:pPr>
              <a:t>1/24/2016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D23D8B8-227A-4462-957A-F9368865B531}" type="slidenum">
              <a:rPr lang="en-US"/>
              <a:pPr>
                <a:defRPr/>
              </a:pPr>
              <a:t>‹#›</a:t>
            </a:fld>
            <a:endParaRPr lang="en-US"/>
          </a:p>
        </p:txBody>
      </p:sp>
    </p:spTree>
    <p:extLst>
      <p:ext uri="{BB962C8B-B14F-4D97-AF65-F5344CB8AC3E}">
        <p14:creationId xmlns:p14="http://schemas.microsoft.com/office/powerpoint/2010/main" val="4018489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FCE3D1D-FA12-40A1-8A58-0587F13EB292}" type="datetimeFigureOut">
              <a:rPr lang="en-US"/>
              <a:pPr>
                <a:defRPr/>
              </a:pPr>
              <a:t>1/24/2016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8DE3F3-7359-40EA-8AB4-3AFE73B02FC2}" type="slidenum">
              <a:rPr lang="en-US"/>
              <a:pPr>
                <a:defRPr/>
              </a:pPr>
              <a:t>‹#›</a:t>
            </a:fld>
            <a:endParaRPr lang="en-US"/>
          </a:p>
        </p:txBody>
      </p:sp>
    </p:spTree>
    <p:extLst>
      <p:ext uri="{BB962C8B-B14F-4D97-AF65-F5344CB8AC3E}">
        <p14:creationId xmlns:p14="http://schemas.microsoft.com/office/powerpoint/2010/main" val="3858280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38" y="274643"/>
            <a:ext cx="205674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20" y="274643"/>
            <a:ext cx="605828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A0CF6C1-9508-46BB-B8EB-FC3C7632DA27}" type="datetimeFigureOut">
              <a:rPr lang="en-US"/>
              <a:pPr>
                <a:defRPr/>
              </a:pPr>
              <a:t>1/24/2016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28263D-2243-4089-8902-730D5744EA56}" type="slidenum">
              <a:rPr lang="en-US"/>
              <a:pPr>
                <a:defRPr/>
              </a:pPr>
              <a:t>‹#›</a:t>
            </a:fld>
            <a:endParaRPr lang="en-US"/>
          </a:p>
        </p:txBody>
      </p:sp>
    </p:spTree>
    <p:extLst>
      <p:ext uri="{BB962C8B-B14F-4D97-AF65-F5344CB8AC3E}">
        <p14:creationId xmlns:p14="http://schemas.microsoft.com/office/powerpoint/2010/main" val="36543012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7"/>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9883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4F7AFB-D66E-498A-8644-791816974E20}"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B96ED-B050-4292-ACE7-4DEC53B200F9}" type="slidenum">
              <a:rPr lang="en-US" smtClean="0"/>
              <a:t>‹#›</a:t>
            </a:fld>
            <a:endParaRPr lang="en-US"/>
          </a:p>
        </p:txBody>
      </p:sp>
    </p:spTree>
    <p:extLst>
      <p:ext uri="{BB962C8B-B14F-4D97-AF65-F5344CB8AC3E}">
        <p14:creationId xmlns:p14="http://schemas.microsoft.com/office/powerpoint/2010/main" val="308359597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026574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6414C4-C450-46CA-8088-9BFFA291BECF}"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85B39-817F-42C6-A79B-D0FC7614B9DE}" type="slidenum">
              <a:rPr lang="en-US" smtClean="0"/>
              <a:t>‹#›</a:t>
            </a:fld>
            <a:endParaRPr lang="en-US"/>
          </a:p>
        </p:txBody>
      </p:sp>
    </p:spTree>
    <p:extLst>
      <p:ext uri="{BB962C8B-B14F-4D97-AF65-F5344CB8AC3E}">
        <p14:creationId xmlns:p14="http://schemas.microsoft.com/office/powerpoint/2010/main" val="3097591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6414C4-C450-46CA-8088-9BFFA291BECF}"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85B39-817F-42C6-A79B-D0FC7614B9DE}" type="slidenum">
              <a:rPr lang="en-US" smtClean="0"/>
              <a:t>‹#›</a:t>
            </a:fld>
            <a:endParaRPr lang="en-US"/>
          </a:p>
        </p:txBody>
      </p:sp>
    </p:spTree>
    <p:extLst>
      <p:ext uri="{BB962C8B-B14F-4D97-AF65-F5344CB8AC3E}">
        <p14:creationId xmlns:p14="http://schemas.microsoft.com/office/powerpoint/2010/main" val="36812004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6414C4-C450-46CA-8088-9BFFA291BECF}"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485B39-817F-42C6-A79B-D0FC7614B9DE}" type="slidenum">
              <a:rPr lang="en-US" smtClean="0"/>
              <a:t>‹#›</a:t>
            </a:fld>
            <a:endParaRPr lang="en-US"/>
          </a:p>
        </p:txBody>
      </p:sp>
    </p:spTree>
    <p:extLst>
      <p:ext uri="{BB962C8B-B14F-4D97-AF65-F5344CB8AC3E}">
        <p14:creationId xmlns:p14="http://schemas.microsoft.com/office/powerpoint/2010/main" val="269434847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6414C4-C450-46CA-8088-9BFFA291BECF}"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485B39-817F-42C6-A79B-D0FC7614B9DE}" type="slidenum">
              <a:rPr lang="en-US" smtClean="0"/>
              <a:t>‹#›</a:t>
            </a:fld>
            <a:endParaRPr lang="en-US"/>
          </a:p>
        </p:txBody>
      </p:sp>
    </p:spTree>
    <p:extLst>
      <p:ext uri="{BB962C8B-B14F-4D97-AF65-F5344CB8AC3E}">
        <p14:creationId xmlns:p14="http://schemas.microsoft.com/office/powerpoint/2010/main" val="12865503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0"/>
            <a:ext cx="4115872"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115850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414C4-C450-46CA-8088-9BFFA291BECF}"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485B39-817F-42C6-A79B-D0FC7614B9DE}" type="slidenum">
              <a:rPr lang="en-US" smtClean="0"/>
              <a:t>‹#›</a:t>
            </a:fld>
            <a:endParaRPr lang="en-US"/>
          </a:p>
        </p:txBody>
      </p:sp>
    </p:spTree>
    <p:extLst>
      <p:ext uri="{BB962C8B-B14F-4D97-AF65-F5344CB8AC3E}">
        <p14:creationId xmlns:p14="http://schemas.microsoft.com/office/powerpoint/2010/main" val="136747903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6414C4-C450-46CA-8088-9BFFA291BECF}"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85B39-817F-42C6-A79B-D0FC7614B9DE}" type="slidenum">
              <a:rPr lang="en-US" smtClean="0"/>
              <a:t>‹#›</a:t>
            </a:fld>
            <a:endParaRPr lang="en-US"/>
          </a:p>
        </p:txBody>
      </p:sp>
    </p:spTree>
    <p:extLst>
      <p:ext uri="{BB962C8B-B14F-4D97-AF65-F5344CB8AC3E}">
        <p14:creationId xmlns:p14="http://schemas.microsoft.com/office/powerpoint/2010/main" val="36825746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6414C4-C450-46CA-8088-9BFFA291BECF}"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85B39-817F-42C6-A79B-D0FC7614B9DE}" type="slidenum">
              <a:rPr lang="en-US" smtClean="0"/>
              <a:t>‹#›</a:t>
            </a:fld>
            <a:endParaRPr lang="en-US"/>
          </a:p>
        </p:txBody>
      </p:sp>
    </p:spTree>
    <p:extLst>
      <p:ext uri="{BB962C8B-B14F-4D97-AF65-F5344CB8AC3E}">
        <p14:creationId xmlns:p14="http://schemas.microsoft.com/office/powerpoint/2010/main" val="2914848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414C4-C450-46CA-8088-9BFFA291BECF}"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85B39-817F-42C6-A79B-D0FC7614B9DE}" type="slidenum">
              <a:rPr lang="en-US" smtClean="0"/>
              <a:t>‹#›</a:t>
            </a:fld>
            <a:endParaRPr lang="en-US"/>
          </a:p>
        </p:txBody>
      </p:sp>
    </p:spTree>
    <p:extLst>
      <p:ext uri="{BB962C8B-B14F-4D97-AF65-F5344CB8AC3E}">
        <p14:creationId xmlns:p14="http://schemas.microsoft.com/office/powerpoint/2010/main" val="13405465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414C4-C450-46CA-8088-9BFFA291BECF}"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85B39-817F-42C6-A79B-D0FC7614B9DE}" type="slidenum">
              <a:rPr lang="en-US" smtClean="0"/>
              <a:t>‹#›</a:t>
            </a:fld>
            <a:endParaRPr lang="en-US"/>
          </a:p>
        </p:txBody>
      </p:sp>
    </p:spTree>
    <p:extLst>
      <p:ext uri="{BB962C8B-B14F-4D97-AF65-F5344CB8AC3E}">
        <p14:creationId xmlns:p14="http://schemas.microsoft.com/office/powerpoint/2010/main" val="125849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65305"/>
            <a:ext cx="4115872"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855893"/>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65305"/>
            <a:ext cx="4115872"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85589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98874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773468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DPE5"/>
          <p:cNvPicPr>
            <a:picLocks noChangeAspect="1" noChangeArrowheads="1"/>
          </p:cNvPicPr>
          <p:nvPr/>
        </p:nvPicPr>
        <p:blipFill>
          <a:blip r:embed="rId2" cstate="print"/>
          <a:srcRect b="6493"/>
          <a:stretch>
            <a:fillRect/>
          </a:stretch>
        </p:blipFill>
        <p:spPr bwMode="auto">
          <a:xfrm>
            <a:off x="216625" y="182116"/>
            <a:ext cx="1614469" cy="509700"/>
          </a:xfrm>
          <a:prstGeom prst="rect">
            <a:avLst/>
          </a:prstGeom>
          <a:noFill/>
          <a:ln w="9525">
            <a:noFill/>
            <a:miter lim="800000"/>
            <a:headEnd/>
            <a:tailEnd/>
          </a:ln>
          <a:effectLst>
            <a:reflection blurRad="6350" stA="52000" endA="300" endPos="35000" dir="5400000" sy="-100000" algn="bl" rotWithShape="0"/>
          </a:effectLst>
        </p:spPr>
      </p:pic>
    </p:spTree>
    <p:extLst>
      <p:ext uri="{BB962C8B-B14F-4D97-AF65-F5344CB8AC3E}">
        <p14:creationId xmlns:p14="http://schemas.microsoft.com/office/powerpoint/2010/main" val="336272305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8F57B"/>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15705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8F57B"/>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09879450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Slide Number Placeholder 6"/>
          <p:cNvSpPr txBox="1">
            <a:spLocks/>
          </p:cNvSpPr>
          <p:nvPr/>
        </p:nvSpPr>
        <p:spPr>
          <a:xfrm>
            <a:off x="95275" y="6400804"/>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1218887"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9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1218887" rtl="0" eaLnBrk="1" fontAlgn="auto" latinLnBrk="0" hangingPunct="1">
                <a:lnSpc>
                  <a:spcPct val="100000"/>
                </a:lnSpc>
                <a:spcBef>
                  <a:spcPts val="0"/>
                </a:spcBef>
                <a:spcAft>
                  <a:spcPts val="0"/>
                </a:spcAft>
                <a:buClrTx/>
                <a:buSzTx/>
                <a:buFontTx/>
                <a:buNone/>
                <a:tabLst/>
                <a:defRPr/>
              </a:pPr>
              <a:t>‹#›</a:t>
            </a:fld>
            <a:endParaRPr kumimoji="0" lang="en-US" sz="1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2695650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23.xml"/><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7"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912813" rtl="0" eaLnBrk="1" fontAlgn="base" hangingPunct="1">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marL="460375" indent="-460375" algn="l" defTabSz="912813" rtl="0" eaLnBrk="1" fontAlgn="base" hangingPunct="1">
        <a:lnSpc>
          <a:spcPct val="90000"/>
        </a:lnSpc>
        <a:spcBef>
          <a:spcPct val="20000"/>
        </a:spcBef>
        <a:spcAft>
          <a:spcPct val="0"/>
        </a:spcAft>
        <a:buBlip>
          <a:blip r:embed="rId14"/>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Blip>
          <a:blip r:embed="rId15"/>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Blip>
          <a:blip r:embed="rId15"/>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Blip>
          <a:blip r:embed="rId15"/>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Blip>
          <a:blip r:embed="rId1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319" y="274638"/>
            <a:ext cx="82293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319" y="1600203"/>
            <a:ext cx="82293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321" y="6356353"/>
            <a:ext cx="2132965" cy="365125"/>
          </a:xfrm>
          <a:prstGeom prst="rect">
            <a:avLst/>
          </a:prstGeom>
        </p:spPr>
        <p:txBody>
          <a:bodyPr vert="horz" lIns="91440" tIns="45720" rIns="91440" bIns="45720" rtlCol="0" anchor="ctr"/>
          <a:lstStyle>
            <a:lvl1pPr algn="l" defTabSz="914363" fontAlgn="auto">
              <a:spcBef>
                <a:spcPts val="0"/>
              </a:spcBef>
              <a:spcAft>
                <a:spcPts val="0"/>
              </a:spcAft>
              <a:defRPr sz="1200" smtClean="0">
                <a:solidFill>
                  <a:schemeClr val="tx1">
                    <a:tint val="75000"/>
                  </a:schemeClr>
                </a:solidFill>
                <a:latin typeface="+mn-lt"/>
                <a:cs typeface="+mn-cs"/>
              </a:defRPr>
            </a:lvl1pPr>
          </a:lstStyle>
          <a:p>
            <a:pPr>
              <a:defRPr/>
            </a:pPr>
            <a:fld id="{6CD27D15-CB02-415C-BDA2-081D4F3E2320}" type="datetimeFigureOut">
              <a:rPr lang="en-US"/>
              <a:pPr>
                <a:defRPr/>
              </a:pPr>
              <a:t>1/24/2016</a:t>
            </a:fld>
            <a:endParaRPr lang="en-US"/>
          </a:p>
        </p:txBody>
      </p:sp>
      <p:sp>
        <p:nvSpPr>
          <p:cNvPr id="5" name="Footer Placeholder 4"/>
          <p:cNvSpPr>
            <a:spLocks noGrp="1"/>
          </p:cNvSpPr>
          <p:nvPr>
            <p:ph type="ftr" sz="quarter" idx="3"/>
          </p:nvPr>
        </p:nvSpPr>
        <p:spPr>
          <a:xfrm>
            <a:off x="3123823" y="6356353"/>
            <a:ext cx="2896354" cy="365125"/>
          </a:xfrm>
          <a:prstGeom prst="rect">
            <a:avLst/>
          </a:prstGeom>
        </p:spPr>
        <p:txBody>
          <a:bodyPr vert="horz" lIns="91440" tIns="45720" rIns="91440" bIns="45720" rtlCol="0" anchor="ctr"/>
          <a:lstStyle>
            <a:lvl1pPr algn="ctr" defTabSz="914363"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717" y="6356353"/>
            <a:ext cx="2132964" cy="365125"/>
          </a:xfrm>
          <a:prstGeom prst="rect">
            <a:avLst/>
          </a:prstGeom>
        </p:spPr>
        <p:txBody>
          <a:bodyPr vert="horz" lIns="91440" tIns="45720" rIns="91440" bIns="45720" rtlCol="0" anchor="ctr"/>
          <a:lstStyle>
            <a:lvl1pPr algn="r" defTabSz="914363" fontAlgn="auto">
              <a:spcBef>
                <a:spcPts val="0"/>
              </a:spcBef>
              <a:spcAft>
                <a:spcPts val="0"/>
              </a:spcAft>
              <a:defRPr sz="1200" smtClean="0">
                <a:solidFill>
                  <a:schemeClr val="tx1">
                    <a:tint val="75000"/>
                  </a:schemeClr>
                </a:solidFill>
                <a:latin typeface="+mn-lt"/>
                <a:cs typeface="+mn-cs"/>
              </a:defRPr>
            </a:lvl1pPr>
          </a:lstStyle>
          <a:p>
            <a:pPr>
              <a:defRPr/>
            </a:pPr>
            <a:fld id="{F420C3F7-E717-42F9-B905-2A0C4C07391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074" name="Picture 3" descr="white rectangle.png"/>
          <p:cNvPicPr>
            <a:picLocks noChangeAspect="1"/>
          </p:cNvPicPr>
          <p:nvPr/>
        </p:nvPicPr>
        <p:blipFill>
          <a:blip r:embed="rId4" cstate="print">
            <a:extLst>
              <a:ext uri="{28A0092B-C50C-407E-A947-70E740481C1C}">
                <a14:useLocalDpi xmlns:a14="http://schemas.microsoft.com/office/drawing/2010/main" val="0"/>
              </a:ext>
            </a:extLst>
          </a:blip>
          <a:srcRect b="10452"/>
          <a:stretch>
            <a:fillRect/>
          </a:stretch>
        </p:blipFill>
        <p:spPr bwMode="auto">
          <a:xfrm>
            <a:off x="0" y="1300165"/>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9436" y="228600"/>
            <a:ext cx="8363937"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905000"/>
            <a:ext cx="836393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85" r:id="rId1"/>
  </p:sldLayoutIdLst>
  <p:transition>
    <p:fade/>
  </p:transition>
  <p:txStyles>
    <p:titleStyle>
      <a:lvl1pPr algn="l" defTabSz="912813" rtl="0" eaLnBrk="1" fontAlgn="base" hangingPunct="1">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eaLnBrk="1" fontAlgn="base" hangingPunct="1">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algn="l" defTabSz="912813" rtl="0" eaLnBrk="1" fontAlgn="base" hangingPunct="1">
        <a:lnSpc>
          <a:spcPct val="90000"/>
        </a:lnSpc>
        <a:spcBef>
          <a:spcPct val="20000"/>
        </a:spcBef>
        <a:spcAft>
          <a:spcPct val="0"/>
        </a:spcAft>
        <a:buFont typeface="Arial" pitchFamily="34"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eaLnBrk="1" fontAlgn="base" hangingPunct="1">
        <a:lnSpc>
          <a:spcPct val="90000"/>
        </a:lnSpc>
        <a:spcBef>
          <a:spcPct val="20000"/>
        </a:spcBef>
        <a:spcAft>
          <a:spcPct val="0"/>
        </a:spcAft>
        <a:buFont typeface="Arial" pitchFamily="34"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eaLnBrk="1" fontAlgn="base" hangingPunct="1">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eaLnBrk="1" fontAlgn="base" hangingPunct="1">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eaLnBrk="1" fontAlgn="base" hangingPunct="1">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414C4-C450-46CA-8088-9BFFA291BECF}" type="datetimeFigureOut">
              <a:rPr lang="en-US" smtClean="0"/>
              <a:t>1/24/2016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85B39-817F-42C6-A79B-D0FC7614B9DE}" type="slidenum">
              <a:rPr lang="en-US" smtClean="0"/>
              <a:t>‹#›</a:t>
            </a:fld>
            <a:endParaRPr lang="en-US"/>
          </a:p>
        </p:txBody>
      </p:sp>
    </p:spTree>
    <p:extLst>
      <p:ext uri="{BB962C8B-B14F-4D97-AF65-F5344CB8AC3E}">
        <p14:creationId xmlns:p14="http://schemas.microsoft.com/office/powerpoint/2010/main" val="26072783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64797"/>
          </a:xfrm>
        </p:spPr>
        <p:txBody>
          <a:bodyPr>
            <a:normAutofit fontScale="90000"/>
          </a:bodyPr>
          <a:lstStyle/>
          <a:p>
            <a:r>
              <a:rPr lang="en-US" dirty="0" smtClean="0"/>
              <a:t>COMP 3617</a:t>
            </a:r>
            <a:endParaRPr lang="en-US" dirty="0"/>
          </a:p>
        </p:txBody>
      </p:sp>
      <p:sp>
        <p:nvSpPr>
          <p:cNvPr id="3" name="Subtitle 2"/>
          <p:cNvSpPr>
            <a:spLocks noGrp="1"/>
          </p:cNvSpPr>
          <p:nvPr>
            <p:ph type="subTitle" idx="1"/>
          </p:nvPr>
        </p:nvSpPr>
        <p:spPr>
          <a:xfrm>
            <a:off x="1371600" y="3886200"/>
            <a:ext cx="6400800" cy="443198"/>
          </a:xfrm>
        </p:spPr>
        <p:txBody>
          <a:bodyPr>
            <a:normAutofit fontScale="85000" lnSpcReduction="20000"/>
          </a:bodyPr>
          <a:lstStyle/>
          <a:p>
            <a:r>
              <a:rPr lang="en-US" dirty="0" smtClean="0"/>
              <a:t>Week 2</a:t>
            </a:r>
            <a:endParaRPr lang="en-US" dirty="0"/>
          </a:p>
        </p:txBody>
      </p:sp>
    </p:spTree>
    <p:extLst>
      <p:ext uri="{BB962C8B-B14F-4D97-AF65-F5344CB8AC3E}">
        <p14:creationId xmlns:p14="http://schemas.microsoft.com/office/powerpoint/2010/main" val="3843405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App Components</a:t>
            </a:r>
            <a:endParaRPr lang="en-US" dirty="0"/>
          </a:p>
        </p:txBody>
      </p:sp>
      <p:sp>
        <p:nvSpPr>
          <p:cNvPr id="3" name="Content Placeholder 2"/>
          <p:cNvSpPr>
            <a:spLocks noGrp="1"/>
          </p:cNvSpPr>
          <p:nvPr>
            <p:ph idx="1"/>
          </p:nvPr>
        </p:nvSpPr>
        <p:spPr>
          <a:xfrm>
            <a:off x="389436" y="1219200"/>
            <a:ext cx="8363938" cy="5334000"/>
          </a:xfrm>
        </p:spPr>
        <p:txBody>
          <a:bodyPr>
            <a:normAutofit/>
          </a:bodyPr>
          <a:lstStyle/>
          <a:p>
            <a:r>
              <a:rPr lang="en-US" dirty="0" smtClean="0"/>
              <a:t>Any application can start another application’s component</a:t>
            </a:r>
          </a:p>
          <a:p>
            <a:r>
              <a:rPr lang="en-US" dirty="0" err="1" smtClean="0"/>
              <a:t>Eg</a:t>
            </a:r>
            <a:r>
              <a:rPr lang="en-US" dirty="0" smtClean="0"/>
              <a:t>: There is already an app to capture a photo via the camera and if your app needs to capture a photo, you just use that app</a:t>
            </a:r>
          </a:p>
          <a:p>
            <a:r>
              <a:rPr lang="en-US" dirty="0" smtClean="0"/>
              <a:t>When Android needs to start a component, it first starts the process hosting that component (if it’s not already running) and then instantiates the classes for the component</a:t>
            </a:r>
            <a:endParaRPr lang="en-US" dirty="0"/>
          </a:p>
        </p:txBody>
      </p:sp>
    </p:spTree>
    <p:extLst>
      <p:ext uri="{BB962C8B-B14F-4D97-AF65-F5344CB8AC3E}">
        <p14:creationId xmlns:p14="http://schemas.microsoft.com/office/powerpoint/2010/main" val="5885853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components activated?</a:t>
            </a:r>
            <a:endParaRPr lang="en-US" dirty="0"/>
          </a:p>
        </p:txBody>
      </p:sp>
      <p:sp>
        <p:nvSpPr>
          <p:cNvPr id="3" name="Content Placeholder 2"/>
          <p:cNvSpPr>
            <a:spLocks noGrp="1"/>
          </p:cNvSpPr>
          <p:nvPr>
            <p:ph idx="1"/>
          </p:nvPr>
        </p:nvSpPr>
        <p:spPr>
          <a:xfrm>
            <a:off x="389436" y="1219201"/>
            <a:ext cx="8363938" cy="5334000"/>
          </a:xfrm>
        </p:spPr>
        <p:txBody>
          <a:bodyPr/>
          <a:lstStyle/>
          <a:p>
            <a:r>
              <a:rPr lang="en-US" dirty="0" smtClean="0"/>
              <a:t>By an asynchronous message called an “Intent”</a:t>
            </a:r>
          </a:p>
          <a:p>
            <a:r>
              <a:rPr lang="en-US" dirty="0" smtClean="0"/>
              <a:t>Intents bind individual components at runtime, irrespective of which app hosts the component</a:t>
            </a:r>
          </a:p>
          <a:p>
            <a:r>
              <a:rPr lang="en-US" dirty="0" smtClean="0"/>
              <a:t>An Intent defines a message to the Android OS to activate either a specific component (explicit) or a specific </a:t>
            </a:r>
            <a:r>
              <a:rPr lang="en-US" i="1" dirty="0" smtClean="0"/>
              <a:t>type</a:t>
            </a:r>
            <a:r>
              <a:rPr lang="en-US" dirty="0" smtClean="0"/>
              <a:t> of component (implicit)</a:t>
            </a:r>
          </a:p>
          <a:p>
            <a:r>
              <a:rPr lang="en-US" dirty="0" smtClean="0"/>
              <a:t>Intents are very different from calling API’s which require compile time dependency</a:t>
            </a:r>
          </a:p>
          <a:p>
            <a:pPr marL="0" indent="0">
              <a:buNone/>
            </a:pPr>
            <a:endParaRPr lang="en-US" dirty="0"/>
          </a:p>
        </p:txBody>
      </p:sp>
    </p:spTree>
    <p:extLst>
      <p:ext uri="{BB962C8B-B14F-4D97-AF65-F5344CB8AC3E}">
        <p14:creationId xmlns:p14="http://schemas.microsoft.com/office/powerpoint/2010/main" val="38055662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7" cy="1066800"/>
          </a:xfrm>
        </p:spPr>
        <p:txBody>
          <a:bodyPr>
            <a:normAutofit/>
          </a:bodyPr>
          <a:lstStyle/>
          <a:p>
            <a:r>
              <a:rPr lang="en-US" sz="4400" dirty="0" smtClean="0"/>
              <a:t>Android Studio Project Structure</a:t>
            </a:r>
            <a:endParaRPr lang="en-US" sz="4400" dirty="0"/>
          </a:p>
        </p:txBody>
      </p:sp>
      <p:sp>
        <p:nvSpPr>
          <p:cNvPr id="3" name="Content Placeholder 2"/>
          <p:cNvSpPr>
            <a:spLocks noGrp="1"/>
          </p:cNvSpPr>
          <p:nvPr>
            <p:ph idx="1"/>
          </p:nvPr>
        </p:nvSpPr>
        <p:spPr>
          <a:xfrm>
            <a:off x="389436" y="1295400"/>
            <a:ext cx="8363938" cy="5421535"/>
          </a:xfrm>
        </p:spPr>
        <p:txBody>
          <a:bodyPr>
            <a:normAutofit/>
          </a:bodyPr>
          <a:lstStyle/>
          <a:p>
            <a:r>
              <a:rPr lang="en-US" dirty="0" smtClean="0"/>
              <a:t>Typical Android Project has a number of folders – some specific to Java source and others are auto-generated</a:t>
            </a:r>
          </a:p>
          <a:p>
            <a:r>
              <a:rPr lang="en-US" dirty="0" smtClean="0"/>
              <a:t>Most auto-generated XML files are application’s resources</a:t>
            </a:r>
          </a:p>
          <a:p>
            <a:r>
              <a:rPr lang="en-US" dirty="0" smtClean="0"/>
              <a:t>Folder </a:t>
            </a:r>
            <a:r>
              <a:rPr lang="en-US" b="1" i="1" dirty="0" smtClean="0"/>
              <a:t>generated</a:t>
            </a:r>
            <a:r>
              <a:rPr lang="en-US" dirty="0" smtClean="0"/>
              <a:t> </a:t>
            </a:r>
            <a:r>
              <a:rPr lang="en-US" dirty="0" smtClean="0"/>
              <a:t>contains auto-generated code (most important one being R.java)</a:t>
            </a:r>
          </a:p>
          <a:p>
            <a:r>
              <a:rPr lang="en-US" dirty="0" smtClean="0"/>
              <a:t>More details on resources next week</a:t>
            </a:r>
          </a:p>
          <a:p>
            <a:r>
              <a:rPr lang="en-US" dirty="0" smtClean="0"/>
              <a:t>An Android app always has a Manifest file (xml) at the root of the application project  directory</a:t>
            </a:r>
            <a:endParaRPr lang="en-US" dirty="0"/>
          </a:p>
        </p:txBody>
      </p:sp>
    </p:spTree>
    <p:extLst>
      <p:ext uri="{BB962C8B-B14F-4D97-AF65-F5344CB8AC3E}">
        <p14:creationId xmlns:p14="http://schemas.microsoft.com/office/powerpoint/2010/main" val="25755376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 Project Structure</a:t>
            </a:r>
          </a:p>
        </p:txBody>
      </p:sp>
      <p:sp>
        <p:nvSpPr>
          <p:cNvPr id="3" name="Content Placeholder 2"/>
          <p:cNvSpPr>
            <a:spLocks noGrp="1"/>
          </p:cNvSpPr>
          <p:nvPr>
            <p:ph idx="1"/>
          </p:nvPr>
        </p:nvSpPr>
        <p:spPr/>
        <p:txBody>
          <a:bodyPr/>
          <a:lstStyle/>
          <a:p>
            <a:r>
              <a:rPr lang="en-US" dirty="0" smtClean="0"/>
              <a:t>Android Studio uses Android View by default for every Project</a:t>
            </a:r>
          </a:p>
          <a:p>
            <a:r>
              <a:rPr lang="en-US" dirty="0" smtClean="0"/>
              <a:t> Android view hides a lot of the details of the folder structure of an Android Project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14700"/>
            <a:ext cx="30670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288807"/>
            <a:ext cx="2838450"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3313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 Project Structure</a:t>
            </a:r>
          </a:p>
        </p:txBody>
      </p:sp>
      <p:sp>
        <p:nvSpPr>
          <p:cNvPr id="3" name="Content Placeholder 2"/>
          <p:cNvSpPr>
            <a:spLocks noGrp="1"/>
          </p:cNvSpPr>
          <p:nvPr>
            <p:ph idx="1"/>
          </p:nvPr>
        </p:nvSpPr>
        <p:spPr/>
        <p:txBody>
          <a:bodyPr/>
          <a:lstStyle/>
          <a:p>
            <a:r>
              <a:rPr lang="en-US" dirty="0" smtClean="0"/>
              <a:t>The Project view shows all the folders and files for the Project</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62200"/>
            <a:ext cx="402907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791200" y="2362200"/>
            <a:ext cx="2819400" cy="923330"/>
          </a:xfrm>
          <a:prstGeom prst="rect">
            <a:avLst/>
          </a:prstGeom>
          <a:noFill/>
        </p:spPr>
        <p:txBody>
          <a:bodyPr wrap="square" rtlCol="0">
            <a:spAutoFit/>
          </a:bodyPr>
          <a:lstStyle/>
          <a:p>
            <a:r>
              <a:rPr lang="en-US" dirty="0" smtClean="0"/>
              <a:t>A lot of the files you see here are not shown in Android View</a:t>
            </a:r>
            <a:endParaRPr lang="en-US" dirty="0"/>
          </a:p>
        </p:txBody>
      </p:sp>
    </p:spTree>
    <p:extLst>
      <p:ext uri="{BB962C8B-B14F-4D97-AF65-F5344CB8AC3E}">
        <p14:creationId xmlns:p14="http://schemas.microsoft.com/office/powerpoint/2010/main" val="42222321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 Project Structure</a:t>
            </a:r>
          </a:p>
        </p:txBody>
      </p:sp>
      <p:sp>
        <p:nvSpPr>
          <p:cNvPr id="3" name="Content Placeholder 2"/>
          <p:cNvSpPr>
            <a:spLocks noGrp="1"/>
          </p:cNvSpPr>
          <p:nvPr>
            <p:ph idx="1"/>
          </p:nvPr>
        </p:nvSpPr>
        <p:spPr/>
        <p:txBody>
          <a:bodyPr/>
          <a:lstStyle/>
          <a:p>
            <a:r>
              <a:rPr lang="en-US" dirty="0" smtClean="0"/>
              <a:t>Android Studio Project is made up of modules</a:t>
            </a:r>
          </a:p>
          <a:p>
            <a:r>
              <a:rPr lang="en-US" dirty="0" smtClean="0"/>
              <a:t>When a Project is created, the first module is automatically created</a:t>
            </a:r>
          </a:p>
          <a:p>
            <a:r>
              <a:rPr lang="en-US" dirty="0" smtClean="0"/>
              <a:t>“app” is the main module and contains the application</a:t>
            </a:r>
          </a:p>
          <a:p>
            <a:r>
              <a:rPr lang="en-US" dirty="0" smtClean="0"/>
              <a:t>Top-level </a:t>
            </a:r>
            <a:r>
              <a:rPr lang="en-US" dirty="0" err="1" smtClean="0"/>
              <a:t>build.gradle</a:t>
            </a:r>
            <a:r>
              <a:rPr lang="en-US" dirty="0" smtClean="0"/>
              <a:t> specifies the settings for the Android Studio Project</a:t>
            </a:r>
          </a:p>
          <a:p>
            <a:r>
              <a:rPr lang="en-US" dirty="0" smtClean="0"/>
              <a:t>Most importantly is the “app” folder which contains the app and has information specific to the app</a:t>
            </a:r>
          </a:p>
          <a:p>
            <a:endParaRPr lang="en-US" dirty="0" smtClean="0"/>
          </a:p>
          <a:p>
            <a:endParaRPr lang="en-US" dirty="0"/>
          </a:p>
        </p:txBody>
      </p:sp>
    </p:spTree>
    <p:extLst>
      <p:ext uri="{BB962C8B-B14F-4D97-AF65-F5344CB8AC3E}">
        <p14:creationId xmlns:p14="http://schemas.microsoft.com/office/powerpoint/2010/main" val="23180092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folder</a:t>
            </a:r>
            <a:endParaRPr lang="en-US" dirty="0"/>
          </a:p>
        </p:txBody>
      </p:sp>
      <p:sp>
        <p:nvSpPr>
          <p:cNvPr id="3" name="Content Placeholder 2"/>
          <p:cNvSpPr>
            <a:spLocks noGrp="1"/>
          </p:cNvSpPr>
          <p:nvPr>
            <p:ph idx="1"/>
          </p:nvPr>
        </p:nvSpPr>
        <p:spPr/>
        <p:txBody>
          <a:bodyPr/>
          <a:lstStyle/>
          <a:p>
            <a:r>
              <a:rPr lang="en-US" dirty="0" smtClean="0"/>
              <a:t>Here are the important folders and files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8174843"/>
              </p:ext>
            </p:extLst>
          </p:nvPr>
        </p:nvGraphicFramePr>
        <p:xfrm>
          <a:off x="914400" y="1905000"/>
          <a:ext cx="7848600" cy="4185285"/>
        </p:xfrm>
        <a:graphic>
          <a:graphicData uri="http://schemas.openxmlformats.org/drawingml/2006/table">
            <a:tbl>
              <a:tblPr firstRow="1" bandRow="1">
                <a:tableStyleId>{5C22544A-7EE6-4342-B048-85BDC9FD1C3A}</a:tableStyleId>
              </a:tblPr>
              <a:tblGrid>
                <a:gridCol w="2819400"/>
                <a:gridCol w="5029200"/>
              </a:tblGrid>
              <a:tr h="581025">
                <a:tc>
                  <a:txBody>
                    <a:bodyPr/>
                    <a:lstStyle/>
                    <a:p>
                      <a:r>
                        <a:rPr lang="en-US" dirty="0" smtClean="0"/>
                        <a:t>Folder/File</a:t>
                      </a:r>
                      <a:endParaRPr lang="en-US" dirty="0"/>
                    </a:p>
                  </a:txBody>
                  <a:tcPr/>
                </a:tc>
                <a:tc>
                  <a:txBody>
                    <a:bodyPr/>
                    <a:lstStyle/>
                    <a:p>
                      <a:r>
                        <a:rPr lang="en-US" dirty="0" smtClean="0"/>
                        <a:t>Description</a:t>
                      </a:r>
                      <a:endParaRPr lang="en-US" dirty="0"/>
                    </a:p>
                  </a:txBody>
                  <a:tcPr/>
                </a:tc>
              </a:tr>
              <a:tr h="581025">
                <a:tc>
                  <a:txBody>
                    <a:bodyPr/>
                    <a:lstStyle/>
                    <a:p>
                      <a:r>
                        <a:rPr lang="en-US" dirty="0" smtClean="0"/>
                        <a:t>build</a:t>
                      </a:r>
                      <a:endParaRPr lang="en-US" dirty="0"/>
                    </a:p>
                  </a:txBody>
                  <a:tcPr/>
                </a:tc>
                <a:tc>
                  <a:txBody>
                    <a:bodyPr/>
                    <a:lstStyle/>
                    <a:p>
                      <a:r>
                        <a:rPr lang="en-US" dirty="0" smtClean="0"/>
                        <a:t>Contains generated</a:t>
                      </a:r>
                      <a:r>
                        <a:rPr lang="en-US" baseline="0" dirty="0" smtClean="0"/>
                        <a:t> and temporary files</a:t>
                      </a:r>
                      <a:endParaRPr lang="en-US" dirty="0"/>
                    </a:p>
                  </a:txBody>
                  <a:tcPr/>
                </a:tc>
              </a:tr>
              <a:tr h="581025">
                <a:tc>
                  <a:txBody>
                    <a:bodyPr/>
                    <a:lstStyle/>
                    <a:p>
                      <a:r>
                        <a:rPr lang="en-US" dirty="0" err="1" smtClean="0"/>
                        <a:t>build.gradle</a:t>
                      </a:r>
                      <a:endParaRPr lang="en-US" dirty="0"/>
                    </a:p>
                  </a:txBody>
                  <a:tcPr/>
                </a:tc>
                <a:tc>
                  <a:txBody>
                    <a:bodyPr/>
                    <a:lstStyle/>
                    <a:p>
                      <a:r>
                        <a:rPr lang="en-US" dirty="0" smtClean="0"/>
                        <a:t>Instructions to compile the app</a:t>
                      </a:r>
                      <a:endParaRPr lang="en-US" dirty="0"/>
                    </a:p>
                  </a:txBody>
                  <a:tcPr/>
                </a:tc>
              </a:tr>
              <a:tr h="581025">
                <a:tc>
                  <a:txBody>
                    <a:bodyPr/>
                    <a:lstStyle/>
                    <a:p>
                      <a:r>
                        <a:rPr lang="en-US" dirty="0" smtClean="0"/>
                        <a:t>libs</a:t>
                      </a:r>
                      <a:endParaRPr lang="en-US" dirty="0"/>
                    </a:p>
                  </a:txBody>
                  <a:tcPr/>
                </a:tc>
                <a:tc>
                  <a:txBody>
                    <a:bodyPr/>
                    <a:lstStyle/>
                    <a:p>
                      <a:r>
                        <a:rPr lang="en-US" dirty="0" smtClean="0"/>
                        <a:t>For 3</a:t>
                      </a:r>
                      <a:r>
                        <a:rPr lang="en-US" baseline="30000" dirty="0" smtClean="0"/>
                        <a:t>rd</a:t>
                      </a:r>
                      <a:r>
                        <a:rPr lang="en-US" dirty="0" smtClean="0"/>
                        <a:t> party jars</a:t>
                      </a:r>
                      <a:endParaRPr lang="en-US" dirty="0"/>
                    </a:p>
                  </a:txBody>
                  <a:tcPr/>
                </a:tc>
              </a:tr>
              <a:tr h="581025">
                <a:tc>
                  <a:txBody>
                    <a:bodyPr/>
                    <a:lstStyle/>
                    <a:p>
                      <a:r>
                        <a:rPr lang="en-US" dirty="0" err="1" smtClean="0"/>
                        <a:t>src</a:t>
                      </a:r>
                      <a:r>
                        <a:rPr lang="en-US" dirty="0" smtClean="0"/>
                        <a:t>/main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files for the app</a:t>
                      </a:r>
                    </a:p>
                    <a:p>
                      <a:endParaRPr lang="en-US" dirty="0"/>
                    </a:p>
                  </a:txBody>
                  <a:tcPr/>
                </a:tc>
              </a:tr>
              <a:tr h="581025">
                <a:tc>
                  <a:txBody>
                    <a:bodyPr/>
                    <a:lstStyle/>
                    <a:p>
                      <a:r>
                        <a:rPr lang="en-US" dirty="0" err="1" smtClean="0"/>
                        <a:t>src</a:t>
                      </a:r>
                      <a:r>
                        <a:rPr lang="en-US" dirty="0" smtClean="0"/>
                        <a:t>/</a:t>
                      </a:r>
                      <a:r>
                        <a:rPr lang="en-US" dirty="0" err="1" smtClean="0"/>
                        <a:t>androidTest</a:t>
                      </a:r>
                      <a:endParaRPr lang="en-US" dirty="0"/>
                    </a:p>
                  </a:txBody>
                  <a:tcPr/>
                </a:tc>
                <a:tc>
                  <a:txBody>
                    <a:bodyPr/>
                    <a:lstStyle/>
                    <a:p>
                      <a:r>
                        <a:rPr lang="en-US" dirty="0" smtClean="0"/>
                        <a:t>Test cases to test the app</a:t>
                      </a:r>
                      <a:endParaRPr lang="en-US" dirty="0"/>
                    </a:p>
                  </a:txBody>
                  <a:tcPr/>
                </a:tc>
              </a:tr>
              <a:tr h="581025">
                <a:tc>
                  <a:txBody>
                    <a:bodyPr/>
                    <a:lstStyle/>
                    <a:p>
                      <a:r>
                        <a:rPr lang="en-US" dirty="0" smtClean="0"/>
                        <a:t>AndroidMainifest.xml</a:t>
                      </a:r>
                      <a:endParaRPr lang="en-US" dirty="0"/>
                    </a:p>
                  </a:txBody>
                  <a:tcPr/>
                </a:tc>
                <a:tc>
                  <a:txBody>
                    <a:bodyPr/>
                    <a:lstStyle/>
                    <a:p>
                      <a:r>
                        <a:rPr lang="en-US" dirty="0" smtClean="0"/>
                        <a:t>Defines the android app</a:t>
                      </a:r>
                      <a:r>
                        <a:rPr lang="en-US" baseline="0" dirty="0" smtClean="0"/>
                        <a:t> – its components, permissions and more</a:t>
                      </a:r>
                      <a:endParaRPr lang="en-US" dirty="0"/>
                    </a:p>
                  </a:txBody>
                  <a:tcPr/>
                </a:tc>
              </a:tr>
            </a:tbl>
          </a:graphicData>
        </a:graphic>
      </p:graphicFrame>
    </p:spTree>
    <p:extLst>
      <p:ext uri="{BB962C8B-B14F-4D97-AF65-F5344CB8AC3E}">
        <p14:creationId xmlns:p14="http://schemas.microsoft.com/office/powerpoint/2010/main" val="2592113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 file</a:t>
            </a:r>
            <a:endParaRPr lang="en-US" dirty="0"/>
          </a:p>
        </p:txBody>
      </p:sp>
      <p:sp>
        <p:nvSpPr>
          <p:cNvPr id="3" name="Content Placeholder 2"/>
          <p:cNvSpPr>
            <a:spLocks noGrp="1"/>
          </p:cNvSpPr>
          <p:nvPr>
            <p:ph idx="1"/>
          </p:nvPr>
        </p:nvSpPr>
        <p:spPr>
          <a:xfrm>
            <a:off x="389436" y="1219200"/>
            <a:ext cx="8363938" cy="4978337"/>
          </a:xfrm>
        </p:spPr>
        <p:txBody>
          <a:bodyPr>
            <a:normAutofit/>
          </a:bodyPr>
          <a:lstStyle/>
          <a:p>
            <a:r>
              <a:rPr lang="en-US" dirty="0" smtClean="0"/>
              <a:t>Components of an app are declared in the Manifest file</a:t>
            </a:r>
          </a:p>
          <a:p>
            <a:r>
              <a:rPr lang="en-US" dirty="0" smtClean="0"/>
              <a:t>Android OS reads the Manifest file to determine the capabilities of your app</a:t>
            </a:r>
          </a:p>
          <a:p>
            <a:r>
              <a:rPr lang="en-US" dirty="0" smtClean="0"/>
              <a:t>Contains any user permission the app requires </a:t>
            </a:r>
            <a:r>
              <a:rPr lang="en-US" dirty="0" err="1" smtClean="0"/>
              <a:t>Eg</a:t>
            </a:r>
            <a:r>
              <a:rPr lang="en-US" dirty="0" smtClean="0"/>
              <a:t>: contacts list, access to </a:t>
            </a:r>
            <a:r>
              <a:rPr lang="en-US" dirty="0" smtClean="0"/>
              <a:t>internet, GPS, Calendar </a:t>
            </a:r>
            <a:r>
              <a:rPr lang="en-US" dirty="0" err="1" smtClean="0"/>
              <a:t>etc</a:t>
            </a:r>
            <a:endParaRPr lang="en-US" dirty="0" smtClean="0"/>
          </a:p>
          <a:p>
            <a:r>
              <a:rPr lang="en-US" dirty="0" smtClean="0"/>
              <a:t>Hardware/Software </a:t>
            </a:r>
            <a:r>
              <a:rPr lang="en-US" dirty="0" smtClean="0"/>
              <a:t>features required by app – Camera, </a:t>
            </a:r>
            <a:r>
              <a:rPr lang="en-US" dirty="0" err="1" smtClean="0"/>
              <a:t>bluetooth</a:t>
            </a:r>
            <a:r>
              <a:rPr lang="en-US" dirty="0" smtClean="0"/>
              <a:t> services, </a:t>
            </a:r>
            <a:r>
              <a:rPr lang="en-US" dirty="0" err="1" smtClean="0"/>
              <a:t>etc</a:t>
            </a:r>
            <a:endParaRPr lang="en-US" dirty="0"/>
          </a:p>
        </p:txBody>
      </p:sp>
    </p:spTree>
    <p:extLst>
      <p:ext uri="{BB962C8B-B14F-4D97-AF65-F5344CB8AC3E}">
        <p14:creationId xmlns:p14="http://schemas.microsoft.com/office/powerpoint/2010/main" val="5665744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 Element</a:t>
            </a:r>
            <a:endParaRPr lang="en-US" dirty="0"/>
          </a:p>
        </p:txBody>
      </p:sp>
      <p:sp>
        <p:nvSpPr>
          <p:cNvPr id="3" name="Content Placeholder 2"/>
          <p:cNvSpPr>
            <a:spLocks noGrp="1"/>
          </p:cNvSpPr>
          <p:nvPr>
            <p:ph idx="1"/>
          </p:nvPr>
        </p:nvSpPr>
        <p:spPr>
          <a:xfrm>
            <a:off x="389436" y="1447800"/>
            <a:ext cx="8363938" cy="4727448"/>
          </a:xfrm>
        </p:spPr>
        <p:txBody>
          <a:bodyPr>
            <a:normAutofit lnSpcReduction="10000"/>
          </a:bodyPr>
          <a:lstStyle/>
          <a:p>
            <a:r>
              <a:rPr lang="en-US" dirty="0" smtClean="0"/>
              <a:t>Top-level element is manifest</a:t>
            </a:r>
          </a:p>
          <a:p>
            <a:r>
              <a:rPr lang="en-US" dirty="0" smtClean="0"/>
              <a:t>Contains </a:t>
            </a:r>
            <a:r>
              <a:rPr lang="en-US" b="1" i="1" dirty="0" smtClean="0"/>
              <a:t>package</a:t>
            </a:r>
            <a:r>
              <a:rPr lang="en-US" dirty="0" smtClean="0"/>
              <a:t> attribute which uniquely identifies the application</a:t>
            </a:r>
          </a:p>
          <a:p>
            <a:r>
              <a:rPr lang="en-US" dirty="0" smtClean="0"/>
              <a:t>Typical convention is to use reverse domain name for your organization appended with a lower case name of the application</a:t>
            </a:r>
          </a:p>
          <a:p>
            <a:r>
              <a:rPr lang="en-US" dirty="0" smtClean="0"/>
              <a:t>Other things that you can specify as attributes of manifest are location for the APK, Linux user id under which the app runs, </a:t>
            </a:r>
            <a:r>
              <a:rPr lang="en-US" dirty="0" err="1" smtClean="0"/>
              <a:t>etc</a:t>
            </a:r>
            <a:endParaRPr lang="en-US" dirty="0"/>
          </a:p>
        </p:txBody>
      </p:sp>
    </p:spTree>
    <p:extLst>
      <p:ext uri="{BB962C8B-B14F-4D97-AF65-F5344CB8AC3E}">
        <p14:creationId xmlns:p14="http://schemas.microsoft.com/office/powerpoint/2010/main" val="10496514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7" cy="1218795"/>
          </a:xfrm>
        </p:spPr>
        <p:txBody>
          <a:bodyPr>
            <a:normAutofit fontScale="90000"/>
          </a:bodyPr>
          <a:lstStyle/>
          <a:p>
            <a:r>
              <a:rPr lang="en-US" sz="4400" dirty="0" smtClean="0"/>
              <a:t>Manifest File – Declaring Components</a:t>
            </a:r>
            <a:endParaRPr lang="en-US" sz="4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09800"/>
            <a:ext cx="539115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495800"/>
            <a:ext cx="33432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Up Arrow 4"/>
          <p:cNvSpPr/>
          <p:nvPr/>
        </p:nvSpPr>
        <p:spPr bwMode="auto">
          <a:xfrm rot="3887859">
            <a:off x="2652625" y="2876880"/>
            <a:ext cx="416718" cy="2048981"/>
          </a:xfrm>
          <a:prstGeom prst="up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3" name="Right Brace 2"/>
          <p:cNvSpPr/>
          <p:nvPr/>
        </p:nvSpPr>
        <p:spPr>
          <a:xfrm>
            <a:off x="4038600" y="4495800"/>
            <a:ext cx="685800" cy="10477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953000" y="4835009"/>
            <a:ext cx="3505200" cy="738664"/>
          </a:xfrm>
          <a:prstGeom prst="rect">
            <a:avLst/>
          </a:prstGeom>
          <a:noFill/>
        </p:spPr>
        <p:txBody>
          <a:bodyPr wrap="square" lIns="0" tIns="0" rIns="0" bIns="0" rtlCol="0">
            <a:spAutoFit/>
          </a:bodyPr>
          <a:lstStyle/>
          <a:p>
            <a:r>
              <a:rPr lang="en-US" sz="2400" dirty="0" smtClean="0">
                <a:gradFill>
                  <a:gsLst>
                    <a:gs pos="0">
                      <a:schemeClr val="tx1"/>
                    </a:gs>
                    <a:gs pos="86000">
                      <a:schemeClr val="tx1"/>
                    </a:gs>
                  </a:gsLst>
                  <a:lin ang="5400000" scaled="0"/>
                </a:gradFill>
              </a:rPr>
              <a:t>Allows for Component Registration</a:t>
            </a:r>
          </a:p>
        </p:txBody>
      </p:sp>
    </p:spTree>
    <p:extLst>
      <p:ext uri="{BB962C8B-B14F-4D97-AF65-F5344CB8AC3E}">
        <p14:creationId xmlns:p14="http://schemas.microsoft.com/office/powerpoint/2010/main" val="35150845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idx="1"/>
          </p:nvPr>
        </p:nvSpPr>
        <p:spPr>
          <a:xfrm>
            <a:off x="389436" y="1447800"/>
            <a:ext cx="8363938" cy="4136517"/>
          </a:xfrm>
        </p:spPr>
        <p:txBody>
          <a:bodyPr/>
          <a:lstStyle/>
          <a:p>
            <a:r>
              <a:rPr lang="en-US" dirty="0" smtClean="0"/>
              <a:t>Android Application Fundamentals</a:t>
            </a:r>
          </a:p>
          <a:p>
            <a:r>
              <a:rPr lang="en-US" dirty="0" smtClean="0"/>
              <a:t>Overview of Manifest File</a:t>
            </a:r>
          </a:p>
          <a:p>
            <a:r>
              <a:rPr lang="en-US" dirty="0" smtClean="0"/>
              <a:t>Activities</a:t>
            </a:r>
          </a:p>
          <a:p>
            <a:r>
              <a:rPr lang="en-US" dirty="0" smtClean="0"/>
              <a:t>Activity Life Cycle</a:t>
            </a:r>
          </a:p>
          <a:p>
            <a:r>
              <a:rPr lang="en-US" dirty="0" smtClean="0"/>
              <a:t>Intent</a:t>
            </a:r>
          </a:p>
          <a:p>
            <a:r>
              <a:rPr lang="en-US" dirty="0" smtClean="0"/>
              <a:t>Using Intents to perform common operations</a:t>
            </a:r>
            <a:endParaRPr lang="en-US" dirty="0"/>
          </a:p>
        </p:txBody>
      </p:sp>
    </p:spTree>
    <p:extLst>
      <p:ext uri="{BB962C8B-B14F-4D97-AF65-F5344CB8AC3E}">
        <p14:creationId xmlns:p14="http://schemas.microsoft.com/office/powerpoint/2010/main" val="18824931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7" cy="1107996"/>
          </a:xfrm>
        </p:spPr>
        <p:txBody>
          <a:bodyPr>
            <a:normAutofit fontScale="90000"/>
          </a:bodyPr>
          <a:lstStyle/>
          <a:p>
            <a:r>
              <a:rPr lang="en-US" sz="4000" dirty="0" smtClean="0"/>
              <a:t>Manifest File – Declaring Component Capabilities</a:t>
            </a:r>
            <a:endParaRPr lang="en-US" sz="4000" dirty="0"/>
          </a:p>
        </p:txBody>
      </p:sp>
      <p:sp>
        <p:nvSpPr>
          <p:cNvPr id="3" name="Content Placeholder 2"/>
          <p:cNvSpPr>
            <a:spLocks noGrp="1"/>
          </p:cNvSpPr>
          <p:nvPr>
            <p:ph idx="1"/>
          </p:nvPr>
        </p:nvSpPr>
        <p:spPr>
          <a:xfrm>
            <a:off x="389436" y="1447800"/>
            <a:ext cx="8363938" cy="3841052"/>
          </a:xfrm>
        </p:spPr>
        <p:txBody>
          <a:bodyPr/>
          <a:lstStyle/>
          <a:p>
            <a:r>
              <a:rPr lang="en-US" dirty="0" smtClean="0"/>
              <a:t>Components also need to advertise their capabilities to the Android OS</a:t>
            </a:r>
          </a:p>
          <a:p>
            <a:r>
              <a:rPr lang="en-US" dirty="0" smtClean="0"/>
              <a:t>This allows the system to identify the components that can respond to an intent</a:t>
            </a:r>
          </a:p>
          <a:p>
            <a:r>
              <a:rPr lang="en-US" dirty="0" smtClean="0"/>
              <a:t>When declaring a component, an optional intent filter can be provided to declare the capabilities of the component</a:t>
            </a:r>
          </a:p>
          <a:p>
            <a:endParaRPr lang="en-US" dirty="0"/>
          </a:p>
        </p:txBody>
      </p:sp>
    </p:spTree>
    <p:extLst>
      <p:ext uri="{BB962C8B-B14F-4D97-AF65-F5344CB8AC3E}">
        <p14:creationId xmlns:p14="http://schemas.microsoft.com/office/powerpoint/2010/main" val="25969339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7" cy="609398"/>
          </a:xfrm>
        </p:spPr>
        <p:txBody>
          <a:bodyPr>
            <a:normAutofit fontScale="90000"/>
          </a:bodyPr>
          <a:lstStyle/>
          <a:p>
            <a:r>
              <a:rPr lang="en-US" sz="4400" dirty="0" smtClean="0"/>
              <a:t>Manifest file from our sample app</a:t>
            </a:r>
            <a:endParaRPr lang="en-US" sz="4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5257800"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21450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7" cy="1218795"/>
          </a:xfrm>
        </p:spPr>
        <p:txBody>
          <a:bodyPr>
            <a:normAutofit fontScale="90000"/>
          </a:bodyPr>
          <a:lstStyle/>
          <a:p>
            <a:r>
              <a:rPr lang="en-US" sz="4400" dirty="0" smtClean="0"/>
              <a:t>Manifest File – Declaring app requirements</a:t>
            </a:r>
            <a:endParaRPr lang="en-US" sz="4400" dirty="0"/>
          </a:p>
        </p:txBody>
      </p:sp>
      <p:sp>
        <p:nvSpPr>
          <p:cNvPr id="3" name="Content Placeholder 2"/>
          <p:cNvSpPr>
            <a:spLocks noGrp="1"/>
          </p:cNvSpPr>
          <p:nvPr>
            <p:ph idx="1"/>
          </p:nvPr>
        </p:nvSpPr>
        <p:spPr>
          <a:xfrm>
            <a:off x="389436" y="1447800"/>
            <a:ext cx="8363938" cy="5072158"/>
          </a:xfrm>
        </p:spPr>
        <p:txBody>
          <a:bodyPr>
            <a:normAutofit lnSpcReduction="10000"/>
          </a:bodyPr>
          <a:lstStyle/>
          <a:p>
            <a:r>
              <a:rPr lang="en-US" dirty="0" smtClean="0"/>
              <a:t>Apps require software and hardware (camera, </a:t>
            </a:r>
            <a:r>
              <a:rPr lang="en-US" dirty="0" err="1" smtClean="0"/>
              <a:t>bluetooth</a:t>
            </a:r>
            <a:r>
              <a:rPr lang="en-US" dirty="0" smtClean="0"/>
              <a:t>, GPS) features to be available on the device</a:t>
            </a:r>
          </a:p>
          <a:p>
            <a:r>
              <a:rPr lang="en-US" dirty="0" smtClean="0"/>
              <a:t>Defines a profile of the type of devices and software capabilities the app requires so  Google Play can filter them out for devices that don’t have those capabilities</a:t>
            </a:r>
          </a:p>
          <a:p>
            <a:r>
              <a:rPr lang="en-US" dirty="0" err="1" smtClean="0"/>
              <a:t>Eg</a:t>
            </a:r>
            <a:r>
              <a:rPr lang="en-US" dirty="0" smtClean="0"/>
              <a:t>: If the app requires a camera and uses APIs introduced in Android 2.1, then the app should declare those requirements in the manifest file</a:t>
            </a:r>
            <a:endParaRPr lang="en-US" dirty="0"/>
          </a:p>
        </p:txBody>
      </p:sp>
    </p:spTree>
    <p:extLst>
      <p:ext uri="{BB962C8B-B14F-4D97-AF65-F5344CB8AC3E}">
        <p14:creationId xmlns:p14="http://schemas.microsoft.com/office/powerpoint/2010/main" val="31718557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Manifest file</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875" y="1938337"/>
            <a:ext cx="657225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33687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Gradle</a:t>
            </a:r>
            <a:endParaRPr lang="en-US" dirty="0"/>
          </a:p>
        </p:txBody>
      </p:sp>
      <p:sp>
        <p:nvSpPr>
          <p:cNvPr id="3" name="Content Placeholder 2"/>
          <p:cNvSpPr>
            <a:spLocks noGrp="1"/>
          </p:cNvSpPr>
          <p:nvPr>
            <p:ph idx="1"/>
          </p:nvPr>
        </p:nvSpPr>
        <p:spPr/>
        <p:txBody>
          <a:bodyPr>
            <a:normAutofit lnSpcReduction="10000"/>
          </a:bodyPr>
          <a:lstStyle/>
          <a:p>
            <a:r>
              <a:rPr lang="en-US" dirty="0" smtClean="0"/>
              <a:t>General purpose build tool like Ant</a:t>
            </a:r>
          </a:p>
          <a:p>
            <a:r>
              <a:rPr lang="en-US" dirty="0" smtClean="0"/>
              <a:t>Support for multi-project builds</a:t>
            </a:r>
          </a:p>
          <a:p>
            <a:r>
              <a:rPr lang="en-US" dirty="0" smtClean="0"/>
              <a:t>Dependency management – both existing Maven and Ivy repository infrastructure</a:t>
            </a:r>
          </a:p>
          <a:p>
            <a:r>
              <a:rPr lang="en-US" dirty="0" smtClean="0"/>
              <a:t>Provides a DSL (Domain Specific Language) using Groovy language</a:t>
            </a:r>
          </a:p>
          <a:p>
            <a:r>
              <a:rPr lang="en-US" dirty="0" smtClean="0"/>
              <a:t>Supports plugins for extensibility</a:t>
            </a:r>
          </a:p>
          <a:p>
            <a:r>
              <a:rPr lang="en-US" dirty="0" smtClean="0"/>
              <a:t>Android Studio uses </a:t>
            </a:r>
            <a:r>
              <a:rPr lang="en-US" dirty="0" err="1" smtClean="0"/>
              <a:t>Gradle</a:t>
            </a:r>
            <a:r>
              <a:rPr lang="en-US" dirty="0" smtClean="0"/>
              <a:t> with its custom plugin to build Android apps</a:t>
            </a:r>
          </a:p>
          <a:p>
            <a:r>
              <a:rPr lang="en-US" dirty="0" smtClean="0"/>
              <a:t>Vast topic – hence our focus will be minimum</a:t>
            </a:r>
            <a:endParaRPr lang="en-US" dirty="0"/>
          </a:p>
        </p:txBody>
      </p:sp>
    </p:spTree>
    <p:extLst>
      <p:ext uri="{BB962C8B-B14F-4D97-AF65-F5344CB8AC3E}">
        <p14:creationId xmlns:p14="http://schemas.microsoft.com/office/powerpoint/2010/main" val="293434898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 </a:t>
            </a:r>
            <a:r>
              <a:rPr lang="en-US" dirty="0" err="1" smtClean="0"/>
              <a:t>build.gradle</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9142" y="1771923"/>
            <a:ext cx="6685715" cy="4380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804558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Versions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809877"/>
              </p:ext>
            </p:extLst>
          </p:nvPr>
        </p:nvGraphicFramePr>
        <p:xfrm>
          <a:off x="457200" y="1219200"/>
          <a:ext cx="8229600" cy="3566160"/>
        </p:xfrm>
        <a:graphic>
          <a:graphicData uri="http://schemas.openxmlformats.org/drawingml/2006/table">
            <a:tbl>
              <a:tblPr firstRow="1" bandRow="1">
                <a:tableStyleId>{5C22544A-7EE6-4342-B048-85BDC9FD1C3A}</a:tableStyleId>
              </a:tblPr>
              <a:tblGrid>
                <a:gridCol w="2590800"/>
                <a:gridCol w="5638800"/>
              </a:tblGrid>
              <a:tr h="370840">
                <a:tc>
                  <a:txBody>
                    <a:bodyPr/>
                    <a:lstStyle/>
                    <a:p>
                      <a:r>
                        <a:rPr lang="en-US" dirty="0" smtClean="0"/>
                        <a:t>Compile SDK</a:t>
                      </a:r>
                      <a:r>
                        <a:rPr lang="en-US" baseline="0" dirty="0" smtClean="0"/>
                        <a:t> version</a:t>
                      </a:r>
                      <a:endParaRPr lang="en-US" dirty="0"/>
                    </a:p>
                  </a:txBody>
                  <a:tcPr/>
                </a:tc>
                <a:tc>
                  <a:txBody>
                    <a:bodyPr/>
                    <a:lstStyle/>
                    <a:p>
                      <a:r>
                        <a:rPr lang="en-US" dirty="0" smtClean="0"/>
                        <a:t>Version that you compile the application with. Usually the highest version available</a:t>
                      </a:r>
                      <a:endParaRPr lang="en-US" dirty="0"/>
                    </a:p>
                  </a:txBody>
                  <a:tcPr/>
                </a:tc>
              </a:tr>
              <a:tr h="370840">
                <a:tc>
                  <a:txBody>
                    <a:bodyPr/>
                    <a:lstStyle/>
                    <a:p>
                      <a:r>
                        <a:rPr lang="en-US" dirty="0" smtClean="0"/>
                        <a:t>Minimum SDK version</a:t>
                      </a:r>
                      <a:endParaRPr lang="en-US" dirty="0"/>
                    </a:p>
                  </a:txBody>
                  <a:tcPr/>
                </a:tc>
                <a:tc>
                  <a:txBody>
                    <a:bodyPr/>
                    <a:lstStyle/>
                    <a:p>
                      <a:r>
                        <a:rPr lang="en-US" dirty="0" smtClean="0"/>
                        <a:t>Lowest version of Android</a:t>
                      </a:r>
                      <a:r>
                        <a:rPr lang="en-US" baseline="0" dirty="0" smtClean="0"/>
                        <a:t> device’s platform that can successfully run the app. Google Play store filters the apps that can be run a specific device based on this setting. The higher this setting, the lower the number of devices that can run the app. If this number is too low, then one cannot take advantage of the new capabilities in the newer versions of Android</a:t>
                      </a:r>
                      <a:endParaRPr lang="en-US" dirty="0"/>
                    </a:p>
                  </a:txBody>
                  <a:tcPr/>
                </a:tc>
              </a:tr>
              <a:tr h="370840">
                <a:tc>
                  <a:txBody>
                    <a:bodyPr/>
                    <a:lstStyle/>
                    <a:p>
                      <a:r>
                        <a:rPr lang="en-US" dirty="0" smtClean="0"/>
                        <a:t>Target SDK version</a:t>
                      </a:r>
                      <a:endParaRPr lang="en-US" dirty="0"/>
                    </a:p>
                  </a:txBody>
                  <a:tcPr/>
                </a:tc>
                <a:tc>
                  <a:txBody>
                    <a:bodyPr/>
                    <a:lstStyle/>
                    <a:p>
                      <a:r>
                        <a:rPr lang="en-US" dirty="0" smtClean="0"/>
                        <a:t>This is the version of Android that the app</a:t>
                      </a:r>
                      <a:r>
                        <a:rPr lang="en-US" baseline="0" dirty="0" smtClean="0"/>
                        <a:t> has been successfully tested on.  Always set this value to the latest version of Android</a:t>
                      </a:r>
                      <a:endParaRPr lang="en-US" dirty="0"/>
                    </a:p>
                  </a:txBody>
                  <a:tcPr/>
                </a:tc>
              </a:tr>
            </a:tbl>
          </a:graphicData>
        </a:graphic>
      </p:graphicFrame>
    </p:spTree>
    <p:extLst>
      <p:ext uri="{BB962C8B-B14F-4D97-AF65-F5344CB8AC3E}">
        <p14:creationId xmlns:p14="http://schemas.microsoft.com/office/powerpoint/2010/main" val="256499507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389436" y="1447800"/>
            <a:ext cx="8363938" cy="5367623"/>
          </a:xfrm>
        </p:spPr>
        <p:txBody>
          <a:bodyPr>
            <a:normAutofit lnSpcReduction="10000"/>
          </a:bodyPr>
          <a:lstStyle/>
          <a:p>
            <a:r>
              <a:rPr lang="en-US" dirty="0" smtClean="0"/>
              <a:t>Activity = Single Screen of interaction</a:t>
            </a:r>
          </a:p>
          <a:p>
            <a:r>
              <a:rPr lang="en-US" dirty="0" smtClean="0"/>
              <a:t>Fundamental building block of Android app</a:t>
            </a:r>
          </a:p>
          <a:p>
            <a:r>
              <a:rPr lang="en-US" dirty="0" smtClean="0"/>
              <a:t>User interface that provides a screen with which users interact</a:t>
            </a:r>
          </a:p>
          <a:p>
            <a:r>
              <a:rPr lang="en-US" dirty="0" err="1" smtClean="0"/>
              <a:t>Eg</a:t>
            </a:r>
            <a:r>
              <a:rPr lang="en-US" dirty="0" smtClean="0"/>
              <a:t>: Take a photo, Send an email, View a map</a:t>
            </a:r>
          </a:p>
          <a:p>
            <a:r>
              <a:rPr lang="en-US" dirty="0" smtClean="0"/>
              <a:t>App consists of multiple activities that are loosely bound to each other</a:t>
            </a:r>
          </a:p>
          <a:p>
            <a:r>
              <a:rPr lang="en-US" dirty="0" smtClean="0"/>
              <a:t>Typically one activity in an app is specified as the “main” activity – which is presented to the user when the app is launched</a:t>
            </a:r>
          </a:p>
        </p:txBody>
      </p:sp>
    </p:spTree>
    <p:extLst>
      <p:ext uri="{BB962C8B-B14F-4D97-AF65-F5344CB8AC3E}">
        <p14:creationId xmlns:p14="http://schemas.microsoft.com/office/powerpoint/2010/main" val="84970133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389436" y="1447800"/>
            <a:ext cx="8363938" cy="3397853"/>
          </a:xfrm>
        </p:spPr>
        <p:txBody>
          <a:bodyPr/>
          <a:lstStyle/>
          <a:p>
            <a:r>
              <a:rPr lang="en-US" dirty="0"/>
              <a:t>Can exist in a number of states and has a life cycle associated with it</a:t>
            </a:r>
          </a:p>
          <a:p>
            <a:r>
              <a:rPr lang="en-US" dirty="0"/>
              <a:t>Inherits from the abstract </a:t>
            </a:r>
            <a:r>
              <a:rPr lang="en-US" b="1" i="1" dirty="0"/>
              <a:t>Context</a:t>
            </a:r>
            <a:r>
              <a:rPr lang="en-US" dirty="0"/>
              <a:t> class</a:t>
            </a:r>
          </a:p>
          <a:p>
            <a:r>
              <a:rPr lang="en-US" dirty="0"/>
              <a:t>Context get a reference to the current application and provides access to Android system</a:t>
            </a:r>
          </a:p>
          <a:p>
            <a:endParaRPr lang="en-US" dirty="0"/>
          </a:p>
        </p:txBody>
      </p:sp>
    </p:spTree>
    <p:extLst>
      <p:ext uri="{BB962C8B-B14F-4D97-AF65-F5344CB8AC3E}">
        <p14:creationId xmlns:p14="http://schemas.microsoft.com/office/powerpoint/2010/main" val="197195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States</a:t>
            </a:r>
            <a:endParaRPr lang="en-US" dirty="0"/>
          </a:p>
        </p:txBody>
      </p:sp>
      <p:sp>
        <p:nvSpPr>
          <p:cNvPr id="3" name="Content Placeholder 2"/>
          <p:cNvSpPr>
            <a:spLocks noGrp="1"/>
          </p:cNvSpPr>
          <p:nvPr>
            <p:ph idx="1"/>
          </p:nvPr>
        </p:nvSpPr>
        <p:spPr>
          <a:xfrm>
            <a:off x="389436" y="1447800"/>
            <a:ext cx="8363938" cy="5022914"/>
          </a:xfrm>
        </p:spPr>
        <p:txBody>
          <a:bodyPr>
            <a:normAutofit fontScale="92500" lnSpcReduction="10000"/>
          </a:bodyPr>
          <a:lstStyle/>
          <a:p>
            <a:r>
              <a:rPr lang="en-US" dirty="0" smtClean="0"/>
              <a:t>An activity can be in one of the following states during its life time</a:t>
            </a:r>
          </a:p>
          <a:p>
            <a:endParaRPr lang="en-US" dirty="0"/>
          </a:p>
          <a:p>
            <a:endParaRPr lang="en-US" dirty="0" smtClean="0"/>
          </a:p>
          <a:p>
            <a:endParaRPr lang="en-US" dirty="0"/>
          </a:p>
          <a:p>
            <a:r>
              <a:rPr lang="en-US" dirty="0" smtClean="0"/>
              <a:t>Running – Activity is in the foreground</a:t>
            </a:r>
          </a:p>
          <a:p>
            <a:r>
              <a:rPr lang="en-US" dirty="0" smtClean="0"/>
              <a:t>Paused – When the activity is partially hidden by a new activity</a:t>
            </a:r>
          </a:p>
          <a:p>
            <a:r>
              <a:rPr lang="en-US" dirty="0" smtClean="0"/>
              <a:t>Stopped/</a:t>
            </a:r>
            <a:r>
              <a:rPr lang="en-US" dirty="0" err="1" smtClean="0"/>
              <a:t>Backgrounded</a:t>
            </a:r>
            <a:r>
              <a:rPr lang="en-US" dirty="0" smtClean="0"/>
              <a:t> – Completely obscured by another activity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0"/>
            <a:ext cx="6713537"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74222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Fundamentals</a:t>
            </a:r>
            <a:endParaRPr lang="en-US" dirty="0"/>
          </a:p>
        </p:txBody>
      </p:sp>
      <p:sp>
        <p:nvSpPr>
          <p:cNvPr id="3" name="Content Placeholder 2"/>
          <p:cNvSpPr>
            <a:spLocks noGrp="1"/>
          </p:cNvSpPr>
          <p:nvPr>
            <p:ph idx="1"/>
          </p:nvPr>
        </p:nvSpPr>
        <p:spPr>
          <a:xfrm>
            <a:off x="389436" y="1219200"/>
            <a:ext cx="8363938" cy="5596223"/>
          </a:xfrm>
        </p:spPr>
        <p:txBody>
          <a:bodyPr>
            <a:normAutofit/>
          </a:bodyPr>
          <a:lstStyle/>
          <a:p>
            <a:r>
              <a:rPr lang="en-US" dirty="0" smtClean="0"/>
              <a:t>Apps are written in Java</a:t>
            </a:r>
          </a:p>
          <a:p>
            <a:r>
              <a:rPr lang="en-US" dirty="0" smtClean="0"/>
              <a:t>Android SDK tools compile code into an Android package (.</a:t>
            </a:r>
            <a:r>
              <a:rPr lang="en-US" dirty="0" err="1" smtClean="0"/>
              <a:t>apk</a:t>
            </a:r>
            <a:r>
              <a:rPr lang="en-US" dirty="0" smtClean="0"/>
              <a:t>) - an archive file</a:t>
            </a:r>
          </a:p>
          <a:p>
            <a:r>
              <a:rPr lang="en-US" dirty="0" smtClean="0"/>
              <a:t>Each application, when installed, lives in its own security sandbox</a:t>
            </a:r>
          </a:p>
          <a:p>
            <a:r>
              <a:rPr lang="en-US" dirty="0" smtClean="0"/>
              <a:t>From Linux perspective, each app is assigned a unique user ID and as such can only access files associated with that user</a:t>
            </a:r>
          </a:p>
          <a:p>
            <a:r>
              <a:rPr lang="en-US" dirty="0" smtClean="0"/>
              <a:t>Each App runs in its own VM</a:t>
            </a:r>
          </a:p>
          <a:p>
            <a:r>
              <a:rPr lang="en-US" dirty="0" smtClean="0"/>
              <a:t>Every application run in its own Linux process</a:t>
            </a:r>
            <a:endParaRPr lang="en-US" dirty="0"/>
          </a:p>
        </p:txBody>
      </p:sp>
    </p:spTree>
    <p:extLst>
      <p:ext uri="{BB962C8B-B14F-4D97-AF65-F5344CB8AC3E}">
        <p14:creationId xmlns:p14="http://schemas.microsoft.com/office/powerpoint/2010/main" val="223516722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States</a:t>
            </a:r>
          </a:p>
        </p:txBody>
      </p:sp>
      <p:sp>
        <p:nvSpPr>
          <p:cNvPr id="3" name="Content Placeholder 2"/>
          <p:cNvSpPr>
            <a:spLocks noGrp="1"/>
          </p:cNvSpPr>
          <p:nvPr>
            <p:ph idx="1"/>
          </p:nvPr>
        </p:nvSpPr>
        <p:spPr>
          <a:xfrm>
            <a:off x="389436" y="1447800"/>
            <a:ext cx="8363938" cy="2314480"/>
          </a:xfrm>
        </p:spPr>
        <p:txBody>
          <a:bodyPr/>
          <a:lstStyle/>
          <a:p>
            <a:r>
              <a:rPr lang="en-US" dirty="0"/>
              <a:t>Restarted – An activity that is paused or </a:t>
            </a:r>
            <a:r>
              <a:rPr lang="en-US" dirty="0" smtClean="0"/>
              <a:t>stopped can be removed from memory by Android and if the user navigates back to the activity, it is restarted by Android</a:t>
            </a:r>
            <a:endParaRPr lang="en-US" dirty="0"/>
          </a:p>
          <a:p>
            <a:endParaRPr lang="en-US" dirty="0"/>
          </a:p>
        </p:txBody>
      </p:sp>
    </p:spTree>
    <p:extLst>
      <p:ext uri="{BB962C8B-B14F-4D97-AF65-F5344CB8AC3E}">
        <p14:creationId xmlns:p14="http://schemas.microsoft.com/office/powerpoint/2010/main" val="42435360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Lifecycle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760" y="1634490"/>
            <a:ext cx="5349240" cy="2251710"/>
          </a:xfrm>
          <a:prstGeom prst="rect">
            <a:avLst/>
          </a:prstGeom>
        </p:spPr>
      </p:pic>
    </p:spTree>
    <p:extLst>
      <p:ext uri="{BB962C8B-B14F-4D97-AF65-F5344CB8AC3E}">
        <p14:creationId xmlns:p14="http://schemas.microsoft.com/office/powerpoint/2010/main" val="265270614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7" cy="838200"/>
          </a:xfrm>
        </p:spPr>
        <p:txBody>
          <a:bodyPr>
            <a:normAutofit/>
          </a:bodyPr>
          <a:lstStyle/>
          <a:p>
            <a:r>
              <a:rPr lang="en-US" sz="4400" dirty="0" smtClean="0"/>
              <a:t>Events that trigger lifecycle changes</a:t>
            </a:r>
            <a:endParaRPr lang="en-US" sz="4400" dirty="0"/>
          </a:p>
        </p:txBody>
      </p:sp>
      <p:sp>
        <p:nvSpPr>
          <p:cNvPr id="3" name="Content Placeholder 2"/>
          <p:cNvSpPr>
            <a:spLocks noGrp="1"/>
          </p:cNvSpPr>
          <p:nvPr>
            <p:ph idx="1"/>
          </p:nvPr>
        </p:nvSpPr>
        <p:spPr>
          <a:xfrm>
            <a:off x="389436" y="1219200"/>
            <a:ext cx="8363938" cy="5054537"/>
          </a:xfrm>
        </p:spPr>
        <p:txBody>
          <a:bodyPr/>
          <a:lstStyle/>
          <a:p>
            <a:r>
              <a:rPr lang="en-US" dirty="0" smtClean="0"/>
              <a:t>Changing screen orientation destroys and re-creates activity from scratch</a:t>
            </a:r>
          </a:p>
          <a:p>
            <a:r>
              <a:rPr lang="en-US" dirty="0" smtClean="0"/>
              <a:t>Pressing Home button pauses the activity but does not destroy it</a:t>
            </a:r>
          </a:p>
          <a:p>
            <a:r>
              <a:rPr lang="en-US" dirty="0" smtClean="0"/>
              <a:t>Allowing the screen to sleep pauses the activity</a:t>
            </a:r>
          </a:p>
          <a:p>
            <a:r>
              <a:rPr lang="en-US" dirty="0" smtClean="0"/>
              <a:t>Pressing the app icon might start a new instance of the activity in spite of an existing one that is not destroyed</a:t>
            </a:r>
          </a:p>
          <a:p>
            <a:pPr marL="0" indent="0">
              <a:buNone/>
            </a:pPr>
            <a:endParaRPr lang="en-US" dirty="0"/>
          </a:p>
        </p:txBody>
      </p:sp>
    </p:spTree>
    <p:extLst>
      <p:ext uri="{BB962C8B-B14F-4D97-AF65-F5344CB8AC3E}">
        <p14:creationId xmlns:p14="http://schemas.microsoft.com/office/powerpoint/2010/main" val="131058842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Activity Lifecycle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3324535"/>
              </p:ext>
            </p:extLst>
          </p:nvPr>
        </p:nvGraphicFramePr>
        <p:xfrm>
          <a:off x="381000" y="1066800"/>
          <a:ext cx="8364538" cy="5405120"/>
        </p:xfrm>
        <a:graphic>
          <a:graphicData uri="http://schemas.openxmlformats.org/drawingml/2006/table">
            <a:tbl>
              <a:tblPr firstRow="1" bandRow="1">
                <a:tableStyleId>{5C22544A-7EE6-4342-B048-85BDC9FD1C3A}</a:tableStyleId>
              </a:tblPr>
              <a:tblGrid>
                <a:gridCol w="1981200"/>
                <a:gridCol w="6383338"/>
              </a:tblGrid>
              <a:tr h="370840">
                <a:tc>
                  <a:txBody>
                    <a:bodyPr/>
                    <a:lstStyle/>
                    <a:p>
                      <a:r>
                        <a:rPr lang="en-US" dirty="0" smtClean="0"/>
                        <a:t>Method Name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OnCreate</a:t>
                      </a:r>
                      <a:endParaRPr lang="en-US" dirty="0"/>
                    </a:p>
                  </a:txBody>
                  <a:tcPr/>
                </a:tc>
                <a:tc>
                  <a:txBody>
                    <a:bodyPr/>
                    <a:lstStyle/>
                    <a:p>
                      <a:r>
                        <a:rPr lang="en-US" dirty="0" smtClean="0"/>
                        <a:t>Inflates views</a:t>
                      </a:r>
                      <a:r>
                        <a:rPr lang="en-US" baseline="0" dirty="0" smtClean="0"/>
                        <a:t> and puts them on the screen. </a:t>
                      </a:r>
                    </a:p>
                    <a:p>
                      <a:r>
                        <a:rPr lang="en-US" baseline="0" dirty="0" smtClean="0"/>
                        <a:t>Get references to inflated views. Set listeners on views. All set up information goes here</a:t>
                      </a:r>
                      <a:endParaRPr lang="en-US" dirty="0"/>
                    </a:p>
                  </a:txBody>
                  <a:tcPr/>
                </a:tc>
              </a:tr>
              <a:tr h="370840">
                <a:tc>
                  <a:txBody>
                    <a:bodyPr/>
                    <a:lstStyle/>
                    <a:p>
                      <a:r>
                        <a:rPr lang="en-US" dirty="0" err="1" smtClean="0"/>
                        <a:t>OnStart</a:t>
                      </a:r>
                      <a:endParaRPr lang="en-US" dirty="0"/>
                    </a:p>
                  </a:txBody>
                  <a:tcPr/>
                </a:tc>
                <a:tc>
                  <a:txBody>
                    <a:bodyPr/>
                    <a:lstStyle/>
                    <a:p>
                      <a:r>
                        <a:rPr lang="en-US" dirty="0" smtClean="0"/>
                        <a:t>Called when activity comes to foreground after being launched</a:t>
                      </a:r>
                      <a:r>
                        <a:rPr lang="en-US" baseline="0" dirty="0" smtClean="0"/>
                        <a:t> first time or when brought back to the foreground after having been hidden</a:t>
                      </a:r>
                      <a:endParaRPr lang="en-US" dirty="0"/>
                    </a:p>
                  </a:txBody>
                  <a:tcPr/>
                </a:tc>
              </a:tr>
              <a:tr h="370840">
                <a:tc>
                  <a:txBody>
                    <a:bodyPr/>
                    <a:lstStyle/>
                    <a:p>
                      <a:r>
                        <a:rPr lang="en-US" dirty="0" err="1" smtClean="0"/>
                        <a:t>OnResume</a:t>
                      </a:r>
                      <a:endParaRPr lang="en-US" dirty="0"/>
                    </a:p>
                  </a:txBody>
                  <a:tcPr/>
                </a:tc>
                <a:tc>
                  <a:txBody>
                    <a:bodyPr/>
                    <a:lstStyle/>
                    <a:p>
                      <a:r>
                        <a:rPr lang="en-US" dirty="0" smtClean="0"/>
                        <a:t>Called just before</a:t>
                      </a:r>
                      <a:r>
                        <a:rPr lang="en-US" baseline="0" dirty="0" smtClean="0"/>
                        <a:t> the activity comes to the foreground. Good place to acquire resources needed for the app</a:t>
                      </a:r>
                      <a:endParaRPr lang="en-US" dirty="0"/>
                    </a:p>
                  </a:txBody>
                  <a:tcPr/>
                </a:tc>
              </a:tr>
              <a:tr h="370840">
                <a:tc>
                  <a:txBody>
                    <a:bodyPr/>
                    <a:lstStyle/>
                    <a:p>
                      <a:r>
                        <a:rPr lang="en-US" dirty="0" err="1" smtClean="0"/>
                        <a:t>OnPause</a:t>
                      </a:r>
                      <a:endParaRPr lang="en-US" dirty="0"/>
                    </a:p>
                  </a:txBody>
                  <a:tcPr/>
                </a:tc>
                <a:tc>
                  <a:txBody>
                    <a:bodyPr/>
                    <a:lstStyle/>
                    <a:p>
                      <a:r>
                        <a:rPr lang="en-US" dirty="0" smtClean="0"/>
                        <a:t>Called when a new activity leaves</a:t>
                      </a:r>
                      <a:r>
                        <a:rPr lang="en-US" baseline="0" dirty="0" smtClean="0"/>
                        <a:t> the foreground. Good place to release exclusive resources</a:t>
                      </a:r>
                      <a:endParaRPr lang="en-US" dirty="0"/>
                    </a:p>
                  </a:txBody>
                  <a:tcPr/>
                </a:tc>
              </a:tr>
              <a:tr h="370840">
                <a:tc>
                  <a:txBody>
                    <a:bodyPr/>
                    <a:lstStyle/>
                    <a:p>
                      <a:r>
                        <a:rPr lang="en-US" dirty="0" err="1" smtClean="0"/>
                        <a:t>OnStop</a:t>
                      </a:r>
                      <a:endParaRPr lang="en-US" dirty="0"/>
                    </a:p>
                  </a:txBody>
                  <a:tcPr/>
                </a:tc>
                <a:tc>
                  <a:txBody>
                    <a:bodyPr/>
                    <a:lstStyle/>
                    <a:p>
                      <a:r>
                        <a:rPr lang="en-US" dirty="0" smtClean="0"/>
                        <a:t>Called when the activity is about to be stopped</a:t>
                      </a:r>
                      <a:endParaRPr lang="en-US" dirty="0"/>
                    </a:p>
                  </a:txBody>
                  <a:tcPr/>
                </a:tc>
              </a:tr>
              <a:tr h="370840">
                <a:tc>
                  <a:txBody>
                    <a:bodyPr/>
                    <a:lstStyle/>
                    <a:p>
                      <a:r>
                        <a:rPr lang="en-US" dirty="0" err="1" smtClean="0"/>
                        <a:t>OnDestroy</a:t>
                      </a:r>
                      <a:endParaRPr lang="en-US" dirty="0"/>
                    </a:p>
                  </a:txBody>
                  <a:tcPr/>
                </a:tc>
                <a:tc>
                  <a:txBody>
                    <a:bodyPr/>
                    <a:lstStyle/>
                    <a:p>
                      <a:r>
                        <a:rPr lang="en-US" dirty="0" smtClean="0"/>
                        <a:t>May be called when the activity is shutting down either because finish() method is called on activity or Android</a:t>
                      </a:r>
                      <a:r>
                        <a:rPr lang="en-US" baseline="0" dirty="0" smtClean="0"/>
                        <a:t> closes the activity for  reclaiming memory resources</a:t>
                      </a:r>
                      <a:endParaRPr lang="en-US" dirty="0"/>
                    </a:p>
                  </a:txBody>
                  <a:tcPr/>
                </a:tc>
              </a:tr>
              <a:tr h="370840">
                <a:tc>
                  <a:txBody>
                    <a:bodyPr/>
                    <a:lstStyle/>
                    <a:p>
                      <a:r>
                        <a:rPr lang="en-US" dirty="0" err="1" smtClean="0"/>
                        <a:t>OnRestart</a:t>
                      </a:r>
                      <a:endParaRPr lang="en-US" dirty="0"/>
                    </a:p>
                  </a:txBody>
                  <a:tcPr/>
                </a:tc>
                <a:tc>
                  <a:txBody>
                    <a:bodyPr/>
                    <a:lstStyle/>
                    <a:p>
                      <a:r>
                        <a:rPr lang="en-US" dirty="0" smtClean="0"/>
                        <a:t>Called when the activity has been stopped</a:t>
                      </a:r>
                      <a:r>
                        <a:rPr lang="en-US" baseline="0" dirty="0" smtClean="0"/>
                        <a:t> and is now restarting. Followed by </a:t>
                      </a:r>
                      <a:r>
                        <a:rPr lang="en-US" baseline="0" dirty="0" err="1" smtClean="0"/>
                        <a:t>onStart</a:t>
                      </a:r>
                      <a:r>
                        <a:rPr lang="en-US" baseline="0" dirty="0" smtClean="0"/>
                        <a:t>() and </a:t>
                      </a:r>
                      <a:r>
                        <a:rPr lang="en-US" baseline="0" dirty="0" err="1" smtClean="0"/>
                        <a:t>onResume</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17479583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 Android</a:t>
            </a:r>
            <a:endParaRPr lang="en-US" dirty="0"/>
          </a:p>
        </p:txBody>
      </p:sp>
      <p:sp>
        <p:nvSpPr>
          <p:cNvPr id="3" name="Content Placeholder 2"/>
          <p:cNvSpPr>
            <a:spLocks noGrp="1"/>
          </p:cNvSpPr>
          <p:nvPr>
            <p:ph idx="1"/>
          </p:nvPr>
        </p:nvSpPr>
        <p:spPr>
          <a:xfrm>
            <a:off x="389436" y="1447800"/>
            <a:ext cx="8363938" cy="4825937"/>
          </a:xfrm>
        </p:spPr>
        <p:txBody>
          <a:bodyPr>
            <a:normAutofit lnSpcReduction="10000"/>
          </a:bodyPr>
          <a:lstStyle/>
          <a:p>
            <a:r>
              <a:rPr lang="en-US" dirty="0" smtClean="0"/>
              <a:t>Android provides logging capability</a:t>
            </a:r>
          </a:p>
          <a:p>
            <a:r>
              <a:rPr lang="en-US" dirty="0" smtClean="0"/>
              <a:t>API is similar to Log4j</a:t>
            </a:r>
          </a:p>
          <a:p>
            <a:r>
              <a:rPr lang="en-US" dirty="0" smtClean="0"/>
              <a:t>Logging is done via </a:t>
            </a:r>
            <a:r>
              <a:rPr lang="en-US" dirty="0" err="1" smtClean="0"/>
              <a:t>Log.d</a:t>
            </a:r>
            <a:r>
              <a:rPr lang="en-US" dirty="0" smtClean="0"/>
              <a:t>(TAG, </a:t>
            </a:r>
            <a:r>
              <a:rPr lang="en-US" dirty="0" err="1" smtClean="0"/>
              <a:t>msg</a:t>
            </a:r>
            <a:r>
              <a:rPr lang="en-US" dirty="0" smtClean="0"/>
              <a:t>) where TAG is something specific to your app</a:t>
            </a:r>
          </a:p>
          <a:p>
            <a:r>
              <a:rPr lang="en-US" dirty="0" smtClean="0"/>
              <a:t>TAG could be the name of the app or activity and can be used for  filtering the log messages</a:t>
            </a:r>
          </a:p>
          <a:p>
            <a:r>
              <a:rPr lang="en-US" dirty="0" smtClean="0"/>
              <a:t>Log takes different severity levels – debug, error, warning, info and even </a:t>
            </a:r>
            <a:r>
              <a:rPr lang="en-US" dirty="0" err="1" smtClean="0"/>
              <a:t>wtf</a:t>
            </a:r>
            <a:r>
              <a:rPr lang="en-US" dirty="0" smtClean="0"/>
              <a:t>! (what a terrible failure…)</a:t>
            </a:r>
          </a:p>
        </p:txBody>
      </p:sp>
    </p:spTree>
    <p:extLst>
      <p:ext uri="{BB962C8B-B14F-4D97-AF65-F5344CB8AC3E}">
        <p14:creationId xmlns:p14="http://schemas.microsoft.com/office/powerpoint/2010/main" val="61897442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 Android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62075"/>
            <a:ext cx="75057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588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a:xfrm>
            <a:off x="389436" y="1447800"/>
            <a:ext cx="8363938" cy="4887492"/>
          </a:xfrm>
        </p:spPr>
        <p:txBody>
          <a:bodyPr>
            <a:normAutofit fontScale="92500" lnSpcReduction="10000"/>
          </a:bodyPr>
          <a:lstStyle/>
          <a:p>
            <a:r>
              <a:rPr lang="en-US" dirty="0" smtClean="0"/>
              <a:t>Message passing infrastructure in Android</a:t>
            </a:r>
          </a:p>
          <a:p>
            <a:r>
              <a:rPr lang="en-US" dirty="0" smtClean="0"/>
              <a:t>Used to invoke components within the application and across applications</a:t>
            </a:r>
          </a:p>
          <a:p>
            <a:r>
              <a:rPr lang="en-US" dirty="0" smtClean="0"/>
              <a:t>Intents are commonly used for</a:t>
            </a:r>
          </a:p>
          <a:p>
            <a:pPr lvl="1"/>
            <a:r>
              <a:rPr lang="en-US" dirty="0" smtClean="0"/>
              <a:t>Start a service or activity (explicitly or implicitly)</a:t>
            </a:r>
          </a:p>
          <a:p>
            <a:pPr lvl="1"/>
            <a:r>
              <a:rPr lang="en-US" dirty="0" smtClean="0"/>
              <a:t>Broadcast an event</a:t>
            </a:r>
          </a:p>
          <a:p>
            <a:r>
              <a:rPr lang="en-US" dirty="0" smtClean="0"/>
              <a:t>Explicit intent specifies the class to receive the intent</a:t>
            </a:r>
          </a:p>
          <a:p>
            <a:r>
              <a:rPr lang="en-US" dirty="0" smtClean="0"/>
              <a:t>Implicit intent requests Android to perform an action</a:t>
            </a:r>
          </a:p>
        </p:txBody>
      </p:sp>
    </p:spTree>
    <p:extLst>
      <p:ext uri="{BB962C8B-B14F-4D97-AF65-F5344CB8AC3E}">
        <p14:creationId xmlns:p14="http://schemas.microsoft.com/office/powerpoint/2010/main" val="329325090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a:xfrm>
            <a:off x="389436" y="1447800"/>
            <a:ext cx="8363938" cy="4825937"/>
          </a:xfrm>
        </p:spPr>
        <p:txBody>
          <a:bodyPr>
            <a:normAutofit fontScale="92500" lnSpcReduction="10000"/>
          </a:bodyPr>
          <a:lstStyle/>
          <a:p>
            <a:r>
              <a:rPr lang="en-US" dirty="0" smtClean="0"/>
              <a:t>Android system </a:t>
            </a:r>
            <a:r>
              <a:rPr lang="en-US" dirty="0"/>
              <a:t>uses intents to broadcast messages across the </a:t>
            </a:r>
            <a:r>
              <a:rPr lang="en-US" dirty="0" smtClean="0"/>
              <a:t>system</a:t>
            </a:r>
          </a:p>
          <a:p>
            <a:r>
              <a:rPr lang="en-US" dirty="0" smtClean="0"/>
              <a:t>An Intent in the API is just a class in </a:t>
            </a:r>
            <a:r>
              <a:rPr lang="en-US" dirty="0" err="1" smtClean="0"/>
              <a:t>android.content</a:t>
            </a:r>
            <a:r>
              <a:rPr lang="en-US" dirty="0" smtClean="0"/>
              <a:t> package</a:t>
            </a:r>
          </a:p>
          <a:p>
            <a:r>
              <a:rPr lang="en-US" dirty="0" smtClean="0"/>
              <a:t>Intents can be used to launch Activities via </a:t>
            </a:r>
            <a:r>
              <a:rPr lang="en-US" dirty="0" err="1" smtClean="0"/>
              <a:t>startActivity</a:t>
            </a:r>
            <a:r>
              <a:rPr lang="en-US" dirty="0" smtClean="0"/>
              <a:t>(intent) method</a:t>
            </a:r>
          </a:p>
          <a:p>
            <a:r>
              <a:rPr lang="en-US" dirty="0" smtClean="0"/>
              <a:t>Intent can carry data as extras as it provides a dictionary like interface</a:t>
            </a:r>
          </a:p>
          <a:p>
            <a:r>
              <a:rPr lang="en-US" dirty="0" smtClean="0"/>
              <a:t>Extras are a mechanism to attach primitive values to an Intent</a:t>
            </a:r>
            <a:endParaRPr lang="en-US" dirty="0"/>
          </a:p>
        </p:txBody>
      </p:sp>
    </p:spTree>
    <p:extLst>
      <p:ext uri="{BB962C8B-B14F-4D97-AF65-F5344CB8AC3E}">
        <p14:creationId xmlns:p14="http://schemas.microsoft.com/office/powerpoint/2010/main" val="340801683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uses of Intent</a:t>
            </a:r>
            <a:endParaRPr lang="en-US" dirty="0"/>
          </a:p>
        </p:txBody>
      </p:sp>
      <p:sp>
        <p:nvSpPr>
          <p:cNvPr id="3" name="Content Placeholder 2"/>
          <p:cNvSpPr>
            <a:spLocks noGrp="1"/>
          </p:cNvSpPr>
          <p:nvPr>
            <p:ph idx="1"/>
          </p:nvPr>
        </p:nvSpPr>
        <p:spPr>
          <a:xfrm>
            <a:off x="389436" y="1447800"/>
            <a:ext cx="8363938" cy="3693319"/>
          </a:xfrm>
        </p:spPr>
        <p:txBody>
          <a:bodyPr>
            <a:normAutofit fontScale="92500" lnSpcReduction="10000"/>
          </a:bodyPr>
          <a:lstStyle/>
          <a:p>
            <a:r>
              <a:rPr lang="en-US" dirty="0" smtClean="0"/>
              <a:t>Activity transition</a:t>
            </a:r>
          </a:p>
          <a:p>
            <a:r>
              <a:rPr lang="en-US" dirty="0" smtClean="0"/>
              <a:t>Data Transfer from one component to other</a:t>
            </a:r>
          </a:p>
          <a:p>
            <a:r>
              <a:rPr lang="en-US" dirty="0" smtClean="0"/>
              <a:t>Sending SMS and MMS</a:t>
            </a:r>
          </a:p>
          <a:p>
            <a:r>
              <a:rPr lang="en-US" dirty="0" smtClean="0"/>
              <a:t>Sending e-mails and social media posts</a:t>
            </a:r>
          </a:p>
          <a:p>
            <a:r>
              <a:rPr lang="en-US" dirty="0" smtClean="0"/>
              <a:t>Accessing Camera</a:t>
            </a:r>
          </a:p>
          <a:p>
            <a:r>
              <a:rPr lang="en-US" dirty="0" smtClean="0"/>
              <a:t>Handling broadcast messages</a:t>
            </a:r>
          </a:p>
          <a:p>
            <a:r>
              <a:rPr lang="en-US" dirty="0" smtClean="0"/>
              <a:t>And others…</a:t>
            </a:r>
          </a:p>
        </p:txBody>
      </p:sp>
    </p:spTree>
    <p:extLst>
      <p:ext uri="{BB962C8B-B14F-4D97-AF65-F5344CB8AC3E}">
        <p14:creationId xmlns:p14="http://schemas.microsoft.com/office/powerpoint/2010/main" val="64111664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 Intent - </a:t>
            </a:r>
            <a:r>
              <a:rPr lang="en-US" dirty="0"/>
              <a:t>Common Example </a:t>
            </a:r>
          </a:p>
        </p:txBody>
      </p:sp>
      <p:sp>
        <p:nvSpPr>
          <p:cNvPr id="3" name="Content Placeholder 2"/>
          <p:cNvSpPr>
            <a:spLocks noGrp="1"/>
          </p:cNvSpPr>
          <p:nvPr>
            <p:ph idx="1"/>
          </p:nvPr>
        </p:nvSpPr>
        <p:spPr>
          <a:xfrm>
            <a:off x="389436" y="1143000"/>
            <a:ext cx="8363938" cy="2619280"/>
          </a:xfrm>
        </p:spPr>
        <p:txBody>
          <a:bodyPr/>
          <a:lstStyle/>
          <a:p>
            <a:r>
              <a:rPr lang="en-US" dirty="0" smtClean="0"/>
              <a:t>A common task is the sharing of information via email, messaging, social networking, </a:t>
            </a:r>
            <a:r>
              <a:rPr lang="en-US" dirty="0" err="1" smtClean="0"/>
              <a:t>etc</a:t>
            </a:r>
            <a:endParaRPr lang="en-US" dirty="0" smtClean="0"/>
          </a:p>
          <a:p>
            <a:r>
              <a:rPr lang="en-US" dirty="0" smtClean="0"/>
              <a:t>The intent for this is Share Intent  which brings up the available options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96936"/>
            <a:ext cx="209550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42614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Fundamentals</a:t>
            </a:r>
            <a:endParaRPr lang="en-US" dirty="0"/>
          </a:p>
        </p:txBody>
      </p:sp>
      <p:sp>
        <p:nvSpPr>
          <p:cNvPr id="3" name="Content Placeholder 2"/>
          <p:cNvSpPr>
            <a:spLocks noGrp="1"/>
          </p:cNvSpPr>
          <p:nvPr>
            <p:ph idx="1"/>
          </p:nvPr>
        </p:nvSpPr>
        <p:spPr>
          <a:xfrm>
            <a:off x="389436" y="1143000"/>
            <a:ext cx="8363938" cy="5426202"/>
          </a:xfrm>
        </p:spPr>
        <p:txBody>
          <a:bodyPr>
            <a:normAutofit lnSpcReduction="10000"/>
          </a:bodyPr>
          <a:lstStyle/>
          <a:p>
            <a:r>
              <a:rPr lang="en-US" sz="2800" dirty="0" smtClean="0"/>
              <a:t>Android starts the process when any of the app’s components need to be executed</a:t>
            </a:r>
          </a:p>
          <a:p>
            <a:r>
              <a:rPr lang="en-US" sz="2800" dirty="0" smtClean="0"/>
              <a:t>Android shuts down the process when its no longer needed or to save resources</a:t>
            </a:r>
          </a:p>
          <a:p>
            <a:r>
              <a:rPr lang="en-US" sz="2800" dirty="0" smtClean="0"/>
              <a:t>Each app has access only to the components that it requires to do its work and no more – Principle of Least Privilege</a:t>
            </a:r>
          </a:p>
          <a:p>
            <a:r>
              <a:rPr lang="en-US" sz="2800" dirty="0" smtClean="0"/>
              <a:t>An app can request permission to access device data (e.g.: user contacts, SMS messages, SD card, camera, </a:t>
            </a:r>
            <a:r>
              <a:rPr lang="en-US" sz="2800" dirty="0" err="1" smtClean="0"/>
              <a:t>etc</a:t>
            </a:r>
            <a:r>
              <a:rPr lang="en-US" sz="2800" dirty="0" smtClean="0"/>
              <a:t>)</a:t>
            </a:r>
          </a:p>
          <a:p>
            <a:r>
              <a:rPr lang="en-US" sz="2800" dirty="0"/>
              <a:t>P</a:t>
            </a:r>
            <a:r>
              <a:rPr lang="en-US" sz="2800" dirty="0" smtClean="0"/>
              <a:t>ermissions must be granted by user at install time of the </a:t>
            </a:r>
            <a:r>
              <a:rPr lang="en-US" sz="2800" dirty="0" smtClean="0"/>
              <a:t>app (this has changed in Marshmallow)</a:t>
            </a:r>
            <a:endParaRPr lang="en-US" sz="2800" dirty="0"/>
          </a:p>
        </p:txBody>
      </p:sp>
    </p:spTree>
    <p:extLst>
      <p:ext uri="{BB962C8B-B14F-4D97-AF65-F5344CB8AC3E}">
        <p14:creationId xmlns:p14="http://schemas.microsoft.com/office/powerpoint/2010/main" val="13009574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 Transition</a:t>
            </a:r>
            <a:endParaRPr lang="en-US" dirty="0"/>
          </a:p>
        </p:txBody>
      </p:sp>
      <p:sp>
        <p:nvSpPr>
          <p:cNvPr id="3" name="Content Placeholder 2"/>
          <p:cNvSpPr>
            <a:spLocks noGrp="1"/>
          </p:cNvSpPr>
          <p:nvPr>
            <p:ph idx="1"/>
          </p:nvPr>
        </p:nvSpPr>
        <p:spPr>
          <a:xfrm>
            <a:off x="389436" y="1143000"/>
            <a:ext cx="8363938" cy="5181600"/>
          </a:xfrm>
        </p:spPr>
        <p:txBody>
          <a:bodyPr>
            <a:normAutofit/>
          </a:bodyPr>
          <a:lstStyle/>
          <a:p>
            <a:r>
              <a:rPr lang="en-US" dirty="0" smtClean="0"/>
              <a:t>Activities can launch other activities within the same app</a:t>
            </a:r>
          </a:p>
          <a:p>
            <a:r>
              <a:rPr lang="en-US" dirty="0" smtClean="0"/>
              <a:t>Typically use explicit intents for this via the </a:t>
            </a:r>
            <a:r>
              <a:rPr lang="en-US" dirty="0" err="1" smtClean="0"/>
              <a:t>startActivity</a:t>
            </a:r>
            <a:r>
              <a:rPr lang="en-US" dirty="0" smtClean="0"/>
              <a:t>() API call</a:t>
            </a:r>
          </a:p>
          <a:p>
            <a:r>
              <a:rPr lang="en-US" dirty="0" smtClean="0"/>
              <a:t>Sub Activities can return results to the calling activity via </a:t>
            </a:r>
            <a:r>
              <a:rPr lang="en-US" dirty="0" err="1" smtClean="0"/>
              <a:t>setResult</a:t>
            </a:r>
            <a:r>
              <a:rPr lang="en-US" dirty="0" smtClean="0"/>
              <a:t>() API call</a:t>
            </a:r>
          </a:p>
          <a:p>
            <a:r>
              <a:rPr lang="en-US" dirty="0" smtClean="0"/>
              <a:t>To obtain the result and status from calling activity, the parent activity should override the </a:t>
            </a:r>
            <a:r>
              <a:rPr lang="en-US" dirty="0" err="1" smtClean="0"/>
              <a:t>onActivityResult</a:t>
            </a:r>
            <a:r>
              <a:rPr lang="en-US" dirty="0" smtClean="0"/>
              <a:t>() API call</a:t>
            </a:r>
          </a:p>
        </p:txBody>
      </p:sp>
    </p:spTree>
    <p:extLst>
      <p:ext uri="{BB962C8B-B14F-4D97-AF65-F5344CB8AC3E}">
        <p14:creationId xmlns:p14="http://schemas.microsoft.com/office/powerpoint/2010/main" val="334084529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a:xfrm>
            <a:off x="389436" y="1447800"/>
            <a:ext cx="8363938" cy="5312223"/>
          </a:xfrm>
        </p:spPr>
        <p:txBody>
          <a:bodyPr>
            <a:normAutofit lnSpcReduction="10000"/>
          </a:bodyPr>
          <a:lstStyle/>
          <a:p>
            <a:r>
              <a:rPr lang="en-US" dirty="0" smtClean="0"/>
              <a:t>An Intent has</a:t>
            </a:r>
          </a:p>
          <a:p>
            <a:pPr lvl="1"/>
            <a:r>
              <a:rPr lang="en-US" dirty="0" smtClean="0"/>
              <a:t>Action – specifies the action that needs to be performed (string or predefined constant)</a:t>
            </a:r>
          </a:p>
          <a:p>
            <a:pPr lvl="1"/>
            <a:r>
              <a:rPr lang="en-US" dirty="0" smtClean="0"/>
              <a:t>Component – target component to process the intent</a:t>
            </a:r>
          </a:p>
          <a:p>
            <a:pPr lvl="1"/>
            <a:r>
              <a:rPr lang="en-US" dirty="0" smtClean="0"/>
              <a:t>Data – URI of the data to be acted on</a:t>
            </a:r>
          </a:p>
          <a:p>
            <a:pPr lvl="1"/>
            <a:r>
              <a:rPr lang="en-US" dirty="0" smtClean="0"/>
              <a:t>Type – MIME type of data to be acted on</a:t>
            </a:r>
          </a:p>
          <a:p>
            <a:pPr lvl="1"/>
            <a:r>
              <a:rPr lang="en-US" dirty="0" smtClean="0"/>
              <a:t>Category – Grouping mechanism for intents</a:t>
            </a:r>
          </a:p>
          <a:p>
            <a:pPr lvl="1"/>
            <a:r>
              <a:rPr lang="en-US" dirty="0" smtClean="0"/>
              <a:t>Flags – extra information to define the processing</a:t>
            </a:r>
          </a:p>
          <a:p>
            <a:pPr lvl="1"/>
            <a:r>
              <a:rPr lang="en-US" dirty="0" smtClean="0"/>
              <a:t>Extras – Key-value pairs of extra data to process </a:t>
            </a:r>
            <a:r>
              <a:rPr lang="en-US" smtClean="0"/>
              <a:t>the intent</a:t>
            </a:r>
            <a:endParaRPr lang="en-US" dirty="0"/>
          </a:p>
        </p:txBody>
      </p:sp>
    </p:spTree>
    <p:extLst>
      <p:ext uri="{BB962C8B-B14F-4D97-AF65-F5344CB8AC3E}">
        <p14:creationId xmlns:p14="http://schemas.microsoft.com/office/powerpoint/2010/main" val="348518475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and Sending Intents</a:t>
            </a:r>
            <a:endParaRPr lang="en-US" dirty="0"/>
          </a:p>
        </p:txBody>
      </p:sp>
      <p:sp>
        <p:nvSpPr>
          <p:cNvPr id="3" name="Content Placeholder 2"/>
          <p:cNvSpPr>
            <a:spLocks noGrp="1"/>
          </p:cNvSpPr>
          <p:nvPr>
            <p:ph idx="1"/>
          </p:nvPr>
        </p:nvSpPr>
        <p:spPr>
          <a:xfrm>
            <a:off x="389436" y="1447800"/>
            <a:ext cx="8363938" cy="4536627"/>
          </a:xfrm>
        </p:spPr>
        <p:txBody>
          <a:bodyPr/>
          <a:lstStyle/>
          <a:p>
            <a:r>
              <a:rPr lang="en-US" dirty="0" smtClean="0"/>
              <a:t>Two ways to inform Android system that your app would like to receive intents sent out by other apps, Android system or your own app</a:t>
            </a:r>
          </a:p>
          <a:p>
            <a:pPr lvl="1"/>
            <a:r>
              <a:rPr lang="en-US" dirty="0" smtClean="0"/>
              <a:t>Declaring an intent-filter in manifest file</a:t>
            </a:r>
          </a:p>
          <a:p>
            <a:pPr lvl="1"/>
            <a:r>
              <a:rPr lang="en-US" dirty="0" smtClean="0"/>
              <a:t>Programmatically at runtime via </a:t>
            </a:r>
            <a:r>
              <a:rPr lang="en-US" dirty="0" err="1" smtClean="0"/>
              <a:t>IntentFilter</a:t>
            </a:r>
            <a:r>
              <a:rPr lang="en-US" dirty="0" smtClean="0"/>
              <a:t> object</a:t>
            </a:r>
          </a:p>
          <a:p>
            <a:r>
              <a:rPr lang="en-US" dirty="0" smtClean="0"/>
              <a:t>When you send out an intent, you broadcast it to the whole system or specifically to a component</a:t>
            </a:r>
            <a:endParaRPr lang="en-US" dirty="0"/>
          </a:p>
        </p:txBody>
      </p:sp>
    </p:spTree>
    <p:extLst>
      <p:ext uri="{BB962C8B-B14F-4D97-AF65-F5344CB8AC3E}">
        <p14:creationId xmlns:p14="http://schemas.microsoft.com/office/powerpoint/2010/main" val="6292683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Filters</a:t>
            </a:r>
            <a:endParaRPr lang="en-US" dirty="0"/>
          </a:p>
        </p:txBody>
      </p:sp>
      <p:sp>
        <p:nvSpPr>
          <p:cNvPr id="3" name="Content Placeholder 2"/>
          <p:cNvSpPr>
            <a:spLocks noGrp="1"/>
          </p:cNvSpPr>
          <p:nvPr>
            <p:ph idx="1"/>
          </p:nvPr>
        </p:nvSpPr>
        <p:spPr>
          <a:xfrm>
            <a:off x="389436" y="1219200"/>
            <a:ext cx="8363938" cy="5054537"/>
          </a:xfrm>
        </p:spPr>
        <p:txBody>
          <a:bodyPr/>
          <a:lstStyle/>
          <a:p>
            <a:r>
              <a:rPr lang="en-US" dirty="0" smtClean="0"/>
              <a:t>Within an activity you can add intent-filter nodes that specify the intents that can start the activity</a:t>
            </a:r>
          </a:p>
          <a:p>
            <a:r>
              <a:rPr lang="en-US" dirty="0" smtClean="0"/>
              <a:t>Each intent filter specifies one or more actions and categories</a:t>
            </a:r>
          </a:p>
          <a:p>
            <a:r>
              <a:rPr lang="en-US" dirty="0" smtClean="0"/>
              <a:t>For an activity to be available from the application launcher, it should have a MAIN action and LAUNCHER category</a:t>
            </a:r>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410200"/>
            <a:ext cx="491490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103116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Filters</a:t>
            </a:r>
            <a:endParaRPr lang="en-US" dirty="0"/>
          </a:p>
        </p:txBody>
      </p:sp>
      <p:sp>
        <p:nvSpPr>
          <p:cNvPr id="3" name="Content Placeholder 2"/>
          <p:cNvSpPr>
            <a:spLocks noGrp="1"/>
          </p:cNvSpPr>
          <p:nvPr>
            <p:ph idx="1"/>
          </p:nvPr>
        </p:nvSpPr>
        <p:spPr>
          <a:xfrm>
            <a:off x="389436" y="1447800"/>
            <a:ext cx="8363938" cy="4124206"/>
          </a:xfrm>
        </p:spPr>
        <p:txBody>
          <a:bodyPr>
            <a:normAutofit fontScale="92500" lnSpcReduction="10000"/>
          </a:bodyPr>
          <a:lstStyle/>
          <a:p>
            <a:r>
              <a:rPr lang="en-US" dirty="0" smtClean="0"/>
              <a:t>Specifies what types of intent the component can receive </a:t>
            </a:r>
          </a:p>
          <a:p>
            <a:r>
              <a:rPr lang="en-US" dirty="0" smtClean="0"/>
              <a:t>To register an activity as an intent handler, you should add an intent-filter with the following information</a:t>
            </a:r>
          </a:p>
          <a:p>
            <a:pPr lvl="1"/>
            <a:r>
              <a:rPr lang="en-US" dirty="0" smtClean="0"/>
              <a:t>Action – Specify </a:t>
            </a:r>
            <a:r>
              <a:rPr lang="en-US" dirty="0" err="1" smtClean="0"/>
              <a:t>android:name</a:t>
            </a:r>
            <a:r>
              <a:rPr lang="en-US" dirty="0" smtClean="0"/>
              <a:t> attribute.</a:t>
            </a:r>
          </a:p>
          <a:p>
            <a:pPr lvl="1"/>
            <a:r>
              <a:rPr lang="en-US" dirty="0" smtClean="0"/>
              <a:t>Category – Specify </a:t>
            </a:r>
            <a:r>
              <a:rPr lang="en-US" dirty="0" err="1" smtClean="0"/>
              <a:t>android:name</a:t>
            </a:r>
            <a:r>
              <a:rPr lang="en-US" dirty="0" smtClean="0"/>
              <a:t> attribute</a:t>
            </a:r>
          </a:p>
          <a:p>
            <a:pPr lvl="1"/>
            <a:r>
              <a:rPr lang="en-US" dirty="0" smtClean="0"/>
              <a:t>Data – Specify the data type your component can act on </a:t>
            </a:r>
            <a:endParaRPr lang="en-US" dirty="0"/>
          </a:p>
        </p:txBody>
      </p:sp>
    </p:spTree>
    <p:extLst>
      <p:ext uri="{BB962C8B-B14F-4D97-AF65-F5344CB8AC3E}">
        <p14:creationId xmlns:p14="http://schemas.microsoft.com/office/powerpoint/2010/main" val="283664368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563019"/>
            <a:ext cx="746760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893881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Resolution</a:t>
            </a:r>
            <a:endParaRPr lang="en-US" dirty="0"/>
          </a:p>
        </p:txBody>
      </p:sp>
      <p:sp>
        <p:nvSpPr>
          <p:cNvPr id="3" name="Content Placeholder 2"/>
          <p:cNvSpPr>
            <a:spLocks noGrp="1"/>
          </p:cNvSpPr>
          <p:nvPr>
            <p:ph idx="1"/>
          </p:nvPr>
        </p:nvSpPr>
        <p:spPr>
          <a:xfrm>
            <a:off x="389436" y="1447800"/>
            <a:ext cx="8363938" cy="4727448"/>
          </a:xfrm>
        </p:spPr>
        <p:txBody>
          <a:bodyPr>
            <a:normAutofit fontScale="92500"/>
          </a:bodyPr>
          <a:lstStyle/>
          <a:p>
            <a:r>
              <a:rPr lang="en-US" dirty="0" smtClean="0"/>
              <a:t>Intent is an abstract description of some operation</a:t>
            </a:r>
          </a:p>
          <a:p>
            <a:r>
              <a:rPr lang="en-US" dirty="0" smtClean="0"/>
              <a:t>When an intent is sent, Android has to determine where the Intent should be delivered – this is called Intent Resolution</a:t>
            </a:r>
          </a:p>
          <a:p>
            <a:r>
              <a:rPr lang="en-US" dirty="0" smtClean="0"/>
              <a:t>With explicit intents, there can only be one receiver, so is straight forward</a:t>
            </a:r>
          </a:p>
          <a:p>
            <a:r>
              <a:rPr lang="en-US" dirty="0" smtClean="0"/>
              <a:t>With implicit intents, the intent resolution mechanism depends on action, data URI/type and category</a:t>
            </a:r>
            <a:endParaRPr lang="en-US" dirty="0"/>
          </a:p>
        </p:txBody>
      </p:sp>
    </p:spTree>
    <p:extLst>
      <p:ext uri="{BB962C8B-B14F-4D97-AF65-F5344CB8AC3E}">
        <p14:creationId xmlns:p14="http://schemas.microsoft.com/office/powerpoint/2010/main" val="400632774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Action</a:t>
            </a:r>
            <a:endParaRPr lang="en-US" dirty="0"/>
          </a:p>
        </p:txBody>
      </p:sp>
      <p:sp>
        <p:nvSpPr>
          <p:cNvPr id="3" name="Content Placeholder 2"/>
          <p:cNvSpPr>
            <a:spLocks noGrp="1"/>
          </p:cNvSpPr>
          <p:nvPr>
            <p:ph idx="1"/>
          </p:nvPr>
        </p:nvSpPr>
        <p:spPr>
          <a:xfrm>
            <a:off x="389436" y="1447800"/>
            <a:ext cx="8363938" cy="4382738"/>
          </a:xfrm>
        </p:spPr>
        <p:txBody>
          <a:bodyPr>
            <a:normAutofit fontScale="92500" lnSpcReduction="10000"/>
          </a:bodyPr>
          <a:lstStyle/>
          <a:p>
            <a:r>
              <a:rPr lang="en-US" dirty="0" smtClean="0"/>
              <a:t>Each intent filter should specify at least one action tag</a:t>
            </a:r>
          </a:p>
          <a:p>
            <a:r>
              <a:rPr lang="en-US" dirty="0" smtClean="0"/>
              <a:t>There are a number of predefined action in Android and an app can define its own</a:t>
            </a:r>
          </a:p>
          <a:p>
            <a:r>
              <a:rPr lang="en-US" dirty="0" smtClean="0"/>
              <a:t>Actions are strings that self-describing.</a:t>
            </a:r>
          </a:p>
          <a:p>
            <a:r>
              <a:rPr lang="en-US" dirty="0" smtClean="0"/>
              <a:t>Standard is to use Java package naming convention </a:t>
            </a:r>
            <a:r>
              <a:rPr lang="en-US" dirty="0" err="1" smtClean="0"/>
              <a:t>Eg:</a:t>
            </a:r>
            <a:r>
              <a:rPr lang="en-US" i="1" dirty="0" err="1" smtClean="0"/>
              <a:t>android.intent.action.MAIN</a:t>
            </a:r>
            <a:endParaRPr lang="en-US" i="1" dirty="0" smtClean="0"/>
          </a:p>
          <a:p>
            <a:r>
              <a:rPr lang="en-US" dirty="0" smtClean="0"/>
              <a:t>Actions have to be unique, hence the Java package naming convention</a:t>
            </a:r>
            <a:endParaRPr lang="en-US" dirty="0"/>
          </a:p>
        </p:txBody>
      </p:sp>
    </p:spTree>
    <p:extLst>
      <p:ext uri="{BB962C8B-B14F-4D97-AF65-F5344CB8AC3E}">
        <p14:creationId xmlns:p14="http://schemas.microsoft.com/office/powerpoint/2010/main" val="324817013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Data</a:t>
            </a:r>
            <a:endParaRPr lang="en-US" dirty="0"/>
          </a:p>
        </p:txBody>
      </p:sp>
      <p:sp>
        <p:nvSpPr>
          <p:cNvPr id="3" name="Content Placeholder 2"/>
          <p:cNvSpPr>
            <a:spLocks noGrp="1"/>
          </p:cNvSpPr>
          <p:nvPr>
            <p:ph idx="1"/>
          </p:nvPr>
        </p:nvSpPr>
        <p:spPr>
          <a:xfrm>
            <a:off x="389436" y="1447800"/>
            <a:ext cx="8363938" cy="3841052"/>
          </a:xfrm>
        </p:spPr>
        <p:txBody>
          <a:bodyPr/>
          <a:lstStyle/>
          <a:p>
            <a:r>
              <a:rPr lang="en-US" dirty="0" smtClean="0"/>
              <a:t>Enables an action performed by a component</a:t>
            </a:r>
          </a:p>
          <a:p>
            <a:r>
              <a:rPr lang="en-US" dirty="0" smtClean="0"/>
              <a:t>Carries with additional data required for the action</a:t>
            </a:r>
          </a:p>
          <a:p>
            <a:r>
              <a:rPr lang="en-US" dirty="0" smtClean="0"/>
              <a:t>For </a:t>
            </a:r>
            <a:r>
              <a:rPr lang="en-US" dirty="0" err="1" smtClean="0"/>
              <a:t>Eg</a:t>
            </a:r>
            <a:r>
              <a:rPr lang="en-US" dirty="0" smtClean="0"/>
              <a:t>: ACTION_CALL requires data for the telephone number</a:t>
            </a:r>
          </a:p>
          <a:p>
            <a:r>
              <a:rPr lang="en-US" dirty="0" smtClean="0"/>
              <a:t>Data is given to the intent in the form of URI (</a:t>
            </a:r>
            <a:r>
              <a:rPr lang="en-US" dirty="0" err="1" smtClean="0"/>
              <a:t>Eg</a:t>
            </a:r>
            <a:r>
              <a:rPr lang="en-US" dirty="0" smtClean="0"/>
              <a:t>: tel:604-123-4567)</a:t>
            </a:r>
            <a:endParaRPr lang="en-US" dirty="0"/>
          </a:p>
        </p:txBody>
      </p:sp>
    </p:spTree>
    <p:extLst>
      <p:ext uri="{BB962C8B-B14F-4D97-AF65-F5344CB8AC3E}">
        <p14:creationId xmlns:p14="http://schemas.microsoft.com/office/powerpoint/2010/main" val="353577950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Category</a:t>
            </a:r>
            <a:endParaRPr lang="en-US" dirty="0"/>
          </a:p>
        </p:txBody>
      </p:sp>
      <p:sp>
        <p:nvSpPr>
          <p:cNvPr id="3" name="Content Placeholder 2"/>
          <p:cNvSpPr>
            <a:spLocks noGrp="1"/>
          </p:cNvSpPr>
          <p:nvPr>
            <p:ph idx="1"/>
          </p:nvPr>
        </p:nvSpPr>
        <p:spPr>
          <a:xfrm>
            <a:off x="389436" y="1447800"/>
            <a:ext cx="8363938" cy="3299365"/>
          </a:xfrm>
        </p:spPr>
        <p:txBody>
          <a:bodyPr/>
          <a:lstStyle/>
          <a:p>
            <a:r>
              <a:rPr lang="en-US" dirty="0" smtClean="0"/>
              <a:t>An intent filter can have multiple category tags</a:t>
            </a:r>
          </a:p>
          <a:p>
            <a:r>
              <a:rPr lang="en-US" dirty="0" smtClean="0"/>
              <a:t>Commonly used Category is LAUNCHER to make an activity appear in the application launcher</a:t>
            </a:r>
          </a:p>
          <a:p>
            <a:r>
              <a:rPr lang="en-US" dirty="0" smtClean="0"/>
              <a:t>DEFAULT is used for activities that are launched by explicit intent</a:t>
            </a:r>
          </a:p>
        </p:txBody>
      </p:sp>
    </p:spTree>
    <p:extLst>
      <p:ext uri="{BB962C8B-B14F-4D97-AF65-F5344CB8AC3E}">
        <p14:creationId xmlns:p14="http://schemas.microsoft.com/office/powerpoint/2010/main" val="28519226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Android apps are different?</a:t>
            </a:r>
            <a:endParaRPr lang="en-US" dirty="0"/>
          </a:p>
        </p:txBody>
      </p:sp>
      <p:sp>
        <p:nvSpPr>
          <p:cNvPr id="3" name="Content Placeholder 2"/>
          <p:cNvSpPr>
            <a:spLocks noGrp="1"/>
          </p:cNvSpPr>
          <p:nvPr>
            <p:ph idx="1"/>
          </p:nvPr>
        </p:nvSpPr>
        <p:spPr>
          <a:xfrm>
            <a:off x="389436" y="1143000"/>
            <a:ext cx="8363938" cy="5334000"/>
          </a:xfrm>
        </p:spPr>
        <p:txBody>
          <a:bodyPr>
            <a:normAutofit/>
          </a:bodyPr>
          <a:lstStyle/>
          <a:p>
            <a:r>
              <a:rPr lang="en-US" dirty="0" smtClean="0"/>
              <a:t>Unlike desktop applications, there is no single point of entry for Android apps </a:t>
            </a:r>
          </a:p>
          <a:p>
            <a:r>
              <a:rPr lang="en-US" dirty="0" smtClean="0"/>
              <a:t>If you look at the source code of an Android app, there is no main() which is typical in a Java application</a:t>
            </a:r>
          </a:p>
          <a:p>
            <a:r>
              <a:rPr lang="en-US" dirty="0" smtClean="0"/>
              <a:t>Apps are made up of one or more of the components – Activities, Services, Broadcast Receivers and Content Providers</a:t>
            </a:r>
          </a:p>
          <a:p>
            <a:r>
              <a:rPr lang="en-US" dirty="0" smtClean="0"/>
              <a:t>Components interact with one another to create an app</a:t>
            </a:r>
          </a:p>
        </p:txBody>
      </p:sp>
    </p:spTree>
    <p:extLst>
      <p:ext uri="{BB962C8B-B14F-4D97-AF65-F5344CB8AC3E}">
        <p14:creationId xmlns:p14="http://schemas.microsoft.com/office/powerpoint/2010/main" val="336362776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Extras</a:t>
            </a:r>
            <a:endParaRPr lang="en-US" dirty="0"/>
          </a:p>
        </p:txBody>
      </p:sp>
      <p:sp>
        <p:nvSpPr>
          <p:cNvPr id="3" name="Content Placeholder 2"/>
          <p:cNvSpPr>
            <a:spLocks noGrp="1"/>
          </p:cNvSpPr>
          <p:nvPr>
            <p:ph idx="1"/>
          </p:nvPr>
        </p:nvSpPr>
        <p:spPr>
          <a:xfrm>
            <a:off x="389436" y="1447800"/>
            <a:ext cx="8363938" cy="5170646"/>
          </a:xfrm>
        </p:spPr>
        <p:txBody>
          <a:bodyPr>
            <a:normAutofit fontScale="92500" lnSpcReduction="10000"/>
          </a:bodyPr>
          <a:lstStyle/>
          <a:p>
            <a:r>
              <a:rPr lang="en-US" dirty="0" smtClean="0"/>
              <a:t>An activity should never reference another’s activity’s data directly and instead should rely on intent to carry the data</a:t>
            </a:r>
          </a:p>
          <a:p>
            <a:r>
              <a:rPr lang="en-US" dirty="0"/>
              <a:t>An intent can carry data along with </a:t>
            </a:r>
            <a:r>
              <a:rPr lang="en-US" dirty="0" smtClean="0"/>
              <a:t>it and should be the mechanism</a:t>
            </a:r>
          </a:p>
          <a:p>
            <a:r>
              <a:rPr lang="en-US" dirty="0" smtClean="0"/>
              <a:t>Intent has an Extra bundle which can store string-primitive pairs</a:t>
            </a:r>
          </a:p>
          <a:p>
            <a:r>
              <a:rPr lang="en-US" dirty="0" smtClean="0"/>
              <a:t>A sending component (say Activity1) can pass data to another component (say Activity2) and the second activity can retrieve the data contained in the intent</a:t>
            </a:r>
            <a:endParaRPr lang="en-US" dirty="0"/>
          </a:p>
        </p:txBody>
      </p:sp>
    </p:spTree>
    <p:extLst>
      <p:ext uri="{BB962C8B-B14F-4D97-AF65-F5344CB8AC3E}">
        <p14:creationId xmlns:p14="http://schemas.microsoft.com/office/powerpoint/2010/main" val="296601177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Toast</a:t>
            </a:r>
            <a:endParaRPr lang="en-US" dirty="0"/>
          </a:p>
        </p:txBody>
      </p:sp>
      <p:sp>
        <p:nvSpPr>
          <p:cNvPr id="3" name="Content Placeholder 2"/>
          <p:cNvSpPr>
            <a:spLocks noGrp="1"/>
          </p:cNvSpPr>
          <p:nvPr>
            <p:ph idx="1"/>
          </p:nvPr>
        </p:nvSpPr>
        <p:spPr>
          <a:xfrm>
            <a:off x="389436" y="1447800"/>
            <a:ext cx="8363938" cy="4185761"/>
          </a:xfrm>
        </p:spPr>
        <p:txBody>
          <a:bodyPr>
            <a:normAutofit fontScale="92500" lnSpcReduction="10000"/>
          </a:bodyPr>
          <a:lstStyle/>
          <a:p>
            <a:r>
              <a:rPr lang="en-US" dirty="0" smtClean="0"/>
              <a:t>Log class is a common way to output log messages via the </a:t>
            </a:r>
            <a:r>
              <a:rPr lang="en-US" dirty="0" err="1" smtClean="0"/>
              <a:t>LogCat</a:t>
            </a:r>
            <a:r>
              <a:rPr lang="en-US" dirty="0" smtClean="0"/>
              <a:t> buffers – but this information shows up outside the app in </a:t>
            </a:r>
            <a:r>
              <a:rPr lang="en-US" smtClean="0"/>
              <a:t>Android Studio or </a:t>
            </a:r>
            <a:r>
              <a:rPr lang="en-US" dirty="0" smtClean="0"/>
              <a:t>a console window</a:t>
            </a:r>
          </a:p>
          <a:p>
            <a:r>
              <a:rPr lang="en-US" dirty="0" smtClean="0"/>
              <a:t>To display short messages in the app itself, you make use of a Toast class</a:t>
            </a:r>
          </a:p>
          <a:p>
            <a:r>
              <a:rPr lang="en-US" dirty="0" smtClean="0"/>
              <a:t>A Toast is a short message show to the user as a small floating pop-up on top of your app at the bottom of the screen</a:t>
            </a:r>
            <a:endParaRPr lang="en-US" dirty="0"/>
          </a:p>
        </p:txBody>
      </p:sp>
    </p:spTree>
    <p:extLst>
      <p:ext uri="{BB962C8B-B14F-4D97-AF65-F5344CB8AC3E}">
        <p14:creationId xmlns:p14="http://schemas.microsoft.com/office/powerpoint/2010/main" val="35401828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Launching Common Apps</a:t>
            </a:r>
            <a:endParaRPr lang="en-US" dirty="0"/>
          </a:p>
        </p:txBody>
      </p:sp>
      <p:sp>
        <p:nvSpPr>
          <p:cNvPr id="3" name="Content Placeholder 2"/>
          <p:cNvSpPr>
            <a:spLocks noGrp="1"/>
          </p:cNvSpPr>
          <p:nvPr>
            <p:ph idx="1"/>
          </p:nvPr>
        </p:nvSpPr>
        <p:spPr>
          <a:xfrm>
            <a:off x="389436" y="1295400"/>
            <a:ext cx="8363938" cy="5963222"/>
          </a:xfrm>
        </p:spPr>
        <p:txBody>
          <a:bodyPr/>
          <a:lstStyle/>
          <a:p>
            <a:r>
              <a:rPr lang="en-US" dirty="0" smtClean="0"/>
              <a:t>Intents can be used within an app to launch other activities inside the app</a:t>
            </a:r>
          </a:p>
          <a:p>
            <a:r>
              <a:rPr lang="en-US" dirty="0" smtClean="0"/>
              <a:t>Intents can also launch other apps that are available on the platform</a:t>
            </a:r>
          </a:p>
          <a:p>
            <a:r>
              <a:rPr lang="en-US" dirty="0" smtClean="0"/>
              <a:t>Native applications – like dialer, phone, map, market can be launched easily via the Intent</a:t>
            </a:r>
          </a:p>
          <a:p>
            <a:r>
              <a:rPr lang="en-US" dirty="0" smtClean="0"/>
              <a:t>When multiple apps can perform a given action, the user is presented with a choice</a:t>
            </a:r>
          </a:p>
          <a:p>
            <a:r>
              <a:rPr lang="en-US" dirty="0" smtClean="0"/>
              <a:t>Third party apps can provide an alternate provider for common native apps</a:t>
            </a:r>
          </a:p>
          <a:p>
            <a:endParaRPr lang="en-US" dirty="0"/>
          </a:p>
        </p:txBody>
      </p:sp>
    </p:spTree>
    <p:extLst>
      <p:ext uri="{BB962C8B-B14F-4D97-AF65-F5344CB8AC3E}">
        <p14:creationId xmlns:p14="http://schemas.microsoft.com/office/powerpoint/2010/main" val="419440588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Intents for Common Operations</a:t>
            </a:r>
            <a:endParaRPr lang="en-US" dirty="0"/>
          </a:p>
        </p:txBody>
      </p:sp>
      <p:sp>
        <p:nvSpPr>
          <p:cNvPr id="3" name="Content Placeholder 2"/>
          <p:cNvSpPr>
            <a:spLocks noGrp="1"/>
          </p:cNvSpPr>
          <p:nvPr>
            <p:ph idx="1"/>
          </p:nvPr>
        </p:nvSpPr>
        <p:spPr/>
        <p:txBody>
          <a:bodyPr/>
          <a:lstStyle/>
          <a:p>
            <a:r>
              <a:rPr lang="en-US" dirty="0" smtClean="0"/>
              <a:t>View a Map</a:t>
            </a:r>
          </a:p>
          <a:p>
            <a:endParaRPr lang="en-US" dirty="0"/>
          </a:p>
          <a:p>
            <a:endParaRPr lang="en-US" dirty="0" smtClean="0"/>
          </a:p>
          <a:p>
            <a:endParaRPr lang="en-US" dirty="0" smtClean="0"/>
          </a:p>
          <a:p>
            <a:r>
              <a:rPr lang="en-US" dirty="0" smtClean="0"/>
              <a:t>View a web page</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5" y="1752600"/>
            <a:ext cx="798195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693" y="4114800"/>
            <a:ext cx="607695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607705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Application Class</a:t>
            </a:r>
            <a:endParaRPr lang="en-US" dirty="0"/>
          </a:p>
        </p:txBody>
      </p:sp>
      <p:sp>
        <p:nvSpPr>
          <p:cNvPr id="3" name="Content Placeholder 2"/>
          <p:cNvSpPr>
            <a:spLocks noGrp="1"/>
          </p:cNvSpPr>
          <p:nvPr>
            <p:ph idx="1"/>
          </p:nvPr>
        </p:nvSpPr>
        <p:spPr>
          <a:xfrm>
            <a:off x="389436" y="1295400"/>
            <a:ext cx="8363938" cy="4879848"/>
          </a:xfrm>
        </p:spPr>
        <p:txBody>
          <a:bodyPr>
            <a:normAutofit fontScale="92500" lnSpcReduction="10000"/>
          </a:bodyPr>
          <a:lstStyle/>
          <a:p>
            <a:r>
              <a:rPr lang="en-US" dirty="0" smtClean="0"/>
              <a:t>Every app has a singleton Application class associated with it</a:t>
            </a:r>
          </a:p>
          <a:p>
            <a:r>
              <a:rPr lang="en-US" dirty="0" smtClean="0"/>
              <a:t>Android allows you to override and provide your own custom Application class</a:t>
            </a:r>
          </a:p>
          <a:p>
            <a:r>
              <a:rPr lang="en-US" dirty="0" smtClean="0"/>
              <a:t>The Application has </a:t>
            </a:r>
            <a:r>
              <a:rPr lang="en-US" dirty="0" err="1" smtClean="0"/>
              <a:t>onCreate</a:t>
            </a:r>
            <a:r>
              <a:rPr lang="en-US" dirty="0" smtClean="0"/>
              <a:t> method that gets called only once the first time an app is launched – gives you an opportunity to do app specific initialization</a:t>
            </a:r>
          </a:p>
          <a:p>
            <a:r>
              <a:rPr lang="en-US" dirty="0" smtClean="0"/>
              <a:t>You can retrieve the Application instance via </a:t>
            </a:r>
            <a:r>
              <a:rPr lang="en-US" dirty="0" err="1" smtClean="0"/>
              <a:t>getApplication</a:t>
            </a:r>
            <a:r>
              <a:rPr lang="en-US" dirty="0" smtClean="0"/>
              <a:t>() on the activity</a:t>
            </a:r>
            <a:endParaRPr lang="en-US" dirty="0"/>
          </a:p>
        </p:txBody>
      </p:sp>
    </p:spTree>
    <p:extLst>
      <p:ext uri="{BB962C8B-B14F-4D97-AF65-F5344CB8AC3E}">
        <p14:creationId xmlns:p14="http://schemas.microsoft.com/office/powerpoint/2010/main" val="16369196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Android apps are different?</a:t>
            </a:r>
            <a:endParaRPr lang="en-US" dirty="0"/>
          </a:p>
        </p:txBody>
      </p:sp>
      <p:sp>
        <p:nvSpPr>
          <p:cNvPr id="3" name="Content Placeholder 2"/>
          <p:cNvSpPr>
            <a:spLocks noGrp="1"/>
          </p:cNvSpPr>
          <p:nvPr>
            <p:ph idx="1"/>
          </p:nvPr>
        </p:nvSpPr>
        <p:spPr>
          <a:xfrm>
            <a:off x="389436" y="1143000"/>
            <a:ext cx="8363938" cy="5376958"/>
          </a:xfrm>
        </p:spPr>
        <p:txBody>
          <a:bodyPr>
            <a:normAutofit lnSpcReduction="10000"/>
          </a:bodyPr>
          <a:lstStyle/>
          <a:p>
            <a:r>
              <a:rPr lang="en-US" dirty="0"/>
              <a:t>Components of the app are initiated and started up by the Android OS when certain tasks need to be performed or react to certain events in the system</a:t>
            </a:r>
          </a:p>
          <a:p>
            <a:r>
              <a:rPr lang="en-US" dirty="0" smtClean="0"/>
              <a:t>Other applications can invoke these components within the permission levels granted by the user</a:t>
            </a:r>
          </a:p>
          <a:p>
            <a:r>
              <a:rPr lang="en-US" dirty="0" smtClean="0"/>
              <a:t>Components have a life cycle associated with them and the Android OS aggressively manages these components to provide optimum experience to the user</a:t>
            </a:r>
            <a:endParaRPr lang="en-US" dirty="0"/>
          </a:p>
        </p:txBody>
      </p:sp>
    </p:spTree>
    <p:extLst>
      <p:ext uri="{BB962C8B-B14F-4D97-AF65-F5344CB8AC3E}">
        <p14:creationId xmlns:p14="http://schemas.microsoft.com/office/powerpoint/2010/main" val="8655997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Android apps are different?</a:t>
            </a:r>
          </a:p>
        </p:txBody>
      </p:sp>
      <p:sp>
        <p:nvSpPr>
          <p:cNvPr id="3" name="Content Placeholder 2"/>
          <p:cNvSpPr>
            <a:spLocks noGrp="1"/>
          </p:cNvSpPr>
          <p:nvPr>
            <p:ph idx="1"/>
          </p:nvPr>
        </p:nvSpPr>
        <p:spPr>
          <a:xfrm>
            <a:off x="389436" y="1219200"/>
            <a:ext cx="8363938" cy="5181600"/>
          </a:xfrm>
        </p:spPr>
        <p:txBody>
          <a:bodyPr>
            <a:normAutofit/>
          </a:bodyPr>
          <a:lstStyle/>
          <a:p>
            <a:r>
              <a:rPr lang="en-US" dirty="0" smtClean="0"/>
              <a:t>Programming for Android is different from other environments like Java Swing, AWT</a:t>
            </a:r>
          </a:p>
          <a:p>
            <a:r>
              <a:rPr lang="en-US" dirty="0" smtClean="0"/>
              <a:t>Most of the code involves responding to state changes in the app</a:t>
            </a:r>
          </a:p>
          <a:p>
            <a:r>
              <a:rPr lang="en-US" dirty="0" smtClean="0"/>
              <a:t>If you have programmed with applets/servlets, you can see some parallels – as these are container managed</a:t>
            </a:r>
            <a:endParaRPr lang="en-US" dirty="0"/>
          </a:p>
        </p:txBody>
      </p:sp>
    </p:spTree>
    <p:extLst>
      <p:ext uri="{BB962C8B-B14F-4D97-AF65-F5344CB8AC3E}">
        <p14:creationId xmlns:p14="http://schemas.microsoft.com/office/powerpoint/2010/main" val="33163424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blocks of Android App</a:t>
            </a:r>
            <a:endParaRPr lang="en-US" dirty="0"/>
          </a:p>
        </p:txBody>
      </p:sp>
      <p:sp>
        <p:nvSpPr>
          <p:cNvPr id="5" name="Rectangle 4"/>
          <p:cNvSpPr/>
          <p:nvPr/>
        </p:nvSpPr>
        <p:spPr bwMode="auto">
          <a:xfrm>
            <a:off x="381000" y="1210311"/>
            <a:ext cx="8077200" cy="508431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Android Application</a:t>
            </a:r>
          </a:p>
        </p:txBody>
      </p:sp>
      <p:sp>
        <p:nvSpPr>
          <p:cNvPr id="6" name="Rounded Rectangle 5"/>
          <p:cNvSpPr/>
          <p:nvPr/>
        </p:nvSpPr>
        <p:spPr bwMode="auto">
          <a:xfrm>
            <a:off x="917358" y="1778146"/>
            <a:ext cx="6781801" cy="90548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Manifest.xml</a:t>
            </a:r>
          </a:p>
        </p:txBody>
      </p:sp>
      <p:sp>
        <p:nvSpPr>
          <p:cNvPr id="7" name="Rounded Rectangle 6"/>
          <p:cNvSpPr/>
          <p:nvPr/>
        </p:nvSpPr>
        <p:spPr bwMode="auto">
          <a:xfrm>
            <a:off x="917358" y="2743963"/>
            <a:ext cx="6781801" cy="90548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Intents</a:t>
            </a:r>
          </a:p>
        </p:txBody>
      </p:sp>
      <p:sp>
        <p:nvSpPr>
          <p:cNvPr id="8" name="Rounded Rectangle 7"/>
          <p:cNvSpPr/>
          <p:nvPr/>
        </p:nvSpPr>
        <p:spPr bwMode="auto">
          <a:xfrm>
            <a:off x="920317" y="4873484"/>
            <a:ext cx="1524000" cy="10701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Activities</a:t>
            </a:r>
          </a:p>
        </p:txBody>
      </p:sp>
      <p:sp>
        <p:nvSpPr>
          <p:cNvPr id="9" name="Rounded Rectangle 8"/>
          <p:cNvSpPr/>
          <p:nvPr/>
        </p:nvSpPr>
        <p:spPr bwMode="auto">
          <a:xfrm>
            <a:off x="2520517" y="4873484"/>
            <a:ext cx="1524000" cy="10701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Services</a:t>
            </a:r>
          </a:p>
        </p:txBody>
      </p:sp>
      <p:sp>
        <p:nvSpPr>
          <p:cNvPr id="10" name="Rounded Rectangle 9"/>
          <p:cNvSpPr/>
          <p:nvPr/>
        </p:nvSpPr>
        <p:spPr bwMode="auto">
          <a:xfrm>
            <a:off x="5873317" y="4873484"/>
            <a:ext cx="1752600" cy="10701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Broadcast Receivers</a:t>
            </a:r>
          </a:p>
        </p:txBody>
      </p:sp>
      <p:sp>
        <p:nvSpPr>
          <p:cNvPr id="11" name="Rounded Rectangle 10"/>
          <p:cNvSpPr/>
          <p:nvPr/>
        </p:nvSpPr>
        <p:spPr bwMode="auto">
          <a:xfrm>
            <a:off x="4162201" y="4873484"/>
            <a:ext cx="1634916" cy="10701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Content Providers</a:t>
            </a:r>
          </a:p>
        </p:txBody>
      </p:sp>
      <p:sp>
        <p:nvSpPr>
          <p:cNvPr id="12" name="Rounded Rectangle 11"/>
          <p:cNvSpPr/>
          <p:nvPr/>
        </p:nvSpPr>
        <p:spPr bwMode="auto">
          <a:xfrm>
            <a:off x="870686" y="3733800"/>
            <a:ext cx="6828473" cy="90548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Resources</a:t>
            </a:r>
          </a:p>
        </p:txBody>
      </p:sp>
    </p:spTree>
    <p:extLst>
      <p:ext uri="{BB962C8B-B14F-4D97-AF65-F5344CB8AC3E}">
        <p14:creationId xmlns:p14="http://schemas.microsoft.com/office/powerpoint/2010/main" val="26302668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App Components</a:t>
            </a:r>
            <a:endParaRPr lang="en-US" dirty="0"/>
          </a:p>
        </p:txBody>
      </p:sp>
      <p:sp>
        <p:nvSpPr>
          <p:cNvPr id="3" name="Content Placeholder 2"/>
          <p:cNvSpPr>
            <a:spLocks noGrp="1"/>
          </p:cNvSpPr>
          <p:nvPr>
            <p:ph idx="1"/>
          </p:nvPr>
        </p:nvSpPr>
        <p:spPr>
          <a:xfrm>
            <a:off x="389436" y="1447800"/>
            <a:ext cx="8363938" cy="1526572"/>
          </a:xfrm>
        </p:spPr>
        <p:txBody>
          <a:bodyPr>
            <a:normAutofit fontScale="92500" lnSpcReduction="10000"/>
          </a:bodyPr>
          <a:lstStyle/>
          <a:p>
            <a:r>
              <a:rPr lang="en-US" dirty="0" smtClean="0"/>
              <a:t>Major building blocks of an App</a:t>
            </a:r>
          </a:p>
          <a:p>
            <a:r>
              <a:rPr lang="en-US" dirty="0" smtClean="0"/>
              <a:t>Could serve as an entry point to the app</a:t>
            </a:r>
          </a:p>
          <a:p>
            <a:r>
              <a:rPr lang="en-US" dirty="0" smtClean="0"/>
              <a:t>Four types of application components</a:t>
            </a: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407277330"/>
              </p:ext>
            </p:extLst>
          </p:nvPr>
        </p:nvGraphicFramePr>
        <p:xfrm>
          <a:off x="457200" y="3048000"/>
          <a:ext cx="8364538" cy="3479800"/>
        </p:xfrm>
        <a:graphic>
          <a:graphicData uri="http://schemas.openxmlformats.org/drawingml/2006/table">
            <a:tbl>
              <a:tblPr firstRow="1" bandRow="1">
                <a:tableStyleId>{5C22544A-7EE6-4342-B048-85BDC9FD1C3A}</a:tableStyleId>
              </a:tblPr>
              <a:tblGrid>
                <a:gridCol w="2209800"/>
                <a:gridCol w="6154738"/>
              </a:tblGrid>
              <a:tr h="370840">
                <a:tc>
                  <a:txBody>
                    <a:bodyPr/>
                    <a:lstStyle/>
                    <a:p>
                      <a:r>
                        <a:rPr lang="en-US" dirty="0" smtClean="0"/>
                        <a:t>Component Name</a:t>
                      </a:r>
                      <a:endParaRPr lang="en-US" dirty="0"/>
                    </a:p>
                  </a:txBody>
                  <a:tcPr/>
                </a:tc>
                <a:tc>
                  <a:txBody>
                    <a:bodyPr/>
                    <a:lstStyle/>
                    <a:p>
                      <a:r>
                        <a:rPr lang="en-US" dirty="0" smtClean="0"/>
                        <a:t>Description</a:t>
                      </a:r>
                      <a:endParaRPr lang="en-US" dirty="0"/>
                    </a:p>
                  </a:txBody>
                  <a:tcPr/>
                </a:tc>
              </a:tr>
              <a:tr h="370840">
                <a:tc>
                  <a:txBody>
                    <a:bodyPr/>
                    <a:lstStyle/>
                    <a:p>
                      <a:r>
                        <a:rPr lang="en-US" dirty="0" smtClean="0"/>
                        <a:t>Activities</a:t>
                      </a:r>
                      <a:endParaRPr lang="en-US" dirty="0"/>
                    </a:p>
                  </a:txBody>
                  <a:tcPr/>
                </a:tc>
                <a:tc>
                  <a:txBody>
                    <a:bodyPr/>
                    <a:lstStyle/>
                    <a:p>
                      <a:r>
                        <a:rPr lang="en-US" dirty="0" smtClean="0"/>
                        <a:t>Represents a single screen with a user</a:t>
                      </a:r>
                      <a:r>
                        <a:rPr lang="en-US" baseline="0" dirty="0" smtClean="0"/>
                        <a:t> interface. </a:t>
                      </a:r>
                      <a:r>
                        <a:rPr lang="en-US" baseline="0" dirty="0" err="1" smtClean="0"/>
                        <a:t>Eg</a:t>
                      </a:r>
                      <a:r>
                        <a:rPr lang="en-US" baseline="0" dirty="0" smtClean="0"/>
                        <a:t>: an email app shows list of new emails in one activity and another activity to compose the email</a:t>
                      </a:r>
                      <a:endParaRPr lang="en-US" dirty="0"/>
                    </a:p>
                  </a:txBody>
                  <a:tcPr/>
                </a:tc>
              </a:tr>
              <a:tr h="370840">
                <a:tc>
                  <a:txBody>
                    <a:bodyPr/>
                    <a:lstStyle/>
                    <a:p>
                      <a:r>
                        <a:rPr lang="en-US" dirty="0" smtClean="0"/>
                        <a:t>Services</a:t>
                      </a:r>
                      <a:endParaRPr lang="en-US" dirty="0"/>
                    </a:p>
                  </a:txBody>
                  <a:tcPr/>
                </a:tc>
                <a:tc>
                  <a:txBody>
                    <a:bodyPr/>
                    <a:lstStyle/>
                    <a:p>
                      <a:r>
                        <a:rPr lang="en-US" dirty="0" smtClean="0"/>
                        <a:t>Run in the background</a:t>
                      </a:r>
                      <a:r>
                        <a:rPr lang="en-US" baseline="0" dirty="0" smtClean="0"/>
                        <a:t> to perform long-running operations. Does not provide a user interface</a:t>
                      </a:r>
                      <a:endParaRPr lang="en-US" dirty="0"/>
                    </a:p>
                  </a:txBody>
                  <a:tcPr/>
                </a:tc>
              </a:tr>
              <a:tr h="370840">
                <a:tc>
                  <a:txBody>
                    <a:bodyPr/>
                    <a:lstStyle/>
                    <a:p>
                      <a:r>
                        <a:rPr lang="en-US" dirty="0" smtClean="0"/>
                        <a:t>Content Providers</a:t>
                      </a:r>
                      <a:endParaRPr lang="en-US" dirty="0"/>
                    </a:p>
                  </a:txBody>
                  <a:tcPr/>
                </a:tc>
                <a:tc>
                  <a:txBody>
                    <a:bodyPr/>
                    <a:lstStyle/>
                    <a:p>
                      <a:r>
                        <a:rPr lang="en-US" dirty="0" smtClean="0"/>
                        <a:t>Provides an interface to manage</a:t>
                      </a:r>
                      <a:r>
                        <a:rPr lang="en-US" baseline="0" dirty="0" smtClean="0"/>
                        <a:t> a shared set of application data </a:t>
                      </a:r>
                      <a:r>
                        <a:rPr lang="en-US" baseline="0" dirty="0" err="1" smtClean="0"/>
                        <a:t>Eg</a:t>
                      </a:r>
                      <a:r>
                        <a:rPr lang="en-US" baseline="0" dirty="0" smtClean="0"/>
                        <a:t>: user contact information</a:t>
                      </a:r>
                      <a:endParaRPr lang="en-US" dirty="0"/>
                    </a:p>
                  </a:txBody>
                  <a:tcPr/>
                </a:tc>
              </a:tr>
              <a:tr h="370840">
                <a:tc>
                  <a:txBody>
                    <a:bodyPr/>
                    <a:lstStyle/>
                    <a:p>
                      <a:r>
                        <a:rPr lang="en-US" dirty="0" smtClean="0"/>
                        <a:t>Broadcast receivers</a:t>
                      </a:r>
                      <a:endParaRPr lang="en-US" dirty="0"/>
                    </a:p>
                  </a:txBody>
                  <a:tcPr/>
                </a:tc>
                <a:tc>
                  <a:txBody>
                    <a:bodyPr/>
                    <a:lstStyle/>
                    <a:p>
                      <a:r>
                        <a:rPr lang="en-US" dirty="0" smtClean="0"/>
                        <a:t>Responds</a:t>
                      </a:r>
                      <a:r>
                        <a:rPr lang="en-US" baseline="0" dirty="0" smtClean="0"/>
                        <a:t> to system wide broadcast announcements.  Broadcasts can originate from the system – </a:t>
                      </a:r>
                      <a:r>
                        <a:rPr lang="en-US" baseline="0" dirty="0" err="1" smtClean="0"/>
                        <a:t>eg</a:t>
                      </a:r>
                      <a:r>
                        <a:rPr lang="en-US" baseline="0" dirty="0" smtClean="0"/>
                        <a:t>: screen is turned off. Or can be initiated by an application</a:t>
                      </a:r>
                      <a:endParaRPr lang="en-US" dirty="0"/>
                    </a:p>
                  </a:txBody>
                  <a:tcPr/>
                </a:tc>
              </a:tr>
            </a:tbl>
          </a:graphicData>
        </a:graphic>
      </p:graphicFrame>
    </p:spTree>
    <p:extLst>
      <p:ext uri="{BB962C8B-B14F-4D97-AF65-F5344CB8AC3E}">
        <p14:creationId xmlns:p14="http://schemas.microsoft.com/office/powerpoint/2010/main" val="1170570602"/>
      </p:ext>
    </p:extLst>
  </p:cSld>
  <p:clrMapOvr>
    <a:masterClrMapping/>
  </p:clrMapOvr>
  <p:transition>
    <p:fade/>
  </p:transition>
</p:sld>
</file>

<file path=ppt/theme/theme1.xml><?xml version="1.0" encoding="utf-8"?>
<a:theme xmlns:a="http://schemas.openxmlformats.org/drawingml/2006/main" name="PPTheme">
  <a:themeElements>
    <a:clrScheme name="Custom 15">
      <a:dk1>
        <a:sysClr val="windowText" lastClr="000000"/>
      </a:dk1>
      <a:lt1>
        <a:sysClr val="window" lastClr="FFFFFF"/>
      </a:lt1>
      <a:dk2>
        <a:srgbClr val="535455"/>
      </a:dk2>
      <a:lt2>
        <a:srgbClr val="FDE9D3"/>
      </a:lt2>
      <a:accent1>
        <a:srgbClr val="F79524"/>
      </a:accent1>
      <a:accent2>
        <a:srgbClr val="F7BC24"/>
      </a:accent2>
      <a:accent3>
        <a:srgbClr val="8E8E8E"/>
      </a:accent3>
      <a:accent4>
        <a:srgbClr val="2C3BAA"/>
      </a:accent4>
      <a:accent5>
        <a:srgbClr val="1D739C"/>
      </a:accent5>
      <a:accent6>
        <a:srgbClr val="1E9C7C"/>
      </a:accent6>
      <a:hlink>
        <a:srgbClr val="B3BAEB"/>
      </a:hlink>
      <a:folHlink>
        <a:srgbClr val="6BBBE3"/>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with Consolas font for code slides">
  <a:themeElements>
    <a:clrScheme name="5-10136_SharePoint_Conference_v01">
      <a:dk1>
        <a:sysClr val="windowText" lastClr="000000"/>
      </a:dk1>
      <a:lt1>
        <a:sysClr val="window" lastClr="FFFFFF"/>
      </a:lt1>
      <a:dk2>
        <a:srgbClr val="535455"/>
      </a:dk2>
      <a:lt2>
        <a:srgbClr val="FDE9D3"/>
      </a:lt2>
      <a:accent1>
        <a:srgbClr val="F79524"/>
      </a:accent1>
      <a:accent2>
        <a:srgbClr val="F7BC24"/>
      </a:accent2>
      <a:accent3>
        <a:srgbClr val="8E8E8E"/>
      </a:accent3>
      <a:accent4>
        <a:srgbClr val="2C3BAA"/>
      </a:accent4>
      <a:accent5>
        <a:srgbClr val="1D739C"/>
      </a:accent5>
      <a:accent6>
        <a:srgbClr val="1E9C7C"/>
      </a:accent6>
      <a:hlink>
        <a:srgbClr val="2C3BAA"/>
      </a:hlink>
      <a:folHlink>
        <a:srgbClr val="1D739C"/>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PPTheme</Template>
  <TotalTime>15907</TotalTime>
  <Words>2791</Words>
  <Application>Microsoft Office PowerPoint</Application>
  <PresentationFormat>On-screen Show (4:3)</PresentationFormat>
  <Paragraphs>296</Paragraphs>
  <Slides>54</Slides>
  <Notes>2</Notes>
  <HiddenSlides>0</HiddenSlides>
  <MMClips>0</MMClips>
  <ScaleCrop>false</ScaleCrop>
  <HeadingPairs>
    <vt:vector size="4" baseType="variant">
      <vt:variant>
        <vt:lpstr>Theme</vt:lpstr>
      </vt:variant>
      <vt:variant>
        <vt:i4>4</vt:i4>
      </vt:variant>
      <vt:variant>
        <vt:lpstr>Slide Titles</vt:lpstr>
      </vt:variant>
      <vt:variant>
        <vt:i4>54</vt:i4>
      </vt:variant>
    </vt:vector>
  </HeadingPairs>
  <TitlesOfParts>
    <vt:vector size="58" baseType="lpstr">
      <vt:lpstr>PPTheme</vt:lpstr>
      <vt:lpstr>Custom Design</vt:lpstr>
      <vt:lpstr>White with Consolas font for code slides</vt:lpstr>
      <vt:lpstr>Office Theme</vt:lpstr>
      <vt:lpstr>COMP 3617</vt:lpstr>
      <vt:lpstr>Outline</vt:lpstr>
      <vt:lpstr>App Fundamentals</vt:lpstr>
      <vt:lpstr>App Fundamentals</vt:lpstr>
      <vt:lpstr>How Android apps are different?</vt:lpstr>
      <vt:lpstr>How Android apps are different?</vt:lpstr>
      <vt:lpstr>How Android apps are different?</vt:lpstr>
      <vt:lpstr>Building blocks of Android App</vt:lpstr>
      <vt:lpstr>Android App Components</vt:lpstr>
      <vt:lpstr>Android App Components</vt:lpstr>
      <vt:lpstr>How are components activated?</vt:lpstr>
      <vt:lpstr>Android Studio Project Structure</vt:lpstr>
      <vt:lpstr>Android Studio Project Structure</vt:lpstr>
      <vt:lpstr>Android Studio Project Structure</vt:lpstr>
      <vt:lpstr>Android Studio Project Structure</vt:lpstr>
      <vt:lpstr>App folder</vt:lpstr>
      <vt:lpstr>Manifest file</vt:lpstr>
      <vt:lpstr>Manifest Element</vt:lpstr>
      <vt:lpstr>Manifest File – Declaring Components</vt:lpstr>
      <vt:lpstr>Manifest File – Declaring Component Capabilities</vt:lpstr>
      <vt:lpstr>Manifest file from our sample app</vt:lpstr>
      <vt:lpstr>Manifest File – Declaring app requirements</vt:lpstr>
      <vt:lpstr>Sample Manifest file</vt:lpstr>
      <vt:lpstr>Gradle</vt:lpstr>
      <vt:lpstr>App’s build.gradle</vt:lpstr>
      <vt:lpstr>SDK Versions</vt:lpstr>
      <vt:lpstr>Activity</vt:lpstr>
      <vt:lpstr>Activity</vt:lpstr>
      <vt:lpstr>Activity States</vt:lpstr>
      <vt:lpstr>Activity States</vt:lpstr>
      <vt:lpstr>Activity Lifecycle</vt:lpstr>
      <vt:lpstr>Events that trigger lifecycle changes</vt:lpstr>
      <vt:lpstr>Activity Lifecycle Methods</vt:lpstr>
      <vt:lpstr>Logging in Android</vt:lpstr>
      <vt:lpstr>Logging in Android</vt:lpstr>
      <vt:lpstr>Intent</vt:lpstr>
      <vt:lpstr>Intent</vt:lpstr>
      <vt:lpstr>Some uses of Intent</vt:lpstr>
      <vt:lpstr>Share Intent - Common Example </vt:lpstr>
      <vt:lpstr>Activity Transition</vt:lpstr>
      <vt:lpstr>Intent</vt:lpstr>
      <vt:lpstr>Receiving and Sending Intents</vt:lpstr>
      <vt:lpstr>Intent Filters</vt:lpstr>
      <vt:lpstr>Intent Filters</vt:lpstr>
      <vt:lpstr>Intent Filters</vt:lpstr>
      <vt:lpstr>Intent Resolution</vt:lpstr>
      <vt:lpstr>Intent Action</vt:lpstr>
      <vt:lpstr>Intent Data</vt:lpstr>
      <vt:lpstr>Intent Category</vt:lpstr>
      <vt:lpstr>Intent Extras</vt:lpstr>
      <vt:lpstr>Toast</vt:lpstr>
      <vt:lpstr>Launching Common Apps</vt:lpstr>
      <vt:lpstr>Using Intents for Common Operations</vt:lpstr>
      <vt:lpstr>Application Class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3617</dc:title>
  <dc:creator>IUnknown</dc:creator>
  <cp:lastModifiedBy>IUnknown</cp:lastModifiedBy>
  <cp:revision>95</cp:revision>
  <dcterms:created xsi:type="dcterms:W3CDTF">2013-09-22T20:29:06Z</dcterms:created>
  <dcterms:modified xsi:type="dcterms:W3CDTF">2016-01-29T00:25:23Z</dcterms:modified>
</cp:coreProperties>
</file>