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86" r:id="rId4"/>
  </p:sldMasterIdLst>
  <p:notesMasterIdLst>
    <p:notesMasterId r:id="rId63"/>
  </p:notesMasterIdLst>
  <p:sldIdLst>
    <p:sldId id="256" r:id="rId5"/>
    <p:sldId id="258" r:id="rId6"/>
    <p:sldId id="317" r:id="rId7"/>
    <p:sldId id="260" r:id="rId8"/>
    <p:sldId id="259" r:id="rId9"/>
    <p:sldId id="261" r:id="rId10"/>
    <p:sldId id="262" r:id="rId11"/>
    <p:sldId id="263" r:id="rId12"/>
    <p:sldId id="289" r:id="rId13"/>
    <p:sldId id="315" r:id="rId14"/>
    <p:sldId id="265" r:id="rId15"/>
    <p:sldId id="310" r:id="rId16"/>
    <p:sldId id="266" r:id="rId17"/>
    <p:sldId id="267" r:id="rId18"/>
    <p:sldId id="268" r:id="rId19"/>
    <p:sldId id="308" r:id="rId20"/>
    <p:sldId id="309" r:id="rId21"/>
    <p:sldId id="264" r:id="rId22"/>
    <p:sldId id="269" r:id="rId23"/>
    <p:sldId id="316" r:id="rId24"/>
    <p:sldId id="271" r:id="rId25"/>
    <p:sldId id="273" r:id="rId26"/>
    <p:sldId id="270" r:id="rId27"/>
    <p:sldId id="272" r:id="rId28"/>
    <p:sldId id="274" r:id="rId29"/>
    <p:sldId id="275" r:id="rId30"/>
    <p:sldId id="276" r:id="rId31"/>
    <p:sldId id="277" r:id="rId32"/>
    <p:sldId id="278" r:id="rId33"/>
    <p:sldId id="303" r:id="rId34"/>
    <p:sldId id="279" r:id="rId35"/>
    <p:sldId id="295" r:id="rId36"/>
    <p:sldId id="305" r:id="rId37"/>
    <p:sldId id="293" r:id="rId38"/>
    <p:sldId id="294" r:id="rId39"/>
    <p:sldId id="304" r:id="rId40"/>
    <p:sldId id="296" r:id="rId41"/>
    <p:sldId id="280" r:id="rId42"/>
    <p:sldId id="297" r:id="rId43"/>
    <p:sldId id="298" r:id="rId44"/>
    <p:sldId id="299" r:id="rId45"/>
    <p:sldId id="302" r:id="rId46"/>
    <p:sldId id="281" r:id="rId47"/>
    <p:sldId id="292" r:id="rId48"/>
    <p:sldId id="311" r:id="rId49"/>
    <p:sldId id="291" r:id="rId50"/>
    <p:sldId id="312" r:id="rId51"/>
    <p:sldId id="300" r:id="rId52"/>
    <p:sldId id="283" r:id="rId53"/>
    <p:sldId id="284" r:id="rId54"/>
    <p:sldId id="306" r:id="rId55"/>
    <p:sldId id="285" r:id="rId56"/>
    <p:sldId id="307" r:id="rId57"/>
    <p:sldId id="286" r:id="rId58"/>
    <p:sldId id="314" r:id="rId59"/>
    <p:sldId id="287" r:id="rId60"/>
    <p:sldId id="288" r:id="rId61"/>
    <p:sldId id="318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8FF67-5498-48D4-9846-CC87BEC9D84B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CA091-C59B-4733-BD2A-F944A8D0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referring</a:t>
            </a:r>
            <a:r>
              <a:rPr lang="en-US" baseline="0" dirty="0" smtClean="0"/>
              <a:t> to resource defined in the Android SDK then you use android: prefix in the value. For example to set the text color </a:t>
            </a:r>
            <a:r>
              <a:rPr lang="en-US" baseline="0" dirty="0" err="1" smtClean="0"/>
              <a:t>android:textColor</a:t>
            </a:r>
            <a:r>
              <a:rPr lang="en-US" baseline="0" dirty="0" smtClean="0"/>
              <a:t>=@</a:t>
            </a:r>
            <a:r>
              <a:rPr lang="en-US" b="1" baseline="0" dirty="0" err="1" smtClean="0"/>
              <a:t>android:</a:t>
            </a:r>
            <a:r>
              <a:rPr lang="en-US" baseline="0" dirty="0" err="1" smtClean="0"/>
              <a:t>color</a:t>
            </a:r>
            <a:r>
              <a:rPr lang="en-US" baseline="0" dirty="0" smtClean="0"/>
              <a:t>/white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CA091-C59B-4733-BD2A-F944A8D013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8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88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837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1" y="2130430"/>
            <a:ext cx="777204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59" y="3886200"/>
            <a:ext cx="64000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FE5D-84EF-4169-B1FF-C007F858B4BD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1DFB-5793-4FF1-88AA-7EB82AFC4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E434-3095-4C52-A9B5-4572A68A6805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CF60-8359-4F80-A6D5-1F957F5F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00" y="4406905"/>
            <a:ext cx="777204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00" y="2906713"/>
            <a:ext cx="777204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6035-0851-4D2A-9724-2EC33180634B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BBC-B5C6-4907-8978-C2275A7EC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20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65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61A0-B942-4F89-B92E-DD1D8F6C9DEB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C105-0AE9-4175-BA8A-2B4B5D6E0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19" y="1535113"/>
            <a:ext cx="4039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174875"/>
            <a:ext cx="4039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47" y="1535113"/>
            <a:ext cx="4042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47" y="2174875"/>
            <a:ext cx="4042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D1EE-F8DA-4BCF-A745-E927D64189D1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A2B-C02A-419D-BD5E-FEFE2244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B36-B55B-436A-B9CF-F3B99A3DF562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0645-CD83-4BA0-BF56-47C9EFB2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6B1-E957-4C1C-A209-B0EFFC098C4B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4473-79A5-466A-832E-B8FCC290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0" y="273050"/>
            <a:ext cx="300830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7" y="273055"/>
            <a:ext cx="51114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0" y="1435103"/>
            <a:ext cx="300830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AA6D-E708-4B03-AA15-18B39A4D9F14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2B5-B14A-4968-9651-3178172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30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58" y="4800600"/>
            <a:ext cx="5486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58" y="612775"/>
            <a:ext cx="54866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58" y="5367338"/>
            <a:ext cx="5486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9173-3F77-4825-AF84-A9DE23AB6A1C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D8B8-227A-4462-957A-F9368865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3D1D-FA12-40A1-8A58-0587F13EB292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3F3-7359-40EA-8AB4-3AFE73B0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38" y="274643"/>
            <a:ext cx="20567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20" y="274643"/>
            <a:ext cx="60582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6C1-9508-46BB-B8EB-FC3C7632DA27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63D-2243-4089-8902-730D5744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3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78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4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0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0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50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0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9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15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111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7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216625" y="182116"/>
            <a:ext cx="1614469" cy="5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723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5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945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75" y="6400804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460375" indent="-4603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319" y="274638"/>
            <a:ext cx="8229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319" y="1600203"/>
            <a:ext cx="8229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D27D15-CB02-415C-BDA2-081D4F3E2320}" type="datetimeFigureOut">
              <a:rPr lang="en-US"/>
              <a:pPr>
                <a:defRPr/>
              </a:pPr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6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17" y="6356353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20C3F7-E717-42F9-B905-2A0C4C0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5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0"/>
            <a:ext cx="8363937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175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0413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3788" indent="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55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9717-CAA0-4BE7-9FE2-8ECF440BB8E2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F53E-43F0-4009-B59B-A2AE245FE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 3617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431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2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IDs in R.java are used extensively in Android APIs</a:t>
            </a:r>
          </a:p>
          <a:p>
            <a:r>
              <a:rPr lang="en-US" dirty="0" smtClean="0"/>
              <a:t>Android compiles the XML files into a packaged binary format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5149194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44513"/>
          </a:xfrm>
        </p:spPr>
        <p:txBody>
          <a:bodyPr/>
          <a:lstStyle/>
          <a:p>
            <a:r>
              <a:rPr lang="en-US" dirty="0" smtClean="0"/>
              <a:t>Resources are referenced in code via the Resource ID from R.java class</a:t>
            </a:r>
          </a:p>
          <a:p>
            <a:r>
              <a:rPr lang="en-US" dirty="0" smtClean="0"/>
              <a:t>Each resource has an inner static class inside the R class – like string, layout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Resource ID is always composed of resource type (string, layout, </a:t>
            </a:r>
            <a:r>
              <a:rPr lang="en-US" dirty="0" err="1" smtClean="0"/>
              <a:t>etc</a:t>
            </a:r>
            <a:r>
              <a:rPr lang="en-US" dirty="0" smtClean="0"/>
              <a:t>) and resource name</a:t>
            </a:r>
          </a:p>
          <a:p>
            <a:r>
              <a:rPr lang="en-US" dirty="0" smtClean="0"/>
              <a:t>Referring to the app resources in XML employ the following syntax : </a:t>
            </a:r>
            <a:r>
              <a:rPr lang="en-US" sz="2800" i="1" dirty="0" smtClean="0"/>
              <a:t>@</a:t>
            </a:r>
            <a:r>
              <a:rPr lang="en-US" sz="2800" i="1" dirty="0" err="1" smtClean="0"/>
              <a:t>resource_type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resource_name</a:t>
            </a:r>
            <a:endParaRPr lang="en-US" sz="2800" i="1" dirty="0" smtClean="0"/>
          </a:p>
          <a:p>
            <a:pPr marL="395288" lvl="1" indent="0">
              <a:buNone/>
            </a:pPr>
            <a:r>
              <a:rPr lang="en-US" sz="2400" i="1" dirty="0" err="1" smtClean="0"/>
              <a:t>Eg</a:t>
            </a:r>
            <a:r>
              <a:rPr lang="en-US" sz="2400" i="1" dirty="0" smtClean="0"/>
              <a:t>: @string/next, @</a:t>
            </a:r>
            <a:r>
              <a:rPr lang="en-US" sz="2400" i="1" dirty="0" err="1" smtClean="0"/>
              <a:t>drawable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stanley_park_img</a:t>
            </a:r>
            <a:r>
              <a:rPr lang="en-US" sz="2400" i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472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758226"/>
          </a:xfrm>
        </p:spPr>
        <p:txBody>
          <a:bodyPr/>
          <a:lstStyle/>
          <a:p>
            <a:r>
              <a:rPr lang="en-US" dirty="0" smtClean="0"/>
              <a:t>A View can have an id associated with it that uniquely identifies the view for later access</a:t>
            </a:r>
          </a:p>
          <a:p>
            <a:r>
              <a:rPr lang="en-US" dirty="0" smtClean="0"/>
              <a:t>ID is typically assigned in the XML layout like so </a:t>
            </a:r>
            <a:r>
              <a:rPr lang="en-US" sz="2800" dirty="0" smtClean="0"/>
              <a:t>&lt;</a:t>
            </a:r>
            <a:r>
              <a:rPr lang="en-US" sz="2800" dirty="0" err="1" smtClean="0"/>
              <a:t>TextView</a:t>
            </a:r>
            <a:r>
              <a:rPr lang="en-US" sz="2800" dirty="0" smtClean="0"/>
              <a:t> </a:t>
            </a:r>
            <a:r>
              <a:rPr lang="en-US" sz="2800" dirty="0" err="1" smtClean="0"/>
              <a:t>android:id</a:t>
            </a:r>
            <a:r>
              <a:rPr lang="en-US" sz="2800" dirty="0" smtClean="0"/>
              <a:t>=“@+id/</a:t>
            </a:r>
            <a:r>
              <a:rPr lang="en-US" sz="2800" dirty="0" err="1" smtClean="0"/>
              <a:t>tvMsg</a:t>
            </a:r>
            <a:r>
              <a:rPr lang="en-US" sz="2800" dirty="0" smtClean="0"/>
              <a:t>”/&gt;</a:t>
            </a:r>
          </a:p>
          <a:p>
            <a:r>
              <a:rPr lang="en-US" dirty="0" smtClean="0"/>
              <a:t>The View associated with the ID can be accessed in the Activity like so </a:t>
            </a:r>
          </a:p>
          <a:p>
            <a:pPr marL="395288" lvl="1" indent="0">
              <a:buNone/>
            </a:pP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r>
              <a:rPr lang="en-US" dirty="0" smtClean="0"/>
              <a:t> = (</a:t>
            </a:r>
            <a:r>
              <a:rPr lang="en-US" dirty="0" err="1" smtClean="0"/>
              <a:t>TextView</a:t>
            </a:r>
            <a:r>
              <a:rPr lang="en-US" dirty="0" smtClean="0"/>
              <a:t>) 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R.id.tvMsg</a:t>
            </a:r>
            <a:r>
              <a:rPr lang="en-US" dirty="0" smtClean="0"/>
              <a:t>)</a:t>
            </a:r>
          </a:p>
          <a:p>
            <a:r>
              <a:rPr lang="en-US" dirty="0" smtClean="0"/>
              <a:t>Views are referenced with their IDs typically in the </a:t>
            </a:r>
            <a:r>
              <a:rPr lang="en-US" dirty="0" err="1" smtClean="0"/>
              <a:t>onCreate</a:t>
            </a:r>
            <a:r>
              <a:rPr lang="en-US" dirty="0" smtClean="0"/>
              <a:t>() method of the activity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4724400"/>
            <a:ext cx="7924800" cy="533400"/>
          </a:xfrm>
          <a:prstGeom prst="rect">
            <a:avLst/>
          </a:prstGeom>
          <a:solidFill>
            <a:schemeClr val="bg1">
              <a:lumMod val="95000"/>
              <a:lumOff val="5000"/>
              <a:alpha val="11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411708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Resources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314480"/>
          </a:xfrm>
        </p:spPr>
        <p:txBody>
          <a:bodyPr/>
          <a:lstStyle/>
          <a:p>
            <a:r>
              <a:rPr lang="en-US" dirty="0" smtClean="0"/>
              <a:t>Any resource can be used in code by passing in the resource ID as a method parameter</a:t>
            </a:r>
          </a:p>
          <a:p>
            <a:r>
              <a:rPr lang="en-US" dirty="0" smtClean="0"/>
              <a:t>Here is an example of setting an image resource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6659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9824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Resources from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75767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Common convention is that values for some XML attributes are defined using a reference to an existing resource</a:t>
            </a:r>
          </a:p>
          <a:p>
            <a:r>
              <a:rPr lang="en-US" dirty="0" smtClean="0"/>
              <a:t>For example if you define a button, the text for the button should be specified using a string resource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26650"/>
            <a:ext cx="57531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 bwMode="auto">
          <a:xfrm>
            <a:off x="3829605" y="5715000"/>
            <a:ext cx="361395" cy="45012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6165125"/>
            <a:ext cx="35052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submit is defined in the strings.xml file</a:t>
            </a:r>
          </a:p>
        </p:txBody>
      </p:sp>
    </p:spTree>
    <p:extLst>
      <p:ext uri="{BB962C8B-B14F-4D97-AF65-F5344CB8AC3E}">
        <p14:creationId xmlns:p14="http://schemas.microsoft.com/office/powerpoint/2010/main" val="11768807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Resources from XML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5229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09466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rved Left Arrow 3"/>
          <p:cNvSpPr/>
          <p:nvPr/>
        </p:nvSpPr>
        <p:spPr bwMode="auto">
          <a:xfrm>
            <a:off x="5257800" y="2562595"/>
            <a:ext cx="1600200" cy="3200400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93" y="6096000"/>
            <a:ext cx="62388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9729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Drawable</a:t>
            </a:r>
            <a:r>
              <a:rPr lang="en-US" dirty="0" smtClean="0"/>
              <a:t>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5486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Drawable</a:t>
            </a:r>
            <a:r>
              <a:rPr lang="en-US" dirty="0" smtClean="0"/>
              <a:t> in Android is something that can be drawn on the screen</a:t>
            </a:r>
          </a:p>
          <a:p>
            <a:r>
              <a:rPr lang="en-US" dirty="0" smtClean="0"/>
              <a:t>Abstraction for colors, shapes and images</a:t>
            </a:r>
          </a:p>
          <a:p>
            <a:r>
              <a:rPr lang="en-US" dirty="0" err="1" smtClean="0"/>
              <a:t>Drawable</a:t>
            </a:r>
            <a:r>
              <a:rPr lang="en-US" dirty="0" smtClean="0"/>
              <a:t> is a superclass to deal with these types</a:t>
            </a:r>
          </a:p>
          <a:p>
            <a:r>
              <a:rPr lang="en-US" dirty="0" smtClean="0"/>
              <a:t>Two main types of </a:t>
            </a:r>
            <a:r>
              <a:rPr lang="en-US" dirty="0" err="1" smtClean="0"/>
              <a:t>drawable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Image resources</a:t>
            </a:r>
          </a:p>
          <a:p>
            <a:pPr lvl="1"/>
            <a:r>
              <a:rPr lang="en-US" dirty="0" smtClean="0"/>
              <a:t>XML files that describe the drawing or pieces of it (</a:t>
            </a:r>
            <a:r>
              <a:rPr lang="en-US" dirty="0" err="1" smtClean="0"/>
              <a:t>eg</a:t>
            </a:r>
            <a:r>
              <a:rPr lang="en-US" dirty="0" smtClean="0"/>
              <a:t>: color, gradient, shapes)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drawable</a:t>
            </a:r>
            <a:r>
              <a:rPr lang="en-US" dirty="0" smtClean="0"/>
              <a:t> folders to support different screen densities/resolutions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9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8751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Define constants specific to user interface (</a:t>
            </a:r>
            <a:r>
              <a:rPr lang="en-US" dirty="0" err="1" smtClean="0"/>
              <a:t>eg</a:t>
            </a:r>
            <a:r>
              <a:rPr lang="en-US" dirty="0" smtClean="0"/>
              <a:t>: strings, colors, </a:t>
            </a:r>
            <a:r>
              <a:rPr lang="en-US" dirty="0" err="1" smtClean="0"/>
              <a:t>int</a:t>
            </a:r>
            <a:r>
              <a:rPr lang="en-US" dirty="0" smtClean="0"/>
              <a:t> arrays, string arrays)</a:t>
            </a:r>
          </a:p>
          <a:p>
            <a:r>
              <a:rPr lang="en-US" dirty="0" smtClean="0"/>
              <a:t>Values folder typically contains</a:t>
            </a:r>
          </a:p>
          <a:p>
            <a:pPr lvl="1"/>
            <a:r>
              <a:rPr lang="en-US" dirty="0" smtClean="0"/>
              <a:t>Strings – strings.xml file contains the string literals used in the UI</a:t>
            </a:r>
          </a:p>
          <a:p>
            <a:pPr lvl="1"/>
            <a:r>
              <a:rPr lang="en-US" dirty="0" smtClean="0"/>
              <a:t>Colors – colors.xml – color constants for backgrounds and text colors</a:t>
            </a:r>
          </a:p>
          <a:p>
            <a:pPr lvl="1"/>
            <a:r>
              <a:rPr lang="en-US" dirty="0" smtClean="0"/>
              <a:t>Styles – styles.xml – defines styles that can be applied to various widgets</a:t>
            </a:r>
          </a:p>
          <a:p>
            <a:pPr lvl="1"/>
            <a:r>
              <a:rPr lang="en-US" dirty="0" smtClean="0"/>
              <a:t>Dimensions – dimens.xml – defines size values that can be used in the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706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1218795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Default Resources </a:t>
            </a:r>
            <a:r>
              <a:rPr lang="en-US" sz="4400" dirty="0" err="1" smtClean="0"/>
              <a:t>vs</a:t>
            </a:r>
            <a:r>
              <a:rPr lang="en-US" sz="4400" dirty="0" smtClean="0"/>
              <a:t> Alternative Resources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810822"/>
          </a:xfrm>
        </p:spPr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r</a:t>
            </a:r>
            <a:r>
              <a:rPr lang="en-US" dirty="0" smtClean="0"/>
              <a:t>esources define the default design and content for the app</a:t>
            </a:r>
          </a:p>
          <a:p>
            <a:r>
              <a:rPr lang="en-US" dirty="0" smtClean="0"/>
              <a:t>Default resources live inside the standard folders (folders without a hyphen and qualifier ) under res/</a:t>
            </a:r>
          </a:p>
          <a:p>
            <a:r>
              <a:rPr lang="en-US" dirty="0" smtClean="0"/>
              <a:t>Alternative resources support specific device configurations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mipmap-hdpi</a:t>
            </a:r>
            <a:r>
              <a:rPr lang="en-US" dirty="0" smtClean="0"/>
              <a:t>, values-</a:t>
            </a:r>
            <a:r>
              <a:rPr lang="en-US" dirty="0" err="1" smtClean="0"/>
              <a:t>es</a:t>
            </a:r>
            <a:endParaRPr lang="en-US" dirty="0" smtClean="0"/>
          </a:p>
          <a:p>
            <a:r>
              <a:rPr lang="en-US" dirty="0" smtClean="0"/>
              <a:t>Configuration qualifiers are added to the default resource folders with a hyphen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7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UI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Building UI – Android supports both Declaratively (XML) or Imperatively (Java)</a:t>
            </a:r>
          </a:p>
          <a:p>
            <a:r>
              <a:rPr lang="en-US" dirty="0" smtClean="0"/>
              <a:t>Most moderns frameworks define UI (Presentation) in XML and Business Logic (Behavior) in Java</a:t>
            </a:r>
          </a:p>
          <a:p>
            <a:r>
              <a:rPr lang="en-US" dirty="0" smtClean="0"/>
              <a:t>Android allows for both mechanisms but favors defining the UI declaratively</a:t>
            </a:r>
          </a:p>
          <a:p>
            <a:r>
              <a:rPr lang="en-US" dirty="0" smtClean="0"/>
              <a:t>Allows for easy modifications to the UI</a:t>
            </a:r>
          </a:p>
          <a:p>
            <a:r>
              <a:rPr lang="en-US" dirty="0" smtClean="0"/>
              <a:t>Tooling support is easier with Declaratively based UI</a:t>
            </a:r>
          </a:p>
          <a:p>
            <a:r>
              <a:rPr lang="en-US" dirty="0" smtClean="0"/>
              <a:t>Allows for easy visualization of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8399844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1"/>
            <a:ext cx="8363938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Android Resources</a:t>
            </a:r>
          </a:p>
          <a:p>
            <a:r>
              <a:rPr lang="en-US" dirty="0" smtClean="0"/>
              <a:t>User Interface Elements</a:t>
            </a:r>
          </a:p>
          <a:p>
            <a:pPr lvl="1"/>
            <a:r>
              <a:rPr lang="en-US" dirty="0" smtClean="0"/>
              <a:t>Layouts</a:t>
            </a:r>
          </a:p>
          <a:p>
            <a:pPr lvl="2"/>
            <a:r>
              <a:rPr lang="en-US" dirty="0" smtClean="0"/>
              <a:t>Linear Layout</a:t>
            </a:r>
          </a:p>
          <a:p>
            <a:pPr lvl="2"/>
            <a:r>
              <a:rPr lang="en-US" dirty="0" smtClean="0"/>
              <a:t>Relative Layout</a:t>
            </a:r>
          </a:p>
          <a:p>
            <a:pPr lvl="2"/>
            <a:r>
              <a:rPr lang="en-US" dirty="0" smtClean="0"/>
              <a:t>Frame Layout</a:t>
            </a:r>
          </a:p>
          <a:p>
            <a:pPr lvl="1"/>
            <a:r>
              <a:rPr lang="en-US" dirty="0" smtClean="0"/>
              <a:t>Input Controls</a:t>
            </a:r>
          </a:p>
          <a:p>
            <a:pPr lvl="2"/>
            <a:r>
              <a:rPr lang="en-US" dirty="0" smtClean="0"/>
              <a:t>Text Fields</a:t>
            </a:r>
          </a:p>
          <a:p>
            <a:pPr lvl="2"/>
            <a:r>
              <a:rPr lang="en-US" dirty="0" smtClean="0"/>
              <a:t>Buttons</a:t>
            </a:r>
          </a:p>
          <a:p>
            <a:pPr lvl="2"/>
            <a:r>
              <a:rPr lang="en-US" dirty="0" smtClean="0"/>
              <a:t>Checkboxes</a:t>
            </a:r>
          </a:p>
          <a:p>
            <a:pPr lvl="2"/>
            <a:r>
              <a:rPr lang="en-US" dirty="0" smtClean="0"/>
              <a:t>Radio Buttons</a:t>
            </a:r>
          </a:p>
          <a:p>
            <a:pPr lvl="2"/>
            <a:r>
              <a:rPr lang="en-US" dirty="0" smtClean="0"/>
              <a:t>Toggle Buttons</a:t>
            </a:r>
          </a:p>
          <a:p>
            <a:pPr marL="45243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6037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5051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specifies what the user interface looks like for an activity</a:t>
            </a:r>
          </a:p>
          <a:p>
            <a:r>
              <a:rPr lang="en-US" dirty="0" smtClean="0"/>
              <a:t>Layout is an XML file that comprises of Views and </a:t>
            </a:r>
            <a:r>
              <a:rPr lang="en-US" dirty="0" err="1" smtClean="0"/>
              <a:t>ViewGroups</a:t>
            </a:r>
            <a:endParaRPr lang="en-US" dirty="0" smtClean="0"/>
          </a:p>
          <a:p>
            <a:r>
              <a:rPr lang="en-US" dirty="0" smtClean="0"/>
              <a:t>Activity uses the layout to render the user interface associated with the activity</a:t>
            </a:r>
          </a:p>
          <a:p>
            <a:r>
              <a:rPr lang="en-US" dirty="0" smtClean="0"/>
              <a:t>Activity is written in Java and describes the behavior of an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7984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Sample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76363"/>
            <a:ext cx="852328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5932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0939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Activity Layout relationship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2993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layout defines how the visual elements are arranged on the screen</a:t>
            </a:r>
          </a:p>
          <a:p>
            <a:r>
              <a:rPr lang="en-US" dirty="0" smtClean="0"/>
              <a:t>An activity loads the layout resource in the </a:t>
            </a:r>
            <a:r>
              <a:rPr lang="en-US" dirty="0" err="1" smtClean="0"/>
              <a:t>onCreate</a:t>
            </a:r>
            <a:r>
              <a:rPr lang="en-US" dirty="0" smtClean="0"/>
              <a:t> callback, called by the Android platform when the Activity is launched</a:t>
            </a:r>
          </a:p>
          <a:p>
            <a:r>
              <a:rPr lang="en-US" dirty="0" smtClean="0"/>
              <a:t>Activity then sets the loaded layout as the view for itself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76766"/>
            <a:ext cx="60388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13853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</a:t>
            </a:r>
            <a:r>
              <a:rPr lang="en-US" dirty="0" err="1" smtClean="0"/>
              <a:t>ViewGroups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8561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 interface layout is defined using Views and </a:t>
            </a:r>
            <a:r>
              <a:rPr lang="en-US" dirty="0" err="1" smtClean="0"/>
              <a:t>ViewGroups</a:t>
            </a:r>
            <a:r>
              <a:rPr lang="en-US" dirty="0" smtClean="0"/>
              <a:t> organized in an XML file</a:t>
            </a:r>
          </a:p>
          <a:p>
            <a:r>
              <a:rPr lang="en-US" dirty="0" smtClean="0"/>
              <a:t>Each layout is a tree made up of Views and </a:t>
            </a:r>
            <a:r>
              <a:rPr lang="en-US" dirty="0" err="1" smtClean="0"/>
              <a:t>ViewGroups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layout defines the visual structure of an user interface for an activity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67200"/>
            <a:ext cx="46196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9378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</a:t>
            </a:r>
            <a:r>
              <a:rPr lang="en-US" dirty="0" err="1" smtClean="0"/>
              <a:t>ViewGroups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841052"/>
          </a:xfrm>
        </p:spPr>
        <p:txBody>
          <a:bodyPr/>
          <a:lstStyle/>
          <a:p>
            <a:r>
              <a:rPr lang="en-US" dirty="0" smtClean="0"/>
              <a:t>A View is an object that draws something on the screen the user can interact with </a:t>
            </a:r>
            <a:r>
              <a:rPr lang="en-US" dirty="0" err="1" smtClean="0"/>
              <a:t>Eg</a:t>
            </a:r>
            <a:r>
              <a:rPr lang="en-US" dirty="0" smtClean="0"/>
              <a:t>: Button, Label, </a:t>
            </a:r>
            <a:r>
              <a:rPr lang="en-US" dirty="0" err="1" smtClean="0"/>
              <a:t>TextView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ViewGroup</a:t>
            </a:r>
            <a:r>
              <a:rPr lang="en-US" dirty="0" smtClean="0"/>
              <a:t> is a container object that holds other views and view groups</a:t>
            </a:r>
          </a:p>
          <a:p>
            <a:r>
              <a:rPr lang="en-US" dirty="0" err="1" smtClean="0"/>
              <a:t>ViewGroup</a:t>
            </a:r>
            <a:r>
              <a:rPr lang="en-US" dirty="0" smtClean="0"/>
              <a:t> defines the layout of the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730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0939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Views/</a:t>
            </a:r>
            <a:r>
              <a:rPr lang="en-US" sz="4400" dirty="0" err="1" smtClean="0"/>
              <a:t>ViewGroups</a:t>
            </a:r>
            <a:r>
              <a:rPr lang="en-US" sz="4400" dirty="0" smtClean="0"/>
              <a:t> Attributes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628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View and </a:t>
            </a:r>
            <a:r>
              <a:rPr lang="en-US" dirty="0" err="1" smtClean="0"/>
              <a:t>ViewGroup</a:t>
            </a:r>
            <a:r>
              <a:rPr lang="en-US" dirty="0" smtClean="0"/>
              <a:t> supports a number of XML attributes</a:t>
            </a:r>
          </a:p>
          <a:p>
            <a:r>
              <a:rPr lang="en-US" dirty="0" smtClean="0"/>
              <a:t>Some of the attributes are common (</a:t>
            </a:r>
            <a:r>
              <a:rPr lang="en-US" dirty="0" err="1" smtClean="0"/>
              <a:t>eg:id</a:t>
            </a:r>
            <a:r>
              <a:rPr lang="en-US" dirty="0" smtClean="0"/>
              <a:t>) as each type of view and view group inherits from the common base class – </a:t>
            </a:r>
            <a:r>
              <a:rPr lang="en-US" dirty="0" err="1" smtClean="0"/>
              <a:t>android.view.View</a:t>
            </a:r>
            <a:endParaRPr lang="en-US" dirty="0" smtClean="0"/>
          </a:p>
          <a:p>
            <a:r>
              <a:rPr lang="en-US" dirty="0" smtClean="0"/>
              <a:t>A View object may have an integer ID associated with it to uniquely identify the View in the tree and can be used to programmatically reference it in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389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Views/</a:t>
            </a:r>
            <a:r>
              <a:rPr lang="en-US" dirty="0" err="1" smtClean="0"/>
              <a:t>ViewGroups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95400"/>
            <a:ext cx="836393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Syntax for the ID attribute is</a:t>
            </a:r>
          </a:p>
          <a:p>
            <a:endParaRPr lang="en-US" dirty="0" smtClean="0"/>
          </a:p>
          <a:p>
            <a:pPr marL="39528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 symbol indicates to the XML parser that it is an ID resource</a:t>
            </a:r>
            <a:endParaRPr lang="en-US" dirty="0"/>
          </a:p>
          <a:p>
            <a:pPr marL="395288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smtClean="0"/>
              <a:t>sign means that this is a new resource that must be added to the resource (in R.java)</a:t>
            </a:r>
          </a:p>
          <a:p>
            <a:r>
              <a:rPr lang="en-US" dirty="0" smtClean="0"/>
              <a:t>When referencing an Android resource ID, it does not use + sign, but should be qualified by android package namespace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60" y="1970103"/>
            <a:ext cx="32956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22" y="5943600"/>
            <a:ext cx="3209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65288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95400"/>
            <a:ext cx="8363938" cy="1676400"/>
          </a:xfrm>
        </p:spPr>
        <p:txBody>
          <a:bodyPr/>
          <a:lstStyle/>
          <a:p>
            <a:r>
              <a:rPr lang="en-US" dirty="0" smtClean="0"/>
              <a:t>Attributes name </a:t>
            </a:r>
            <a:r>
              <a:rPr lang="en-US" dirty="0" err="1" smtClean="0"/>
              <a:t>layout_xxx</a:t>
            </a:r>
            <a:r>
              <a:rPr lang="en-US" dirty="0" smtClean="0"/>
              <a:t> define layout parameter for the view in relation to the </a:t>
            </a:r>
            <a:r>
              <a:rPr lang="en-US" dirty="0" err="1" smtClean="0"/>
              <a:t>ViewGroup</a:t>
            </a:r>
            <a:r>
              <a:rPr lang="en-US" dirty="0" smtClean="0"/>
              <a:t> it resides in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1055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388" y="6248400"/>
            <a:ext cx="65088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i="1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layout_width</a:t>
            </a:r>
            <a:r>
              <a:rPr lang="en-US" sz="2400" i="1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en-US" sz="2400" i="1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layout_height</a:t>
            </a:r>
            <a:r>
              <a:rPr lang="en-US" sz="2400" i="1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, </a:t>
            </a:r>
            <a:r>
              <a:rPr lang="en-US" sz="2400" i="1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layout_weight</a:t>
            </a:r>
            <a:endParaRPr lang="en-US" sz="2400" i="1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808917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5797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Every view must define Layout attributes that are appropriate for its parent</a:t>
            </a:r>
          </a:p>
          <a:p>
            <a:r>
              <a:rPr lang="en-US" dirty="0" smtClean="0"/>
              <a:t>All views include a width and height, and each view is required to define them</a:t>
            </a:r>
          </a:p>
          <a:p>
            <a:r>
              <a:rPr lang="en-US" dirty="0" smtClean="0"/>
              <a:t>Most often the height and width are specified to be symbolic constants</a:t>
            </a:r>
          </a:p>
          <a:p>
            <a:pPr lvl="1"/>
            <a:r>
              <a:rPr lang="en-US" dirty="0" err="1" smtClean="0"/>
              <a:t>wrap_content</a:t>
            </a:r>
            <a:r>
              <a:rPr lang="en-US" dirty="0" smtClean="0"/>
              <a:t> – Dimensions are specified by the content the view holds</a:t>
            </a:r>
          </a:p>
          <a:p>
            <a:pPr lvl="1"/>
            <a:r>
              <a:rPr lang="en-US" dirty="0" err="1" smtClean="0"/>
              <a:t>match_parent</a:t>
            </a:r>
            <a:r>
              <a:rPr lang="en-US" dirty="0" smtClean="0"/>
              <a:t> – Dimensions of the view are as big as its parent view group will allow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33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260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Different subclasses of </a:t>
            </a:r>
            <a:r>
              <a:rPr lang="en-US" dirty="0" err="1" smtClean="0"/>
              <a:t>ViewGroup</a:t>
            </a:r>
            <a:r>
              <a:rPr lang="en-US" dirty="0" smtClean="0"/>
              <a:t> allow for different placement options for the view in it</a:t>
            </a:r>
          </a:p>
          <a:p>
            <a:r>
              <a:rPr lang="en-US" dirty="0" smtClean="0"/>
              <a:t>Layouts can be nested but nesting too deep causes performance issues</a:t>
            </a:r>
          </a:p>
          <a:p>
            <a:r>
              <a:rPr lang="en-US" dirty="0" smtClean="0"/>
              <a:t>Common layouts are</a:t>
            </a:r>
          </a:p>
          <a:p>
            <a:pPr lvl="1"/>
            <a:r>
              <a:rPr lang="en-US" dirty="0" smtClean="0"/>
              <a:t>Linear Layout</a:t>
            </a:r>
          </a:p>
          <a:p>
            <a:pPr lvl="1"/>
            <a:r>
              <a:rPr lang="en-US" dirty="0" smtClean="0"/>
              <a:t>Relative Layout</a:t>
            </a:r>
          </a:p>
          <a:p>
            <a:pPr lvl="1"/>
            <a:r>
              <a:rPr lang="en-US" dirty="0" smtClean="0"/>
              <a:t>Frame Layout</a:t>
            </a:r>
          </a:p>
          <a:p>
            <a:pPr lvl="1"/>
            <a:r>
              <a:rPr lang="en-US" dirty="0" err="1" smtClean="0"/>
              <a:t>TableLayout</a:t>
            </a:r>
            <a:r>
              <a:rPr lang="en-US" dirty="0" smtClean="0"/>
              <a:t> (Not covered in the course)</a:t>
            </a:r>
          </a:p>
          <a:p>
            <a:pPr lvl="1"/>
            <a:r>
              <a:rPr lang="en-US" dirty="0" err="1"/>
              <a:t>GridLayout</a:t>
            </a:r>
            <a:r>
              <a:rPr lang="en-US" dirty="0"/>
              <a:t> (Not covered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668159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069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810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33938" y="1871663"/>
            <a:ext cx="3810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3810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Horizontal Orientation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5486400"/>
            <a:ext cx="29718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Vertical Orientation</a:t>
            </a:r>
          </a:p>
        </p:txBody>
      </p:sp>
    </p:spTree>
    <p:extLst>
      <p:ext uri="{BB962C8B-B14F-4D97-AF65-F5344CB8AC3E}">
        <p14:creationId xmlns:p14="http://schemas.microsoft.com/office/powerpoint/2010/main" val="3845884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367623"/>
          </a:xfrm>
        </p:spPr>
        <p:txBody>
          <a:bodyPr>
            <a:normAutofit/>
          </a:bodyPr>
          <a:lstStyle/>
          <a:p>
            <a:r>
              <a:rPr lang="en-US" dirty="0" smtClean="0"/>
              <a:t>Aligns all child views in a single direction – horizontally or vertically</a:t>
            </a:r>
          </a:p>
          <a:p>
            <a:r>
              <a:rPr lang="en-US" dirty="0" smtClean="0"/>
              <a:t>Child views are stacked </a:t>
            </a:r>
            <a:r>
              <a:rPr lang="en-US" dirty="0" smtClean="0"/>
              <a:t>one </a:t>
            </a:r>
            <a:r>
              <a:rPr lang="en-US" dirty="0" smtClean="0"/>
              <a:t>after the other</a:t>
            </a:r>
          </a:p>
          <a:p>
            <a:r>
              <a:rPr lang="en-US" dirty="0" smtClean="0"/>
              <a:t>Gravity </a:t>
            </a:r>
            <a:r>
              <a:rPr lang="en-US" dirty="0" smtClean="0"/>
              <a:t>property determines the left/right/center alignment of the child view</a:t>
            </a:r>
          </a:p>
          <a:p>
            <a:r>
              <a:rPr lang="en-US" dirty="0" smtClean="0"/>
              <a:t>Linear layout can assign weights to individual child views – a larger weight allows it to expand to fill any remaining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5304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9971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Linear </a:t>
            </a:r>
            <a:r>
              <a:rPr lang="en-US" sz="3600" dirty="0"/>
              <a:t>Layouts Characteristics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Orientation – determines if the child views are placed horizontally or vertically</a:t>
            </a:r>
            <a:endParaRPr lang="en-US" dirty="0" smtClean="0"/>
          </a:p>
          <a:p>
            <a:r>
              <a:rPr lang="en-US" dirty="0" smtClean="0"/>
              <a:t>Weight – determines how to allocate size for the view remaining after all other view sizes have been allocated</a:t>
            </a:r>
            <a:endParaRPr lang="en-US" dirty="0" smtClean="0"/>
          </a:p>
          <a:p>
            <a:r>
              <a:rPr lang="en-US" dirty="0" smtClean="0"/>
              <a:t>Gravity – specifies where to draw the contents of a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8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860066"/>
          </a:xfrm>
        </p:spPr>
        <p:txBody>
          <a:bodyPr/>
          <a:lstStyle/>
          <a:p>
            <a:r>
              <a:rPr lang="en-US" dirty="0" smtClean="0"/>
              <a:t>All Views require layout height and width to be specified</a:t>
            </a:r>
          </a:p>
          <a:p>
            <a:r>
              <a:rPr lang="en-US" dirty="0" smtClean="0"/>
              <a:t>You can specify absolute values or predefined constants</a:t>
            </a:r>
          </a:p>
          <a:p>
            <a:r>
              <a:rPr lang="en-US" dirty="0" smtClean="0"/>
              <a:t>Predefined constants are</a:t>
            </a:r>
          </a:p>
          <a:p>
            <a:pPr lvl="1"/>
            <a:r>
              <a:rPr lang="en-US" dirty="0" err="1" smtClean="0"/>
              <a:t>wrap_content</a:t>
            </a:r>
            <a:r>
              <a:rPr lang="en-US" dirty="0" smtClean="0"/>
              <a:t> – Make the view big enough to match its contents</a:t>
            </a:r>
          </a:p>
          <a:p>
            <a:pPr lvl="1"/>
            <a:r>
              <a:rPr lang="en-US" dirty="0" err="1" smtClean="0"/>
              <a:t>match_parent</a:t>
            </a:r>
            <a:r>
              <a:rPr lang="en-US" dirty="0" smtClean="0"/>
              <a:t> – Match the dimensions of this view to match the dimensions of the parent view </a:t>
            </a:r>
          </a:p>
          <a:p>
            <a:pPr lvl="1"/>
            <a:r>
              <a:rPr lang="en-US" strike="sngStrike" dirty="0" err="1" smtClean="0"/>
              <a:t>fill_parent</a:t>
            </a:r>
            <a:r>
              <a:rPr lang="en-US" strike="sngStrike" dirty="0" smtClean="0"/>
              <a:t> – Same as “</a:t>
            </a:r>
            <a:r>
              <a:rPr lang="en-US" strike="sngStrike" dirty="0" err="1" smtClean="0"/>
              <a:t>match_parent</a:t>
            </a:r>
            <a:r>
              <a:rPr lang="en-US" strike="sngStrike" dirty="0" smtClean="0"/>
              <a:t>”. Deprecated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969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Layout </a:t>
            </a:r>
            <a:r>
              <a:rPr lang="en-US" sz="3600" dirty="0" smtClean="0"/>
              <a:t>(Horizontal Orientation)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84833"/>
            <a:ext cx="27622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16645"/>
            <a:ext cx="48863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962400" y="1717088"/>
            <a:ext cx="21383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1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Layout </a:t>
            </a:r>
            <a:r>
              <a:rPr lang="en-US" sz="3600" dirty="0" smtClean="0"/>
              <a:t>(Vertical Orientation)</a:t>
            </a:r>
            <a:endParaRPr 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10" y="1371600"/>
            <a:ext cx="27241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88616"/>
            <a:ext cx="48958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886200" y="2030766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11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Weight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28860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71650"/>
            <a:ext cx="53530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5334000"/>
            <a:ext cx="5105400" cy="381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Default layout weight is 0</a:t>
            </a:r>
          </a:p>
        </p:txBody>
      </p:sp>
    </p:spTree>
    <p:extLst>
      <p:ext uri="{BB962C8B-B14F-4D97-AF65-F5344CB8AC3E}">
        <p14:creationId xmlns:p14="http://schemas.microsoft.com/office/powerpoint/2010/main" val="192056531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Weight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28765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02798"/>
            <a:ext cx="49053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267200" y="2912523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81254" y="3912834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Callout 2"/>
          <p:cNvSpPr/>
          <p:nvPr/>
        </p:nvSpPr>
        <p:spPr bwMode="auto">
          <a:xfrm>
            <a:off x="6705600" y="1752600"/>
            <a:ext cx="1357313" cy="685800"/>
          </a:xfrm>
          <a:prstGeom prst="wedgeEllipseCallout">
            <a:avLst>
              <a:gd name="adj1" fmla="val -96704"/>
              <a:gd name="adj2" fmla="val 625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4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Notice width is set to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4876800"/>
            <a:ext cx="47529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Weight of both the buttons are 1, so evenly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25231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3243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86085"/>
            <a:ext cx="24003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 rot="19925759">
            <a:off x="3653668" y="3861989"/>
            <a:ext cx="3039099" cy="48422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326907" y="4591234"/>
            <a:ext cx="381000" cy="4379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5715000"/>
            <a:ext cx="25908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Remaining space is filled by edit text for message</a:t>
            </a:r>
          </a:p>
        </p:txBody>
      </p:sp>
    </p:spTree>
    <p:extLst>
      <p:ext uri="{BB962C8B-B14F-4D97-AF65-F5344CB8AC3E}">
        <p14:creationId xmlns:p14="http://schemas.microsoft.com/office/powerpoint/2010/main" val="96830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Gravity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8561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Tells the parent Layout container how to align the children</a:t>
            </a:r>
          </a:p>
          <a:p>
            <a:r>
              <a:rPr lang="en-US" dirty="0" smtClean="0"/>
              <a:t>For horizontal Linear Layout you can use – top, center, bottom</a:t>
            </a:r>
          </a:p>
          <a:p>
            <a:r>
              <a:rPr lang="en-US" dirty="0" smtClean="0"/>
              <a:t>For vertical Linear Layout you can use – left, center,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0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0"/>
            <a:ext cx="8363938" cy="61695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Resources are used to define strings,  colors, images, layouts and menus</a:t>
            </a:r>
          </a:p>
          <a:p>
            <a:r>
              <a:rPr lang="en-US" dirty="0" smtClean="0"/>
              <a:t>Define resource files and reference them in code</a:t>
            </a:r>
          </a:p>
          <a:p>
            <a:r>
              <a:rPr lang="en-US" dirty="0" smtClean="0"/>
              <a:t>Android externalizes resources from application code so both can be maintained independently</a:t>
            </a:r>
          </a:p>
          <a:p>
            <a:r>
              <a:rPr lang="en-US" dirty="0" smtClean="0"/>
              <a:t>Allows for providing alternative resources for specific device configurations like languages and screen sizes</a:t>
            </a:r>
          </a:p>
          <a:p>
            <a:r>
              <a:rPr lang="en-US" dirty="0" smtClean="0"/>
              <a:t>Resources are defined under </a:t>
            </a:r>
            <a:r>
              <a:rPr lang="en-US" b="1" i="1" dirty="0" smtClean="0"/>
              <a:t>res/</a:t>
            </a:r>
            <a:r>
              <a:rPr lang="en-US" dirty="0" smtClean="0"/>
              <a:t> folder of the Android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9715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4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Layout Gravity </a:t>
            </a:r>
            <a:r>
              <a:rPr lang="en-US" sz="3600" dirty="0" smtClean="0"/>
              <a:t>(Horizontal Orientation)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2847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95400"/>
            <a:ext cx="4876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949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4797"/>
          </a:xfrm>
        </p:spPr>
        <p:txBody>
          <a:bodyPr>
            <a:normAutofit fontScale="90000"/>
          </a:bodyPr>
          <a:lstStyle/>
          <a:p>
            <a:r>
              <a:rPr lang="en-US" dirty="0"/>
              <a:t>Layout Gravity </a:t>
            </a:r>
            <a:r>
              <a:rPr lang="en-US" sz="4000" dirty="0" smtClean="0"/>
              <a:t>(Vertical </a:t>
            </a:r>
            <a:r>
              <a:rPr lang="en-US" sz="4000" dirty="0"/>
              <a:t>Orientation)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28384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371600"/>
            <a:ext cx="49434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510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637501" y="1447800"/>
            <a:ext cx="4115872" cy="2800767"/>
          </a:xfrm>
        </p:spPr>
        <p:txBody>
          <a:bodyPr/>
          <a:lstStyle/>
          <a:p>
            <a:r>
              <a:rPr lang="en-US" dirty="0"/>
              <a:t>Each view’s position can be specified as a relative to another sibling view or relative to the parent Relative Layout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0" y="1447800"/>
            <a:ext cx="3810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61288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984885"/>
          </a:xfrm>
        </p:spPr>
        <p:txBody>
          <a:bodyPr/>
          <a:lstStyle/>
          <a:p>
            <a:r>
              <a:rPr lang="en-US" dirty="0" smtClean="0"/>
              <a:t>Some of the relative layout properties are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31460"/>
              </p:ext>
            </p:extLst>
          </p:nvPr>
        </p:nvGraphicFramePr>
        <p:xfrm>
          <a:off x="685800" y="2209800"/>
          <a:ext cx="7848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3055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layout_alignParentTop</a:t>
                      </a:r>
                      <a:r>
                        <a:rPr lang="en-US" dirty="0" smtClean="0"/>
                        <a:t>, </a:t>
                      </a:r>
                    </a:p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layout_alignParentBottom</a:t>
                      </a:r>
                      <a:r>
                        <a:rPr lang="en-US" dirty="0" smtClean="0"/>
                        <a:t>, </a:t>
                      </a:r>
                    </a:p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layout_alignParentRight</a:t>
                      </a:r>
                      <a:r>
                        <a:rPr lang="en-US" dirty="0" smtClean="0"/>
                        <a:t>, </a:t>
                      </a:r>
                    </a:p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layout_alignParentLeft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Makes the </a:t>
                      </a:r>
                      <a:r>
                        <a:rPr lang="en-US" baseline="0" dirty="0" smtClean="0"/>
                        <a:t>child view align with the parent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layout_centerHorizontal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layout_centerVertical</a:t>
                      </a:r>
                      <a:r>
                        <a:rPr lang="en-US" dirty="0" smtClean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 a child view horizontally or vertically</a:t>
                      </a:r>
                      <a:r>
                        <a:rPr lang="en-US" baseline="0" dirty="0" smtClean="0"/>
                        <a:t> within a parent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layout_above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layout_below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layout_leftOf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layout_rightOf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Positioning a sibling</a:t>
                      </a:r>
                      <a:r>
                        <a:rPr lang="en-US" baseline="0" dirty="0" smtClean="0"/>
                        <a:t> view relative to another sibling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layout_alignTop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layout_alignBottom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layout_alignLeft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layout_alignRight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layout_alignBaseline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r>
                        <a:rPr lang="en-US" baseline="0" dirty="0" smtClean="0"/>
                        <a:t> based on the siblings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85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2895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91" y="1400174"/>
            <a:ext cx="3997149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133600" y="4038600"/>
            <a:ext cx="2438400" cy="1524000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21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356381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91876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66800" y="1524000"/>
            <a:ext cx="2590800" cy="449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197224" y="1866900"/>
            <a:ext cx="1187388" cy="419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Top Right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282856" y="2667000"/>
            <a:ext cx="990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Ok</a:t>
            </a:r>
          </a:p>
        </p:txBody>
      </p:sp>
      <p:sp>
        <p:nvSpPr>
          <p:cNvPr id="7" name="Left-Right Arrow 6"/>
          <p:cNvSpPr/>
          <p:nvPr/>
        </p:nvSpPr>
        <p:spPr bwMode="auto">
          <a:xfrm>
            <a:off x="3384612" y="1981200"/>
            <a:ext cx="272988" cy="20955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2667000" y="1524000"/>
            <a:ext cx="222312" cy="3429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2819400" y="2286000"/>
            <a:ext cx="222312" cy="3810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524000"/>
            <a:ext cx="2895600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Top Right button is relative to the parent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Second button is placed below first button – relative to first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1247" y="5773579"/>
            <a:ext cx="23019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Relative Layout</a:t>
            </a:r>
          </a:p>
        </p:txBody>
      </p:sp>
    </p:spTree>
    <p:extLst>
      <p:ext uri="{BB962C8B-B14F-4D97-AF65-F5344CB8AC3E}">
        <p14:creationId xmlns:p14="http://schemas.microsoft.com/office/powerpoint/2010/main" val="209900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841052"/>
          </a:xfrm>
        </p:spPr>
        <p:txBody>
          <a:bodyPr/>
          <a:lstStyle/>
          <a:p>
            <a:r>
              <a:rPr lang="en-US" dirty="0" smtClean="0"/>
              <a:t>Positions its children on top of each other</a:t>
            </a:r>
          </a:p>
          <a:p>
            <a:r>
              <a:rPr lang="en-US" dirty="0" smtClean="0"/>
              <a:t>Should be generally used to hold a single child view</a:t>
            </a:r>
          </a:p>
          <a:p>
            <a:r>
              <a:rPr lang="en-US" dirty="0" smtClean="0"/>
              <a:t>When using multiple children, </a:t>
            </a:r>
            <a:r>
              <a:rPr lang="en-US" dirty="0" err="1" smtClean="0"/>
              <a:t>layout_gravity</a:t>
            </a:r>
            <a:r>
              <a:rPr lang="en-US" dirty="0" smtClean="0"/>
              <a:t> can be used to  control their position</a:t>
            </a:r>
          </a:p>
          <a:p>
            <a:r>
              <a:rPr lang="en-US" dirty="0" smtClean="0"/>
              <a:t>Child views are drawn in a stack with the most recent views added child on top</a:t>
            </a:r>
          </a:p>
        </p:txBody>
      </p:sp>
    </p:spTree>
    <p:extLst>
      <p:ext uri="{BB962C8B-B14F-4D97-AF65-F5344CB8AC3E}">
        <p14:creationId xmlns:p14="http://schemas.microsoft.com/office/powerpoint/2010/main" val="176925748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Size : Pixels vs 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7064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Android supports different screen sizes and densities</a:t>
            </a:r>
          </a:p>
          <a:p>
            <a:r>
              <a:rPr lang="en-US" dirty="0" smtClean="0"/>
              <a:t>Specifying size in pixels is a bad practice in Android as it does not scale well across the different device configurations</a:t>
            </a:r>
          </a:p>
          <a:p>
            <a:r>
              <a:rPr lang="en-US" dirty="0" smtClean="0"/>
              <a:t>Density-independent pixels (</a:t>
            </a:r>
            <a:r>
              <a:rPr lang="en-US" dirty="0" err="1" smtClean="0"/>
              <a:t>dps</a:t>
            </a:r>
            <a:r>
              <a:rPr lang="en-US" dirty="0" smtClean="0"/>
              <a:t>) is a virtual pixel and it should be used when specifying size</a:t>
            </a:r>
          </a:p>
          <a:p>
            <a:r>
              <a:rPr lang="en-US" dirty="0" smtClean="0"/>
              <a:t>Specifying size in </a:t>
            </a:r>
            <a:r>
              <a:rPr lang="en-US" dirty="0" err="1" smtClean="0"/>
              <a:t>dps</a:t>
            </a:r>
            <a:r>
              <a:rPr lang="en-US" dirty="0" smtClean="0"/>
              <a:t> allows Android to scale the size appropriately on different device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32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09398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Common Controls/Views/Widgets</a:t>
            </a:r>
            <a:endParaRPr lang="en-US" sz="4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805400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Class Names)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Button (Button)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button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TextView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text that the user cannot change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Field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EditText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Editable</a:t>
                      </a:r>
                      <a:r>
                        <a:rPr lang="en-US" baseline="0" dirty="0" smtClean="0"/>
                        <a:t> text field for user input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Checkbox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CheckBox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on/off switch to be toggled</a:t>
                      </a:r>
                      <a:r>
                        <a:rPr lang="en-US" baseline="0" dirty="0" smtClean="0"/>
                        <a:t> by the user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</a:t>
                      </a:r>
                      <a:r>
                        <a:rPr lang="en-US" baseline="0" dirty="0" smtClean="0"/>
                        <a:t> button (</a:t>
                      </a:r>
                      <a:r>
                        <a:rPr lang="en-US" baseline="0" dirty="0" err="1" smtClean="0"/>
                        <a:t>RadioGroup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RadioButton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 to checkboxes</a:t>
                      </a:r>
                      <a:r>
                        <a:rPr lang="en-US" baseline="0" dirty="0" smtClean="0"/>
                        <a:t> except only one option can be selected in the group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Toggle Button (</a:t>
                      </a:r>
                      <a:r>
                        <a:rPr lang="en-US" dirty="0" err="1" smtClean="0"/>
                        <a:t>ToggleButton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On/off</a:t>
                      </a:r>
                      <a:r>
                        <a:rPr lang="en-US" baseline="0" dirty="0" smtClean="0"/>
                        <a:t> button with a light indicator</a:t>
                      </a:r>
                      <a:endParaRPr lang="en-US" dirty="0"/>
                    </a:p>
                  </a:txBody>
                  <a:tcPr marL="89965" marR="8996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4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Resource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143000"/>
            <a:ext cx="8363938" cy="2362200"/>
          </a:xfrm>
        </p:spPr>
        <p:txBody>
          <a:bodyPr/>
          <a:lstStyle/>
          <a:p>
            <a:r>
              <a:rPr lang="en-US" dirty="0" smtClean="0"/>
              <a:t>Last week we briefly saw activities user interface was defined by an xml file under a folder called layout (/res/layout)</a:t>
            </a:r>
          </a:p>
          <a:p>
            <a:r>
              <a:rPr lang="en-US" dirty="0" smtClean="0"/>
              <a:t>Common resource folders under res/ are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35240"/>
              </p:ext>
            </p:extLst>
          </p:nvPr>
        </p:nvGraphicFramePr>
        <p:xfrm>
          <a:off x="685800" y="3429000"/>
          <a:ext cx="7620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514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drawable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Bitmap files (.</a:t>
                      </a:r>
                      <a:r>
                        <a:rPr lang="en-US" dirty="0" err="1" smtClean="0"/>
                        <a:t>png</a:t>
                      </a:r>
                      <a:r>
                        <a:rPr lang="en-US" dirty="0" smtClean="0"/>
                        <a:t>, .jpg, .gif)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menu/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</a:t>
                      </a:r>
                      <a:r>
                        <a:rPr lang="en-US" baseline="0" dirty="0" smtClean="0"/>
                        <a:t> application menus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file in raw</a:t>
                      </a:r>
                      <a:r>
                        <a:rPr lang="en-US" baseline="0" dirty="0" smtClean="0"/>
                        <a:t>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values/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files that contain simple values – strings, integers, colors.  Values files</a:t>
                      </a:r>
                      <a:r>
                        <a:rPr lang="en-US" baseline="0" dirty="0" smtClean="0"/>
                        <a:t> define multiple resources.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layout/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files that define a user interface layout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 XML files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676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5243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Button invokes an event handler</a:t>
            </a:r>
          </a:p>
          <a:p>
            <a:r>
              <a:rPr lang="en-US" dirty="0" smtClean="0"/>
              <a:t>Event handlers can be defined in multiple ways</a:t>
            </a:r>
          </a:p>
          <a:p>
            <a:pPr lvl="1"/>
            <a:r>
              <a:rPr lang="en-US" dirty="0" smtClean="0"/>
              <a:t>To respond to button clicks, define a method in the host activity and set the </a:t>
            </a:r>
            <a:r>
              <a:rPr lang="en-US" dirty="0" err="1" smtClean="0"/>
              <a:t>onClick</a:t>
            </a:r>
            <a:r>
              <a:rPr lang="en-US" dirty="0" smtClean="0"/>
              <a:t> property of the button to refer to the method</a:t>
            </a:r>
          </a:p>
          <a:p>
            <a:pPr lvl="1"/>
            <a:r>
              <a:rPr lang="en-US" dirty="0" smtClean="0"/>
              <a:t>Alternatively an </a:t>
            </a:r>
            <a:r>
              <a:rPr lang="en-US" dirty="0" err="1" smtClean="0"/>
              <a:t>onClickListener</a:t>
            </a:r>
            <a:r>
              <a:rPr lang="en-US" dirty="0" smtClean="0"/>
              <a:t> can be defined on the button as well</a:t>
            </a:r>
          </a:p>
          <a:p>
            <a:r>
              <a:rPr lang="en-US" dirty="0" smtClean="0"/>
              <a:t>Image Button - a </a:t>
            </a:r>
            <a:r>
              <a:rPr lang="en-US" dirty="0"/>
              <a:t>variant of a button </a:t>
            </a:r>
            <a:r>
              <a:rPr lang="en-US" dirty="0" smtClean="0"/>
              <a:t>that displays </a:t>
            </a:r>
            <a:r>
              <a:rPr lang="en-US" dirty="0"/>
              <a:t>an </a:t>
            </a:r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48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198072"/>
          </a:xfrm>
        </p:spPr>
        <p:txBody>
          <a:bodyPr/>
          <a:lstStyle/>
          <a:p>
            <a:r>
              <a:rPr lang="en-US" dirty="0" smtClean="0"/>
              <a:t>Displays text</a:t>
            </a:r>
          </a:p>
          <a:p>
            <a:r>
              <a:rPr lang="en-US" dirty="0" smtClean="0"/>
              <a:t>Common Properties are</a:t>
            </a:r>
          </a:p>
          <a:p>
            <a:pPr lvl="1"/>
            <a:r>
              <a:rPr lang="en-US" dirty="0" err="1" smtClean="0"/>
              <a:t>TextStyle</a:t>
            </a:r>
            <a:r>
              <a:rPr lang="en-US" dirty="0" smtClean="0"/>
              <a:t> – normal, bold, italic</a:t>
            </a:r>
          </a:p>
          <a:p>
            <a:pPr lvl="1"/>
            <a:r>
              <a:rPr lang="en-US" dirty="0" err="1" smtClean="0"/>
              <a:t>TextColor</a:t>
            </a:r>
            <a:r>
              <a:rPr lang="en-US" dirty="0" smtClean="0"/>
              <a:t> – specified as #RGB with an optional </a:t>
            </a:r>
            <a:r>
              <a:rPr lang="en-US" dirty="0" err="1" smtClean="0"/>
              <a:t>apha</a:t>
            </a:r>
            <a:r>
              <a:rPr lang="en-US" dirty="0" smtClean="0"/>
              <a:t> channel</a:t>
            </a:r>
          </a:p>
          <a:p>
            <a:pPr lvl="1"/>
            <a:r>
              <a:rPr lang="en-US" dirty="0" err="1" smtClean="0"/>
              <a:t>TextSize</a:t>
            </a:r>
            <a:r>
              <a:rPr lang="en-US" dirty="0" smtClean="0"/>
              <a:t> – specified in </a:t>
            </a:r>
            <a:r>
              <a:rPr lang="en-US" dirty="0" err="1" smtClean="0"/>
              <a:t>sps</a:t>
            </a:r>
            <a:r>
              <a:rPr lang="en-US" dirty="0" smtClean="0"/>
              <a:t> (Scale Independent pixels). 15sp - normal</a:t>
            </a:r>
          </a:p>
          <a:p>
            <a:pPr lvl="1"/>
            <a:r>
              <a:rPr lang="en-US" dirty="0" smtClean="0"/>
              <a:t>Typeface – sans, </a:t>
            </a:r>
            <a:r>
              <a:rPr lang="en-US" dirty="0" err="1" smtClean="0"/>
              <a:t>monospace</a:t>
            </a:r>
            <a:r>
              <a:rPr lang="en-US" dirty="0" smtClean="0"/>
              <a:t>, serif,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3008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363938" cy="6093333"/>
          </a:xfrm>
        </p:spPr>
        <p:txBody>
          <a:bodyPr/>
          <a:lstStyle/>
          <a:p>
            <a:r>
              <a:rPr lang="en-US" dirty="0" err="1" smtClean="0"/>
              <a:t>EditText</a:t>
            </a:r>
            <a:r>
              <a:rPr lang="en-US" dirty="0" smtClean="0"/>
              <a:t> allows for input to be captured</a:t>
            </a:r>
          </a:p>
          <a:p>
            <a:r>
              <a:rPr lang="en-US" dirty="0" smtClean="0"/>
              <a:t>Text fields can have different input types – numbers, date, etc. Adding </a:t>
            </a:r>
            <a:r>
              <a:rPr lang="en-US" dirty="0" err="1" smtClean="0"/>
              <a:t>inputType</a:t>
            </a:r>
            <a:r>
              <a:rPr lang="en-US" dirty="0" smtClean="0"/>
              <a:t> attribute constrains what can be input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inputType</a:t>
            </a:r>
            <a:r>
              <a:rPr lang="en-US" dirty="0" smtClean="0"/>
              <a:t> attribute values are</a:t>
            </a:r>
          </a:p>
          <a:p>
            <a:pPr lvl="1"/>
            <a:r>
              <a:rPr lang="en-US" dirty="0" smtClean="0"/>
              <a:t>text – normal text</a:t>
            </a:r>
          </a:p>
          <a:p>
            <a:pPr lvl="1"/>
            <a:r>
              <a:rPr lang="en-US" dirty="0" err="1" smtClean="0"/>
              <a:t>textEmailAddress</a:t>
            </a:r>
            <a:r>
              <a:rPr lang="en-US" dirty="0" smtClean="0"/>
              <a:t> – normal text keyboard with @ character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– basic number keypad</a:t>
            </a:r>
          </a:p>
          <a:p>
            <a:pPr lvl="1"/>
            <a:r>
              <a:rPr lang="en-US" dirty="0" err="1" smtClean="0"/>
              <a:t>textUri</a:t>
            </a:r>
            <a:r>
              <a:rPr lang="en-US" dirty="0" smtClean="0"/>
              <a:t> – Text keyboard with / character</a:t>
            </a:r>
          </a:p>
          <a:p>
            <a:pPr lvl="1"/>
            <a:r>
              <a:rPr lang="en-US" dirty="0" smtClean="0"/>
              <a:t>phone – Phone style keypad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93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450449"/>
          </a:xfrm>
        </p:spPr>
        <p:txBody>
          <a:bodyPr/>
          <a:lstStyle/>
          <a:p>
            <a:r>
              <a:rPr lang="en-US" dirty="0" smtClean="0"/>
              <a:t>Interesting Properties</a:t>
            </a:r>
          </a:p>
          <a:p>
            <a:pPr lvl="1"/>
            <a:r>
              <a:rPr lang="en-US" dirty="0" smtClean="0"/>
              <a:t>Hint – Provides a prompt for the user</a:t>
            </a:r>
          </a:p>
          <a:p>
            <a:pPr lvl="1"/>
            <a:r>
              <a:rPr lang="en-US" dirty="0" err="1" smtClean="0"/>
              <a:t>singleLine</a:t>
            </a:r>
            <a:r>
              <a:rPr lang="en-US" dirty="0" smtClean="0"/>
              <a:t> &amp; lines – allows one line of text</a:t>
            </a:r>
          </a:p>
          <a:p>
            <a:pPr lvl="1"/>
            <a:r>
              <a:rPr lang="en-US" dirty="0" smtClean="0"/>
              <a:t>capitalize – automatically capitalize each sentence, word or character</a:t>
            </a:r>
          </a:p>
          <a:p>
            <a:pPr lvl="1"/>
            <a:r>
              <a:rPr lang="en-US" dirty="0" smtClean="0"/>
              <a:t>digits – used in conjunction with </a:t>
            </a:r>
            <a:r>
              <a:rPr lang="en-US" dirty="0" err="1" smtClean="0"/>
              <a:t>inputType</a:t>
            </a:r>
            <a:r>
              <a:rPr lang="en-US" dirty="0" smtClean="0"/>
              <a:t>=“number” to restrict the digits (say 01)</a:t>
            </a:r>
          </a:p>
          <a:p>
            <a:pPr lvl="1"/>
            <a:r>
              <a:rPr lang="en-US" dirty="0" err="1" smtClean="0"/>
              <a:t>maxLength</a:t>
            </a:r>
            <a:r>
              <a:rPr lang="en-US" dirty="0" smtClean="0"/>
              <a:t> – Limit total number of 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5726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345805"/>
          </a:xfrm>
        </p:spPr>
        <p:txBody>
          <a:bodyPr/>
          <a:lstStyle/>
          <a:p>
            <a:r>
              <a:rPr lang="en-US" dirty="0" smtClean="0"/>
              <a:t>Allow the user to check or uncheck an option</a:t>
            </a:r>
          </a:p>
          <a:p>
            <a:r>
              <a:rPr lang="en-US" dirty="0" smtClean="0"/>
              <a:t>Checked property on the checkbox determines the state of the checkbox</a:t>
            </a:r>
          </a:p>
          <a:p>
            <a:r>
              <a:rPr lang="en-US" dirty="0" smtClean="0"/>
              <a:t>Event handler can be defined similar to the button</a:t>
            </a:r>
          </a:p>
          <a:p>
            <a:r>
              <a:rPr lang="en-US" dirty="0" smtClean="0"/>
              <a:t>The two common methods of checkbox are</a:t>
            </a:r>
          </a:p>
          <a:p>
            <a:pPr lvl="1"/>
            <a:r>
              <a:rPr lang="en-US" dirty="0" err="1" smtClean="0"/>
              <a:t>setChecked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isChecked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6329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314480"/>
          </a:xfrm>
        </p:spPr>
        <p:txBody>
          <a:bodyPr/>
          <a:lstStyle/>
          <a:p>
            <a:r>
              <a:rPr lang="en-US" dirty="0" smtClean="0"/>
              <a:t>To respond to click events, it is similar to setting </a:t>
            </a:r>
            <a:r>
              <a:rPr lang="en-US" dirty="0" err="1" smtClean="0"/>
              <a:t>onClick</a:t>
            </a:r>
            <a:r>
              <a:rPr lang="en-US" dirty="0" smtClean="0"/>
              <a:t> event handler for a button and casting the view to </a:t>
            </a:r>
            <a:r>
              <a:rPr lang="en-US" dirty="0" err="1" smtClean="0"/>
              <a:t>CheckBox</a:t>
            </a:r>
            <a:r>
              <a:rPr lang="en-US" dirty="0" smtClean="0"/>
              <a:t> to detect whether it is checked or not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0"/>
            <a:ext cx="2859087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612993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3827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Allow for selection of mutually-exclusive options</a:t>
            </a:r>
          </a:p>
          <a:p>
            <a:r>
              <a:rPr lang="en-US" dirty="0" err="1" smtClean="0"/>
              <a:t>RadioButton</a:t>
            </a:r>
            <a:r>
              <a:rPr lang="en-US" dirty="0" smtClean="0"/>
              <a:t> have to be grouped inside a </a:t>
            </a:r>
            <a:r>
              <a:rPr lang="en-US" dirty="0" err="1" smtClean="0"/>
              <a:t>RadioGroup</a:t>
            </a:r>
            <a:r>
              <a:rPr lang="en-US" dirty="0" smtClean="0"/>
              <a:t> container</a:t>
            </a:r>
          </a:p>
          <a:p>
            <a:r>
              <a:rPr lang="en-US" dirty="0" err="1" smtClean="0"/>
              <a:t>RadioGroup</a:t>
            </a:r>
            <a:r>
              <a:rPr lang="en-US" dirty="0" smtClean="0"/>
              <a:t> is a subclass of </a:t>
            </a:r>
            <a:r>
              <a:rPr lang="en-US" dirty="0" err="1" smtClean="0"/>
              <a:t>LinearLayout</a:t>
            </a:r>
            <a:endParaRPr lang="en-US" dirty="0" smtClean="0"/>
          </a:p>
          <a:p>
            <a:r>
              <a:rPr lang="en-US" dirty="0" smtClean="0"/>
              <a:t>Has horizontal or vertical orientation</a:t>
            </a:r>
          </a:p>
          <a:p>
            <a:r>
              <a:rPr lang="en-US" dirty="0" smtClean="0"/>
              <a:t>Has similar methods as a check box for setting and checking the status of the radio button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660254"/>
            <a:ext cx="339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795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95400"/>
            <a:ext cx="8363938" cy="5257800"/>
          </a:xfrm>
        </p:spPr>
        <p:txBody>
          <a:bodyPr/>
          <a:lstStyle/>
          <a:p>
            <a:r>
              <a:rPr lang="en-US" dirty="0" smtClean="0"/>
              <a:t>Allows the user to change a setting between two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Text for the two states are specified by </a:t>
            </a:r>
            <a:r>
              <a:rPr lang="en-US" dirty="0" err="1" smtClean="0"/>
              <a:t>textOn</a:t>
            </a:r>
            <a:r>
              <a:rPr lang="en-US" dirty="0" smtClean="0"/>
              <a:t> and </a:t>
            </a:r>
            <a:r>
              <a:rPr lang="en-US" dirty="0" err="1" smtClean="0"/>
              <a:t>textOff</a:t>
            </a:r>
            <a:r>
              <a:rPr lang="en-US" dirty="0" smtClean="0"/>
              <a:t> attributes</a:t>
            </a:r>
            <a:endParaRPr lang="en-US" dirty="0" smtClean="0"/>
          </a:p>
          <a:p>
            <a:r>
              <a:rPr lang="en-US" dirty="0" smtClean="0"/>
              <a:t>Newer to Android 4.0 is the switch control that provides a slider</a:t>
            </a:r>
          </a:p>
          <a:p>
            <a:r>
              <a:rPr lang="en-US" dirty="0" smtClean="0"/>
              <a:t>Event handler is defined similar to the </a:t>
            </a:r>
            <a:r>
              <a:rPr lang="en-US" dirty="0" smtClean="0"/>
              <a:t>button</a:t>
            </a:r>
            <a:endParaRPr lang="en-US" dirty="0" smtClean="0"/>
          </a:p>
          <a:p>
            <a:r>
              <a:rPr lang="en-US" dirty="0" smtClean="0"/>
              <a:t>Alternatively </a:t>
            </a:r>
            <a:r>
              <a:rPr lang="en-US" dirty="0" err="1" smtClean="0"/>
              <a:t>OnCheckedChangeListener</a:t>
            </a:r>
            <a:r>
              <a:rPr lang="en-US" dirty="0" smtClean="0"/>
              <a:t> can be programmatically defined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67399"/>
            <a:ext cx="16002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090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Slider control very similar to toggle</a:t>
            </a:r>
          </a:p>
          <a:p>
            <a:r>
              <a:rPr lang="en-US" dirty="0" smtClean="0"/>
              <a:t>Introduced in API 14 and above</a:t>
            </a:r>
          </a:p>
          <a:p>
            <a:r>
              <a:rPr lang="en-US" dirty="0" smtClean="0"/>
              <a:t>Similar to Toggle button, it has </a:t>
            </a:r>
            <a:r>
              <a:rPr lang="en-US" dirty="0" err="1" smtClean="0"/>
              <a:t>textOn</a:t>
            </a:r>
            <a:r>
              <a:rPr lang="en-US" dirty="0" smtClean="0"/>
              <a:t> and </a:t>
            </a:r>
            <a:r>
              <a:rPr lang="en-US" dirty="0" err="1" smtClean="0"/>
              <a:t>textOff</a:t>
            </a:r>
            <a:r>
              <a:rPr lang="en-US" dirty="0" smtClean="0"/>
              <a:t> attributes</a:t>
            </a:r>
          </a:p>
          <a:p>
            <a:r>
              <a:rPr lang="en-US" dirty="0" smtClean="0"/>
              <a:t>Event handler is defined similar to a button</a:t>
            </a:r>
          </a:p>
          <a:p>
            <a:r>
              <a:rPr lang="en-US" dirty="0" smtClean="0"/>
              <a:t>State can be checked using </a:t>
            </a:r>
            <a:r>
              <a:rPr lang="en-US" dirty="0" err="1" smtClean="0"/>
              <a:t>isChecked</a:t>
            </a:r>
            <a:r>
              <a:rPr lang="en-US" dirty="0" smtClean="0"/>
              <a:t>()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0"/>
            <a:ext cx="24669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5747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Resource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19200"/>
            <a:ext cx="8363938" cy="5793200"/>
          </a:xfrm>
        </p:spPr>
        <p:txBody>
          <a:bodyPr/>
          <a:lstStyle/>
          <a:p>
            <a:r>
              <a:rPr lang="en-US" dirty="0" smtClean="0"/>
              <a:t>A Sample Android Studio project showing the resource folders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Caveat: Do not place resource files directly inside the /res folder – generates a compilation error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98" y="1752600"/>
            <a:ext cx="252875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1190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Resource Folders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412968"/>
          </a:xfrm>
        </p:spPr>
        <p:txBody>
          <a:bodyPr/>
          <a:lstStyle/>
          <a:p>
            <a:r>
              <a:rPr lang="en-US" dirty="0" smtClean="0"/>
              <a:t>/res folders contents can be accessed in code via the generated R.java file</a:t>
            </a:r>
          </a:p>
          <a:p>
            <a:r>
              <a:rPr lang="en-US" dirty="0" smtClean="0"/>
              <a:t>Do not modify the R.java file manually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8195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5048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R.java generated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5715000" cy="489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2441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95399"/>
            <a:ext cx="8363938" cy="5029201"/>
          </a:xfrm>
        </p:spPr>
        <p:txBody>
          <a:bodyPr/>
          <a:lstStyle/>
          <a:p>
            <a:r>
              <a:rPr lang="en-US" dirty="0" smtClean="0"/>
              <a:t>During compilation Android tools inspect the folders under res directory and create a corresponding ID in the R.java file</a:t>
            </a:r>
          </a:p>
          <a:p>
            <a:r>
              <a:rPr lang="en-US" dirty="0" smtClean="0"/>
              <a:t>R.java is created and placed separately from application source code</a:t>
            </a:r>
          </a:p>
          <a:p>
            <a:r>
              <a:rPr lang="en-US" dirty="0" smtClean="0"/>
              <a:t>Never change the R.java file as it will be overwritten by the Android tools</a:t>
            </a:r>
          </a:p>
        </p:txBody>
      </p:sp>
    </p:spTree>
    <p:extLst>
      <p:ext uri="{BB962C8B-B14F-4D97-AF65-F5344CB8AC3E}">
        <p14:creationId xmlns:p14="http://schemas.microsoft.com/office/powerpoint/2010/main" val="9246948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heme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5-10136_SharePoint_Conference_v01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2C3BAA"/>
      </a:hlink>
      <a:folHlink>
        <a:srgbClr val="1D739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PPTheme</Template>
  <TotalTime>9523</TotalTime>
  <Words>2307</Words>
  <Application>Microsoft Office PowerPoint</Application>
  <PresentationFormat>On-screen Show (4:3)</PresentationFormat>
  <Paragraphs>295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PPTheme</vt:lpstr>
      <vt:lpstr>Custom Design</vt:lpstr>
      <vt:lpstr>White with Consolas font for code slides</vt:lpstr>
      <vt:lpstr>Office Theme</vt:lpstr>
      <vt:lpstr>COMP 3617</vt:lpstr>
      <vt:lpstr>Agenda</vt:lpstr>
      <vt:lpstr>Recap</vt:lpstr>
      <vt:lpstr>Resources</vt:lpstr>
      <vt:lpstr>Android Resource folders</vt:lpstr>
      <vt:lpstr>Android Resource folders</vt:lpstr>
      <vt:lpstr>Android Resource Folders</vt:lpstr>
      <vt:lpstr>Sample R.java generated file</vt:lpstr>
      <vt:lpstr>R.java</vt:lpstr>
      <vt:lpstr>R.java</vt:lpstr>
      <vt:lpstr>Accessing Resources</vt:lpstr>
      <vt:lpstr>View Identifier</vt:lpstr>
      <vt:lpstr>Accessing Resources in Code</vt:lpstr>
      <vt:lpstr>Accessing Resources from XML</vt:lpstr>
      <vt:lpstr>Accessing Resources from XML</vt:lpstr>
      <vt:lpstr>Drawable Folders</vt:lpstr>
      <vt:lpstr>Values Folder</vt:lpstr>
      <vt:lpstr>Default Resources vs Alternative Resources</vt:lpstr>
      <vt:lpstr>Declaring UI in XML</vt:lpstr>
      <vt:lpstr>Layout</vt:lpstr>
      <vt:lpstr>Layout Sample</vt:lpstr>
      <vt:lpstr>Activity Layout relationship</vt:lpstr>
      <vt:lpstr>Views and ViewGroups</vt:lpstr>
      <vt:lpstr>Views and ViewGroups</vt:lpstr>
      <vt:lpstr>Views/ViewGroups Attributes</vt:lpstr>
      <vt:lpstr>Views/ViewGroups Attributes</vt:lpstr>
      <vt:lpstr>Layout Parameters</vt:lpstr>
      <vt:lpstr>Layout Parameters</vt:lpstr>
      <vt:lpstr>Common Layouts</vt:lpstr>
      <vt:lpstr>Linear Layout</vt:lpstr>
      <vt:lpstr>Linear Layout</vt:lpstr>
      <vt:lpstr>Linear Layouts Characteristics</vt:lpstr>
      <vt:lpstr>Special Dimensions</vt:lpstr>
      <vt:lpstr>Linear Layout (Horizontal Orientation)</vt:lpstr>
      <vt:lpstr>Linear Layout (Vertical Orientation)</vt:lpstr>
      <vt:lpstr>Layout Weight</vt:lpstr>
      <vt:lpstr>Layout Weight</vt:lpstr>
      <vt:lpstr>Linear Layout</vt:lpstr>
      <vt:lpstr>Layout Gravity</vt:lpstr>
      <vt:lpstr>Layout Gravity (Horizontal Orientation)</vt:lpstr>
      <vt:lpstr>Layout Gravity (Vertical Orientation)</vt:lpstr>
      <vt:lpstr>Relative Layout</vt:lpstr>
      <vt:lpstr>Relative Layout</vt:lpstr>
      <vt:lpstr>Relative Layout</vt:lpstr>
      <vt:lpstr>Relative Layout</vt:lpstr>
      <vt:lpstr>Relative Layout</vt:lpstr>
      <vt:lpstr>Frame Layout</vt:lpstr>
      <vt:lpstr>Specifying Size : Pixels vs DPs</vt:lpstr>
      <vt:lpstr>Common Controls/Views/Widgets</vt:lpstr>
      <vt:lpstr>Button</vt:lpstr>
      <vt:lpstr>TextView</vt:lpstr>
      <vt:lpstr>EditText</vt:lpstr>
      <vt:lpstr>EditText</vt:lpstr>
      <vt:lpstr>Checkbox</vt:lpstr>
      <vt:lpstr>Checkbox</vt:lpstr>
      <vt:lpstr>Radio Buttons</vt:lpstr>
      <vt:lpstr>Toggle Button</vt:lpstr>
      <vt:lpstr>Switch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IUnknown</dc:creator>
  <cp:lastModifiedBy>IUnknown</cp:lastModifiedBy>
  <cp:revision>110</cp:revision>
  <dcterms:created xsi:type="dcterms:W3CDTF">2006-08-16T00:00:00Z</dcterms:created>
  <dcterms:modified xsi:type="dcterms:W3CDTF">2016-02-05T01:28:17Z</dcterms:modified>
</cp:coreProperties>
</file>