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86" r:id="rId4"/>
  </p:sldMasterIdLst>
  <p:notesMasterIdLst>
    <p:notesMasterId r:id="rId32"/>
  </p:notesMasterIdLst>
  <p:sldIdLst>
    <p:sldId id="256" r:id="rId5"/>
    <p:sldId id="272" r:id="rId6"/>
    <p:sldId id="277" r:id="rId7"/>
    <p:sldId id="278" r:id="rId8"/>
    <p:sldId id="280" r:id="rId9"/>
    <p:sldId id="273" r:id="rId10"/>
    <p:sldId id="281" r:id="rId11"/>
    <p:sldId id="257" r:id="rId12"/>
    <p:sldId id="258" r:id="rId13"/>
    <p:sldId id="260" r:id="rId14"/>
    <p:sldId id="264" r:id="rId15"/>
    <p:sldId id="282" r:id="rId16"/>
    <p:sldId id="261" r:id="rId17"/>
    <p:sldId id="265" r:id="rId18"/>
    <p:sldId id="262" r:id="rId19"/>
    <p:sldId id="263" r:id="rId20"/>
    <p:sldId id="276" r:id="rId21"/>
    <p:sldId id="267" r:id="rId22"/>
    <p:sldId id="266" r:id="rId23"/>
    <p:sldId id="268" r:id="rId24"/>
    <p:sldId id="269" r:id="rId25"/>
    <p:sldId id="270" r:id="rId26"/>
    <p:sldId id="279" r:id="rId27"/>
    <p:sldId id="271" r:id="rId28"/>
    <p:sldId id="259" r:id="rId29"/>
    <p:sldId id="274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E16E7-2B84-4273-AF17-968DB4244D74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3537E-3B39-4B86-93C9-9F6C728B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callback methods of the fragment are listed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3537E-3B39-4B86-93C9-9F6C728B5D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88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837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006833-C379-42E9-9D08-D80E5710740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D1803A-5D29-4697-94AC-5AF0B0001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1" y="2130430"/>
            <a:ext cx="777204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59" y="3886200"/>
            <a:ext cx="64000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FE5D-84EF-4169-B1FF-C007F858B4BD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1DFB-5793-4FF1-88AA-7EB82AFC4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E434-3095-4C52-A9B5-4572A68A6805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CF60-8359-4F80-A6D5-1F957F5F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00" y="4406905"/>
            <a:ext cx="777204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00" y="2906713"/>
            <a:ext cx="777204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6035-0851-4D2A-9724-2EC33180634B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BBBC-B5C6-4907-8978-C2275A7EC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20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65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361A0-B942-4F89-B92E-DD1D8F6C9DEB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FC105-0AE9-4175-BA8A-2B4B5D6E0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19" y="1535113"/>
            <a:ext cx="40396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174875"/>
            <a:ext cx="4039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47" y="1535113"/>
            <a:ext cx="4042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47" y="2174875"/>
            <a:ext cx="4042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D1EE-F8DA-4BCF-A745-E927D64189D1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FA2B-C02A-419D-BD5E-FEFE2244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7B36-B55B-436A-B9CF-F3B99A3DF562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0645-CD83-4BA0-BF56-47C9EFB21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A6B1-E957-4C1C-A209-B0EFFC098C4B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4473-79A5-466A-832E-B8FCC290F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0" y="273050"/>
            <a:ext cx="300830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7" y="273055"/>
            <a:ext cx="51114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0" y="1435103"/>
            <a:ext cx="300830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AA6D-E708-4B03-AA15-18B39A4D9F14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2B5-B14A-4968-9651-3178172F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30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58" y="4800600"/>
            <a:ext cx="5486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58" y="612775"/>
            <a:ext cx="54866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58" y="5367338"/>
            <a:ext cx="5486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9173-3F77-4825-AF84-A9DE23AB6A1C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D8B8-227A-4462-957A-F9368865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3D1D-FA12-40A1-8A58-0587F13EB292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E3F3-7359-40EA-8AB4-3AFE73B0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0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38" y="274643"/>
            <a:ext cx="205674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20" y="274643"/>
            <a:ext cx="60582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F6C1-9508-46BB-B8EB-FC3C7632DA27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263D-2243-4089-8902-730D5744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3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6833-C379-42E9-9D08-D80E5710740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803A-5D29-4697-94AC-5AF0B000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0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0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4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8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2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50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3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6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6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74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216625" y="182116"/>
            <a:ext cx="1614469" cy="5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27230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05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7945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/>
          </p:cNvSpPr>
          <p:nvPr/>
        </p:nvSpPr>
        <p:spPr>
          <a:xfrm>
            <a:off x="95275" y="6400804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460375" indent="-4603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319" y="274638"/>
            <a:ext cx="8229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319" y="1600203"/>
            <a:ext cx="8229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D27D15-CB02-415C-BDA2-081D4F3E2320}" type="datetimeFigureOut">
              <a:rPr lang="en-US"/>
              <a:pPr>
                <a:defRPr/>
              </a:pPr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6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717" y="6356353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20C3F7-E717-42F9-B905-2A0C4C0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5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0"/>
            <a:ext cx="8363937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30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175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8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0413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3788" indent="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55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FA38-44B6-42ED-9B28-9FD6B3EE80BE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1378-EB10-47AF-911C-67A784D9B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mproving-layouts/smooth-scrolling.html#ViewHolder" TargetMode="Externa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6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Dialog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0839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Three steps to build the dialog with an Alert Dialog</a:t>
            </a:r>
          </a:p>
          <a:p>
            <a:pPr lvl="1"/>
            <a:r>
              <a:rPr lang="en-US" dirty="0" smtClean="0"/>
              <a:t>Instantiate an </a:t>
            </a:r>
            <a:r>
              <a:rPr lang="en-US" dirty="0" err="1" smtClean="0"/>
              <a:t>AlertDialog.Builder</a:t>
            </a:r>
            <a:r>
              <a:rPr lang="en-US" dirty="0" smtClean="0"/>
              <a:t> with the constructor (constructor requires a context)</a:t>
            </a:r>
          </a:p>
          <a:p>
            <a:pPr lvl="1"/>
            <a:r>
              <a:rPr lang="en-US" dirty="0" smtClean="0"/>
              <a:t>Chain the required setter methods to set the dialog characteristics and behavior</a:t>
            </a:r>
          </a:p>
          <a:p>
            <a:pPr lvl="1"/>
            <a:r>
              <a:rPr lang="en-US" dirty="0" smtClean="0"/>
              <a:t>Get the </a:t>
            </a:r>
            <a:r>
              <a:rPr lang="en-US" dirty="0" err="1" smtClean="0"/>
              <a:t>AlertDialog</a:t>
            </a:r>
            <a:r>
              <a:rPr lang="en-US" dirty="0" smtClean="0"/>
              <a:t> via the create() method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745648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0920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with a List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8410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Alert Dialog can be used to display a list of items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setItems</a:t>
            </a:r>
            <a:r>
              <a:rPr lang="en-US" dirty="0" smtClean="0"/>
              <a:t>() method of the alert dialog to display a list of choices</a:t>
            </a:r>
          </a:p>
          <a:p>
            <a:r>
              <a:rPr lang="en-US" dirty="0" err="1" smtClean="0"/>
              <a:t>setItems</a:t>
            </a:r>
            <a:r>
              <a:rPr lang="en-US" dirty="0" smtClean="0"/>
              <a:t>() and </a:t>
            </a:r>
            <a:r>
              <a:rPr lang="en-US" dirty="0" err="1" smtClean="0"/>
              <a:t>setMessage</a:t>
            </a:r>
            <a:r>
              <a:rPr lang="en-US" dirty="0" smtClean="0"/>
              <a:t>() methods are mutually exclusive</a:t>
            </a:r>
          </a:p>
          <a:p>
            <a:r>
              <a:rPr lang="en-US" dirty="0" smtClean="0"/>
              <a:t>Alert Dialog Builder is versatile to even display a custom dialog </a:t>
            </a:r>
            <a:r>
              <a:rPr lang="en-US" smtClean="0"/>
              <a:t>created via a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87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with a List of items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4580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67200"/>
            <a:ext cx="33909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4042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9135"/>
          </a:xfrm>
        </p:spPr>
        <p:txBody>
          <a:bodyPr/>
          <a:lstStyle/>
          <a:p>
            <a:r>
              <a:rPr lang="en-US" dirty="0" smtClean="0"/>
              <a:t>Class the define part of screen or user interface</a:t>
            </a:r>
          </a:p>
          <a:p>
            <a:r>
              <a:rPr lang="en-US" dirty="0" smtClean="0"/>
              <a:t>An activity can display one or more fragments</a:t>
            </a:r>
          </a:p>
          <a:p>
            <a:r>
              <a:rPr lang="en-US" dirty="0" smtClean="0"/>
              <a:t>Fragment can be reused in multiple activities</a:t>
            </a:r>
          </a:p>
          <a:p>
            <a:r>
              <a:rPr lang="en-US" dirty="0" smtClean="0"/>
              <a:t>Introduced in Android 3.0 and then back ported via the support library</a:t>
            </a:r>
          </a:p>
          <a:p>
            <a:r>
              <a:rPr lang="en-US" dirty="0" smtClean="0"/>
              <a:t>Android platform itself does not really know about fragments unlike activities, which it manages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48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14280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Must be embedded in activities. Cannot have a life of their own</a:t>
            </a:r>
          </a:p>
          <a:p>
            <a:r>
              <a:rPr lang="en-US" dirty="0" smtClean="0"/>
              <a:t>Fragment typically has a separate layout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354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Lifecycle of a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95401"/>
            <a:ext cx="5706564" cy="5508238"/>
          </a:xfrm>
        </p:spPr>
        <p:txBody>
          <a:bodyPr/>
          <a:lstStyle/>
          <a:p>
            <a:r>
              <a:rPr lang="en-US" dirty="0" smtClean="0"/>
              <a:t>Fragment has a lifecycle similar to an activity, but not identical</a:t>
            </a:r>
          </a:p>
          <a:p>
            <a:r>
              <a:rPr lang="en-US" dirty="0" smtClean="0"/>
              <a:t>More callback methods in a fragment</a:t>
            </a:r>
          </a:p>
          <a:p>
            <a:r>
              <a:rPr lang="en-US" dirty="0" smtClean="0"/>
              <a:t>Fragment and activity lifecycle methods interleave</a:t>
            </a:r>
          </a:p>
          <a:p>
            <a:r>
              <a:rPr lang="en-US" dirty="0" smtClean="0"/>
              <a:t>You can check it out for yourself by overriding the methods and logging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14400"/>
            <a:ext cx="2286000" cy="58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5234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163244"/>
              </p:ext>
            </p:extLst>
          </p:nvPr>
        </p:nvGraphicFramePr>
        <p:xfrm>
          <a:off x="457200" y="1600200"/>
          <a:ext cx="8229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224"/>
                <a:gridCol w="5763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 Method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onAttach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Called when</a:t>
                      </a:r>
                      <a:r>
                        <a:rPr lang="en-US" baseline="0" dirty="0" smtClean="0"/>
                        <a:t> the fragment is first attached to a specific activity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onCreate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creation of the fragment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onCreateView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Called when</a:t>
                      </a:r>
                      <a:r>
                        <a:rPr lang="en-US" baseline="0" dirty="0" smtClean="0"/>
                        <a:t> the view hierarchy for the fragment should be created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onActivityCreated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Informs the fragment that its parent activity’s </a:t>
                      </a:r>
                      <a:r>
                        <a:rPr lang="en-US" dirty="0" err="1" smtClean="0"/>
                        <a:t>onCreate</a:t>
                      </a:r>
                      <a:r>
                        <a:rPr lang="en-US" dirty="0" smtClean="0"/>
                        <a:t>() has completed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onStart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Fragment’s user interface visible, but not active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onResume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Fragment’s user interface is active for interaction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onDestroyView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up any user interface</a:t>
                      </a:r>
                      <a:r>
                        <a:rPr lang="en-US" baseline="0" dirty="0" smtClean="0"/>
                        <a:t> layout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onDestroy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r>
                        <a:rPr lang="en-US" baseline="0" dirty="0" smtClean="0"/>
                        <a:t> up resources associated with the Fragment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onDetach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Called before the fragment</a:t>
                      </a:r>
                      <a:r>
                        <a:rPr lang="en-US" baseline="0" dirty="0" smtClean="0"/>
                        <a:t> is detached from the activity</a:t>
                      </a:r>
                      <a:endParaRPr lang="en-US" dirty="0"/>
                    </a:p>
                  </a:txBody>
                  <a:tcPr marL="89965" marR="89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5323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&amp; Fragment Lifecycle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0457"/>
            <a:ext cx="8934450" cy="366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9873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72744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onCreate</a:t>
            </a:r>
            <a:r>
              <a:rPr lang="en-US" dirty="0" smtClean="0"/>
              <a:t>() is where you do any set up that does not require the activity to be fully created</a:t>
            </a:r>
          </a:p>
          <a:p>
            <a:r>
              <a:rPr lang="en-US" dirty="0" err="1" smtClean="0"/>
              <a:t>onCreateView</a:t>
            </a:r>
            <a:r>
              <a:rPr lang="en-US" dirty="0" smtClean="0"/>
              <a:t>() is where the fragment sets up the view</a:t>
            </a:r>
          </a:p>
          <a:p>
            <a:r>
              <a:rPr lang="en-US" dirty="0" err="1" smtClean="0"/>
              <a:t>onCreateView</a:t>
            </a:r>
            <a:r>
              <a:rPr lang="en-US" dirty="0" smtClean="0"/>
              <a:t>() is where you get references to views on the fragment layout as well</a:t>
            </a:r>
          </a:p>
          <a:p>
            <a:r>
              <a:rPr lang="en-US" dirty="0" err="1" smtClean="0"/>
              <a:t>onActivityCreated</a:t>
            </a:r>
            <a:r>
              <a:rPr lang="en-US" dirty="0" smtClean="0"/>
              <a:t>() is used for any set up that should take place after the Activity’s </a:t>
            </a:r>
            <a:r>
              <a:rPr lang="en-US" dirty="0" err="1" smtClean="0"/>
              <a:t>onCreate</a:t>
            </a:r>
            <a:r>
              <a:rPr lang="en-US" dirty="0" smtClean="0"/>
              <a:t> has been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31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Fragment to an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two ways to add a fragment to an activity – dynamically and statically</a:t>
            </a:r>
          </a:p>
          <a:p>
            <a:r>
              <a:rPr lang="en-US" dirty="0" smtClean="0"/>
              <a:t>Statically embedding a fragment means you embed the fragment in the activity’s layout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55435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0286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682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Custom </a:t>
            </a:r>
            <a:r>
              <a:rPr lang="en-US" dirty="0" err="1" smtClean="0"/>
              <a:t>ListView</a:t>
            </a:r>
            <a:r>
              <a:rPr lang="en-US" dirty="0" smtClean="0"/>
              <a:t> Adapter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Pickers</a:t>
            </a:r>
          </a:p>
          <a:p>
            <a:r>
              <a:rPr lang="en-US" dirty="0" smtClean="0"/>
              <a:t>Dialogs</a:t>
            </a:r>
          </a:p>
          <a:p>
            <a:r>
              <a:rPr lang="en-US" dirty="0" smtClean="0"/>
              <a:t>Fragments (Will </a:t>
            </a:r>
            <a:r>
              <a:rPr lang="en-US" smtClean="0"/>
              <a:t>be continued next week)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927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Fragment to an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706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Dynamically adding a fragment means you add the fragment in code to the activity layout</a:t>
            </a:r>
          </a:p>
          <a:p>
            <a:r>
              <a:rPr lang="en-US" dirty="0" smtClean="0"/>
              <a:t>You make use of a class called </a:t>
            </a:r>
            <a:r>
              <a:rPr lang="en-US" dirty="0" err="1" smtClean="0"/>
              <a:t>FragmentManager</a:t>
            </a:r>
            <a:r>
              <a:rPr lang="en-US" dirty="0" smtClean="0"/>
              <a:t> which is available on Activity (from Android 3.0 and above)</a:t>
            </a:r>
          </a:p>
          <a:p>
            <a:r>
              <a:rPr lang="en-US" dirty="0" smtClean="0"/>
              <a:t>Fragment Manager provides a reference to a transaction with which you can manipulate the fragments</a:t>
            </a:r>
          </a:p>
          <a:p>
            <a:r>
              <a:rPr lang="en-US" dirty="0" smtClean="0"/>
              <a:t>You can add, replace and remove fragments from an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635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1218795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Dynamically adding a Fragment to an Activity</a:t>
            </a:r>
            <a:endParaRPr lang="en-US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405063"/>
            <a:ext cx="55721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23060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to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706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Sometimes you want to pass arguments to the fragments when they are created</a:t>
            </a:r>
          </a:p>
          <a:p>
            <a:r>
              <a:rPr lang="en-US" dirty="0" smtClean="0"/>
              <a:t>You cannot use the constructor to do so as the fragment must have only a default constructor</a:t>
            </a:r>
          </a:p>
          <a:p>
            <a:r>
              <a:rPr lang="en-US" dirty="0" smtClean="0"/>
              <a:t>To get around this a common pattern is to create a static </a:t>
            </a:r>
            <a:r>
              <a:rPr lang="en-US" dirty="0" err="1" smtClean="0"/>
              <a:t>newInstance</a:t>
            </a:r>
            <a:r>
              <a:rPr lang="en-US" dirty="0" smtClean="0"/>
              <a:t>() method for creating a Fragment with arguments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newInstance</a:t>
            </a:r>
            <a:r>
              <a:rPr lang="en-US" dirty="0" smtClean="0"/>
              <a:t> method use </a:t>
            </a:r>
            <a:r>
              <a:rPr lang="en-US" dirty="0" err="1" smtClean="0"/>
              <a:t>setArguments</a:t>
            </a:r>
            <a:r>
              <a:rPr lang="en-US" dirty="0" smtClean="0"/>
              <a:t>() call to pass in the parameters as a Bundle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2581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to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13295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passed in arguments can be retrieved in any of the fragment lifecycle methods via a call to </a:t>
            </a:r>
            <a:r>
              <a:rPr lang="en-US" dirty="0" err="1" smtClean="0"/>
              <a:t>getArguments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266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0939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Activity calling a Fragment Method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742563"/>
          </a:xfrm>
        </p:spPr>
        <p:txBody>
          <a:bodyPr/>
          <a:lstStyle/>
          <a:p>
            <a:r>
              <a:rPr lang="en-US" dirty="0" smtClean="0"/>
              <a:t>Sometimes an activity needs the fragment to perform a specific action</a:t>
            </a:r>
          </a:p>
          <a:p>
            <a:r>
              <a:rPr lang="en-US" dirty="0" smtClean="0"/>
              <a:t>One way to do this is to let the activity invoke a public method exposed on the fragment</a:t>
            </a:r>
          </a:p>
          <a:p>
            <a:r>
              <a:rPr lang="en-US" dirty="0" smtClean="0"/>
              <a:t>To get a reference to a specific fragment on the activity, you can call </a:t>
            </a:r>
            <a:r>
              <a:rPr lang="en-US" dirty="0" err="1" smtClean="0"/>
              <a:t>getFragmentById</a:t>
            </a:r>
            <a:r>
              <a:rPr lang="en-US" dirty="0" smtClean="0"/>
              <a:t>() on the </a:t>
            </a:r>
            <a:r>
              <a:rPr lang="en-US" dirty="0" err="1" smtClean="0"/>
              <a:t>FragmentManager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679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/>
          <a:lstStyle/>
          <a:p>
            <a:r>
              <a:rPr lang="en-US" dirty="0" smtClean="0"/>
              <a:t>Fragments can also be used to display dialogs</a:t>
            </a:r>
          </a:p>
          <a:p>
            <a:r>
              <a:rPr lang="en-US" dirty="0" smtClean="0"/>
              <a:t>Implements all the basic functionality required for dialogs</a:t>
            </a:r>
          </a:p>
          <a:p>
            <a:r>
              <a:rPr lang="en-US" dirty="0" smtClean="0"/>
              <a:t>Allows for reusability</a:t>
            </a:r>
          </a:p>
          <a:p>
            <a:r>
              <a:rPr lang="en-US" dirty="0" smtClean="0"/>
              <a:t>Can be used in conjunction with </a:t>
            </a:r>
            <a:r>
              <a:rPr lang="en-US" dirty="0" err="1" smtClean="0"/>
              <a:t>AlertDialog.Builder</a:t>
            </a:r>
            <a:r>
              <a:rPr lang="en-US" dirty="0" smtClean="0"/>
              <a:t> or a custom layout</a:t>
            </a:r>
          </a:p>
          <a:p>
            <a:r>
              <a:rPr lang="en-US" dirty="0" smtClean="0"/>
              <a:t>When used with </a:t>
            </a:r>
            <a:r>
              <a:rPr lang="en-US" dirty="0" err="1" smtClean="0"/>
              <a:t>AlertDialog.Builder</a:t>
            </a:r>
            <a:r>
              <a:rPr lang="en-US" dirty="0" smtClean="0"/>
              <a:t>, override the </a:t>
            </a:r>
            <a:r>
              <a:rPr lang="en-US" dirty="0" err="1" smtClean="0"/>
              <a:t>onCreateDialog</a:t>
            </a:r>
            <a:r>
              <a:rPr lang="en-US" dirty="0" smtClean="0"/>
              <a:t> and inside that method build the dialog and return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2926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Time Picker Dialog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4" y="1143000"/>
            <a:ext cx="5943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9" y="4953000"/>
            <a:ext cx="3543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99" y="6060582"/>
            <a:ext cx="51244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048000" y="5943600"/>
            <a:ext cx="956199" cy="3048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7610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/>
              <a:t>DatePicker</a:t>
            </a:r>
            <a:r>
              <a:rPr lang="en-US" dirty="0" smtClean="0"/>
              <a:t> Dialog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5943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36004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7" y="5867400"/>
            <a:ext cx="50006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895600" y="5724525"/>
            <a:ext cx="928687" cy="21907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984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706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Last week we saw the </a:t>
            </a:r>
            <a:r>
              <a:rPr lang="en-US" sz="2800" dirty="0" err="1" smtClean="0"/>
              <a:t>ArrayAdapter</a:t>
            </a:r>
            <a:r>
              <a:rPr lang="en-US" sz="2800" dirty="0" smtClean="0"/>
              <a:t>&lt;String&gt;</a:t>
            </a:r>
            <a:r>
              <a:rPr lang="en-US" dirty="0" smtClean="0"/>
              <a:t> that displays simple string information in a </a:t>
            </a:r>
            <a:r>
              <a:rPr lang="en-US" dirty="0" err="1" smtClean="0"/>
              <a:t>textview</a:t>
            </a:r>
            <a:r>
              <a:rPr lang="en-US" dirty="0" smtClean="0"/>
              <a:t> for each element of the list</a:t>
            </a:r>
          </a:p>
          <a:p>
            <a:r>
              <a:rPr lang="en-US" dirty="0" smtClean="0"/>
              <a:t>To provide custom view for each item of the data in the underlying list, a custom adapter needs to be defined</a:t>
            </a:r>
          </a:p>
          <a:p>
            <a:r>
              <a:rPr lang="en-US" dirty="0" smtClean="0"/>
              <a:t>Custom adapter extends from </a:t>
            </a:r>
            <a:r>
              <a:rPr lang="en-US" dirty="0" err="1" smtClean="0"/>
              <a:t>ArrayAdapter</a:t>
            </a:r>
            <a:r>
              <a:rPr lang="en-US" dirty="0" smtClean="0"/>
              <a:t> or </a:t>
            </a:r>
            <a:r>
              <a:rPr lang="en-US" dirty="0" err="1" smtClean="0"/>
              <a:t>BaseAdapter</a:t>
            </a:r>
            <a:endParaRPr lang="en-US" dirty="0" smtClean="0"/>
          </a:p>
          <a:p>
            <a:r>
              <a:rPr lang="en-US" dirty="0" smtClean="0"/>
              <a:t>Adapter needs to provide the layout for each row in the list, which is usually defined by a custom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07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Adapter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1626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2" y="4648200"/>
            <a:ext cx="42005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endCxn id="5124" idx="0"/>
          </p:cNvCxnSpPr>
          <p:nvPr/>
        </p:nvCxnSpPr>
        <p:spPr>
          <a:xfrm>
            <a:off x="4724400" y="2286000"/>
            <a:ext cx="1819275" cy="2362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34534" y="6496050"/>
            <a:ext cx="43195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Custom Layout for each row</a:t>
            </a:r>
          </a:p>
        </p:txBody>
      </p:sp>
    </p:spTree>
    <p:extLst>
      <p:ext uri="{BB962C8B-B14F-4D97-AF65-F5344CB8AC3E}">
        <p14:creationId xmlns:p14="http://schemas.microsoft.com/office/powerpoint/2010/main" val="25986048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ViewHolder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1"/>
            <a:ext cx="8363938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Looking up the isolated views in the row template using the </a:t>
            </a:r>
            <a:r>
              <a:rPr lang="en-US" dirty="0" err="1" smtClean="0"/>
              <a:t>findViewById</a:t>
            </a:r>
            <a:r>
              <a:rPr lang="en-US" dirty="0" smtClean="0"/>
              <a:t> can hinder performance on a large list</a:t>
            </a:r>
          </a:p>
          <a:p>
            <a:r>
              <a:rPr lang="en-US" dirty="0" smtClean="0"/>
              <a:t>To speed up a </a:t>
            </a:r>
            <a:r>
              <a:rPr lang="en-US" dirty="0" err="1" smtClean="0"/>
              <a:t>viewHolder</a:t>
            </a:r>
            <a:r>
              <a:rPr lang="en-US" dirty="0" smtClean="0"/>
              <a:t> object can be made use of to stash the component view references of the layout</a:t>
            </a:r>
          </a:p>
          <a:p>
            <a:r>
              <a:rPr lang="en-US" dirty="0" err="1" smtClean="0"/>
              <a:t>ViewHolder</a:t>
            </a:r>
            <a:r>
              <a:rPr lang="en-US" dirty="0" smtClean="0"/>
              <a:t> object stores each of the components views inside the tag field of the row layout</a:t>
            </a:r>
          </a:p>
          <a:p>
            <a:r>
              <a:rPr lang="en-US" dirty="0" smtClean="0"/>
              <a:t>For </a:t>
            </a:r>
            <a:r>
              <a:rPr lang="en-US" dirty="0"/>
              <a:t>an example </a:t>
            </a:r>
            <a:r>
              <a:rPr lang="en-US" sz="2400" dirty="0">
                <a:hlinkClick r:id="rId2"/>
              </a:rPr>
              <a:t>http://developer.android.com/training/improving-layouts/smooth-scrolling.html#ViewHolder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26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Pickers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95400"/>
            <a:ext cx="8363938" cy="5175314"/>
          </a:xfrm>
        </p:spPr>
        <p:txBody>
          <a:bodyPr>
            <a:normAutofit/>
          </a:bodyPr>
          <a:lstStyle/>
          <a:p>
            <a:r>
              <a:rPr lang="en-US" dirty="0" smtClean="0"/>
              <a:t>Allows for picking a time or date</a:t>
            </a:r>
          </a:p>
          <a:p>
            <a:r>
              <a:rPr lang="en-US" dirty="0" smtClean="0"/>
              <a:t>Reduce any structural validation checks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Instead of using the controls in a standalone manner, Android recommends using </a:t>
            </a:r>
            <a:r>
              <a:rPr lang="en-US" dirty="0" err="1" smtClean="0"/>
              <a:t>DialogFragment</a:t>
            </a:r>
            <a:r>
              <a:rPr lang="en-US" dirty="0" smtClean="0"/>
              <a:t> to wrap these controls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381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1092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Pickers </a:t>
            </a:r>
            <a:r>
              <a:rPr lang="en-US" dirty="0" smtClean="0"/>
              <a:t>since</a:t>
            </a:r>
            <a:r>
              <a:rPr lang="en-US" dirty="0" smtClean="0"/>
              <a:t> Lollipop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47800"/>
            <a:ext cx="42386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32" y="1447800"/>
            <a:ext cx="4136910" cy="479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6993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14400"/>
            <a:ext cx="8363938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concept as in desktop applications</a:t>
            </a:r>
          </a:p>
          <a:p>
            <a:r>
              <a:rPr lang="en-US" dirty="0" smtClean="0"/>
              <a:t>Does not fill the entire screen</a:t>
            </a:r>
          </a:p>
          <a:p>
            <a:r>
              <a:rPr lang="en-US" dirty="0" smtClean="0"/>
              <a:t>Used for display of modal events requiring the user to act on before proceeding</a:t>
            </a:r>
          </a:p>
          <a:p>
            <a:r>
              <a:rPr lang="en-US" dirty="0" smtClean="0"/>
              <a:t>There is base class called Dialog that should not be directly used</a:t>
            </a:r>
          </a:p>
          <a:p>
            <a:r>
              <a:rPr lang="en-US" dirty="0" err="1" smtClean="0"/>
              <a:t>AlertDialog</a:t>
            </a:r>
            <a:r>
              <a:rPr lang="en-US" dirty="0" smtClean="0"/>
              <a:t> is a subclass of Dialog</a:t>
            </a:r>
          </a:p>
          <a:p>
            <a:r>
              <a:rPr lang="en-US" dirty="0" err="1" smtClean="0"/>
              <a:t>AlertDialog</a:t>
            </a:r>
            <a:r>
              <a:rPr lang="en-US" dirty="0" smtClean="0"/>
              <a:t> is used to display a title, up to three buttons and a list of selectable items</a:t>
            </a:r>
          </a:p>
          <a:p>
            <a:r>
              <a:rPr lang="en-US" dirty="0" smtClean="0"/>
              <a:t>Other subclasses include </a:t>
            </a:r>
            <a:r>
              <a:rPr lang="en-US" dirty="0" err="1" smtClean="0"/>
              <a:t>DatePickerDialog</a:t>
            </a:r>
            <a:r>
              <a:rPr lang="en-US" dirty="0" smtClean="0"/>
              <a:t> and </a:t>
            </a:r>
            <a:r>
              <a:rPr lang="en-US" dirty="0" err="1" smtClean="0"/>
              <a:t>TimePickerDialog</a:t>
            </a:r>
            <a:r>
              <a:rPr lang="en-US" dirty="0" smtClean="0"/>
              <a:t> (buggy in previous versions)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080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1526572"/>
          </a:xfrm>
        </p:spPr>
        <p:txBody>
          <a:bodyPr/>
          <a:lstStyle/>
          <a:p>
            <a:r>
              <a:rPr lang="en-US" dirty="0" smtClean="0"/>
              <a:t>Uses a Builder pattern to build the dialog</a:t>
            </a:r>
          </a:p>
          <a:p>
            <a:r>
              <a:rPr lang="en-US" dirty="0" smtClean="0"/>
              <a:t>For example to add two buttons 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2590800"/>
            <a:ext cx="80375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9651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heme">
  <a:themeElements>
    <a:clrScheme name="Custom 15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B3BAEB"/>
      </a:hlink>
      <a:folHlink>
        <a:srgbClr val="6BBB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5-10136_SharePoint_Conference_v01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2C3BAA"/>
      </a:hlink>
      <a:folHlink>
        <a:srgbClr val="1D739C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PPTheme</Template>
  <TotalTime>8309</TotalTime>
  <Words>1004</Words>
  <Application>Microsoft Office PowerPoint</Application>
  <PresentationFormat>On-screen Show (4:3)</PresentationFormat>
  <Paragraphs>121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PPTheme</vt:lpstr>
      <vt:lpstr>Custom Design</vt:lpstr>
      <vt:lpstr>White with Consolas font for code slides</vt:lpstr>
      <vt:lpstr>Office Theme</vt:lpstr>
      <vt:lpstr>COMP 3617</vt:lpstr>
      <vt:lpstr>Agenda</vt:lpstr>
      <vt:lpstr>Custom Adapter</vt:lpstr>
      <vt:lpstr>Custom Adapter</vt:lpstr>
      <vt:lpstr>ViewHolder Pattern</vt:lpstr>
      <vt:lpstr>Pickers</vt:lpstr>
      <vt:lpstr>Pickers since Lollipop</vt:lpstr>
      <vt:lpstr>Dialogs</vt:lpstr>
      <vt:lpstr>Alert Dialog</vt:lpstr>
      <vt:lpstr>Alert Dialog Builder</vt:lpstr>
      <vt:lpstr>Dialog with a List of items</vt:lpstr>
      <vt:lpstr>Dialog with a List of items</vt:lpstr>
      <vt:lpstr>Fragments</vt:lpstr>
      <vt:lpstr>Fragments</vt:lpstr>
      <vt:lpstr>Lifecycle of a Fragment</vt:lpstr>
      <vt:lpstr>Lifecycle of a Fragment</vt:lpstr>
      <vt:lpstr>Activity &amp; Fragment Lifecycle</vt:lpstr>
      <vt:lpstr>Important Methods of Fragment</vt:lpstr>
      <vt:lpstr>Adding a Fragment to an Activity</vt:lpstr>
      <vt:lpstr>Adding a Fragment to an Activity</vt:lpstr>
      <vt:lpstr>Dynamically adding a Fragment to an Activity</vt:lpstr>
      <vt:lpstr>Passing Arguments to Fragments</vt:lpstr>
      <vt:lpstr>Passing Arguments to Fragments</vt:lpstr>
      <vt:lpstr>Activity calling a Fragment Method</vt:lpstr>
      <vt:lpstr>Dialog Fragment</vt:lpstr>
      <vt:lpstr>Time Picker Dialog</vt:lpstr>
      <vt:lpstr>DatePicker Dialog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3617</dc:title>
  <dc:creator>IUnknown</dc:creator>
  <cp:lastModifiedBy>IUnknown</cp:lastModifiedBy>
  <cp:revision>51</cp:revision>
  <dcterms:created xsi:type="dcterms:W3CDTF">2013-10-17T17:00:13Z</dcterms:created>
  <dcterms:modified xsi:type="dcterms:W3CDTF">2016-02-19T01:07:04Z</dcterms:modified>
</cp:coreProperties>
</file>