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86" r:id="rId4"/>
  </p:sldMasterIdLst>
  <p:sldIdLst>
    <p:sldId id="256" r:id="rId5"/>
    <p:sldId id="280" r:id="rId6"/>
    <p:sldId id="288" r:id="rId7"/>
    <p:sldId id="297" r:id="rId8"/>
    <p:sldId id="281" r:id="rId9"/>
    <p:sldId id="282" r:id="rId10"/>
    <p:sldId id="283" r:id="rId11"/>
    <p:sldId id="292" r:id="rId12"/>
    <p:sldId id="290" r:id="rId13"/>
    <p:sldId id="286" r:id="rId14"/>
    <p:sldId id="293" r:id="rId15"/>
    <p:sldId id="295" r:id="rId16"/>
    <p:sldId id="287" r:id="rId17"/>
    <p:sldId id="296" r:id="rId18"/>
    <p:sldId id="284" r:id="rId19"/>
    <p:sldId id="285" r:id="rId20"/>
    <p:sldId id="291" r:id="rId21"/>
    <p:sldId id="294" r:id="rId22"/>
    <p:sldId id="28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2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663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800"/>
            <a:ext cx="8363938" cy="20005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986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704091" y="2794000"/>
            <a:ext cx="8058909" cy="1295400"/>
          </a:xfrm>
        </p:spPr>
        <p:txBody>
          <a:bodyPr anchor="ctr">
            <a:noAutofit/>
          </a:bodyPr>
          <a:lstStyle>
            <a:lvl1pPr algn="l">
              <a:lnSpc>
                <a:spcPct val="90000"/>
              </a:lnSpc>
              <a:defRPr sz="7200" b="0" spc="-267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4088" y="4845344"/>
            <a:ext cx="5020764" cy="920456"/>
          </a:xfrm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4300" spc="-67" baseline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effectLst/>
              </a:defRPr>
            </a:lvl1pPr>
            <a:lvl2pPr marL="609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072886" y="228601"/>
            <a:ext cx="7690114" cy="1384995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4700" b="1" i="1" u="none" strike="noStrike" kern="1200" cap="none" spc="-856" normalizeH="0" baseline="0" noProof="0" dirty="0" smtClean="0">
                <a:ln w="11430"/>
                <a:gradFill>
                  <a:gsLst>
                    <a:gs pos="0">
                      <a:schemeClr val="tx1"/>
                    </a:gs>
                    <a:gs pos="88000">
                      <a:schemeClr val="tx1">
                        <a:alpha val="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Segoe UI" pitchFamily="34" charset="0"/>
                <a:ea typeface="+mn-ea"/>
                <a:cs typeface="+mn-cs"/>
              </a:defRPr>
            </a:lvl1pPr>
          </a:lstStyle>
          <a:p>
            <a:pPr marL="0" lvl="0" indent="0" algn="r" defTabSz="1218887" rtl="0" eaLnBrk="1" latinLnBrk="0" hangingPunct="1">
              <a:lnSpc>
                <a:spcPct val="90000"/>
              </a:lnSpc>
              <a:spcBef>
                <a:spcPct val="20000"/>
              </a:spcBef>
              <a:buSzPct val="85000"/>
              <a:buFont typeface="Arial" pitchFamily="34" charset="0"/>
              <a:buNone/>
            </a:pPr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0837746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981" y="2130430"/>
            <a:ext cx="7772043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959" y="3886200"/>
            <a:ext cx="640008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19FE5D-84EF-4169-B1FF-C007F858B4BD}" type="datetimeFigureOut">
              <a:rPr lang="en-US"/>
              <a:pPr>
                <a:defRPr/>
              </a:pPr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691DFB-5793-4FF1-88AA-7EB82AFC46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23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CE434-3095-4C52-A9B5-4572A68A6805}" type="datetimeFigureOut">
              <a:rPr lang="en-US"/>
              <a:pPr>
                <a:defRPr/>
              </a:pPr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5CF60-8359-4F80-A6D5-1F957F5FB0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9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900" y="4406905"/>
            <a:ext cx="777204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900" y="2906713"/>
            <a:ext cx="777204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06035-0851-4D2A-9724-2EC33180634B}" type="datetimeFigureOut">
              <a:rPr lang="en-US"/>
              <a:pPr>
                <a:defRPr/>
              </a:pPr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FBBBC-B5C6-4907-8978-C2275A7EC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75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320" y="1600205"/>
            <a:ext cx="405751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65" y="1600205"/>
            <a:ext cx="405751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361A0-B942-4F89-B92E-DD1D8F6C9DEB}" type="datetimeFigureOut">
              <a:rPr lang="en-US"/>
              <a:pPr>
                <a:defRPr/>
              </a:pPr>
              <a:t>2/25/2016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6FC105-0AE9-4175-BA8A-2B4B5D6E0E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09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319" y="1535113"/>
            <a:ext cx="403965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19" y="2174875"/>
            <a:ext cx="403965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647" y="1535113"/>
            <a:ext cx="4042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647" y="2174875"/>
            <a:ext cx="4042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88D1EE-F8DA-4BCF-A745-E927D64189D1}" type="datetimeFigureOut">
              <a:rPr lang="en-US"/>
              <a:pPr>
                <a:defRPr/>
              </a:pPr>
              <a:t>2/25/2016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2FA2B-C02A-419D-BD5E-FEFE22444C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9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37B36-B55B-436A-B9CF-F3B99A3DF562}" type="datetimeFigureOut">
              <a:rPr lang="en-US"/>
              <a:pPr>
                <a:defRPr/>
              </a:pPr>
              <a:t>2/25/2016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120645-CD83-4BA0-BF56-47C9EFB21E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059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FA6B1-E957-4C1C-A209-B0EFFC098C4B}" type="datetimeFigureOut">
              <a:rPr lang="en-US"/>
              <a:pPr>
                <a:defRPr/>
              </a:pPr>
              <a:t>2/25/2016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8F4473-79A5-466A-832E-B8FCC290FC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781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20" y="273050"/>
            <a:ext cx="300830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187" y="273055"/>
            <a:ext cx="511149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20" y="1435103"/>
            <a:ext cx="300830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2DAA6D-E708-4B03-AA15-18B39A4D9F14}" type="datetimeFigureOut">
              <a:rPr lang="en-US"/>
              <a:pPr>
                <a:defRPr/>
              </a:pPr>
              <a:t>2/25/2016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992B5-B14A-4968-9651-3178172F67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200054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423041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358" y="4800600"/>
            <a:ext cx="548663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358" y="612775"/>
            <a:ext cx="5486638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358" y="5367338"/>
            <a:ext cx="548663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49173-3F77-4825-AF84-A9DE23AB6A1C}" type="datetimeFigureOut">
              <a:rPr lang="en-US"/>
              <a:pPr>
                <a:defRPr/>
              </a:pPr>
              <a:t>2/25/2016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23D8B8-227A-4462-957A-F9368865B5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89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E3D1D-FA12-40A1-8A58-0587F13EB292}" type="datetimeFigureOut">
              <a:rPr lang="en-US"/>
              <a:pPr>
                <a:defRPr/>
              </a:pPr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DE3F3-7359-40EA-8AB4-3AFE73B02F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804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938" y="274643"/>
            <a:ext cx="2056745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320" y="274643"/>
            <a:ext cx="6058287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CF6C1-9508-46BB-B8EB-FC3C7632DA27}" type="datetimeFigureOut">
              <a:rPr lang="en-US"/>
              <a:pPr>
                <a:defRPr/>
              </a:pPr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8263D-2243-4089-8902-730D5744EA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012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8" y="1905007"/>
            <a:ext cx="8363937" cy="2108269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883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97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963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EC8A-5B34-45FF-841D-98DA4262BF05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D4C0-C4F9-49F6-9931-DF0AEDFE5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970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EC8A-5B34-45FF-841D-98DA4262BF05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D4C0-C4F9-49F6-9931-DF0AEDFE5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75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EC8A-5B34-45FF-841D-98DA4262BF05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D4C0-C4F9-49F6-9931-DF0AEDFE5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050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EC8A-5B34-45FF-841D-98DA4262BF05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D4C0-C4F9-49F6-9931-DF0AEDFE5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710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436" y="1447800"/>
            <a:ext cx="4115872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501" y="1447800"/>
            <a:ext cx="4115872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158504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EC8A-5B34-45FF-841D-98DA4262BF05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D4C0-C4F9-49F6-9931-DF0AEDFE5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925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EC8A-5B34-45FF-841D-98DA4262BF05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D4C0-C4F9-49F6-9931-DF0AEDFE5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07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EC8A-5B34-45FF-841D-98DA4262BF05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D4C0-C4F9-49F6-9931-DF0AEDFE5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767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EC8A-5B34-45FF-841D-98DA4262BF05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D4C0-C4F9-49F6-9931-DF0AEDFE5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186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EC8A-5B34-45FF-841D-98DA4262BF05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D4C0-C4F9-49F6-9931-DF0AEDFE5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3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065305"/>
            <a:ext cx="4115872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133600"/>
            <a:ext cx="4114800" cy="1855893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7501" y="1065305"/>
            <a:ext cx="4115872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7501" y="2133601"/>
            <a:ext cx="4115872" cy="1855893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88742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34680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PE5"/>
          <p:cNvPicPr>
            <a:picLocks noChangeAspect="1" noChangeArrowheads="1"/>
          </p:cNvPicPr>
          <p:nvPr/>
        </p:nvPicPr>
        <p:blipFill>
          <a:blip r:embed="rId2" cstate="print"/>
          <a:srcRect b="6493"/>
          <a:stretch>
            <a:fillRect/>
          </a:stretch>
        </p:blipFill>
        <p:spPr bwMode="auto">
          <a:xfrm>
            <a:off x="216625" y="182116"/>
            <a:ext cx="1614469" cy="5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6272305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 flip="none" rotWithShape="1">
                  <a:gsLst>
                    <a:gs pos="0">
                      <a:srgbClr val="FFFFFF"/>
                    </a:gs>
                    <a:gs pos="100000">
                      <a:srgbClr val="F8F57B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0"/>
            <a:ext cx="8363938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57055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8F57B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0"/>
            <a:ext cx="8363938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7"/>
            <a:ext cx="9144001" cy="619125"/>
          </a:xfrm>
          <a:solidFill>
            <a:srgbClr val="FFFF99"/>
          </a:solidFill>
        </p:spPr>
        <p:txBody>
          <a:bodyPr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879450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>
            <a:spLocks/>
          </p:cNvSpPr>
          <p:nvPr/>
        </p:nvSpPr>
        <p:spPr>
          <a:xfrm>
            <a:off x="95275" y="6400804"/>
            <a:ext cx="2132964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1218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C6DABA-E178-49C8-B135-4378B6D3DD69}" type="slidenum">
              <a:rPr kumimoji="0" lang="en-US" sz="1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12188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9565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7" cy="66675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447800"/>
            <a:ext cx="8363937" cy="2000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4800" kern="1200" spc="-150" dirty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latin typeface="+mj-lt"/>
          <a:ea typeface="+mn-ea"/>
          <a:cs typeface="Arial" charset="0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9pPr>
    </p:titleStyle>
    <p:bodyStyle>
      <a:lvl1pPr marL="460375" indent="-460375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Blip>
          <a:blip r:embed="rId14"/>
        </a:buBlip>
        <a:defRPr sz="32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855663" indent="-395288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Blip>
          <a:blip r:embed="rId15"/>
        </a:buBlip>
        <a:defRPr sz="2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1258888" indent="-403225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Blip>
          <a:blip r:embed="rId15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604963" indent="-346075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Blip>
          <a:blip r:embed="rId15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941513" indent="-336550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Blip>
          <a:blip r:embed="rId15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319" y="274638"/>
            <a:ext cx="82293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319" y="1600203"/>
            <a:ext cx="822936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321" y="6356353"/>
            <a:ext cx="21329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63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CD27D15-CB02-415C-BDA2-081D4F3E2320}" type="datetimeFigureOut">
              <a:rPr lang="en-US"/>
              <a:pPr>
                <a:defRPr/>
              </a:pPr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3823" y="6356353"/>
            <a:ext cx="2896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363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717" y="6356353"/>
            <a:ext cx="21329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63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420C3F7-E717-42F9-B905-2A0C4C0739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 descr="white rectangle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52"/>
          <a:stretch>
            <a:fillRect/>
          </a:stretch>
        </p:blipFill>
        <p:spPr bwMode="auto">
          <a:xfrm>
            <a:off x="0" y="1300165"/>
            <a:ext cx="9144000" cy="555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7" cy="66675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905000"/>
            <a:ext cx="8363937" cy="2108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</p:sldLayoutIdLst>
  <p:transition>
    <p:fade/>
  </p:transition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4800" kern="1200" spc="-150" dirty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latin typeface="+mj-lt"/>
          <a:ea typeface="+mn-ea"/>
          <a:cs typeface="Arial" charset="0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9pPr>
    </p:titleStyle>
    <p:bodyStyle>
      <a:lvl1pPr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pitchFamily="34" charset="0"/>
        <a:defRPr sz="300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urier New" pitchFamily="49" charset="0"/>
        </a:defRPr>
      </a:lvl1pPr>
      <a:lvl2pPr marL="384175" indent="-6350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pitchFamily="34" charset="0"/>
        <a:defRPr sz="280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urier New" pitchFamily="49" charset="0"/>
        </a:defRPr>
      </a:lvl2pPr>
      <a:lvl3pPr marL="760413" indent="-6350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pitchFamily="34" charset="0"/>
        <a:defRPr sz="240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urier New" pitchFamily="49" charset="0"/>
        </a:defRPr>
      </a:lvl3pPr>
      <a:lvl4pPr marL="1093788" indent="6350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pitchFamily="34" charset="0"/>
        <a:defRPr sz="240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urier New" pitchFamily="49" charset="0"/>
        </a:defRPr>
      </a:lvl4pPr>
      <a:lvl5pPr marL="1425575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pitchFamily="34" charset="0"/>
        <a:defRPr sz="240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3EC8A-5B34-45FF-841D-98DA4262BF05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7D4C0-C4F9-49F6-9931-DF0AEDFE5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22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6647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Final Project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5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2013/2014 </a:t>
            </a:r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477669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Push to Talk</a:t>
            </a:r>
          </a:p>
          <a:p>
            <a:r>
              <a:rPr lang="en-US" dirty="0" smtClean="0"/>
              <a:t>Auto Trip Tracker App</a:t>
            </a:r>
          </a:p>
          <a:p>
            <a:r>
              <a:rPr lang="en-US" dirty="0" err="1" smtClean="0"/>
              <a:t>Irrashai</a:t>
            </a:r>
            <a:r>
              <a:rPr lang="en-US" dirty="0" smtClean="0"/>
              <a:t> App</a:t>
            </a:r>
          </a:p>
          <a:p>
            <a:r>
              <a:rPr lang="en-US" dirty="0" smtClean="0"/>
              <a:t>Snap Lapse</a:t>
            </a:r>
          </a:p>
          <a:p>
            <a:r>
              <a:rPr lang="en-US" dirty="0" smtClean="0"/>
              <a:t>Photo Funnel</a:t>
            </a:r>
          </a:p>
          <a:p>
            <a:r>
              <a:rPr lang="en-US" dirty="0" smtClean="0"/>
              <a:t>Shopping List App</a:t>
            </a:r>
          </a:p>
          <a:p>
            <a:r>
              <a:rPr lang="en-US" dirty="0" smtClean="0"/>
              <a:t>Plant Plot</a:t>
            </a:r>
          </a:p>
          <a:p>
            <a:r>
              <a:rPr lang="en-US" dirty="0" smtClean="0"/>
              <a:t>Hiker’s Trail</a:t>
            </a:r>
          </a:p>
          <a:p>
            <a:r>
              <a:rPr lang="en-US" dirty="0" smtClean="0"/>
              <a:t>Coupon Reader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14928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2015 Winter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Wardiving</a:t>
            </a:r>
            <a:r>
              <a:rPr lang="en-US" dirty="0" smtClean="0"/>
              <a:t> – Actively collects wireless network signals with their GPS location</a:t>
            </a:r>
          </a:p>
          <a:p>
            <a:r>
              <a:rPr lang="en-US" dirty="0" smtClean="0"/>
              <a:t>Activity Tracking – For hikers</a:t>
            </a:r>
          </a:p>
          <a:p>
            <a:r>
              <a:rPr lang="en-US" dirty="0" smtClean="0"/>
              <a:t>Bluetooth LE beacons</a:t>
            </a:r>
          </a:p>
          <a:p>
            <a:r>
              <a:rPr lang="en-US" dirty="0" smtClean="0"/>
              <a:t>Budget App</a:t>
            </a:r>
          </a:p>
          <a:p>
            <a:r>
              <a:rPr lang="en-US" dirty="0" smtClean="0"/>
              <a:t>Movie searching around you</a:t>
            </a:r>
          </a:p>
          <a:p>
            <a:r>
              <a:rPr lang="en-US" dirty="0" smtClean="0"/>
              <a:t>RSS News Reader</a:t>
            </a:r>
          </a:p>
          <a:p>
            <a:r>
              <a:rPr lang="en-US" dirty="0" smtClean="0"/>
              <a:t>Text Messaging App</a:t>
            </a:r>
          </a:p>
          <a:p>
            <a:r>
              <a:rPr lang="en-US" dirty="0" smtClean="0"/>
              <a:t>Wish U Well App (Fortune cookie based app)</a:t>
            </a:r>
          </a:p>
          <a:p>
            <a:r>
              <a:rPr lang="en-US" dirty="0" smtClean="0"/>
              <a:t>Receipt Organizer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13281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2015 Spring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Betting App</a:t>
            </a:r>
          </a:p>
          <a:p>
            <a:r>
              <a:rPr lang="en-US" dirty="0" smtClean="0"/>
              <a:t>Riffle (Fishing log Book)</a:t>
            </a:r>
          </a:p>
          <a:p>
            <a:r>
              <a:rPr lang="en-US" dirty="0" smtClean="0"/>
              <a:t>Shuffle Up</a:t>
            </a:r>
          </a:p>
          <a:p>
            <a:r>
              <a:rPr lang="en-US" dirty="0" smtClean="0"/>
              <a:t>Password Manager</a:t>
            </a:r>
          </a:p>
          <a:p>
            <a:r>
              <a:rPr lang="en-US" dirty="0" err="1" smtClean="0"/>
              <a:t>Voterr</a:t>
            </a:r>
            <a:endParaRPr lang="en-US" dirty="0" smtClean="0"/>
          </a:p>
          <a:p>
            <a:r>
              <a:rPr lang="en-US" dirty="0" err="1" smtClean="0"/>
              <a:t>Translink</a:t>
            </a:r>
            <a:r>
              <a:rPr lang="en-US" dirty="0" smtClean="0"/>
              <a:t> Detour Planner</a:t>
            </a:r>
          </a:p>
          <a:p>
            <a:r>
              <a:rPr lang="en-US" dirty="0" smtClean="0"/>
              <a:t>There, not here</a:t>
            </a:r>
          </a:p>
          <a:p>
            <a:r>
              <a:rPr lang="en-US" dirty="0" smtClean="0"/>
              <a:t>CSGO Match Tracker</a:t>
            </a:r>
          </a:p>
          <a:p>
            <a:r>
              <a:rPr lang="en-US" dirty="0" err="1"/>
              <a:t>Y</a:t>
            </a:r>
            <a:r>
              <a:rPr lang="en-US" dirty="0" err="1" smtClean="0"/>
              <a:t>Get</a:t>
            </a:r>
            <a:endParaRPr lang="en-US" dirty="0" smtClean="0"/>
          </a:p>
          <a:p>
            <a:r>
              <a:rPr lang="en-US" dirty="0" smtClean="0"/>
              <a:t>Typing Elite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35857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7" cy="990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Capabilities of Android that you can use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5257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Location</a:t>
            </a:r>
          </a:p>
          <a:p>
            <a:r>
              <a:rPr lang="en-US" dirty="0" smtClean="0"/>
              <a:t>Maps</a:t>
            </a:r>
          </a:p>
          <a:p>
            <a:r>
              <a:rPr lang="en-US" dirty="0" smtClean="0"/>
              <a:t>Cloud APIs (like Parse, </a:t>
            </a:r>
            <a:r>
              <a:rPr lang="en-US" dirty="0" smtClean="0"/>
              <a:t>Firebase, Level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Third Party services (Rotten Tomatoes for movies)</a:t>
            </a:r>
          </a:p>
          <a:p>
            <a:r>
              <a:rPr lang="en-US" dirty="0" smtClean="0"/>
              <a:t>Camera</a:t>
            </a:r>
          </a:p>
          <a:p>
            <a:r>
              <a:rPr lang="en-US" dirty="0" smtClean="0"/>
              <a:t>Video</a:t>
            </a:r>
          </a:p>
          <a:p>
            <a:r>
              <a:rPr lang="en-US" dirty="0" smtClean="0"/>
              <a:t>Beacons</a:t>
            </a:r>
          </a:p>
          <a:p>
            <a:r>
              <a:rPr lang="en-US" dirty="0" smtClean="0"/>
              <a:t>Push notifications</a:t>
            </a:r>
          </a:p>
          <a:p>
            <a:r>
              <a:rPr lang="en-US" dirty="0" smtClean="0"/>
              <a:t>Bluetooth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1572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 encouraged to use any third party libraries to enhance and extend your app</a:t>
            </a:r>
          </a:p>
          <a:p>
            <a:r>
              <a:rPr lang="en-US" dirty="0" smtClean="0"/>
              <a:t>Libraries should be available online (so there should be a reference to the library in the </a:t>
            </a:r>
            <a:r>
              <a:rPr lang="en-US" dirty="0" err="1" smtClean="0"/>
              <a:t>build.gradle</a:t>
            </a:r>
            <a:r>
              <a:rPr lang="en-US" dirty="0" smtClean="0"/>
              <a:t> file)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33880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520142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You need to show off your </a:t>
            </a:r>
            <a:r>
              <a:rPr lang="en-US" dirty="0" smtClean="0"/>
              <a:t>finished app to </a:t>
            </a:r>
            <a:r>
              <a:rPr lang="en-US" dirty="0" smtClean="0"/>
              <a:t>the class and do a presentation</a:t>
            </a:r>
          </a:p>
          <a:p>
            <a:r>
              <a:rPr lang="en-US" dirty="0" smtClean="0"/>
              <a:t>Presentation </a:t>
            </a:r>
            <a:r>
              <a:rPr lang="en-US" dirty="0" smtClean="0"/>
              <a:t>should be at least </a:t>
            </a:r>
            <a:r>
              <a:rPr lang="en-US" dirty="0" smtClean="0"/>
              <a:t>10 slides</a:t>
            </a:r>
          </a:p>
          <a:p>
            <a:r>
              <a:rPr lang="en-US" dirty="0" smtClean="0"/>
              <a:t>Presentation can cover the following topics</a:t>
            </a:r>
          </a:p>
          <a:p>
            <a:pPr lvl="1"/>
            <a:r>
              <a:rPr lang="en-US" dirty="0" smtClean="0"/>
              <a:t>Your motivation</a:t>
            </a:r>
          </a:p>
          <a:p>
            <a:pPr lvl="1"/>
            <a:r>
              <a:rPr lang="en-US" dirty="0" smtClean="0"/>
              <a:t>Key screenshots of the app</a:t>
            </a:r>
          </a:p>
          <a:p>
            <a:pPr lvl="1"/>
            <a:r>
              <a:rPr lang="en-US" dirty="0" smtClean="0"/>
              <a:t>Design </a:t>
            </a:r>
          </a:p>
          <a:p>
            <a:pPr lvl="1"/>
            <a:r>
              <a:rPr lang="en-US" dirty="0" smtClean="0"/>
              <a:t>Cool code or design ideas you would like to share</a:t>
            </a:r>
          </a:p>
          <a:p>
            <a:pPr lvl="1"/>
            <a:r>
              <a:rPr lang="en-US" dirty="0" smtClean="0"/>
              <a:t>Challenges you faced</a:t>
            </a:r>
          </a:p>
          <a:p>
            <a:pPr lvl="1"/>
            <a:r>
              <a:rPr lang="en-US" dirty="0" smtClean="0"/>
              <a:t>Libraries you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Effort Involved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83787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Setup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2856167"/>
          </a:xfrm>
        </p:spPr>
        <p:txBody>
          <a:bodyPr/>
          <a:lstStyle/>
          <a:p>
            <a:r>
              <a:rPr lang="en-US" dirty="0" smtClean="0"/>
              <a:t>Let me know ahead of time any special requirements</a:t>
            </a:r>
          </a:p>
          <a:p>
            <a:r>
              <a:rPr lang="en-US" dirty="0" smtClean="0"/>
              <a:t>If possible, I can arrange extra hardware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91271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Party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If you are going to be using third party resources, provide a link to the same in your presentation</a:t>
            </a:r>
          </a:p>
          <a:p>
            <a:r>
              <a:rPr lang="en-US" dirty="0" smtClean="0"/>
              <a:t>Do not copy someone else’s work and pass it off as your own</a:t>
            </a:r>
          </a:p>
          <a:p>
            <a:r>
              <a:rPr lang="en-US" dirty="0" smtClean="0"/>
              <a:t>If it is found that work has been lifted without attribution to the owner, then it could result your failure of the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32090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Effort involved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Effort for the final project has ranged for 40 to 60 hours</a:t>
            </a:r>
          </a:p>
          <a:p>
            <a:r>
              <a:rPr lang="en-US" dirty="0" smtClean="0"/>
              <a:t>At least the size of the project should be three times the effort for your assignment</a:t>
            </a:r>
          </a:p>
          <a:p>
            <a:r>
              <a:rPr lang="en-US" dirty="0" smtClean="0"/>
              <a:t>On </a:t>
            </a:r>
            <a:r>
              <a:rPr lang="en-US" dirty="0" smtClean="0"/>
              <a:t>one of </a:t>
            </a:r>
            <a:r>
              <a:rPr lang="en-US" dirty="0" smtClean="0"/>
              <a:t>your slides should mention how much effort you spent on the 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35746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 fun…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6254020"/>
          </a:xfrm>
        </p:spPr>
        <p:txBody>
          <a:bodyPr/>
          <a:lstStyle/>
          <a:p>
            <a:r>
              <a:rPr lang="en-US" dirty="0" smtClean="0"/>
              <a:t>From my experience it has been very exciting to see the final demos as I am amazed by the ingenuity and innovativeness of the students</a:t>
            </a:r>
          </a:p>
          <a:p>
            <a:r>
              <a:rPr lang="en-US" dirty="0" smtClean="0"/>
              <a:t>Consider the class to be a target audience if you have an idea - if it flies with the small group, then you are on to something big!</a:t>
            </a:r>
          </a:p>
          <a:p>
            <a:r>
              <a:rPr lang="en-US" dirty="0" smtClean="0"/>
              <a:t>See it also as an opportunity to learn and share your knowledge with the group</a:t>
            </a:r>
          </a:p>
          <a:p>
            <a:r>
              <a:rPr lang="en-US" dirty="0"/>
              <a:t>Above all have fun building and learning something new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40771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Project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219200"/>
            <a:ext cx="8363938" cy="5486400"/>
          </a:xfrm>
        </p:spPr>
        <p:txBody>
          <a:bodyPr/>
          <a:lstStyle/>
          <a:p>
            <a:r>
              <a:rPr lang="en-US" dirty="0" smtClean="0"/>
              <a:t>Build an Android App</a:t>
            </a:r>
          </a:p>
          <a:p>
            <a:r>
              <a:rPr lang="en-US" dirty="0" smtClean="0"/>
              <a:t>May have a server side component to it – could be in any language/framework</a:t>
            </a:r>
          </a:p>
          <a:p>
            <a:r>
              <a:rPr lang="en-US" dirty="0" smtClean="0"/>
              <a:t>Source must be submitted in the </a:t>
            </a:r>
            <a:r>
              <a:rPr lang="en-US" dirty="0" err="1" smtClean="0"/>
              <a:t>dropbox</a:t>
            </a:r>
            <a:endParaRPr lang="en-US" dirty="0" smtClean="0"/>
          </a:p>
          <a:p>
            <a:r>
              <a:rPr lang="en-US" dirty="0" smtClean="0"/>
              <a:t>Must do a presentation of the app to the class on the final week (Week 12)</a:t>
            </a:r>
          </a:p>
          <a:p>
            <a:r>
              <a:rPr lang="en-US" dirty="0" smtClean="0"/>
              <a:t>If you are absent to the final class without prior permission, you cannot pass the course</a:t>
            </a:r>
          </a:p>
          <a:p>
            <a:r>
              <a:rPr lang="en-US" dirty="0" smtClean="0"/>
              <a:t>Work should be original and not be lifted from the internet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5214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Project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990600"/>
            <a:ext cx="8363938" cy="5638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Come up with an idea by Week 7</a:t>
            </a:r>
          </a:p>
          <a:p>
            <a:r>
              <a:rPr lang="en-US" dirty="0" smtClean="0"/>
              <a:t>Submit your idea in the drop box folder (Final Project Idea)</a:t>
            </a:r>
          </a:p>
          <a:p>
            <a:r>
              <a:rPr lang="en-US" dirty="0" smtClean="0"/>
              <a:t>Deadline is </a:t>
            </a:r>
            <a:r>
              <a:rPr lang="en-US" dirty="0" smtClean="0"/>
              <a:t>March 6</a:t>
            </a:r>
            <a:r>
              <a:rPr lang="en-US" dirty="0" smtClean="0"/>
              <a:t>th</a:t>
            </a:r>
            <a:endParaRPr lang="en-US" dirty="0" smtClean="0"/>
          </a:p>
          <a:p>
            <a:r>
              <a:rPr lang="en-US" dirty="0" smtClean="0"/>
              <a:t>Once you have decided on an idea, you cannot change it unless you obtain the permission from the instructor</a:t>
            </a:r>
          </a:p>
          <a:p>
            <a:r>
              <a:rPr lang="en-US" dirty="0" smtClean="0"/>
              <a:t>If you are at a loss for ideas, talk to the instructor</a:t>
            </a:r>
          </a:p>
          <a:p>
            <a:r>
              <a:rPr lang="en-US" dirty="0" smtClean="0"/>
              <a:t>In the past semester everyone came up with an idea they wanted to work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7490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choose one of the stock sample applications you find on the internet like a weather app or task management app</a:t>
            </a:r>
          </a:p>
          <a:p>
            <a:r>
              <a:rPr lang="en-US" dirty="0" smtClean="0"/>
              <a:t>All the apps should have the package name </a:t>
            </a:r>
            <a:r>
              <a:rPr lang="en-US" b="1" dirty="0" smtClean="0"/>
              <a:t>com.comp3617.final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9298957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Most students would not know why you built a certain kind of app</a:t>
            </a:r>
          </a:p>
          <a:p>
            <a:r>
              <a:rPr lang="en-US" dirty="0" smtClean="0"/>
              <a:t>So share with them the motivation behind your app in your </a:t>
            </a:r>
            <a:r>
              <a:rPr lang="en-US" dirty="0" smtClean="0"/>
              <a:t>presentation</a:t>
            </a:r>
          </a:p>
          <a:p>
            <a:r>
              <a:rPr lang="en-US" dirty="0" smtClean="0"/>
              <a:t>Make it personal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1790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4953000"/>
          </a:xfrm>
        </p:spPr>
        <p:txBody>
          <a:bodyPr/>
          <a:lstStyle/>
          <a:p>
            <a:r>
              <a:rPr lang="en-US" dirty="0" smtClean="0"/>
              <a:t>See it as an opportunity to share something you researched and found useful for your app </a:t>
            </a:r>
          </a:p>
          <a:p>
            <a:r>
              <a:rPr lang="en-US" dirty="0" smtClean="0"/>
              <a:t>For example you might research l</a:t>
            </a:r>
            <a:r>
              <a:rPr lang="en-US" dirty="0" smtClean="0"/>
              <a:t>ibraries </a:t>
            </a:r>
            <a:r>
              <a:rPr lang="en-US" dirty="0" smtClean="0"/>
              <a:t>for drawing plots, image manipulation, caching, networking, data access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Share that information with the rest of the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81355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Educational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5105400"/>
          </a:xfrm>
        </p:spPr>
        <p:txBody>
          <a:bodyPr/>
          <a:lstStyle/>
          <a:p>
            <a:r>
              <a:rPr lang="en-US" dirty="0"/>
              <a:t>If you focus on a particular </a:t>
            </a:r>
            <a:r>
              <a:rPr lang="en-US" dirty="0" smtClean="0"/>
              <a:t>area of the </a:t>
            </a:r>
            <a:r>
              <a:rPr lang="en-US" dirty="0"/>
              <a:t>Android, </a:t>
            </a:r>
            <a:r>
              <a:rPr lang="en-US" dirty="0" smtClean="0"/>
              <a:t>framework share it with </a:t>
            </a:r>
            <a:r>
              <a:rPr lang="en-US" dirty="0"/>
              <a:t>the </a:t>
            </a:r>
            <a:r>
              <a:rPr lang="en-US" dirty="0" smtClean="0"/>
              <a:t>group</a:t>
            </a:r>
          </a:p>
          <a:p>
            <a:r>
              <a:rPr lang="en-US" dirty="0" smtClean="0"/>
              <a:t>See it as an opportunity to educate the group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 1: Couple of semesters ago I had a student build an app that used the Meteor framework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 2: Bluetooth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 3: NFC </a:t>
            </a:r>
            <a:r>
              <a:rPr lang="en-US" dirty="0" smtClean="0"/>
              <a:t>capabilities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 4: </a:t>
            </a:r>
            <a:r>
              <a:rPr lang="en-US" dirty="0" err="1" smtClean="0"/>
              <a:t>Estimote</a:t>
            </a:r>
            <a:r>
              <a:rPr lang="en-US" dirty="0" smtClean="0"/>
              <a:t> Beacons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06446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7" cy="6647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Technology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3200876"/>
          </a:xfrm>
        </p:spPr>
        <p:txBody>
          <a:bodyPr/>
          <a:lstStyle/>
          <a:p>
            <a:r>
              <a:rPr lang="en-US" dirty="0" smtClean="0"/>
              <a:t>Broadly focus on four areas</a:t>
            </a:r>
          </a:p>
          <a:p>
            <a:pPr lvl="1"/>
            <a:r>
              <a:rPr lang="en-US" dirty="0" smtClean="0"/>
              <a:t>User Interface</a:t>
            </a:r>
          </a:p>
          <a:p>
            <a:pPr lvl="1"/>
            <a:r>
              <a:rPr lang="en-US" dirty="0" smtClean="0"/>
              <a:t>Networking</a:t>
            </a:r>
          </a:p>
          <a:p>
            <a:pPr lvl="1"/>
            <a:r>
              <a:rPr lang="en-US" dirty="0" smtClean="0"/>
              <a:t>External Data via Cloud Providers or Local data via SQLite</a:t>
            </a:r>
          </a:p>
          <a:p>
            <a:pPr lvl="1"/>
            <a:r>
              <a:rPr lang="en-US" dirty="0" smtClean="0"/>
              <a:t>Design/Creativity/Innovativeness/Uniqueness</a:t>
            </a:r>
            <a:endParaRPr lang="en-US" dirty="0" smtClean="0"/>
          </a:p>
          <a:p>
            <a:pPr marL="46037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23041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vs Emulator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If your app absolutely needs a device, bring your own device</a:t>
            </a:r>
          </a:p>
          <a:p>
            <a:r>
              <a:rPr lang="en-US" dirty="0" smtClean="0"/>
              <a:t>By all means use your own device to develop and test your app – much more fun that way</a:t>
            </a:r>
          </a:p>
          <a:p>
            <a:r>
              <a:rPr lang="en-US" dirty="0" smtClean="0"/>
              <a:t>You can use emulator to demonstrate your app as long as it does not require hardware features</a:t>
            </a:r>
          </a:p>
          <a:p>
            <a:r>
              <a:rPr lang="en-US" dirty="0" smtClean="0"/>
              <a:t>If you don’t have a device, don’t select an idea that can only be tested on a device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59310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PPTheme">
  <a:themeElements>
    <a:clrScheme name="Custom 15">
      <a:dk1>
        <a:sysClr val="windowText" lastClr="000000"/>
      </a:dk1>
      <a:lt1>
        <a:sysClr val="window" lastClr="FFFFFF"/>
      </a:lt1>
      <a:dk2>
        <a:srgbClr val="535455"/>
      </a:dk2>
      <a:lt2>
        <a:srgbClr val="FDE9D3"/>
      </a:lt2>
      <a:accent1>
        <a:srgbClr val="F79524"/>
      </a:accent1>
      <a:accent2>
        <a:srgbClr val="F7BC24"/>
      </a:accent2>
      <a:accent3>
        <a:srgbClr val="8E8E8E"/>
      </a:accent3>
      <a:accent4>
        <a:srgbClr val="2C3BAA"/>
      </a:accent4>
      <a:accent5>
        <a:srgbClr val="1D739C"/>
      </a:accent5>
      <a:accent6>
        <a:srgbClr val="1E9C7C"/>
      </a:accent6>
      <a:hlink>
        <a:srgbClr val="B3BAEB"/>
      </a:hlink>
      <a:folHlink>
        <a:srgbClr val="6BBBE3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24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hite with Consolas font for code slides">
  <a:themeElements>
    <a:clrScheme name="5-10136_SharePoint_Conference_v01">
      <a:dk1>
        <a:sysClr val="windowText" lastClr="000000"/>
      </a:dk1>
      <a:lt1>
        <a:sysClr val="window" lastClr="FFFFFF"/>
      </a:lt1>
      <a:dk2>
        <a:srgbClr val="535455"/>
      </a:dk2>
      <a:lt2>
        <a:srgbClr val="FDE9D3"/>
      </a:lt2>
      <a:accent1>
        <a:srgbClr val="F79524"/>
      </a:accent1>
      <a:accent2>
        <a:srgbClr val="F7BC24"/>
      </a:accent2>
      <a:accent3>
        <a:srgbClr val="8E8E8E"/>
      </a:accent3>
      <a:accent4>
        <a:srgbClr val="2C3BAA"/>
      </a:accent4>
      <a:accent5>
        <a:srgbClr val="1D739C"/>
      </a:accent5>
      <a:accent6>
        <a:srgbClr val="1E9C7C"/>
      </a:accent6>
      <a:hlink>
        <a:srgbClr val="2C3BAA"/>
      </a:hlink>
      <a:folHlink>
        <a:srgbClr val="1D739C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PPTheme</Template>
  <TotalTime>1851</TotalTime>
  <Words>844</Words>
  <Application>Microsoft Office PowerPoint</Application>
  <PresentationFormat>On-screen Show (4:3)</PresentationFormat>
  <Paragraphs>115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Consolas</vt:lpstr>
      <vt:lpstr>Courier New</vt:lpstr>
      <vt:lpstr>Segoe UI</vt:lpstr>
      <vt:lpstr>Wingdings</vt:lpstr>
      <vt:lpstr>PPTheme</vt:lpstr>
      <vt:lpstr>Custom Design</vt:lpstr>
      <vt:lpstr>White with Consolas font for code slides</vt:lpstr>
      <vt:lpstr>Office Theme</vt:lpstr>
      <vt:lpstr>Final Project</vt:lpstr>
      <vt:lpstr>Final Project Details</vt:lpstr>
      <vt:lpstr>Project Idea</vt:lpstr>
      <vt:lpstr>Project Idea</vt:lpstr>
      <vt:lpstr>Motivation</vt:lpstr>
      <vt:lpstr>Informational</vt:lpstr>
      <vt:lpstr>Educational</vt:lpstr>
      <vt:lpstr>Technology areas</vt:lpstr>
      <vt:lpstr>Device vs Emulator</vt:lpstr>
      <vt:lpstr>2013/2014 Projects</vt:lpstr>
      <vt:lpstr>2015 Winter Projects</vt:lpstr>
      <vt:lpstr>2015 Spring Projects</vt:lpstr>
      <vt:lpstr>Capabilities of Android that you can use</vt:lpstr>
      <vt:lpstr>3rd Party Libraries</vt:lpstr>
      <vt:lpstr>Presentation</vt:lpstr>
      <vt:lpstr>Special Setup Requirements</vt:lpstr>
      <vt:lpstr>Third Party Resources</vt:lpstr>
      <vt:lpstr>Effort involved</vt:lpstr>
      <vt:lpstr>Have fun…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10</dc:title>
  <dc:creator>IUnknown</dc:creator>
  <cp:lastModifiedBy>Kris Kothumbaka</cp:lastModifiedBy>
  <cp:revision>57</cp:revision>
  <dcterms:created xsi:type="dcterms:W3CDTF">2006-08-16T00:00:00Z</dcterms:created>
  <dcterms:modified xsi:type="dcterms:W3CDTF">2016-02-26T02:47:56Z</dcterms:modified>
</cp:coreProperties>
</file>