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86" r:id="rId4"/>
  </p:sldMasterIdLst>
  <p:sldIdLst>
    <p:sldId id="256" r:id="rId5"/>
    <p:sldId id="261" r:id="rId6"/>
    <p:sldId id="291" r:id="rId7"/>
    <p:sldId id="292" r:id="rId8"/>
    <p:sldId id="295" r:id="rId9"/>
    <p:sldId id="296" r:id="rId10"/>
    <p:sldId id="276" r:id="rId11"/>
    <p:sldId id="281" r:id="rId12"/>
    <p:sldId id="283" r:id="rId13"/>
    <p:sldId id="284" r:id="rId14"/>
    <p:sldId id="285" r:id="rId15"/>
    <p:sldId id="282" r:id="rId16"/>
    <p:sldId id="297" r:id="rId17"/>
    <p:sldId id="273" r:id="rId18"/>
    <p:sldId id="274" r:id="rId19"/>
    <p:sldId id="275" r:id="rId20"/>
    <p:sldId id="264" r:id="rId21"/>
    <p:sldId id="266" r:id="rId22"/>
    <p:sldId id="265" r:id="rId23"/>
    <p:sldId id="267" r:id="rId24"/>
    <p:sldId id="268" r:id="rId25"/>
    <p:sldId id="278" r:id="rId26"/>
    <p:sldId id="269" r:id="rId27"/>
    <p:sldId id="277" r:id="rId28"/>
    <p:sldId id="270" r:id="rId29"/>
    <p:sldId id="271" r:id="rId30"/>
    <p:sldId id="272" r:id="rId31"/>
    <p:sldId id="300" r:id="rId32"/>
    <p:sldId id="287" r:id="rId33"/>
    <p:sldId id="288" r:id="rId34"/>
    <p:sldId id="299" r:id="rId35"/>
    <p:sldId id="280" r:id="rId36"/>
    <p:sldId id="289" r:id="rId37"/>
    <p:sldId id="290" r:id="rId38"/>
    <p:sldId id="29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66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8" cy="2000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86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04091" y="2794000"/>
            <a:ext cx="8058909" cy="1295400"/>
          </a:xfrm>
        </p:spPr>
        <p:txBody>
          <a:bodyPr anchor="ctr">
            <a:noAutofit/>
          </a:bodyPr>
          <a:lstStyle>
            <a:lvl1pPr algn="l">
              <a:lnSpc>
                <a:spcPct val="90000"/>
              </a:lnSpc>
              <a:defRPr sz="7200" b="0" spc="-267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4088" y="4845344"/>
            <a:ext cx="5020764" cy="920456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300" spc="-67" baseline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/>
              </a:defRPr>
            </a:lvl1pPr>
            <a:lvl2pPr marL="60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228601"/>
            <a:ext cx="7690114" cy="1384995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4700" b="1" i="1" u="none" strike="noStrike" kern="1200" cap="none" spc="-856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1218887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083774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006833-C379-42E9-9D08-D80E5710740A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D1803A-5D29-4697-94AC-5AF0B0001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81" y="2130430"/>
            <a:ext cx="7772043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959" y="3886200"/>
            <a:ext cx="640008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9FE5D-84EF-4169-B1FF-C007F858B4BD}" type="datetimeFigureOut">
              <a:rPr lang="en-US"/>
              <a:pPr>
                <a:defRPr/>
              </a:pPr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91DFB-5793-4FF1-88AA-7EB82AFC4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23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CE434-3095-4C52-A9B5-4572A68A6805}" type="datetimeFigureOut">
              <a:rPr lang="en-US"/>
              <a:pPr>
                <a:defRPr/>
              </a:pPr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5CF60-8359-4F80-A6D5-1F957F5FB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9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900" y="4406905"/>
            <a:ext cx="777204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00" y="2906713"/>
            <a:ext cx="777204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06035-0851-4D2A-9724-2EC33180634B}" type="datetimeFigureOut">
              <a:rPr lang="en-US"/>
              <a:pPr>
                <a:defRPr/>
              </a:pPr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FBBBC-B5C6-4907-8978-C2275A7EC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75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320" y="1600205"/>
            <a:ext cx="405751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65" y="1600205"/>
            <a:ext cx="405751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361A0-B942-4F89-B92E-DD1D8F6C9DEB}" type="datetimeFigureOut">
              <a:rPr lang="en-US"/>
              <a:pPr>
                <a:defRPr/>
              </a:pPr>
              <a:t>3/3/2016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FC105-0AE9-4175-BA8A-2B4B5D6E0E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09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19" y="1535113"/>
            <a:ext cx="40396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19" y="2174875"/>
            <a:ext cx="403965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647" y="1535113"/>
            <a:ext cx="4042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647" y="2174875"/>
            <a:ext cx="4042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8D1EE-F8DA-4BCF-A745-E927D64189D1}" type="datetimeFigureOut">
              <a:rPr lang="en-US"/>
              <a:pPr>
                <a:defRPr/>
              </a:pPr>
              <a:t>3/3/2016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2FA2B-C02A-419D-BD5E-FEFE22444C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9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37B36-B55B-436A-B9CF-F3B99A3DF562}" type="datetimeFigureOut">
              <a:rPr lang="en-US"/>
              <a:pPr>
                <a:defRPr/>
              </a:pPr>
              <a:t>3/3/2016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20645-CD83-4BA0-BF56-47C9EFB21E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05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FA6B1-E957-4C1C-A209-B0EFFC098C4B}" type="datetimeFigureOut">
              <a:rPr lang="en-US"/>
              <a:pPr>
                <a:defRPr/>
              </a:pPr>
              <a:t>3/3/2016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F4473-79A5-466A-832E-B8FCC290F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78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0" y="273050"/>
            <a:ext cx="300830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187" y="273055"/>
            <a:ext cx="511149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20" y="1435103"/>
            <a:ext cx="300830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DAA6D-E708-4B03-AA15-18B39A4D9F14}" type="datetimeFigureOut">
              <a:rPr lang="en-US"/>
              <a:pPr>
                <a:defRPr/>
              </a:pPr>
              <a:t>3/3/2016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992B5-B14A-4968-9651-3178172F67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2304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358" y="4800600"/>
            <a:ext cx="548663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358" y="612775"/>
            <a:ext cx="5486638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358" y="5367338"/>
            <a:ext cx="548663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49173-3F77-4825-AF84-A9DE23AB6A1C}" type="datetimeFigureOut">
              <a:rPr lang="en-US"/>
              <a:pPr>
                <a:defRPr/>
              </a:pPr>
              <a:t>3/3/2016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3D8B8-227A-4462-957A-F9368865B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89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E3D1D-FA12-40A1-8A58-0587F13EB292}" type="datetimeFigureOut">
              <a:rPr lang="en-US"/>
              <a:pPr>
                <a:defRPr/>
              </a:pPr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DE3F3-7359-40EA-8AB4-3AFE73B02F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80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938" y="274643"/>
            <a:ext cx="205674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320" y="274643"/>
            <a:ext cx="605828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CF6C1-9508-46BB-B8EB-FC3C7632DA27}" type="datetimeFigureOut">
              <a:rPr lang="en-US"/>
              <a:pPr>
                <a:defRPr/>
              </a:pPr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8263D-2243-4089-8902-730D5744E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012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8" y="1905007"/>
            <a:ext cx="8363937" cy="21082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83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6833-C379-42E9-9D08-D80E5710740A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803A-5D29-4697-94AC-5AF0B0001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0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15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0EA-0B7B-4E27-AFBE-4016B74FB1BD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2F5D-55B3-4FF4-BE8B-4DC19D0F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11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0EA-0B7B-4E27-AFBE-4016B74FB1BD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2F5D-55B3-4FF4-BE8B-4DC19D0F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813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0EA-0B7B-4E27-AFBE-4016B74FB1BD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2F5D-55B3-4FF4-BE8B-4DC19D0F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286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0EA-0B7B-4E27-AFBE-4016B74FB1BD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2F5D-55B3-4FF4-BE8B-4DC19D0F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570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447800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1" y="1447800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5850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0EA-0B7B-4E27-AFBE-4016B74FB1BD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2F5D-55B3-4FF4-BE8B-4DC19D0F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113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0EA-0B7B-4E27-AFBE-4016B74FB1BD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2F5D-55B3-4FF4-BE8B-4DC19D0F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883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0EA-0B7B-4E27-AFBE-4016B74FB1BD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2F5D-55B3-4FF4-BE8B-4DC19D0F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52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0EA-0B7B-4E27-AFBE-4016B74FB1BD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2F5D-55B3-4FF4-BE8B-4DC19D0F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634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0EA-0B7B-4E27-AFBE-4016B74FB1BD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2F5D-55B3-4FF4-BE8B-4DC19D0F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2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33600"/>
            <a:ext cx="4114800" cy="1855893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133601"/>
            <a:ext cx="4115872" cy="1855893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8742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468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216625" y="182116"/>
            <a:ext cx="1614469" cy="5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6272305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F8F57B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705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8F57B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9144001" cy="619125"/>
          </a:xfrm>
          <a:solidFill>
            <a:srgbClr val="FFFF99"/>
          </a:solidFill>
        </p:spPr>
        <p:txBody>
          <a:bodyPr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879450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>
            <a:spLocks/>
          </p:cNvSpPr>
          <p:nvPr/>
        </p:nvSpPr>
        <p:spPr>
          <a:xfrm>
            <a:off x="95275" y="6400804"/>
            <a:ext cx="2132964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C6DABA-E178-49C8-B135-4378B6D3DD69}" type="slidenum">
              <a:rPr kumimoji="0" lang="en-US" sz="1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12188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565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7" cy="66675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47800"/>
            <a:ext cx="8363937" cy="2000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4800" kern="1200" spc="-150" dirty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latin typeface="+mj-lt"/>
          <a:ea typeface="+mn-ea"/>
          <a:cs typeface="Arial" charset="0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9pPr>
    </p:titleStyle>
    <p:bodyStyle>
      <a:lvl1pPr marL="460375" indent="-46037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4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663" indent="-395288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888" indent="-40322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963" indent="-34607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513" indent="-336550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319" y="274638"/>
            <a:ext cx="82293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319" y="1600203"/>
            <a:ext cx="82293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321" y="6356353"/>
            <a:ext cx="2132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63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CD27D15-CB02-415C-BDA2-081D4F3E2320}" type="datetimeFigureOut">
              <a:rPr lang="en-US"/>
              <a:pPr>
                <a:defRPr/>
              </a:pPr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3823" y="6356353"/>
            <a:ext cx="2896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363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717" y="6356353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63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420C3F7-E717-42F9-B905-2A0C4C0739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white rectangl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52"/>
          <a:stretch>
            <a:fillRect/>
          </a:stretch>
        </p:blipFill>
        <p:spPr bwMode="auto">
          <a:xfrm>
            <a:off x="0" y="1300165"/>
            <a:ext cx="9144000" cy="555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7" cy="66675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905000"/>
            <a:ext cx="8363937" cy="210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</p:sldLayoutIdLst>
  <p:transition>
    <p:fade/>
  </p:transition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4800" kern="1200" spc="-150" dirty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latin typeface="+mj-lt"/>
          <a:ea typeface="+mn-ea"/>
          <a:cs typeface="Arial" charset="0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9pPr>
    </p:titleStyle>
    <p:bodyStyle>
      <a:lvl1pPr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30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1pPr>
      <a:lvl2pPr marL="384175" indent="-6350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28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2pPr>
      <a:lvl3pPr marL="760413" indent="-6350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24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3pPr>
      <a:lvl4pPr marL="1093788" indent="6350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24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4pPr>
      <a:lvl5pPr marL="142557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24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940EA-0B7B-4E27-AFBE-4016B74FB1BD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2F5D-55B3-4FF4-BE8B-4DC19D0F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0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3617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44319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Week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965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Preference Screen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98488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App Settings are defined using an XML file</a:t>
            </a:r>
          </a:p>
          <a:p>
            <a:r>
              <a:rPr lang="en-US" dirty="0" smtClean="0"/>
              <a:t>Here is an example of one such a file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43200"/>
            <a:ext cx="625792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91569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Preference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105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android:key</a:t>
            </a:r>
            <a:r>
              <a:rPr lang="en-US" dirty="0" smtClean="0"/>
              <a:t> – Unique key (string) the system uses when saving this settings value in </a:t>
            </a:r>
            <a:r>
              <a:rPr lang="en-US" dirty="0" err="1" smtClean="0"/>
              <a:t>SharedPreferences</a:t>
            </a:r>
            <a:endParaRPr lang="en-US" dirty="0" smtClean="0"/>
          </a:p>
          <a:p>
            <a:r>
              <a:rPr lang="en-US" dirty="0" err="1" smtClean="0"/>
              <a:t>android:title</a:t>
            </a:r>
            <a:r>
              <a:rPr lang="en-US" dirty="0" smtClean="0"/>
              <a:t> – Name for the setting</a:t>
            </a:r>
          </a:p>
          <a:p>
            <a:r>
              <a:rPr lang="en-US" dirty="0" err="1" smtClean="0"/>
              <a:t>android:defaultValue</a:t>
            </a:r>
            <a:r>
              <a:rPr lang="en-US" dirty="0" smtClean="0"/>
              <a:t> – Initial value that the system should set in the </a:t>
            </a:r>
            <a:r>
              <a:rPr lang="en-US" dirty="0" err="1" smtClean="0"/>
              <a:t>SharedPreferences</a:t>
            </a:r>
            <a:endParaRPr lang="en-US" dirty="0" smtClean="0"/>
          </a:p>
          <a:p>
            <a:r>
              <a:rPr lang="en-US" dirty="0" err="1" smtClean="0"/>
              <a:t>android:summary</a:t>
            </a:r>
            <a:r>
              <a:rPr lang="en-US" dirty="0" smtClean="0"/>
              <a:t> – Summary for the preference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3461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App settings are not built using layout elements but instead using Preference objects</a:t>
            </a:r>
          </a:p>
          <a:p>
            <a:r>
              <a:rPr lang="en-US" dirty="0" smtClean="0"/>
              <a:t>Special Activity/Fragment are required to render the XML definition of Preferences</a:t>
            </a:r>
          </a:p>
          <a:p>
            <a:r>
              <a:rPr lang="en-US" dirty="0" smtClean="0"/>
              <a:t>For Android versions older than 3.0 use </a:t>
            </a:r>
            <a:r>
              <a:rPr lang="en-US" dirty="0" err="1" smtClean="0"/>
              <a:t>PreferenceActivity</a:t>
            </a:r>
            <a:endParaRPr lang="en-US" dirty="0" smtClean="0"/>
          </a:p>
          <a:p>
            <a:r>
              <a:rPr lang="en-US" dirty="0" smtClean="0"/>
              <a:t>For Android 3.0 and above use </a:t>
            </a:r>
            <a:r>
              <a:rPr lang="en-US" dirty="0" err="1" smtClean="0"/>
              <a:t>PreferenceFragment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3410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Preferences are saved to a file in the application directory</a:t>
            </a:r>
          </a:p>
          <a:p>
            <a:r>
              <a:rPr lang="en-US" dirty="0" smtClean="0"/>
              <a:t>The settings (contents of the file) are accessed through </a:t>
            </a:r>
            <a:r>
              <a:rPr lang="en-US" dirty="0" err="1" smtClean="0"/>
              <a:t>PreferenceManager</a:t>
            </a:r>
            <a:r>
              <a:rPr lang="en-US" dirty="0" smtClean="0"/>
              <a:t> class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67200"/>
            <a:ext cx="77819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36272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Android </a:t>
            </a:r>
            <a:r>
              <a:rPr lang="en-US" dirty="0" err="1" smtClean="0"/>
              <a:t>FileSystem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98488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Demo of the File explorer via DDMS</a:t>
            </a:r>
          </a:p>
          <a:p>
            <a:r>
              <a:rPr lang="en-US" dirty="0" smtClean="0"/>
              <a:t>Demo via </a:t>
            </a:r>
            <a:r>
              <a:rPr lang="en-US" dirty="0" err="1" smtClean="0"/>
              <a:t>adb</a:t>
            </a:r>
            <a:r>
              <a:rPr lang="en-US" dirty="0" smtClean="0"/>
              <a:t> 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78067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Filesystem</a:t>
            </a:r>
            <a:r>
              <a:rPr lang="en-US" dirty="0" smtClean="0"/>
              <a:t> 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984885"/>
          </a:xfrm>
        </p:spPr>
        <p:txBody>
          <a:bodyPr/>
          <a:lstStyle/>
          <a:p>
            <a:r>
              <a:rPr lang="en-US" dirty="0" smtClean="0"/>
              <a:t>Three main partitions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2101"/>
              </p:ext>
            </p:extLst>
          </p:nvPr>
        </p:nvGraphicFramePr>
        <p:xfrm>
          <a:off x="762000" y="2057400"/>
          <a:ext cx="8153400" cy="419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1473200"/>
                <a:gridCol w="3962400"/>
              </a:tblGrid>
              <a:tr h="628650"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 smtClean="0"/>
                        <a:t>User Data Partition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/data/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important</a:t>
                      </a:r>
                      <a:r>
                        <a:rPr lang="en-US" baseline="0" dirty="0" smtClean="0"/>
                        <a:t> partition for an app developer – more details on next slide</a:t>
                      </a:r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 smtClean="0"/>
                        <a:t>System Partition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/system/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Location</a:t>
                      </a:r>
                      <a:r>
                        <a:rPr lang="en-US" baseline="0" dirty="0" smtClean="0"/>
                        <a:t> of Android 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Main partitions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Contains all preinstalled software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Mounted read-only</a:t>
                      </a:r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 smtClean="0"/>
                        <a:t>SD Card Partition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sdcard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Storage</a:t>
                      </a:r>
                      <a:r>
                        <a:rPr lang="en-US" baseline="0" dirty="0" smtClean="0"/>
                        <a:t> for all apps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Apps require WRITE_TO_EXTERNAL_STORAGE permission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Typically used to store music, photos, videos </a:t>
                      </a:r>
                      <a:r>
                        <a:rPr lang="en-US" baseline="0" dirty="0" err="1" smtClean="0"/>
                        <a:t>etc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52676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User Data Partition (/data/)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990601"/>
            <a:ext cx="8363938" cy="5791200"/>
          </a:xfrm>
        </p:spPr>
        <p:txBody>
          <a:bodyPr/>
          <a:lstStyle/>
          <a:p>
            <a:r>
              <a:rPr lang="en-US" dirty="0" smtClean="0"/>
              <a:t>All downloaded and pre-installed apps are located here (/data/app)</a:t>
            </a:r>
          </a:p>
          <a:p>
            <a:r>
              <a:rPr lang="en-US" dirty="0" smtClean="0"/>
              <a:t>Stores all user data (/data/data)</a:t>
            </a:r>
          </a:p>
          <a:p>
            <a:r>
              <a:rPr lang="en-US" dirty="0" smtClean="0"/>
              <a:t>App specific data is stored in /data/data where each app has its own specific folder identified by the package name (</a:t>
            </a:r>
            <a:r>
              <a:rPr lang="en-US" dirty="0" err="1" smtClean="0"/>
              <a:t>eg</a:t>
            </a:r>
            <a:r>
              <a:rPr lang="en-US" dirty="0" smtClean="0"/>
              <a:t>: /data/data/com.comp3617.assignment1)</a:t>
            </a:r>
          </a:p>
          <a:p>
            <a:r>
              <a:rPr lang="en-US" dirty="0" smtClean="0"/>
              <a:t>Each app can only read the contents specific to it and cannot read other app’s data – this is provided by the security model of Linux where each app is a separate account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60511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143000"/>
            <a:ext cx="8363938" cy="54661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Allows for saving files directly on the device’s internal storage</a:t>
            </a:r>
          </a:p>
          <a:p>
            <a:r>
              <a:rPr lang="en-US" dirty="0"/>
              <a:t>P</a:t>
            </a:r>
            <a:r>
              <a:rPr lang="en-US" dirty="0" smtClean="0"/>
              <a:t>rivate to your application</a:t>
            </a:r>
          </a:p>
          <a:p>
            <a:r>
              <a:rPr lang="en-US" dirty="0" smtClean="0"/>
              <a:t>Uninstalling the app removes these files</a:t>
            </a:r>
          </a:p>
          <a:p>
            <a:r>
              <a:rPr lang="en-US" dirty="0" smtClean="0"/>
              <a:t>To write to a file use </a:t>
            </a:r>
            <a:r>
              <a:rPr lang="en-US" dirty="0" err="1" smtClean="0"/>
              <a:t>openFileOutput</a:t>
            </a:r>
            <a:r>
              <a:rPr lang="en-US" dirty="0" smtClean="0"/>
              <a:t> call on the activity</a:t>
            </a:r>
          </a:p>
          <a:p>
            <a:r>
              <a:rPr lang="en-US" dirty="0" smtClean="0"/>
              <a:t>To read from a file use the </a:t>
            </a:r>
            <a:r>
              <a:rPr lang="en-US" dirty="0" err="1" smtClean="0"/>
              <a:t>openFileInput</a:t>
            </a:r>
            <a:r>
              <a:rPr lang="en-US" dirty="0" smtClean="0"/>
              <a:t> call on the activity</a:t>
            </a:r>
          </a:p>
          <a:p>
            <a:r>
              <a:rPr lang="en-US" dirty="0" smtClean="0"/>
              <a:t>Both the methods returns streams based reference</a:t>
            </a:r>
          </a:p>
          <a:p>
            <a:r>
              <a:rPr lang="en-US" dirty="0" smtClean="0"/>
              <a:t>Remember to call close() once you are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6509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1428083"/>
          </a:xfrm>
        </p:spPr>
        <p:txBody>
          <a:bodyPr/>
          <a:lstStyle/>
          <a:p>
            <a:r>
              <a:rPr lang="en-US" dirty="0" smtClean="0"/>
              <a:t>Here are few useful methods on the activity class related to internal storage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108673"/>
              </p:ext>
            </p:extLst>
          </p:nvPr>
        </p:nvGraphicFramePr>
        <p:xfrm>
          <a:off x="1143000" y="2514600"/>
          <a:ext cx="68580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025"/>
                <a:gridCol w="43719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getFilesDir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the absolute path to the file system directory where the internal files are saved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getDir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 or opens an</a:t>
                      </a:r>
                      <a:r>
                        <a:rPr lang="en-US" baseline="0" dirty="0" smtClean="0"/>
                        <a:t> existing directory within the internal storage space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deleteFile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Deletes a file saved on</a:t>
                      </a:r>
                      <a:r>
                        <a:rPr lang="en-US" baseline="0" dirty="0" smtClean="0"/>
                        <a:t> the internal storage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fileList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an array of files currently saved by the application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6187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External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26913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Removable storage media (such as an SD card)</a:t>
            </a:r>
          </a:p>
          <a:p>
            <a:r>
              <a:rPr lang="en-US" dirty="0" smtClean="0"/>
              <a:t>Files saved to the external storage are world-readable</a:t>
            </a:r>
          </a:p>
          <a:p>
            <a:r>
              <a:rPr lang="en-US" dirty="0" smtClean="0"/>
              <a:t>Can become unavailable when the user mounts the external storage on a computer or removes the media</a:t>
            </a:r>
          </a:p>
          <a:p>
            <a:r>
              <a:rPr lang="en-US" dirty="0" smtClean="0"/>
              <a:t>Always check the state of the External storage before accessing it</a:t>
            </a:r>
          </a:p>
          <a:p>
            <a:r>
              <a:rPr lang="en-US" dirty="0" smtClean="0"/>
              <a:t>Method </a:t>
            </a:r>
            <a:r>
              <a:rPr lang="en-US" dirty="0" err="1" smtClean="0"/>
              <a:t>getExternalFilesDir</a:t>
            </a:r>
            <a:r>
              <a:rPr lang="en-US" dirty="0" smtClean="0"/>
              <a:t>() is used to open the external storage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203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 in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3730252"/>
          </a:xfrm>
        </p:spPr>
        <p:txBody>
          <a:bodyPr/>
          <a:lstStyle/>
          <a:p>
            <a:r>
              <a:rPr lang="en-US" dirty="0" smtClean="0"/>
              <a:t>There are four standard ways to store data locally</a:t>
            </a:r>
          </a:p>
          <a:p>
            <a:pPr lvl="1"/>
            <a:r>
              <a:rPr lang="en-US" dirty="0" smtClean="0"/>
              <a:t>Shared Preferences</a:t>
            </a:r>
          </a:p>
          <a:p>
            <a:pPr lvl="1"/>
            <a:r>
              <a:rPr lang="en-US" dirty="0" smtClean="0"/>
              <a:t>Preferences API</a:t>
            </a:r>
          </a:p>
          <a:p>
            <a:pPr lvl="1"/>
            <a:r>
              <a:rPr lang="en-US" dirty="0" smtClean="0"/>
              <a:t>Internal Storage</a:t>
            </a:r>
          </a:p>
          <a:p>
            <a:pPr lvl="1"/>
            <a:r>
              <a:rPr lang="en-US" dirty="0" smtClean="0"/>
              <a:t>External Storage</a:t>
            </a:r>
          </a:p>
          <a:p>
            <a:pPr lvl="1"/>
            <a:r>
              <a:rPr lang="en-US" dirty="0" smtClean="0"/>
              <a:t>SQLite Databases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4901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Media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984885"/>
          </a:xfrm>
        </p:spPr>
        <p:txBody>
          <a:bodyPr/>
          <a:lstStyle/>
          <a:p>
            <a:r>
              <a:rPr lang="en-US" dirty="0" smtClean="0"/>
              <a:t>Makes use of a class called Environment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62200"/>
            <a:ext cx="58483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11969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143000"/>
            <a:ext cx="8363938" cy="6411087"/>
          </a:xfrm>
        </p:spPr>
        <p:txBody>
          <a:bodyPr/>
          <a:lstStyle/>
          <a:p>
            <a:r>
              <a:rPr lang="en-US" dirty="0" smtClean="0"/>
              <a:t>Self-contained, server-less, transactional SQL DB engine</a:t>
            </a:r>
          </a:p>
          <a:p>
            <a:r>
              <a:rPr lang="en-US" dirty="0" smtClean="0"/>
              <a:t>Embedded database</a:t>
            </a:r>
          </a:p>
          <a:p>
            <a:r>
              <a:rPr lang="en-US" dirty="0" smtClean="0"/>
              <a:t>Single-file database – security provided by the underlying file system</a:t>
            </a:r>
          </a:p>
          <a:p>
            <a:r>
              <a:rPr lang="en-US" dirty="0" smtClean="0"/>
              <a:t>Open Source project</a:t>
            </a:r>
          </a:p>
          <a:p>
            <a:r>
              <a:rPr lang="en-US" dirty="0" smtClean="0"/>
              <a:t>Runs within the process of your app</a:t>
            </a:r>
          </a:p>
          <a:p>
            <a:r>
              <a:rPr lang="en-US" dirty="0" smtClean="0"/>
              <a:t>Android comes bundled with SQLite</a:t>
            </a:r>
          </a:p>
          <a:p>
            <a:r>
              <a:rPr lang="en-US" dirty="0" smtClean="0"/>
              <a:t>An App can create a private DB and use it from any activity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4767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SQLite Classes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961538"/>
              </p:ext>
            </p:extLst>
          </p:nvPr>
        </p:nvGraphicFramePr>
        <p:xfrm>
          <a:off x="457200" y="2057400"/>
          <a:ext cx="836453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52403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SQLiteDatabase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Represents</a:t>
                      </a:r>
                      <a:r>
                        <a:rPr lang="en-US" baseline="0" dirty="0" smtClean="0"/>
                        <a:t> a DB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SQLiteOpenHandler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Helper</a:t>
                      </a:r>
                      <a:r>
                        <a:rPr lang="en-US" baseline="0" dirty="0" smtClean="0"/>
                        <a:t> class to manage the DB connectivity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SQLiteQuery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Represents a DB query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SQLiteStatement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Represents</a:t>
                      </a:r>
                      <a:r>
                        <a:rPr lang="en-US" baseline="0" dirty="0" smtClean="0"/>
                        <a:t> a SQL statement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SQLiteCursor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Represents</a:t>
                      </a:r>
                      <a:r>
                        <a:rPr lang="en-US" baseline="0" dirty="0" smtClean="0"/>
                        <a:t> the results from a query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SQLiteQueryBuilder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Builder class for building queries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SQLiteException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 class for </a:t>
                      </a:r>
                      <a:r>
                        <a:rPr lang="en-US" smtClean="0"/>
                        <a:t>SQLite exceptions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1219200"/>
            <a:ext cx="46482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Package: </a:t>
            </a:r>
            <a:r>
              <a:rPr lang="en-US" sz="2400" dirty="0" err="1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android.database.sqlite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9112151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/>
              <a:t>DBHelper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990600"/>
            <a:ext cx="8363938" cy="6406420"/>
          </a:xfrm>
        </p:spPr>
        <p:txBody>
          <a:bodyPr/>
          <a:lstStyle/>
          <a:p>
            <a:r>
              <a:rPr lang="en-US" dirty="0" smtClean="0"/>
              <a:t>Android apps require special considerations when using DB</a:t>
            </a:r>
          </a:p>
          <a:p>
            <a:r>
              <a:rPr lang="en-US" dirty="0" smtClean="0"/>
              <a:t>Required to create the schema and manage it</a:t>
            </a:r>
          </a:p>
          <a:p>
            <a:r>
              <a:rPr lang="en-US" dirty="0" smtClean="0"/>
              <a:t>To create and access a SQLite DB a subclass of </a:t>
            </a:r>
            <a:r>
              <a:rPr lang="en-US" dirty="0" err="1" smtClean="0"/>
              <a:t>SQLiteOpenHelper</a:t>
            </a:r>
            <a:r>
              <a:rPr lang="en-US" dirty="0" smtClean="0"/>
              <a:t> needs to be created in the app</a:t>
            </a:r>
          </a:p>
          <a:p>
            <a:r>
              <a:rPr lang="en-US" dirty="0" smtClean="0"/>
              <a:t>Helper </a:t>
            </a:r>
            <a:r>
              <a:rPr lang="en-US" dirty="0"/>
              <a:t>class is the conduit to get a connection to the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Actual SQLite DB is obtained by invoking a call on the </a:t>
            </a:r>
            <a:r>
              <a:rPr lang="en-US" dirty="0" err="1" smtClean="0"/>
              <a:t>getWritableDatabase</a:t>
            </a:r>
            <a:r>
              <a:rPr lang="en-US" dirty="0" smtClean="0"/>
              <a:t>() or </a:t>
            </a:r>
            <a:r>
              <a:rPr lang="en-US" dirty="0" err="1" smtClean="0"/>
              <a:t>getReadableDatabase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3710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Provides access to CRUD capabilities</a:t>
            </a:r>
          </a:p>
          <a:p>
            <a:r>
              <a:rPr lang="en-US" dirty="0" smtClean="0"/>
              <a:t>Provides methods to insert, query, update and delete</a:t>
            </a:r>
          </a:p>
          <a:p>
            <a:r>
              <a:rPr lang="en-US" dirty="0" smtClean="0"/>
              <a:t>Some of the method make use of </a:t>
            </a:r>
            <a:r>
              <a:rPr lang="en-US" dirty="0" err="1" smtClean="0"/>
              <a:t>ContentValues</a:t>
            </a:r>
            <a:r>
              <a:rPr lang="en-US" dirty="0" smtClean="0"/>
              <a:t> container class where you place information to be inserted/updated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7807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482593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Executing queries on the database return a cursor</a:t>
            </a:r>
          </a:p>
          <a:p>
            <a:r>
              <a:rPr lang="en-US" dirty="0" smtClean="0"/>
              <a:t>Cursor points to all the rows found by the query</a:t>
            </a:r>
          </a:p>
          <a:p>
            <a:r>
              <a:rPr lang="en-US" dirty="0" smtClean="0"/>
              <a:t>You navigate the results by looping through the cursor</a:t>
            </a:r>
          </a:p>
          <a:p>
            <a:r>
              <a:rPr lang="en-US" dirty="0" smtClean="0"/>
              <a:t>If you are familiar with JDBC, it is equivalent to the </a:t>
            </a:r>
            <a:r>
              <a:rPr lang="en-US" dirty="0" err="1" smtClean="0"/>
              <a:t>ResultSet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If you are familiar with ADO.NET, it equivalent to the </a:t>
            </a:r>
            <a:r>
              <a:rPr lang="en-US" dirty="0" err="1" smtClean="0"/>
              <a:t>DataReader</a:t>
            </a:r>
            <a:r>
              <a:rPr lang="en-US" dirty="0" smtClean="0"/>
              <a:t>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93078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SQLite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3496342"/>
          </a:xfrm>
        </p:spPr>
        <p:txBody>
          <a:bodyPr/>
          <a:lstStyle/>
          <a:p>
            <a:r>
              <a:rPr lang="en-US" dirty="0" smtClean="0"/>
              <a:t>You can use </a:t>
            </a:r>
            <a:r>
              <a:rPr lang="en-US" dirty="0" err="1" smtClean="0"/>
              <a:t>sqlite</a:t>
            </a:r>
            <a:r>
              <a:rPr lang="en-US" dirty="0" smtClean="0"/>
              <a:t> command line tools to access the DB</a:t>
            </a:r>
          </a:p>
          <a:p>
            <a:r>
              <a:rPr lang="en-US" dirty="0" smtClean="0"/>
              <a:t>Open up a shell via </a:t>
            </a:r>
            <a:r>
              <a:rPr lang="en-US" dirty="0" err="1" smtClean="0"/>
              <a:t>adb</a:t>
            </a:r>
            <a:endParaRPr lang="en-US" dirty="0" smtClean="0"/>
          </a:p>
          <a:p>
            <a:r>
              <a:rPr lang="en-US" dirty="0" smtClean="0"/>
              <a:t>Locate your DB file (usually under /data/data/your-app/databases)</a:t>
            </a:r>
          </a:p>
          <a:p>
            <a:r>
              <a:rPr lang="en-US" dirty="0" smtClean="0"/>
              <a:t>Type sqlite3 and pass in your DB file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4724400"/>
            <a:ext cx="653256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75559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Debugging 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Here are some sample commands</a:t>
            </a:r>
          </a:p>
          <a:p>
            <a:pPr lvl="1"/>
            <a:r>
              <a:rPr lang="en-US" dirty="0" smtClean="0"/>
              <a:t>.tables – Lists all the tables in your database</a:t>
            </a:r>
          </a:p>
          <a:p>
            <a:pPr lvl="1"/>
            <a:r>
              <a:rPr lang="en-US" dirty="0" smtClean="0"/>
              <a:t>SELECT * FROM </a:t>
            </a:r>
            <a:r>
              <a:rPr lang="en-US" dirty="0" err="1" smtClean="0"/>
              <a:t>table_name</a:t>
            </a:r>
            <a:endParaRPr lang="en-US" dirty="0" smtClean="0"/>
          </a:p>
          <a:p>
            <a:pPr lvl="1"/>
            <a:r>
              <a:rPr lang="en-US" dirty="0" smtClean="0"/>
              <a:t>SELECT * FROM </a:t>
            </a:r>
            <a:r>
              <a:rPr lang="en-US" dirty="0" err="1" smtClean="0"/>
              <a:t>table_name</a:t>
            </a:r>
            <a:r>
              <a:rPr lang="en-US" dirty="0" smtClean="0"/>
              <a:t> WHERE </a:t>
            </a:r>
            <a:r>
              <a:rPr lang="en-US" dirty="0" err="1" smtClean="0"/>
              <a:t>colName</a:t>
            </a:r>
            <a:r>
              <a:rPr lang="en-US" dirty="0" smtClean="0"/>
              <a:t> = ‘value’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396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SQLiteOpenHelper</a:t>
            </a:r>
            <a:r>
              <a:rPr lang="en-US" dirty="0" smtClean="0"/>
              <a:t> Wrappers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an abstraction on </a:t>
            </a:r>
            <a:r>
              <a:rPr lang="en-US" dirty="0" err="1" smtClean="0"/>
              <a:t>SQLOpenHelper</a:t>
            </a:r>
            <a:endParaRPr lang="en-US" dirty="0" smtClean="0"/>
          </a:p>
          <a:p>
            <a:r>
              <a:rPr lang="en-US" dirty="0" smtClean="0"/>
              <a:t>Takes away a few pain points dealing with SQLite</a:t>
            </a:r>
          </a:p>
          <a:p>
            <a:r>
              <a:rPr lang="en-US" dirty="0" smtClean="0"/>
              <a:t>Here are a few open source projects that act as wrappers</a:t>
            </a:r>
          </a:p>
          <a:p>
            <a:pPr lvl="1"/>
            <a:r>
              <a:rPr lang="en-US" dirty="0" err="1" smtClean="0"/>
              <a:t>SQLBrite</a:t>
            </a:r>
            <a:endParaRPr lang="en-US" dirty="0" smtClean="0"/>
          </a:p>
          <a:p>
            <a:pPr lvl="1"/>
            <a:r>
              <a:rPr lang="en-US" dirty="0" err="1" smtClean="0"/>
              <a:t>StorIO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7609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Projects for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17064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SQLite API may seem primitive especially for those coming from Enterprise Application development</a:t>
            </a:r>
          </a:p>
          <a:p>
            <a:r>
              <a:rPr lang="en-US" dirty="0" smtClean="0"/>
              <a:t>SQLite API seems even more archaic than JDBC</a:t>
            </a:r>
          </a:p>
          <a:p>
            <a:r>
              <a:rPr lang="en-US" dirty="0" smtClean="0"/>
              <a:t>Modern frameworks like Java EE and .NET provide higher level abstractions like JPA and Entity Framework</a:t>
            </a:r>
          </a:p>
          <a:p>
            <a:r>
              <a:rPr lang="en-US" dirty="0" smtClean="0"/>
              <a:t>Android does not provide such a framework but there are a few good open source implementations of an ORM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0128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219200"/>
            <a:ext cx="8363938" cy="5386935"/>
          </a:xfrm>
        </p:spPr>
        <p:txBody>
          <a:bodyPr>
            <a:normAutofit/>
          </a:bodyPr>
          <a:lstStyle/>
          <a:p>
            <a:r>
              <a:rPr lang="en-US" dirty="0" smtClean="0"/>
              <a:t>Manage application settings as key/value pairs</a:t>
            </a:r>
          </a:p>
          <a:p>
            <a:r>
              <a:rPr lang="en-US" dirty="0" smtClean="0"/>
              <a:t>Provide methods for storing and reading application settings</a:t>
            </a:r>
          </a:p>
          <a:p>
            <a:r>
              <a:rPr lang="en-US" dirty="0" smtClean="0"/>
              <a:t>Interface </a:t>
            </a:r>
            <a:r>
              <a:rPr lang="en-US" sz="2800" dirty="0" err="1" smtClean="0"/>
              <a:t>android.content.SharedPreferences</a:t>
            </a:r>
            <a:r>
              <a:rPr lang="en-US" sz="2800" dirty="0" smtClean="0"/>
              <a:t> </a:t>
            </a:r>
            <a:r>
              <a:rPr lang="en-US" dirty="0" smtClean="0"/>
              <a:t>defines these methods</a:t>
            </a:r>
          </a:p>
          <a:p>
            <a:r>
              <a:rPr lang="en-US" dirty="0" err="1" smtClean="0"/>
              <a:t>SharedPreferences</a:t>
            </a:r>
            <a:r>
              <a:rPr lang="en-US" dirty="0" smtClean="0"/>
              <a:t> </a:t>
            </a:r>
            <a:r>
              <a:rPr lang="en-US" dirty="0" smtClean="0"/>
              <a:t>has </a:t>
            </a:r>
            <a:r>
              <a:rPr lang="en-US" dirty="0" err="1" smtClean="0"/>
              <a:t>getXXX</a:t>
            </a:r>
            <a:r>
              <a:rPr lang="en-US" dirty="0" smtClean="0"/>
              <a:t> methods that return the value associated with </a:t>
            </a:r>
            <a:r>
              <a:rPr lang="en-US" dirty="0" smtClean="0"/>
              <a:t>a key</a:t>
            </a:r>
          </a:p>
          <a:p>
            <a:r>
              <a:rPr lang="en-US" dirty="0"/>
              <a:t>Similarly it has </a:t>
            </a:r>
            <a:r>
              <a:rPr lang="en-US" dirty="0" err="1"/>
              <a:t>putXXX</a:t>
            </a:r>
            <a:r>
              <a:rPr lang="en-US" dirty="0"/>
              <a:t> methods that write value associated with </a:t>
            </a:r>
            <a:r>
              <a:rPr lang="en-US" dirty="0" smtClean="0"/>
              <a:t>a key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072984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ORM Projects for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295400"/>
            <a:ext cx="8363938" cy="537844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Some popular ones for Android are</a:t>
            </a:r>
          </a:p>
          <a:p>
            <a:pPr lvl="1"/>
            <a:r>
              <a:rPr lang="en-US" dirty="0" err="1" smtClean="0"/>
              <a:t>ORMLite</a:t>
            </a:r>
            <a:endParaRPr lang="en-US" dirty="0" smtClean="0"/>
          </a:p>
          <a:p>
            <a:pPr lvl="1"/>
            <a:r>
              <a:rPr lang="en-US" dirty="0" err="1" smtClean="0"/>
              <a:t>SugarORM</a:t>
            </a:r>
            <a:endParaRPr lang="en-US" dirty="0" smtClean="0"/>
          </a:p>
          <a:p>
            <a:pPr lvl="1"/>
            <a:r>
              <a:rPr lang="en-US" dirty="0" err="1" smtClean="0"/>
              <a:t>ActiveAndroid</a:t>
            </a:r>
            <a:endParaRPr lang="en-US" dirty="0" smtClean="0"/>
          </a:p>
          <a:p>
            <a:pPr lvl="1"/>
            <a:r>
              <a:rPr lang="en-US" dirty="0" err="1" smtClean="0"/>
              <a:t>greenDAO</a:t>
            </a:r>
            <a:endParaRPr lang="en-US" dirty="0"/>
          </a:p>
          <a:p>
            <a:pPr lvl="1"/>
            <a:r>
              <a:rPr lang="en-US" dirty="0" err="1" smtClean="0"/>
              <a:t>DBFlow</a:t>
            </a:r>
            <a:endParaRPr lang="en-US" dirty="0" smtClean="0"/>
          </a:p>
          <a:p>
            <a:r>
              <a:rPr lang="en-US" dirty="0" smtClean="0"/>
              <a:t>Obviously </a:t>
            </a:r>
            <a:r>
              <a:rPr lang="en-US" dirty="0" smtClean="0"/>
              <a:t>these frameworks add overhead in terms of performance but enable developer productivity</a:t>
            </a:r>
          </a:p>
          <a:p>
            <a:r>
              <a:rPr lang="en-US" dirty="0" smtClean="0"/>
              <a:t>You are welcome to explore them and use them for your final project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9003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to 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Couchbase</a:t>
            </a:r>
            <a:r>
              <a:rPr lang="en-US" dirty="0" smtClean="0"/>
              <a:t> Lite</a:t>
            </a:r>
          </a:p>
          <a:p>
            <a:r>
              <a:rPr lang="en-US" dirty="0" smtClean="0"/>
              <a:t>Realm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5186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Cloud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066800"/>
            <a:ext cx="8363938" cy="571233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Most Android apps have a need to store information on the server</a:t>
            </a:r>
          </a:p>
          <a:p>
            <a:r>
              <a:rPr lang="en-US" dirty="0" smtClean="0"/>
              <a:t>You could build your own infrastructure to do so</a:t>
            </a:r>
          </a:p>
          <a:p>
            <a:r>
              <a:rPr lang="en-US" dirty="0" smtClean="0"/>
              <a:t>It has become common to subscribe to those capabilities exposed as a Cloud service from different vendors</a:t>
            </a:r>
          </a:p>
          <a:p>
            <a:r>
              <a:rPr lang="en-US" dirty="0" smtClean="0"/>
              <a:t>More commonly it is called BaaS or </a:t>
            </a:r>
            <a:r>
              <a:rPr lang="en-US" dirty="0" err="1"/>
              <a:t>m</a:t>
            </a:r>
            <a:r>
              <a:rPr lang="en-US" dirty="0" err="1" smtClean="0"/>
              <a:t>BaaS</a:t>
            </a:r>
            <a:r>
              <a:rPr lang="en-US" dirty="0" smtClean="0"/>
              <a:t> </a:t>
            </a:r>
            <a:r>
              <a:rPr lang="en-US" dirty="0" smtClean="0"/>
              <a:t>(Mobile Backend As A Service)</a:t>
            </a:r>
          </a:p>
          <a:p>
            <a:r>
              <a:rPr lang="en-US" dirty="0" smtClean="0"/>
              <a:t>Common providers for these services include </a:t>
            </a:r>
            <a:r>
              <a:rPr lang="en-US" strike="sngStrike" dirty="0" smtClean="0"/>
              <a:t>Parse</a:t>
            </a:r>
            <a:r>
              <a:rPr lang="en-US" dirty="0" smtClean="0"/>
              <a:t>, </a:t>
            </a:r>
            <a:r>
              <a:rPr lang="en-US" dirty="0" smtClean="0"/>
              <a:t>Firebase , </a:t>
            </a:r>
            <a:r>
              <a:rPr lang="en-US" dirty="0" err="1" smtClean="0"/>
              <a:t>StackMob</a:t>
            </a:r>
            <a:r>
              <a:rPr lang="en-US" dirty="0" smtClean="0"/>
              <a:t> </a:t>
            </a:r>
            <a:r>
              <a:rPr lang="en-US" dirty="0" smtClean="0"/>
              <a:t>(shutdown now), </a:t>
            </a:r>
            <a:r>
              <a:rPr lang="en-US" dirty="0" err="1" smtClean="0"/>
              <a:t>Kii</a:t>
            </a:r>
            <a:r>
              <a:rPr lang="en-US" dirty="0" smtClean="0"/>
              <a:t>, Microsoft Azure, </a:t>
            </a:r>
            <a:r>
              <a:rPr lang="en-US" dirty="0" smtClean="0"/>
              <a:t>Amazon Mobile Services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17213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BaaS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These vendors provide a slew of backend functionality – push notifications, social network integration, cloud storage, analytics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err="1" smtClean="0"/>
              <a:t>MBaaS</a:t>
            </a:r>
            <a:r>
              <a:rPr lang="en-US" dirty="0" smtClean="0"/>
              <a:t> </a:t>
            </a:r>
            <a:r>
              <a:rPr lang="en-US" dirty="0" smtClean="0"/>
              <a:t>providers usually provide SDK and APIs for app development</a:t>
            </a:r>
          </a:p>
          <a:p>
            <a:r>
              <a:rPr lang="en-US" dirty="0" smtClean="0"/>
              <a:t>You can pick and chose what capabilities you want to leverage</a:t>
            </a:r>
          </a:p>
          <a:p>
            <a:r>
              <a:rPr lang="en-US" dirty="0" smtClean="0"/>
              <a:t>Most of them offer a freemium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553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 smtClean="0"/>
              <a:t>Parse – </a:t>
            </a:r>
            <a:r>
              <a:rPr lang="en-US" strike="sngStrike" dirty="0" err="1" smtClean="0"/>
              <a:t>mBaaS</a:t>
            </a:r>
            <a:r>
              <a:rPr lang="en-US" strike="sngStrike" dirty="0" smtClean="0"/>
              <a:t> </a:t>
            </a:r>
            <a:r>
              <a:rPr lang="en-US" strike="sngStrike" dirty="0" smtClean="0"/>
              <a:t>Provider</a:t>
            </a:r>
            <a:endParaRPr lang="en-US" strike="sngStri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4876800"/>
          </a:xfrm>
        </p:spPr>
        <p:txBody>
          <a:bodyPr>
            <a:normAutofit/>
          </a:bodyPr>
          <a:lstStyle/>
          <a:p>
            <a:r>
              <a:rPr lang="en-US" strike="sngStrike" dirty="0" smtClean="0"/>
              <a:t>We will very briefly look at Parse as a </a:t>
            </a:r>
            <a:r>
              <a:rPr lang="en-US" strike="sngStrike" dirty="0" err="1" smtClean="0"/>
              <a:t>mBaaS</a:t>
            </a:r>
            <a:r>
              <a:rPr lang="en-US" strike="sngStrike" dirty="0" smtClean="0"/>
              <a:t> </a:t>
            </a:r>
            <a:r>
              <a:rPr lang="en-US" strike="sngStrike" dirty="0" smtClean="0"/>
              <a:t>Provider</a:t>
            </a:r>
          </a:p>
          <a:p>
            <a:r>
              <a:rPr lang="en-US" strike="sngStrike" dirty="0" smtClean="0"/>
              <a:t>Encourage you to go to http://www.parse.com and register</a:t>
            </a:r>
          </a:p>
          <a:p>
            <a:r>
              <a:rPr lang="en-US" strike="sngStrike" dirty="0" smtClean="0"/>
              <a:t>No credit card is required to sign up</a:t>
            </a:r>
          </a:p>
          <a:p>
            <a:r>
              <a:rPr lang="en-US" strike="sngStrike" dirty="0" smtClean="0"/>
              <a:t>Encourage you to leverage Parse or any other </a:t>
            </a:r>
            <a:r>
              <a:rPr lang="en-US" strike="sngStrike" dirty="0" err="1" smtClean="0"/>
              <a:t>mBaaS</a:t>
            </a:r>
            <a:r>
              <a:rPr lang="en-US" strike="sngStrike" dirty="0" smtClean="0"/>
              <a:t> </a:t>
            </a:r>
            <a:r>
              <a:rPr lang="en-US" strike="sngStrike" dirty="0" smtClean="0"/>
              <a:t>provider’s capabilities for your final Project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35993837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out Firebase as an alternate </a:t>
            </a:r>
            <a:r>
              <a:rPr lang="en-US" dirty="0" err="1" smtClean="0"/>
              <a:t>mBaaS</a:t>
            </a:r>
            <a:r>
              <a:rPr lang="en-US" dirty="0" smtClean="0"/>
              <a:t> provider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368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1871282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SharedPreferences</a:t>
            </a:r>
            <a:r>
              <a:rPr lang="en-US" dirty="0" smtClean="0"/>
              <a:t> settings are persisted automatically and survive user sessions</a:t>
            </a:r>
          </a:p>
          <a:p>
            <a:r>
              <a:rPr lang="en-US" dirty="0" smtClean="0"/>
              <a:t>Data is deleted when the application is uninstalled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2090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Accessing Shared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access Shared Preferences</a:t>
            </a:r>
          </a:p>
          <a:p>
            <a:pPr lvl="1"/>
            <a:r>
              <a:rPr lang="en-US" dirty="0" smtClean="0"/>
              <a:t>With a specific name for the preference file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Common shared preference file per activity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66" y="2743200"/>
            <a:ext cx="74866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66" y="5121734"/>
            <a:ext cx="7848600" cy="565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49190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Reading/Writing Shared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Shared Preferences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Writing Shared Preferences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8434388" cy="92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06126"/>
            <a:ext cx="8434388" cy="118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21866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Preference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219200"/>
            <a:ext cx="8363938" cy="43827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User interface for the settings is optional</a:t>
            </a:r>
          </a:p>
          <a:p>
            <a:r>
              <a:rPr lang="en-US" dirty="0" smtClean="0"/>
              <a:t>Manage both data and user interface</a:t>
            </a:r>
          </a:p>
          <a:p>
            <a:r>
              <a:rPr lang="en-US" dirty="0" smtClean="0"/>
              <a:t>To provide UI for the settings, Android recommends using Preference API</a:t>
            </a:r>
          </a:p>
          <a:p>
            <a:r>
              <a:rPr lang="en-US" dirty="0" smtClean="0"/>
              <a:t>User Interface is limited to text values, checkboxes, dropdown menu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Data – collection of name value pairs, where the values are simple types – strings, </a:t>
            </a:r>
            <a:r>
              <a:rPr lang="en-US" dirty="0" err="1" smtClean="0"/>
              <a:t>ints</a:t>
            </a:r>
            <a:r>
              <a:rPr lang="en-US" dirty="0" smtClean="0"/>
              <a:t>, </a:t>
            </a:r>
            <a:r>
              <a:rPr lang="en-US" dirty="0" err="1" smtClean="0"/>
              <a:t>booleans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325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Preference API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66863"/>
            <a:ext cx="45720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53221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Preference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2629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setting in the app is specified by a subclass of Preference class</a:t>
            </a:r>
          </a:p>
          <a:p>
            <a:r>
              <a:rPr lang="en-US" dirty="0" smtClean="0"/>
              <a:t>Each subclass has a set of core properties that you need to specify (</a:t>
            </a:r>
            <a:r>
              <a:rPr lang="en-US" dirty="0" err="1" smtClean="0"/>
              <a:t>eg</a:t>
            </a:r>
            <a:r>
              <a:rPr lang="en-US" dirty="0" smtClean="0"/>
              <a:t>: title, default value)</a:t>
            </a:r>
          </a:p>
          <a:p>
            <a:r>
              <a:rPr lang="en-US" dirty="0" smtClean="0"/>
              <a:t>Each subclass provides its own specialized properties and user interface</a:t>
            </a:r>
          </a:p>
          <a:p>
            <a:r>
              <a:rPr lang="en-US" dirty="0" smtClean="0"/>
              <a:t>Common Preferences are</a:t>
            </a:r>
          </a:p>
          <a:p>
            <a:pPr lvl="1"/>
            <a:r>
              <a:rPr lang="en-US" dirty="0" err="1" smtClean="0"/>
              <a:t>CheckBoxPreference</a:t>
            </a:r>
            <a:endParaRPr lang="en-US" dirty="0" smtClean="0"/>
          </a:p>
          <a:p>
            <a:pPr lvl="1"/>
            <a:r>
              <a:rPr lang="en-US" dirty="0" err="1" smtClean="0"/>
              <a:t>EditTextPreference</a:t>
            </a:r>
            <a:endParaRPr lang="en-US" dirty="0" smtClean="0"/>
          </a:p>
          <a:p>
            <a:pPr lvl="1"/>
            <a:r>
              <a:rPr lang="en-US" dirty="0" err="1" smtClean="0"/>
              <a:t>ListPreference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9714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PTheme">
  <a:themeElements>
    <a:clrScheme name="Custom 15">
      <a:dk1>
        <a:sysClr val="windowText" lastClr="000000"/>
      </a:dk1>
      <a:lt1>
        <a:sysClr val="window" lastClr="FFFFFF"/>
      </a:lt1>
      <a:dk2>
        <a:srgbClr val="535455"/>
      </a:dk2>
      <a:lt2>
        <a:srgbClr val="FDE9D3"/>
      </a:lt2>
      <a:accent1>
        <a:srgbClr val="F79524"/>
      </a:accent1>
      <a:accent2>
        <a:srgbClr val="F7BC24"/>
      </a:accent2>
      <a:accent3>
        <a:srgbClr val="8E8E8E"/>
      </a:accent3>
      <a:accent4>
        <a:srgbClr val="2C3BAA"/>
      </a:accent4>
      <a:accent5>
        <a:srgbClr val="1D739C"/>
      </a:accent5>
      <a:accent6>
        <a:srgbClr val="1E9C7C"/>
      </a:accent6>
      <a:hlink>
        <a:srgbClr val="B3BAEB"/>
      </a:hlink>
      <a:folHlink>
        <a:srgbClr val="6BBBE3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 with Consolas font for code slides">
  <a:themeElements>
    <a:clrScheme name="5-10136_SharePoint_Conference_v01">
      <a:dk1>
        <a:sysClr val="windowText" lastClr="000000"/>
      </a:dk1>
      <a:lt1>
        <a:sysClr val="window" lastClr="FFFFFF"/>
      </a:lt1>
      <a:dk2>
        <a:srgbClr val="535455"/>
      </a:dk2>
      <a:lt2>
        <a:srgbClr val="FDE9D3"/>
      </a:lt2>
      <a:accent1>
        <a:srgbClr val="F79524"/>
      </a:accent1>
      <a:accent2>
        <a:srgbClr val="F7BC24"/>
      </a:accent2>
      <a:accent3>
        <a:srgbClr val="8E8E8E"/>
      </a:accent3>
      <a:accent4>
        <a:srgbClr val="2C3BAA"/>
      </a:accent4>
      <a:accent5>
        <a:srgbClr val="1D739C"/>
      </a:accent5>
      <a:accent6>
        <a:srgbClr val="1E9C7C"/>
      </a:accent6>
      <a:hlink>
        <a:srgbClr val="2C3BAA"/>
      </a:hlink>
      <a:folHlink>
        <a:srgbClr val="1D739C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PPTheme</Template>
  <TotalTime>5688</TotalTime>
  <Words>1378</Words>
  <Application>Microsoft Office PowerPoint</Application>
  <PresentationFormat>On-screen Show (4:3)</PresentationFormat>
  <Paragraphs>210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PPTheme</vt:lpstr>
      <vt:lpstr>Custom Design</vt:lpstr>
      <vt:lpstr>White with Consolas font for code slides</vt:lpstr>
      <vt:lpstr>Office Theme</vt:lpstr>
      <vt:lpstr>COMP 3617</vt:lpstr>
      <vt:lpstr>Data Storage in Android</vt:lpstr>
      <vt:lpstr>Shared Preferences</vt:lpstr>
      <vt:lpstr>Shared Preferences</vt:lpstr>
      <vt:lpstr>Accessing Shared Preferences</vt:lpstr>
      <vt:lpstr>Reading/Writing Shared Preferences</vt:lpstr>
      <vt:lpstr>Preference API</vt:lpstr>
      <vt:lpstr>Preference API</vt:lpstr>
      <vt:lpstr>Preference API</vt:lpstr>
      <vt:lpstr>Preference Screen Definition</vt:lpstr>
      <vt:lpstr>Preference Attributes</vt:lpstr>
      <vt:lpstr>Displaying Settings</vt:lpstr>
      <vt:lpstr>Reading Preferences</vt:lpstr>
      <vt:lpstr>Exploring the Android FileSystem</vt:lpstr>
      <vt:lpstr>Filesystem Partitions</vt:lpstr>
      <vt:lpstr>User Data Partition (/data/)</vt:lpstr>
      <vt:lpstr>Internal Storage</vt:lpstr>
      <vt:lpstr>Internal Storage</vt:lpstr>
      <vt:lpstr>External Storage</vt:lpstr>
      <vt:lpstr>Checking Media Availability</vt:lpstr>
      <vt:lpstr>SQLite</vt:lpstr>
      <vt:lpstr>Main SQLite Classes</vt:lpstr>
      <vt:lpstr>DBHelper</vt:lpstr>
      <vt:lpstr>DBHelper</vt:lpstr>
      <vt:lpstr>SQLite Cursor</vt:lpstr>
      <vt:lpstr>Debugging SQLite DB</vt:lpstr>
      <vt:lpstr>Debugging SQLite</vt:lpstr>
      <vt:lpstr>SQLiteOpenHelper Wrappers</vt:lpstr>
      <vt:lpstr>ORM Projects for Android</vt:lpstr>
      <vt:lpstr>ORM Projects for Android</vt:lpstr>
      <vt:lpstr>Alternatives to SQLite</vt:lpstr>
      <vt:lpstr>Cloud Storage</vt:lpstr>
      <vt:lpstr>mBaaS</vt:lpstr>
      <vt:lpstr>Parse – mBaaS Provider</vt:lpstr>
      <vt:lpstr>Firebase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3617</dc:title>
  <dc:creator>IUnknown</dc:creator>
  <cp:lastModifiedBy>IUnknown</cp:lastModifiedBy>
  <cp:revision>56</cp:revision>
  <dcterms:created xsi:type="dcterms:W3CDTF">2013-10-17T17:00:13Z</dcterms:created>
  <dcterms:modified xsi:type="dcterms:W3CDTF">2016-03-04T01:24:55Z</dcterms:modified>
</cp:coreProperties>
</file>