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34"/>
  </p:notesMasterIdLst>
  <p:sldIdLst>
    <p:sldId id="256" r:id="rId4"/>
    <p:sldId id="289" r:id="rId5"/>
    <p:sldId id="283" r:id="rId6"/>
    <p:sldId id="284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6" r:id="rId18"/>
    <p:sldId id="290" r:id="rId19"/>
    <p:sldId id="262" r:id="rId20"/>
    <p:sldId id="268" r:id="rId21"/>
    <p:sldId id="291" r:id="rId22"/>
    <p:sldId id="292" r:id="rId23"/>
    <p:sldId id="293" r:id="rId24"/>
    <p:sldId id="287" r:id="rId25"/>
    <p:sldId id="294" r:id="rId26"/>
    <p:sldId id="288" r:id="rId27"/>
    <p:sldId id="285" r:id="rId28"/>
    <p:sldId id="264" r:id="rId29"/>
    <p:sldId id="263" r:id="rId30"/>
    <p:sldId id="270" r:id="rId31"/>
    <p:sldId id="266" r:id="rId32"/>
    <p:sldId id="26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74C38-F9FD-42B2-9FDF-EC6AC74B7585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73A3B-7DE6-4343-B96B-F60496C07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2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could also use the open source JDOM parser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73A3B-7DE6-4343-B96B-F60496C07F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15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66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8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04091" y="2794000"/>
            <a:ext cx="8058909" cy="1295400"/>
          </a:xfrm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7200" b="0" spc="-267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4088" y="4845344"/>
            <a:ext cx="5020764" cy="920456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300" spc="-67" baseline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/>
              </a:defRPr>
            </a:lvl1pPr>
            <a:lvl2pPr marL="60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228601"/>
            <a:ext cx="7690114" cy="1384995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4700" b="1" i="1" u="none" strike="noStrike" kern="1200" cap="none" spc="-856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1218887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083774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B99308-BB85-40A6-86A8-D132EA3C5D87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422A92-0BAC-48E0-84B5-EB57A23133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1" y="2130430"/>
            <a:ext cx="7772043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59" y="3886200"/>
            <a:ext cx="640008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9FE5D-84EF-4169-B1FF-C007F858B4BD}" type="datetimeFigureOut">
              <a:rPr lang="en-US"/>
              <a:pPr>
                <a:defRPr/>
              </a:pPr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91DFB-5793-4FF1-88AA-7EB82AFC4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23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19" y="274638"/>
            <a:ext cx="8229362" cy="868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19" y="1219200"/>
            <a:ext cx="8229362" cy="54863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900" y="4406905"/>
            <a:ext cx="777204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00" y="2906713"/>
            <a:ext cx="777204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06035-0851-4D2A-9724-2EC33180634B}" type="datetimeFigureOut">
              <a:rPr lang="en-US"/>
              <a:pPr>
                <a:defRPr/>
              </a:pPr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FBBBC-B5C6-4907-8978-C2275A7EC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7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320" y="1600205"/>
            <a:ext cx="40575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65" y="1600205"/>
            <a:ext cx="40575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361A0-B942-4F89-B92E-DD1D8F6C9DEB}" type="datetimeFigureOut">
              <a:rPr lang="en-US"/>
              <a:pPr>
                <a:defRPr/>
              </a:pPr>
              <a:t>3/9/2016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FC105-0AE9-4175-BA8A-2B4B5D6E0E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9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19" y="1535113"/>
            <a:ext cx="40396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19" y="2174875"/>
            <a:ext cx="403965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647" y="1535113"/>
            <a:ext cx="4042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647" y="2174875"/>
            <a:ext cx="4042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8D1EE-F8DA-4BCF-A745-E927D64189D1}" type="datetimeFigureOut">
              <a:rPr lang="en-US"/>
              <a:pPr>
                <a:defRPr/>
              </a:pPr>
              <a:t>3/9/2016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2FA2B-C02A-419D-BD5E-FEFE22444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9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37B36-B55B-436A-B9CF-F3B99A3DF562}" type="datetimeFigureOut">
              <a:rPr lang="en-US"/>
              <a:pPr>
                <a:defRPr/>
              </a:pPr>
              <a:t>3/9/2016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20645-CD83-4BA0-BF56-47C9EFB21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05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FA6B1-E957-4C1C-A209-B0EFFC098C4B}" type="datetimeFigureOut">
              <a:rPr lang="en-US"/>
              <a:pPr>
                <a:defRPr/>
              </a:pPr>
              <a:t>3/9/2016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F4473-79A5-466A-832E-B8FCC290F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7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0" y="273050"/>
            <a:ext cx="300830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187" y="273055"/>
            <a:ext cx="511149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0" y="1435103"/>
            <a:ext cx="300830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DAA6D-E708-4B03-AA15-18B39A4D9F14}" type="datetimeFigureOut">
              <a:rPr lang="en-US"/>
              <a:pPr>
                <a:defRPr/>
              </a:pPr>
              <a:t>3/9/2016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992B5-B14A-4968-9651-3178172F6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6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2304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358" y="4800600"/>
            <a:ext cx="54866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358" y="612775"/>
            <a:ext cx="5486638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358" y="5367338"/>
            <a:ext cx="54866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49173-3F77-4825-AF84-A9DE23AB6A1C}" type="datetimeFigureOut">
              <a:rPr lang="en-US"/>
              <a:pPr>
                <a:defRPr/>
              </a:pPr>
              <a:t>3/9/2016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3D8B8-227A-4462-957A-F9368865B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89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E3D1D-FA12-40A1-8A58-0587F13EB292}" type="datetimeFigureOut">
              <a:rPr lang="en-US"/>
              <a:pPr>
                <a:defRPr/>
              </a:pPr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DE3F3-7359-40EA-8AB4-3AFE73B02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0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38" y="274643"/>
            <a:ext cx="205674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320" y="274643"/>
            <a:ext cx="605828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CF6C1-9508-46BB-B8EB-FC3C7632DA27}" type="datetimeFigureOut">
              <a:rPr lang="en-US"/>
              <a:pPr>
                <a:defRPr/>
              </a:pPr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8263D-2243-4089-8902-730D5744E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01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7"/>
            <a:ext cx="836393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8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0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0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5850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33600"/>
            <a:ext cx="4114800" cy="1855893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1"/>
            <a:ext cx="4115872" cy="1855893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874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468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216625" y="182116"/>
            <a:ext cx="1614469" cy="5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6272305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F8F57B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705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8F57B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879450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>
            <a:spLocks/>
          </p:cNvSpPr>
          <p:nvPr/>
        </p:nvSpPr>
        <p:spPr>
          <a:xfrm>
            <a:off x="95275" y="6400804"/>
            <a:ext cx="2132964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C6DABA-E178-49C8-B135-4378B6D3DD69}" type="slidenum"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12188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565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6667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800" kern="1200" spc="-150" dirty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latin typeface="+mj-lt"/>
          <a:ea typeface="+mn-ea"/>
          <a:cs typeface="Arial" charset="0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9pPr>
    </p:titleStyle>
    <p:bodyStyle>
      <a:lvl1pPr marL="460375" indent="-4603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4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319" y="274638"/>
            <a:ext cx="82293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319" y="1600203"/>
            <a:ext cx="82293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1" y="6356353"/>
            <a:ext cx="2132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63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CD27D15-CB02-415C-BDA2-081D4F3E2320}" type="datetimeFigureOut">
              <a:rPr lang="en-US"/>
              <a:pPr>
                <a:defRPr/>
              </a:pPr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6356353"/>
            <a:ext cx="289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363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717" y="6356353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63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420C3F7-E717-42F9-B905-2A0C4C0739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white rectangl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2"/>
          <a:stretch>
            <a:fillRect/>
          </a:stretch>
        </p:blipFill>
        <p:spPr bwMode="auto">
          <a:xfrm>
            <a:off x="0" y="1300165"/>
            <a:ext cx="9144000" cy="555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6667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905000"/>
            <a:ext cx="8363937" cy="210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</p:sldLayoutIdLst>
  <p:transition>
    <p:fade/>
  </p:transition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800" kern="1200" spc="-150" dirty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latin typeface="+mj-lt"/>
          <a:ea typeface="+mn-ea"/>
          <a:cs typeface="Arial" charset="0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9pPr>
    </p:titleStyle>
    <p:bodyStyle>
      <a:lvl1pPr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30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1pPr>
      <a:lvl2pPr marL="384175" indent="-63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8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2pPr>
      <a:lvl3pPr marL="760413" indent="-63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4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3pPr>
      <a:lvl4pPr marL="1093788" indent="63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4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4pPr>
      <a:lvl5pPr marL="14255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4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basics/network-ops/xml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664797"/>
          </a:xfrm>
        </p:spPr>
        <p:txBody>
          <a:bodyPr/>
          <a:lstStyle/>
          <a:p>
            <a:r>
              <a:rPr lang="en-US" dirty="0" smtClean="0"/>
              <a:t>COMP 3617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43198"/>
          </a:xfrm>
        </p:spPr>
        <p:txBody>
          <a:bodyPr/>
          <a:lstStyle/>
          <a:p>
            <a:r>
              <a:rPr lang="en-US" dirty="0" smtClean="0"/>
              <a:t>Week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066800"/>
            <a:ext cx="8363938" cy="5638800"/>
          </a:xfrm>
        </p:spPr>
        <p:txBody>
          <a:bodyPr/>
          <a:lstStyle/>
          <a:p>
            <a:r>
              <a:rPr lang="en-US" dirty="0" smtClean="0"/>
              <a:t>Class in Android that performs background operations and publishes results on the UI thread without manipulating threads</a:t>
            </a:r>
          </a:p>
          <a:p>
            <a:r>
              <a:rPr lang="en-US" dirty="0" smtClean="0"/>
              <a:t>Handles the two challenges we discussed in the earlier slides – ANR and handling the single threaded access to UI elements</a:t>
            </a:r>
          </a:p>
          <a:p>
            <a:r>
              <a:rPr lang="en-US" dirty="0" smtClean="0"/>
              <a:t>An abstract generic class that needs to be sub-classed in order to make use of it</a:t>
            </a:r>
          </a:p>
          <a:p>
            <a:r>
              <a:rPr lang="en-US" dirty="0" smtClean="0"/>
              <a:t>Ideally used for short operations (for a few seconds)</a:t>
            </a:r>
          </a:p>
        </p:txBody>
      </p:sp>
    </p:spTree>
    <p:extLst>
      <p:ext uri="{BB962C8B-B14F-4D97-AF65-F5344CB8AC3E}">
        <p14:creationId xmlns:p14="http://schemas.microsoft.com/office/powerpoint/2010/main" val="211252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62000" y="1981200"/>
            <a:ext cx="2743200" cy="838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Start task on UI thread</a:t>
            </a:r>
          </a:p>
        </p:txBody>
      </p:sp>
      <p:cxnSp>
        <p:nvCxnSpPr>
          <p:cNvPr id="6" name="Straight Connector 5"/>
          <p:cNvCxnSpPr>
            <a:stCxn id="2" idx="2"/>
          </p:cNvCxnSpPr>
          <p:nvPr/>
        </p:nvCxnSpPr>
        <p:spPr>
          <a:xfrm>
            <a:off x="4571405" y="895350"/>
            <a:ext cx="595" cy="603885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28700" y="1149658"/>
            <a:ext cx="26289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Main Thread (t0)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149658"/>
            <a:ext cx="29718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Worker Thread </a:t>
            </a:r>
            <a:r>
              <a:rPr lang="en-US" sz="240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(t1)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3505200" y="3352800"/>
            <a:ext cx="1447800" cy="3048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62000" y="3276600"/>
            <a:ext cx="27432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Update UI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62000" y="5181600"/>
            <a:ext cx="2743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Task </a:t>
            </a:r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Completed (May update UI)</a:t>
            </a: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Left Arrow 14"/>
          <p:cNvSpPr/>
          <p:nvPr/>
        </p:nvSpPr>
        <p:spPr bwMode="auto">
          <a:xfrm>
            <a:off x="3505200" y="5105400"/>
            <a:ext cx="1447800" cy="3048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4953000" y="2272683"/>
            <a:ext cx="2209800" cy="313751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Perform background task with optional updates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7661429" y="2272683"/>
            <a:ext cx="275208" cy="2308195"/>
          </a:xfrm>
          <a:custGeom>
            <a:avLst/>
            <a:gdLst>
              <a:gd name="connsiteX0" fmla="*/ 79899 w 275208"/>
              <a:gd name="connsiteY0" fmla="*/ 0 h 2308195"/>
              <a:gd name="connsiteX1" fmla="*/ 62144 w 275208"/>
              <a:gd name="connsiteY1" fmla="*/ 53267 h 2308195"/>
              <a:gd name="connsiteX2" fmla="*/ 26633 w 275208"/>
              <a:gd name="connsiteY2" fmla="*/ 62144 h 2308195"/>
              <a:gd name="connsiteX3" fmla="*/ 17755 w 275208"/>
              <a:gd name="connsiteY3" fmla="*/ 88777 h 2308195"/>
              <a:gd name="connsiteX4" fmla="*/ 0 w 275208"/>
              <a:gd name="connsiteY4" fmla="*/ 106533 h 2308195"/>
              <a:gd name="connsiteX5" fmla="*/ 26633 w 275208"/>
              <a:gd name="connsiteY5" fmla="*/ 159799 h 2308195"/>
              <a:gd name="connsiteX6" fmla="*/ 62144 w 275208"/>
              <a:gd name="connsiteY6" fmla="*/ 168676 h 2308195"/>
              <a:gd name="connsiteX7" fmla="*/ 79899 w 275208"/>
              <a:gd name="connsiteY7" fmla="*/ 186432 h 2308195"/>
              <a:gd name="connsiteX8" fmla="*/ 106532 w 275208"/>
              <a:gd name="connsiteY8" fmla="*/ 204187 h 2308195"/>
              <a:gd name="connsiteX9" fmla="*/ 97654 w 275208"/>
              <a:gd name="connsiteY9" fmla="*/ 275208 h 2308195"/>
              <a:gd name="connsiteX10" fmla="*/ 88777 w 275208"/>
              <a:gd name="connsiteY10" fmla="*/ 301841 h 2308195"/>
              <a:gd name="connsiteX11" fmla="*/ 44388 w 275208"/>
              <a:gd name="connsiteY11" fmla="*/ 346230 h 2308195"/>
              <a:gd name="connsiteX12" fmla="*/ 53266 w 275208"/>
              <a:gd name="connsiteY12" fmla="*/ 390618 h 2308195"/>
              <a:gd name="connsiteX13" fmla="*/ 79899 w 275208"/>
              <a:gd name="connsiteY13" fmla="*/ 408373 h 2308195"/>
              <a:gd name="connsiteX14" fmla="*/ 97654 w 275208"/>
              <a:gd name="connsiteY14" fmla="*/ 426129 h 2308195"/>
              <a:gd name="connsiteX15" fmla="*/ 88777 w 275208"/>
              <a:gd name="connsiteY15" fmla="*/ 479395 h 2308195"/>
              <a:gd name="connsiteX16" fmla="*/ 44388 w 275208"/>
              <a:gd name="connsiteY16" fmla="*/ 523783 h 2308195"/>
              <a:gd name="connsiteX17" fmla="*/ 26633 w 275208"/>
              <a:gd name="connsiteY17" fmla="*/ 550416 h 2308195"/>
              <a:gd name="connsiteX18" fmla="*/ 44388 w 275208"/>
              <a:gd name="connsiteY18" fmla="*/ 603682 h 2308195"/>
              <a:gd name="connsiteX19" fmla="*/ 71021 w 275208"/>
              <a:gd name="connsiteY19" fmla="*/ 630315 h 2308195"/>
              <a:gd name="connsiteX20" fmla="*/ 142043 w 275208"/>
              <a:gd name="connsiteY20" fmla="*/ 648070 h 2308195"/>
              <a:gd name="connsiteX21" fmla="*/ 186431 w 275208"/>
              <a:gd name="connsiteY21" fmla="*/ 674703 h 2308195"/>
              <a:gd name="connsiteX22" fmla="*/ 230820 w 275208"/>
              <a:gd name="connsiteY22" fmla="*/ 701336 h 2308195"/>
              <a:gd name="connsiteX23" fmla="*/ 266330 w 275208"/>
              <a:gd name="connsiteY23" fmla="*/ 745725 h 2308195"/>
              <a:gd name="connsiteX24" fmla="*/ 248575 w 275208"/>
              <a:gd name="connsiteY24" fmla="*/ 772358 h 2308195"/>
              <a:gd name="connsiteX25" fmla="*/ 195309 w 275208"/>
              <a:gd name="connsiteY25" fmla="*/ 825624 h 2308195"/>
              <a:gd name="connsiteX26" fmla="*/ 177554 w 275208"/>
              <a:gd name="connsiteY26" fmla="*/ 852257 h 2308195"/>
              <a:gd name="connsiteX27" fmla="*/ 142043 w 275208"/>
              <a:gd name="connsiteY27" fmla="*/ 896645 h 2308195"/>
              <a:gd name="connsiteX28" fmla="*/ 133165 w 275208"/>
              <a:gd name="connsiteY28" fmla="*/ 1100832 h 2308195"/>
              <a:gd name="connsiteX29" fmla="*/ 115410 w 275208"/>
              <a:gd name="connsiteY29" fmla="*/ 1154098 h 2308195"/>
              <a:gd name="connsiteX30" fmla="*/ 97654 w 275208"/>
              <a:gd name="connsiteY30" fmla="*/ 1171853 h 2308195"/>
              <a:gd name="connsiteX31" fmla="*/ 88777 w 275208"/>
              <a:gd name="connsiteY31" fmla="*/ 1198486 h 2308195"/>
              <a:gd name="connsiteX32" fmla="*/ 106532 w 275208"/>
              <a:gd name="connsiteY32" fmla="*/ 1331651 h 2308195"/>
              <a:gd name="connsiteX33" fmla="*/ 115410 w 275208"/>
              <a:gd name="connsiteY33" fmla="*/ 1429305 h 2308195"/>
              <a:gd name="connsiteX34" fmla="*/ 124288 w 275208"/>
              <a:gd name="connsiteY34" fmla="*/ 1455938 h 2308195"/>
              <a:gd name="connsiteX35" fmla="*/ 133165 w 275208"/>
              <a:gd name="connsiteY35" fmla="*/ 1589103 h 2308195"/>
              <a:gd name="connsiteX36" fmla="*/ 168676 w 275208"/>
              <a:gd name="connsiteY36" fmla="*/ 1642369 h 2308195"/>
              <a:gd name="connsiteX37" fmla="*/ 186431 w 275208"/>
              <a:gd name="connsiteY37" fmla="*/ 1669002 h 2308195"/>
              <a:gd name="connsiteX38" fmla="*/ 204187 w 275208"/>
              <a:gd name="connsiteY38" fmla="*/ 1695635 h 2308195"/>
              <a:gd name="connsiteX39" fmla="*/ 186431 w 275208"/>
              <a:gd name="connsiteY39" fmla="*/ 1740024 h 2308195"/>
              <a:gd name="connsiteX40" fmla="*/ 159798 w 275208"/>
              <a:gd name="connsiteY40" fmla="*/ 1766657 h 2308195"/>
              <a:gd name="connsiteX41" fmla="*/ 177554 w 275208"/>
              <a:gd name="connsiteY41" fmla="*/ 1784412 h 2308195"/>
              <a:gd name="connsiteX42" fmla="*/ 204187 w 275208"/>
              <a:gd name="connsiteY42" fmla="*/ 1802167 h 2308195"/>
              <a:gd name="connsiteX43" fmla="*/ 275208 w 275208"/>
              <a:gd name="connsiteY43" fmla="*/ 1819923 h 2308195"/>
              <a:gd name="connsiteX44" fmla="*/ 248575 w 275208"/>
              <a:gd name="connsiteY44" fmla="*/ 1873189 h 2308195"/>
              <a:gd name="connsiteX45" fmla="*/ 221942 w 275208"/>
              <a:gd name="connsiteY45" fmla="*/ 1890944 h 2308195"/>
              <a:gd name="connsiteX46" fmla="*/ 204187 w 275208"/>
              <a:gd name="connsiteY46" fmla="*/ 1908700 h 2308195"/>
              <a:gd name="connsiteX47" fmla="*/ 195309 w 275208"/>
              <a:gd name="connsiteY47" fmla="*/ 1935333 h 2308195"/>
              <a:gd name="connsiteX48" fmla="*/ 177554 w 275208"/>
              <a:gd name="connsiteY48" fmla="*/ 2032987 h 2308195"/>
              <a:gd name="connsiteX49" fmla="*/ 159798 w 275208"/>
              <a:gd name="connsiteY49" fmla="*/ 2139519 h 2308195"/>
              <a:gd name="connsiteX50" fmla="*/ 142043 w 275208"/>
              <a:gd name="connsiteY50" fmla="*/ 2166152 h 2308195"/>
              <a:gd name="connsiteX51" fmla="*/ 142043 w 275208"/>
              <a:gd name="connsiteY51" fmla="*/ 2272684 h 2308195"/>
              <a:gd name="connsiteX52" fmla="*/ 168676 w 275208"/>
              <a:gd name="connsiteY52" fmla="*/ 2281562 h 2308195"/>
              <a:gd name="connsiteX53" fmla="*/ 195309 w 275208"/>
              <a:gd name="connsiteY53" fmla="*/ 2308195 h 230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5208" h="2308195">
                <a:moveTo>
                  <a:pt x="79899" y="0"/>
                </a:moveTo>
                <a:cubicBezTo>
                  <a:pt x="73981" y="17756"/>
                  <a:pt x="74324" y="39057"/>
                  <a:pt x="62144" y="53267"/>
                </a:cubicBezTo>
                <a:cubicBezTo>
                  <a:pt x="54204" y="62531"/>
                  <a:pt x="36161" y="54522"/>
                  <a:pt x="26633" y="62144"/>
                </a:cubicBezTo>
                <a:cubicBezTo>
                  <a:pt x="19326" y="67990"/>
                  <a:pt x="22570" y="80753"/>
                  <a:pt x="17755" y="88777"/>
                </a:cubicBezTo>
                <a:cubicBezTo>
                  <a:pt x="13449" y="95954"/>
                  <a:pt x="5918" y="100614"/>
                  <a:pt x="0" y="106533"/>
                </a:cubicBezTo>
                <a:cubicBezTo>
                  <a:pt x="5413" y="128185"/>
                  <a:pt x="4020" y="148493"/>
                  <a:pt x="26633" y="159799"/>
                </a:cubicBezTo>
                <a:cubicBezTo>
                  <a:pt x="37546" y="165256"/>
                  <a:pt x="50307" y="165717"/>
                  <a:pt x="62144" y="168676"/>
                </a:cubicBezTo>
                <a:cubicBezTo>
                  <a:pt x="68062" y="174595"/>
                  <a:pt x="73363" y="181203"/>
                  <a:pt x="79899" y="186432"/>
                </a:cubicBezTo>
                <a:cubicBezTo>
                  <a:pt x="88230" y="193097"/>
                  <a:pt x="104440" y="193725"/>
                  <a:pt x="106532" y="204187"/>
                </a:cubicBezTo>
                <a:cubicBezTo>
                  <a:pt x="111211" y="227582"/>
                  <a:pt x="101922" y="251735"/>
                  <a:pt x="97654" y="275208"/>
                </a:cubicBezTo>
                <a:cubicBezTo>
                  <a:pt x="95980" y="284415"/>
                  <a:pt x="94392" y="294355"/>
                  <a:pt x="88777" y="301841"/>
                </a:cubicBezTo>
                <a:cubicBezTo>
                  <a:pt x="76222" y="318581"/>
                  <a:pt x="44388" y="346230"/>
                  <a:pt x="44388" y="346230"/>
                </a:cubicBezTo>
                <a:cubicBezTo>
                  <a:pt x="47347" y="361026"/>
                  <a:pt x="45780" y="377517"/>
                  <a:pt x="53266" y="390618"/>
                </a:cubicBezTo>
                <a:cubicBezTo>
                  <a:pt x="58560" y="399882"/>
                  <a:pt x="71568" y="401708"/>
                  <a:pt x="79899" y="408373"/>
                </a:cubicBezTo>
                <a:cubicBezTo>
                  <a:pt x="86435" y="413602"/>
                  <a:pt x="91736" y="420210"/>
                  <a:pt x="97654" y="426129"/>
                </a:cubicBezTo>
                <a:cubicBezTo>
                  <a:pt x="94695" y="443884"/>
                  <a:pt x="97396" y="463593"/>
                  <a:pt x="88777" y="479395"/>
                </a:cubicBezTo>
                <a:cubicBezTo>
                  <a:pt x="78757" y="497765"/>
                  <a:pt x="55995" y="506372"/>
                  <a:pt x="44388" y="523783"/>
                </a:cubicBezTo>
                <a:lnTo>
                  <a:pt x="26633" y="550416"/>
                </a:lnTo>
                <a:cubicBezTo>
                  <a:pt x="32551" y="568171"/>
                  <a:pt x="35299" y="587321"/>
                  <a:pt x="44388" y="603682"/>
                </a:cubicBezTo>
                <a:cubicBezTo>
                  <a:pt x="50485" y="614657"/>
                  <a:pt x="60575" y="623351"/>
                  <a:pt x="71021" y="630315"/>
                </a:cubicBezTo>
                <a:cubicBezTo>
                  <a:pt x="82722" y="638116"/>
                  <a:pt x="135637" y="646789"/>
                  <a:pt x="142043" y="648070"/>
                </a:cubicBezTo>
                <a:cubicBezTo>
                  <a:pt x="187029" y="693058"/>
                  <a:pt x="128811" y="640131"/>
                  <a:pt x="186431" y="674703"/>
                </a:cubicBezTo>
                <a:cubicBezTo>
                  <a:pt x="247362" y="711261"/>
                  <a:pt x="155375" y="676190"/>
                  <a:pt x="230820" y="701336"/>
                </a:cubicBezTo>
                <a:cubicBezTo>
                  <a:pt x="246381" y="711711"/>
                  <a:pt x="270618" y="719996"/>
                  <a:pt x="266330" y="745725"/>
                </a:cubicBezTo>
                <a:cubicBezTo>
                  <a:pt x="264576" y="756249"/>
                  <a:pt x="255663" y="764383"/>
                  <a:pt x="248575" y="772358"/>
                </a:cubicBezTo>
                <a:cubicBezTo>
                  <a:pt x="231893" y="791125"/>
                  <a:pt x="209237" y="804731"/>
                  <a:pt x="195309" y="825624"/>
                </a:cubicBezTo>
                <a:cubicBezTo>
                  <a:pt x="189391" y="834502"/>
                  <a:pt x="184219" y="843926"/>
                  <a:pt x="177554" y="852257"/>
                </a:cubicBezTo>
                <a:cubicBezTo>
                  <a:pt x="126954" y="915506"/>
                  <a:pt x="196691" y="814672"/>
                  <a:pt x="142043" y="896645"/>
                </a:cubicBezTo>
                <a:cubicBezTo>
                  <a:pt x="139084" y="964707"/>
                  <a:pt x="140175" y="1033067"/>
                  <a:pt x="133165" y="1100832"/>
                </a:cubicBezTo>
                <a:cubicBezTo>
                  <a:pt x="131239" y="1119448"/>
                  <a:pt x="128644" y="1140864"/>
                  <a:pt x="115410" y="1154098"/>
                </a:cubicBezTo>
                <a:lnTo>
                  <a:pt x="97654" y="1171853"/>
                </a:lnTo>
                <a:cubicBezTo>
                  <a:pt x="94695" y="1180731"/>
                  <a:pt x="88777" y="1189128"/>
                  <a:pt x="88777" y="1198486"/>
                </a:cubicBezTo>
                <a:cubicBezTo>
                  <a:pt x="88777" y="1268366"/>
                  <a:pt x="93452" y="1279334"/>
                  <a:pt x="106532" y="1331651"/>
                </a:cubicBezTo>
                <a:cubicBezTo>
                  <a:pt x="109491" y="1364202"/>
                  <a:pt x="110787" y="1396948"/>
                  <a:pt x="115410" y="1429305"/>
                </a:cubicBezTo>
                <a:cubicBezTo>
                  <a:pt x="116733" y="1438569"/>
                  <a:pt x="123255" y="1446637"/>
                  <a:pt x="124288" y="1455938"/>
                </a:cubicBezTo>
                <a:cubicBezTo>
                  <a:pt x="129201" y="1500153"/>
                  <a:pt x="122861" y="1545826"/>
                  <a:pt x="133165" y="1589103"/>
                </a:cubicBezTo>
                <a:cubicBezTo>
                  <a:pt x="138108" y="1609862"/>
                  <a:pt x="156839" y="1624614"/>
                  <a:pt x="168676" y="1642369"/>
                </a:cubicBezTo>
                <a:lnTo>
                  <a:pt x="186431" y="1669002"/>
                </a:lnTo>
                <a:lnTo>
                  <a:pt x="204187" y="1695635"/>
                </a:lnTo>
                <a:cubicBezTo>
                  <a:pt x="198268" y="1710431"/>
                  <a:pt x="194877" y="1726510"/>
                  <a:pt x="186431" y="1740024"/>
                </a:cubicBezTo>
                <a:cubicBezTo>
                  <a:pt x="179777" y="1750671"/>
                  <a:pt x="162260" y="1754346"/>
                  <a:pt x="159798" y="1766657"/>
                </a:cubicBezTo>
                <a:cubicBezTo>
                  <a:pt x="158157" y="1774865"/>
                  <a:pt x="171018" y="1779183"/>
                  <a:pt x="177554" y="1784412"/>
                </a:cubicBezTo>
                <a:cubicBezTo>
                  <a:pt x="185886" y="1791077"/>
                  <a:pt x="194160" y="1798521"/>
                  <a:pt x="204187" y="1802167"/>
                </a:cubicBezTo>
                <a:cubicBezTo>
                  <a:pt x="227120" y="1810506"/>
                  <a:pt x="275208" y="1819923"/>
                  <a:pt x="275208" y="1819923"/>
                </a:cubicBezTo>
                <a:cubicBezTo>
                  <a:pt x="267988" y="1841583"/>
                  <a:pt x="265784" y="1855980"/>
                  <a:pt x="248575" y="1873189"/>
                </a:cubicBezTo>
                <a:cubicBezTo>
                  <a:pt x="241030" y="1880734"/>
                  <a:pt x="230273" y="1884279"/>
                  <a:pt x="221942" y="1890944"/>
                </a:cubicBezTo>
                <a:cubicBezTo>
                  <a:pt x="215406" y="1896173"/>
                  <a:pt x="210105" y="1902781"/>
                  <a:pt x="204187" y="1908700"/>
                </a:cubicBezTo>
                <a:cubicBezTo>
                  <a:pt x="201228" y="1917578"/>
                  <a:pt x="197579" y="1926255"/>
                  <a:pt x="195309" y="1935333"/>
                </a:cubicBezTo>
                <a:cubicBezTo>
                  <a:pt x="190524" y="1954470"/>
                  <a:pt x="179817" y="2016016"/>
                  <a:pt x="177554" y="2032987"/>
                </a:cubicBezTo>
                <a:cubicBezTo>
                  <a:pt x="173973" y="2059841"/>
                  <a:pt x="174939" y="2109236"/>
                  <a:pt x="159798" y="2139519"/>
                </a:cubicBezTo>
                <a:cubicBezTo>
                  <a:pt x="155026" y="2149062"/>
                  <a:pt x="147961" y="2157274"/>
                  <a:pt x="142043" y="2166152"/>
                </a:cubicBezTo>
                <a:cubicBezTo>
                  <a:pt x="134733" y="2202700"/>
                  <a:pt x="123165" y="2234929"/>
                  <a:pt x="142043" y="2272684"/>
                </a:cubicBezTo>
                <a:cubicBezTo>
                  <a:pt x="146228" y="2281054"/>
                  <a:pt x="159798" y="2278603"/>
                  <a:pt x="168676" y="2281562"/>
                </a:cubicBezTo>
                <a:lnTo>
                  <a:pt x="195309" y="2308195"/>
                </a:lnTo>
              </a:path>
            </a:pathLst>
          </a:custGeom>
          <a:noFill/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 bwMode="auto">
          <a:xfrm>
            <a:off x="7785717" y="3222594"/>
            <a:ext cx="656947" cy="3116062"/>
          </a:xfrm>
          <a:custGeom>
            <a:avLst/>
            <a:gdLst>
              <a:gd name="connsiteX0" fmla="*/ 17755 w 656947"/>
              <a:gd name="connsiteY0" fmla="*/ 0 h 3116062"/>
              <a:gd name="connsiteX1" fmla="*/ 71021 w 656947"/>
              <a:gd name="connsiteY1" fmla="*/ 26633 h 3116062"/>
              <a:gd name="connsiteX2" fmla="*/ 452761 w 656947"/>
              <a:gd name="connsiteY2" fmla="*/ 142043 h 3116062"/>
              <a:gd name="connsiteX3" fmla="*/ 621436 w 656947"/>
              <a:gd name="connsiteY3" fmla="*/ 230820 h 3116062"/>
              <a:gd name="connsiteX4" fmla="*/ 639192 w 656947"/>
              <a:gd name="connsiteY4" fmla="*/ 266330 h 3116062"/>
              <a:gd name="connsiteX5" fmla="*/ 648069 w 656947"/>
              <a:gd name="connsiteY5" fmla="*/ 301841 h 3116062"/>
              <a:gd name="connsiteX6" fmla="*/ 621436 w 656947"/>
              <a:gd name="connsiteY6" fmla="*/ 363985 h 3116062"/>
              <a:gd name="connsiteX7" fmla="*/ 577048 w 656947"/>
              <a:gd name="connsiteY7" fmla="*/ 381740 h 3116062"/>
              <a:gd name="connsiteX8" fmla="*/ 488271 w 656947"/>
              <a:gd name="connsiteY8" fmla="*/ 435006 h 3116062"/>
              <a:gd name="connsiteX9" fmla="*/ 435005 w 656947"/>
              <a:gd name="connsiteY9" fmla="*/ 452761 h 3116062"/>
              <a:gd name="connsiteX10" fmla="*/ 266330 w 656947"/>
              <a:gd name="connsiteY10" fmla="*/ 488272 h 3116062"/>
              <a:gd name="connsiteX11" fmla="*/ 195308 w 656947"/>
              <a:gd name="connsiteY11" fmla="*/ 514905 h 3116062"/>
              <a:gd name="connsiteX12" fmla="*/ 53266 w 656947"/>
              <a:gd name="connsiteY12" fmla="*/ 541538 h 3116062"/>
              <a:gd name="connsiteX13" fmla="*/ 26633 w 656947"/>
              <a:gd name="connsiteY13" fmla="*/ 559293 h 3116062"/>
              <a:gd name="connsiteX14" fmla="*/ 0 w 656947"/>
              <a:gd name="connsiteY14" fmla="*/ 621437 h 3116062"/>
              <a:gd name="connsiteX15" fmla="*/ 26633 w 656947"/>
              <a:gd name="connsiteY15" fmla="*/ 656948 h 3116062"/>
              <a:gd name="connsiteX16" fmla="*/ 79899 w 656947"/>
              <a:gd name="connsiteY16" fmla="*/ 665825 h 3116062"/>
              <a:gd name="connsiteX17" fmla="*/ 159798 w 656947"/>
              <a:gd name="connsiteY17" fmla="*/ 692458 h 3116062"/>
              <a:gd name="connsiteX18" fmla="*/ 230819 w 656947"/>
              <a:gd name="connsiteY18" fmla="*/ 719091 h 3116062"/>
              <a:gd name="connsiteX19" fmla="*/ 470516 w 656947"/>
              <a:gd name="connsiteY19" fmla="*/ 745724 h 3116062"/>
              <a:gd name="connsiteX20" fmla="*/ 621436 w 656947"/>
              <a:gd name="connsiteY20" fmla="*/ 772357 h 3116062"/>
              <a:gd name="connsiteX21" fmla="*/ 648069 w 656947"/>
              <a:gd name="connsiteY21" fmla="*/ 781235 h 3116062"/>
              <a:gd name="connsiteX22" fmla="*/ 656947 w 656947"/>
              <a:gd name="connsiteY22" fmla="*/ 807868 h 3116062"/>
              <a:gd name="connsiteX23" fmla="*/ 648069 w 656947"/>
              <a:gd name="connsiteY23" fmla="*/ 852256 h 3116062"/>
              <a:gd name="connsiteX24" fmla="*/ 630314 w 656947"/>
              <a:gd name="connsiteY24" fmla="*/ 870012 h 3116062"/>
              <a:gd name="connsiteX25" fmla="*/ 577048 w 656947"/>
              <a:gd name="connsiteY25" fmla="*/ 905523 h 3116062"/>
              <a:gd name="connsiteX26" fmla="*/ 532660 w 656947"/>
              <a:gd name="connsiteY26" fmla="*/ 941033 h 3116062"/>
              <a:gd name="connsiteX27" fmla="*/ 506027 w 656947"/>
              <a:gd name="connsiteY27" fmla="*/ 949911 h 3116062"/>
              <a:gd name="connsiteX28" fmla="*/ 452761 w 656947"/>
              <a:gd name="connsiteY28" fmla="*/ 976544 h 3116062"/>
              <a:gd name="connsiteX29" fmla="*/ 372862 w 656947"/>
              <a:gd name="connsiteY29" fmla="*/ 1038688 h 3116062"/>
              <a:gd name="connsiteX30" fmla="*/ 328473 w 656947"/>
              <a:gd name="connsiteY30" fmla="*/ 1074198 h 3116062"/>
              <a:gd name="connsiteX31" fmla="*/ 284085 w 656947"/>
              <a:gd name="connsiteY31" fmla="*/ 1100831 h 3116062"/>
              <a:gd name="connsiteX32" fmla="*/ 213064 w 656947"/>
              <a:gd name="connsiteY32" fmla="*/ 1180730 h 3116062"/>
              <a:gd name="connsiteX33" fmla="*/ 168675 w 656947"/>
              <a:gd name="connsiteY33" fmla="*/ 1225119 h 3116062"/>
              <a:gd name="connsiteX34" fmla="*/ 159798 w 656947"/>
              <a:gd name="connsiteY34" fmla="*/ 1260629 h 3116062"/>
              <a:gd name="connsiteX35" fmla="*/ 142042 w 656947"/>
              <a:gd name="connsiteY35" fmla="*/ 1313895 h 3116062"/>
              <a:gd name="connsiteX36" fmla="*/ 150920 w 656947"/>
              <a:gd name="connsiteY36" fmla="*/ 1349406 h 3116062"/>
              <a:gd name="connsiteX37" fmla="*/ 186431 w 656947"/>
              <a:gd name="connsiteY37" fmla="*/ 1367161 h 3116062"/>
              <a:gd name="connsiteX38" fmla="*/ 257452 w 656947"/>
              <a:gd name="connsiteY38" fmla="*/ 1393794 h 3116062"/>
              <a:gd name="connsiteX39" fmla="*/ 301840 w 656947"/>
              <a:gd name="connsiteY39" fmla="*/ 1411550 h 3116062"/>
              <a:gd name="connsiteX40" fmla="*/ 328473 w 656947"/>
              <a:gd name="connsiteY40" fmla="*/ 1429305 h 3116062"/>
              <a:gd name="connsiteX41" fmla="*/ 381739 w 656947"/>
              <a:gd name="connsiteY41" fmla="*/ 1447060 h 3116062"/>
              <a:gd name="connsiteX42" fmla="*/ 435005 w 656947"/>
              <a:gd name="connsiteY42" fmla="*/ 1473693 h 3116062"/>
              <a:gd name="connsiteX43" fmla="*/ 506027 w 656947"/>
              <a:gd name="connsiteY43" fmla="*/ 1518082 h 3116062"/>
              <a:gd name="connsiteX44" fmla="*/ 541537 w 656947"/>
              <a:gd name="connsiteY44" fmla="*/ 1544715 h 3116062"/>
              <a:gd name="connsiteX45" fmla="*/ 559293 w 656947"/>
              <a:gd name="connsiteY45" fmla="*/ 1571348 h 3116062"/>
              <a:gd name="connsiteX46" fmla="*/ 532660 w 656947"/>
              <a:gd name="connsiteY46" fmla="*/ 1642369 h 3116062"/>
              <a:gd name="connsiteX47" fmla="*/ 479394 w 656947"/>
              <a:gd name="connsiteY47" fmla="*/ 1651247 h 3116062"/>
              <a:gd name="connsiteX48" fmla="*/ 381739 w 656947"/>
              <a:gd name="connsiteY48" fmla="*/ 1677880 h 3116062"/>
              <a:gd name="connsiteX49" fmla="*/ 337351 w 656947"/>
              <a:gd name="connsiteY49" fmla="*/ 1704513 h 3116062"/>
              <a:gd name="connsiteX50" fmla="*/ 301840 w 656947"/>
              <a:gd name="connsiteY50" fmla="*/ 1731146 h 3116062"/>
              <a:gd name="connsiteX51" fmla="*/ 248574 w 656947"/>
              <a:gd name="connsiteY51" fmla="*/ 1748901 h 3116062"/>
              <a:gd name="connsiteX52" fmla="*/ 195308 w 656947"/>
              <a:gd name="connsiteY52" fmla="*/ 1784412 h 3116062"/>
              <a:gd name="connsiteX53" fmla="*/ 159798 w 656947"/>
              <a:gd name="connsiteY53" fmla="*/ 1802167 h 3116062"/>
              <a:gd name="connsiteX54" fmla="*/ 115409 w 656947"/>
              <a:gd name="connsiteY54" fmla="*/ 1828800 h 3116062"/>
              <a:gd name="connsiteX55" fmla="*/ 88776 w 656947"/>
              <a:gd name="connsiteY55" fmla="*/ 1864311 h 3116062"/>
              <a:gd name="connsiteX56" fmla="*/ 62143 w 656947"/>
              <a:gd name="connsiteY56" fmla="*/ 1944210 h 3116062"/>
              <a:gd name="connsiteX57" fmla="*/ 168675 w 656947"/>
              <a:gd name="connsiteY57" fmla="*/ 1988598 h 3116062"/>
              <a:gd name="connsiteX58" fmla="*/ 221941 w 656947"/>
              <a:gd name="connsiteY58" fmla="*/ 2006354 h 3116062"/>
              <a:gd name="connsiteX59" fmla="*/ 284085 w 656947"/>
              <a:gd name="connsiteY59" fmla="*/ 2015231 h 3116062"/>
              <a:gd name="connsiteX60" fmla="*/ 319596 w 656947"/>
              <a:gd name="connsiteY60" fmla="*/ 2032987 h 3116062"/>
              <a:gd name="connsiteX61" fmla="*/ 426128 w 656947"/>
              <a:gd name="connsiteY61" fmla="*/ 2059620 h 3116062"/>
              <a:gd name="connsiteX62" fmla="*/ 488271 w 656947"/>
              <a:gd name="connsiteY62" fmla="*/ 2095130 h 3116062"/>
              <a:gd name="connsiteX63" fmla="*/ 479394 w 656947"/>
              <a:gd name="connsiteY63" fmla="*/ 2130641 h 3116062"/>
              <a:gd name="connsiteX64" fmla="*/ 435005 w 656947"/>
              <a:gd name="connsiteY64" fmla="*/ 2157274 h 3116062"/>
              <a:gd name="connsiteX65" fmla="*/ 408372 w 656947"/>
              <a:gd name="connsiteY65" fmla="*/ 2175029 h 3116062"/>
              <a:gd name="connsiteX66" fmla="*/ 390617 w 656947"/>
              <a:gd name="connsiteY66" fmla="*/ 2192785 h 3116062"/>
              <a:gd name="connsiteX67" fmla="*/ 363984 w 656947"/>
              <a:gd name="connsiteY67" fmla="*/ 2201662 h 3116062"/>
              <a:gd name="connsiteX68" fmla="*/ 346229 w 656947"/>
              <a:gd name="connsiteY68" fmla="*/ 2219418 h 3116062"/>
              <a:gd name="connsiteX69" fmla="*/ 292963 w 656947"/>
              <a:gd name="connsiteY69" fmla="*/ 2246051 h 3116062"/>
              <a:gd name="connsiteX70" fmla="*/ 239697 w 656947"/>
              <a:gd name="connsiteY70" fmla="*/ 2308194 h 3116062"/>
              <a:gd name="connsiteX71" fmla="*/ 204186 w 656947"/>
              <a:gd name="connsiteY71" fmla="*/ 2370338 h 3116062"/>
              <a:gd name="connsiteX72" fmla="*/ 195308 w 656947"/>
              <a:gd name="connsiteY72" fmla="*/ 2396971 h 3116062"/>
              <a:gd name="connsiteX73" fmla="*/ 177553 w 656947"/>
              <a:gd name="connsiteY73" fmla="*/ 2423604 h 3116062"/>
              <a:gd name="connsiteX74" fmla="*/ 168675 w 656947"/>
              <a:gd name="connsiteY74" fmla="*/ 2476870 h 3116062"/>
              <a:gd name="connsiteX75" fmla="*/ 221941 w 656947"/>
              <a:gd name="connsiteY75" fmla="*/ 2574524 h 3116062"/>
              <a:gd name="connsiteX76" fmla="*/ 248574 w 656947"/>
              <a:gd name="connsiteY76" fmla="*/ 2601157 h 3116062"/>
              <a:gd name="connsiteX77" fmla="*/ 301840 w 656947"/>
              <a:gd name="connsiteY77" fmla="*/ 2672179 h 3116062"/>
              <a:gd name="connsiteX78" fmla="*/ 319596 w 656947"/>
              <a:gd name="connsiteY78" fmla="*/ 2689934 h 3116062"/>
              <a:gd name="connsiteX79" fmla="*/ 363984 w 656947"/>
              <a:gd name="connsiteY79" fmla="*/ 2760956 h 3116062"/>
              <a:gd name="connsiteX80" fmla="*/ 372862 w 656947"/>
              <a:gd name="connsiteY80" fmla="*/ 2796466 h 3116062"/>
              <a:gd name="connsiteX81" fmla="*/ 355106 w 656947"/>
              <a:gd name="connsiteY81" fmla="*/ 2911876 h 3116062"/>
              <a:gd name="connsiteX82" fmla="*/ 328473 w 656947"/>
              <a:gd name="connsiteY82" fmla="*/ 2947387 h 3116062"/>
              <a:gd name="connsiteX83" fmla="*/ 284085 w 656947"/>
              <a:gd name="connsiteY83" fmla="*/ 3027286 h 3116062"/>
              <a:gd name="connsiteX84" fmla="*/ 257452 w 656947"/>
              <a:gd name="connsiteY84" fmla="*/ 3089429 h 3116062"/>
              <a:gd name="connsiteX85" fmla="*/ 248574 w 656947"/>
              <a:gd name="connsiteY85" fmla="*/ 3116062 h 311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56947" h="3116062">
                <a:moveTo>
                  <a:pt x="17755" y="0"/>
                </a:moveTo>
                <a:cubicBezTo>
                  <a:pt x="35510" y="8878"/>
                  <a:pt x="52150" y="20471"/>
                  <a:pt x="71021" y="26633"/>
                </a:cubicBezTo>
                <a:cubicBezTo>
                  <a:pt x="197390" y="67896"/>
                  <a:pt x="333861" y="82593"/>
                  <a:pt x="452761" y="142043"/>
                </a:cubicBezTo>
                <a:cubicBezTo>
                  <a:pt x="604346" y="217836"/>
                  <a:pt x="550758" y="183700"/>
                  <a:pt x="621436" y="230820"/>
                </a:cubicBezTo>
                <a:cubicBezTo>
                  <a:pt x="627355" y="242657"/>
                  <a:pt x="634545" y="253939"/>
                  <a:pt x="639192" y="266330"/>
                </a:cubicBezTo>
                <a:cubicBezTo>
                  <a:pt x="643476" y="277754"/>
                  <a:pt x="648069" y="289640"/>
                  <a:pt x="648069" y="301841"/>
                </a:cubicBezTo>
                <a:cubicBezTo>
                  <a:pt x="648069" y="326465"/>
                  <a:pt x="644027" y="351076"/>
                  <a:pt x="621436" y="363985"/>
                </a:cubicBezTo>
                <a:cubicBezTo>
                  <a:pt x="607600" y="371891"/>
                  <a:pt x="590978" y="374001"/>
                  <a:pt x="577048" y="381740"/>
                </a:cubicBezTo>
                <a:cubicBezTo>
                  <a:pt x="483449" y="433739"/>
                  <a:pt x="611397" y="383704"/>
                  <a:pt x="488271" y="435006"/>
                </a:cubicBezTo>
                <a:cubicBezTo>
                  <a:pt x="470995" y="442204"/>
                  <a:pt x="453162" y="448222"/>
                  <a:pt x="435005" y="452761"/>
                </a:cubicBezTo>
                <a:cubicBezTo>
                  <a:pt x="385697" y="465088"/>
                  <a:pt x="315821" y="473716"/>
                  <a:pt x="266330" y="488272"/>
                </a:cubicBezTo>
                <a:cubicBezTo>
                  <a:pt x="242074" y="495406"/>
                  <a:pt x="219564" y="507771"/>
                  <a:pt x="195308" y="514905"/>
                </a:cubicBezTo>
                <a:cubicBezTo>
                  <a:pt x="142672" y="530386"/>
                  <a:pt x="105842" y="534027"/>
                  <a:pt x="53266" y="541538"/>
                </a:cubicBezTo>
                <a:cubicBezTo>
                  <a:pt x="44388" y="547456"/>
                  <a:pt x="34178" y="551749"/>
                  <a:pt x="26633" y="559293"/>
                </a:cubicBezTo>
                <a:cubicBezTo>
                  <a:pt x="6195" y="579730"/>
                  <a:pt x="6791" y="594269"/>
                  <a:pt x="0" y="621437"/>
                </a:cubicBezTo>
                <a:cubicBezTo>
                  <a:pt x="8878" y="633274"/>
                  <a:pt x="13699" y="649762"/>
                  <a:pt x="26633" y="656948"/>
                </a:cubicBezTo>
                <a:cubicBezTo>
                  <a:pt x="42368" y="665690"/>
                  <a:pt x="62507" y="661187"/>
                  <a:pt x="79899" y="665825"/>
                </a:cubicBezTo>
                <a:cubicBezTo>
                  <a:pt x="107025" y="673058"/>
                  <a:pt x="133325" y="683115"/>
                  <a:pt x="159798" y="692458"/>
                </a:cubicBezTo>
                <a:cubicBezTo>
                  <a:pt x="183640" y="700873"/>
                  <a:pt x="206458" y="712324"/>
                  <a:pt x="230819" y="719091"/>
                </a:cubicBezTo>
                <a:cubicBezTo>
                  <a:pt x="319925" y="743843"/>
                  <a:pt x="371435" y="739896"/>
                  <a:pt x="470516" y="745724"/>
                </a:cubicBezTo>
                <a:cubicBezTo>
                  <a:pt x="536006" y="755080"/>
                  <a:pt x="550400" y="755964"/>
                  <a:pt x="621436" y="772357"/>
                </a:cubicBezTo>
                <a:cubicBezTo>
                  <a:pt x="630554" y="774461"/>
                  <a:pt x="639191" y="778276"/>
                  <a:pt x="648069" y="781235"/>
                </a:cubicBezTo>
                <a:cubicBezTo>
                  <a:pt x="651028" y="790113"/>
                  <a:pt x="656947" y="798510"/>
                  <a:pt x="656947" y="807868"/>
                </a:cubicBezTo>
                <a:cubicBezTo>
                  <a:pt x="656947" y="822957"/>
                  <a:pt x="654013" y="838387"/>
                  <a:pt x="648069" y="852256"/>
                </a:cubicBezTo>
                <a:cubicBezTo>
                  <a:pt x="644772" y="859949"/>
                  <a:pt x="637010" y="864990"/>
                  <a:pt x="630314" y="870012"/>
                </a:cubicBezTo>
                <a:cubicBezTo>
                  <a:pt x="613243" y="882816"/>
                  <a:pt x="593711" y="892193"/>
                  <a:pt x="577048" y="905523"/>
                </a:cubicBezTo>
                <a:cubicBezTo>
                  <a:pt x="562252" y="917360"/>
                  <a:pt x="548728" y="930991"/>
                  <a:pt x="532660" y="941033"/>
                </a:cubicBezTo>
                <a:cubicBezTo>
                  <a:pt x="524724" y="945993"/>
                  <a:pt x="514578" y="946110"/>
                  <a:pt x="506027" y="949911"/>
                </a:cubicBezTo>
                <a:cubicBezTo>
                  <a:pt x="487887" y="957973"/>
                  <a:pt x="469278" y="965533"/>
                  <a:pt x="452761" y="976544"/>
                </a:cubicBezTo>
                <a:cubicBezTo>
                  <a:pt x="424687" y="995260"/>
                  <a:pt x="399393" y="1017843"/>
                  <a:pt x="372862" y="1038688"/>
                </a:cubicBezTo>
                <a:cubicBezTo>
                  <a:pt x="357963" y="1050395"/>
                  <a:pt x="344721" y="1064449"/>
                  <a:pt x="328473" y="1074198"/>
                </a:cubicBezTo>
                <a:cubicBezTo>
                  <a:pt x="313677" y="1083076"/>
                  <a:pt x="297559" y="1090052"/>
                  <a:pt x="284085" y="1100831"/>
                </a:cubicBezTo>
                <a:cubicBezTo>
                  <a:pt x="227466" y="1146127"/>
                  <a:pt x="253503" y="1135237"/>
                  <a:pt x="213064" y="1180730"/>
                </a:cubicBezTo>
                <a:cubicBezTo>
                  <a:pt x="199162" y="1196370"/>
                  <a:pt x="168675" y="1225119"/>
                  <a:pt x="168675" y="1225119"/>
                </a:cubicBezTo>
                <a:cubicBezTo>
                  <a:pt x="165716" y="1236956"/>
                  <a:pt x="163304" y="1248943"/>
                  <a:pt x="159798" y="1260629"/>
                </a:cubicBezTo>
                <a:cubicBezTo>
                  <a:pt x="154420" y="1278556"/>
                  <a:pt x="142042" y="1313895"/>
                  <a:pt x="142042" y="1313895"/>
                </a:cubicBezTo>
                <a:cubicBezTo>
                  <a:pt x="145001" y="1325732"/>
                  <a:pt x="143109" y="1340033"/>
                  <a:pt x="150920" y="1349406"/>
                </a:cubicBezTo>
                <a:cubicBezTo>
                  <a:pt x="159392" y="1359573"/>
                  <a:pt x="174941" y="1360595"/>
                  <a:pt x="186431" y="1367161"/>
                </a:cubicBezTo>
                <a:cubicBezTo>
                  <a:pt x="235669" y="1395297"/>
                  <a:pt x="188389" y="1379982"/>
                  <a:pt x="257452" y="1393794"/>
                </a:cubicBezTo>
                <a:cubicBezTo>
                  <a:pt x="272248" y="1399713"/>
                  <a:pt x="287587" y="1404423"/>
                  <a:pt x="301840" y="1411550"/>
                </a:cubicBezTo>
                <a:cubicBezTo>
                  <a:pt x="311383" y="1416322"/>
                  <a:pt x="318723" y="1424972"/>
                  <a:pt x="328473" y="1429305"/>
                </a:cubicBezTo>
                <a:cubicBezTo>
                  <a:pt x="345576" y="1436906"/>
                  <a:pt x="364463" y="1439862"/>
                  <a:pt x="381739" y="1447060"/>
                </a:cubicBezTo>
                <a:cubicBezTo>
                  <a:pt x="400063" y="1454695"/>
                  <a:pt x="417578" y="1464187"/>
                  <a:pt x="435005" y="1473693"/>
                </a:cubicBezTo>
                <a:cubicBezTo>
                  <a:pt x="452558" y="1483267"/>
                  <a:pt x="487288" y="1504697"/>
                  <a:pt x="506027" y="1518082"/>
                </a:cubicBezTo>
                <a:cubicBezTo>
                  <a:pt x="518067" y="1526682"/>
                  <a:pt x="531075" y="1534253"/>
                  <a:pt x="541537" y="1544715"/>
                </a:cubicBezTo>
                <a:cubicBezTo>
                  <a:pt x="549082" y="1552260"/>
                  <a:pt x="553374" y="1562470"/>
                  <a:pt x="559293" y="1571348"/>
                </a:cubicBezTo>
                <a:cubicBezTo>
                  <a:pt x="556533" y="1585146"/>
                  <a:pt x="552979" y="1632209"/>
                  <a:pt x="532660" y="1642369"/>
                </a:cubicBezTo>
                <a:cubicBezTo>
                  <a:pt x="516560" y="1650419"/>
                  <a:pt x="497104" y="1648027"/>
                  <a:pt x="479394" y="1651247"/>
                </a:cubicBezTo>
                <a:cubicBezTo>
                  <a:pt x="445046" y="1657492"/>
                  <a:pt x="414102" y="1663169"/>
                  <a:pt x="381739" y="1677880"/>
                </a:cubicBezTo>
                <a:cubicBezTo>
                  <a:pt x="366031" y="1685020"/>
                  <a:pt x="351708" y="1694942"/>
                  <a:pt x="337351" y="1704513"/>
                </a:cubicBezTo>
                <a:cubicBezTo>
                  <a:pt x="325040" y="1712720"/>
                  <a:pt x="315074" y="1724529"/>
                  <a:pt x="301840" y="1731146"/>
                </a:cubicBezTo>
                <a:cubicBezTo>
                  <a:pt x="285100" y="1739516"/>
                  <a:pt x="266329" y="1742983"/>
                  <a:pt x="248574" y="1748901"/>
                </a:cubicBezTo>
                <a:cubicBezTo>
                  <a:pt x="230819" y="1760738"/>
                  <a:pt x="213606" y="1773433"/>
                  <a:pt x="195308" y="1784412"/>
                </a:cubicBezTo>
                <a:cubicBezTo>
                  <a:pt x="183960" y="1791221"/>
                  <a:pt x="171366" y="1795740"/>
                  <a:pt x="159798" y="1802167"/>
                </a:cubicBezTo>
                <a:cubicBezTo>
                  <a:pt x="144714" y="1810547"/>
                  <a:pt x="130205" y="1819922"/>
                  <a:pt x="115409" y="1828800"/>
                </a:cubicBezTo>
                <a:cubicBezTo>
                  <a:pt x="106531" y="1840637"/>
                  <a:pt x="95962" y="1851377"/>
                  <a:pt x="88776" y="1864311"/>
                </a:cubicBezTo>
                <a:cubicBezTo>
                  <a:pt x="73581" y="1891662"/>
                  <a:pt x="69456" y="1914958"/>
                  <a:pt x="62143" y="1944210"/>
                </a:cubicBezTo>
                <a:cubicBezTo>
                  <a:pt x="114524" y="1996591"/>
                  <a:pt x="81043" y="1977645"/>
                  <a:pt x="168675" y="1988598"/>
                </a:cubicBezTo>
                <a:cubicBezTo>
                  <a:pt x="186430" y="1994517"/>
                  <a:pt x="203704" y="2002146"/>
                  <a:pt x="221941" y="2006354"/>
                </a:cubicBezTo>
                <a:cubicBezTo>
                  <a:pt x="242330" y="2011059"/>
                  <a:pt x="263897" y="2009725"/>
                  <a:pt x="284085" y="2015231"/>
                </a:cubicBezTo>
                <a:cubicBezTo>
                  <a:pt x="296853" y="2018713"/>
                  <a:pt x="307159" y="2028464"/>
                  <a:pt x="319596" y="2032987"/>
                </a:cubicBezTo>
                <a:cubicBezTo>
                  <a:pt x="359744" y="2047586"/>
                  <a:pt x="386182" y="2051631"/>
                  <a:pt x="426128" y="2059620"/>
                </a:cubicBezTo>
                <a:cubicBezTo>
                  <a:pt x="427602" y="2060357"/>
                  <a:pt x="485761" y="2087602"/>
                  <a:pt x="488271" y="2095130"/>
                </a:cubicBezTo>
                <a:cubicBezTo>
                  <a:pt x="492130" y="2106705"/>
                  <a:pt x="484851" y="2119728"/>
                  <a:pt x="479394" y="2130641"/>
                </a:cubicBezTo>
                <a:cubicBezTo>
                  <a:pt x="467835" y="2153759"/>
                  <a:pt x="455252" y="2147150"/>
                  <a:pt x="435005" y="2157274"/>
                </a:cubicBezTo>
                <a:cubicBezTo>
                  <a:pt x="425462" y="2162046"/>
                  <a:pt x="416703" y="2168364"/>
                  <a:pt x="408372" y="2175029"/>
                </a:cubicBezTo>
                <a:cubicBezTo>
                  <a:pt x="401836" y="2180258"/>
                  <a:pt x="397794" y="2188479"/>
                  <a:pt x="390617" y="2192785"/>
                </a:cubicBezTo>
                <a:cubicBezTo>
                  <a:pt x="382593" y="2197600"/>
                  <a:pt x="372862" y="2198703"/>
                  <a:pt x="363984" y="2201662"/>
                </a:cubicBezTo>
                <a:cubicBezTo>
                  <a:pt x="358066" y="2207581"/>
                  <a:pt x="353406" y="2215112"/>
                  <a:pt x="346229" y="2219418"/>
                </a:cubicBezTo>
                <a:cubicBezTo>
                  <a:pt x="289024" y="2253741"/>
                  <a:pt x="350699" y="2197937"/>
                  <a:pt x="292963" y="2246051"/>
                </a:cubicBezTo>
                <a:cubicBezTo>
                  <a:pt x="268233" y="2266660"/>
                  <a:pt x="259291" y="2282069"/>
                  <a:pt x="239697" y="2308194"/>
                </a:cubicBezTo>
                <a:cubicBezTo>
                  <a:pt x="219341" y="2369259"/>
                  <a:pt x="247183" y="2295093"/>
                  <a:pt x="204186" y="2370338"/>
                </a:cubicBezTo>
                <a:cubicBezTo>
                  <a:pt x="199543" y="2378463"/>
                  <a:pt x="199493" y="2388601"/>
                  <a:pt x="195308" y="2396971"/>
                </a:cubicBezTo>
                <a:cubicBezTo>
                  <a:pt x="190536" y="2406514"/>
                  <a:pt x="183471" y="2414726"/>
                  <a:pt x="177553" y="2423604"/>
                </a:cubicBezTo>
                <a:cubicBezTo>
                  <a:pt x="174594" y="2441359"/>
                  <a:pt x="165938" y="2459079"/>
                  <a:pt x="168675" y="2476870"/>
                </a:cubicBezTo>
                <a:cubicBezTo>
                  <a:pt x="173865" y="2510604"/>
                  <a:pt x="199690" y="2548565"/>
                  <a:pt x="221941" y="2574524"/>
                </a:cubicBezTo>
                <a:cubicBezTo>
                  <a:pt x="230112" y="2584056"/>
                  <a:pt x="240624" y="2591440"/>
                  <a:pt x="248574" y="2601157"/>
                </a:cubicBezTo>
                <a:cubicBezTo>
                  <a:pt x="267313" y="2624060"/>
                  <a:pt x="280914" y="2651255"/>
                  <a:pt x="301840" y="2672179"/>
                </a:cubicBezTo>
                <a:cubicBezTo>
                  <a:pt x="307759" y="2678097"/>
                  <a:pt x="314238" y="2683504"/>
                  <a:pt x="319596" y="2689934"/>
                </a:cubicBezTo>
                <a:cubicBezTo>
                  <a:pt x="338641" y="2712788"/>
                  <a:pt x="353501" y="2733001"/>
                  <a:pt x="363984" y="2760956"/>
                </a:cubicBezTo>
                <a:cubicBezTo>
                  <a:pt x="368268" y="2772380"/>
                  <a:pt x="369903" y="2784629"/>
                  <a:pt x="372862" y="2796466"/>
                </a:cubicBezTo>
                <a:cubicBezTo>
                  <a:pt x="372364" y="2800449"/>
                  <a:pt x="362180" y="2895961"/>
                  <a:pt x="355106" y="2911876"/>
                </a:cubicBezTo>
                <a:cubicBezTo>
                  <a:pt x="349097" y="2925397"/>
                  <a:pt x="335659" y="2934453"/>
                  <a:pt x="328473" y="2947387"/>
                </a:cubicBezTo>
                <a:cubicBezTo>
                  <a:pt x="270347" y="3052014"/>
                  <a:pt x="352661" y="2935850"/>
                  <a:pt x="284085" y="3027286"/>
                </a:cubicBezTo>
                <a:cubicBezTo>
                  <a:pt x="265608" y="3101190"/>
                  <a:pt x="288106" y="3028121"/>
                  <a:pt x="257452" y="3089429"/>
                </a:cubicBezTo>
                <a:cubicBezTo>
                  <a:pt x="253267" y="3097799"/>
                  <a:pt x="248574" y="3116062"/>
                  <a:pt x="248574" y="3116062"/>
                </a:cubicBezTo>
              </a:path>
            </a:pathLst>
          </a:custGeom>
          <a:noFill/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 bwMode="auto">
          <a:xfrm>
            <a:off x="3505200" y="2286000"/>
            <a:ext cx="1447800" cy="3429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920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143000"/>
            <a:ext cx="8363938" cy="5733979"/>
          </a:xfrm>
        </p:spPr>
        <p:txBody>
          <a:bodyPr/>
          <a:lstStyle/>
          <a:p>
            <a:r>
              <a:rPr lang="en-US" dirty="0" err="1" smtClean="0"/>
              <a:t>AsynTask</a:t>
            </a:r>
            <a:r>
              <a:rPr lang="en-US" dirty="0" smtClean="0"/>
              <a:t> is a generic type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AsyncTask</a:t>
            </a:r>
            <a:r>
              <a:rPr lang="en-US" dirty="0" smtClean="0"/>
              <a:t>&lt;</a:t>
            </a:r>
            <a:r>
              <a:rPr lang="en-US" dirty="0" err="1" smtClean="0"/>
              <a:t>Params</a:t>
            </a:r>
            <a:r>
              <a:rPr lang="en-US" dirty="0" smtClean="0"/>
              <a:t>, Progress, Result&gt;</a:t>
            </a:r>
          </a:p>
          <a:p>
            <a:r>
              <a:rPr lang="en-US" dirty="0" smtClean="0"/>
              <a:t>Takes three parameters</a:t>
            </a:r>
          </a:p>
          <a:p>
            <a:pPr lvl="1"/>
            <a:r>
              <a:rPr lang="en-US" dirty="0" err="1" smtClean="0"/>
              <a:t>Params</a:t>
            </a:r>
            <a:r>
              <a:rPr lang="en-US" dirty="0" smtClean="0"/>
              <a:t> – type of the parameters sent to the task for execution (think of this as inputs – for </a:t>
            </a:r>
            <a:r>
              <a:rPr lang="en-US" dirty="0" err="1" smtClean="0"/>
              <a:t>eg</a:t>
            </a:r>
            <a:r>
              <a:rPr lang="en-US" dirty="0" smtClean="0"/>
              <a:t>: if you are downloading files, they may be </a:t>
            </a:r>
            <a:r>
              <a:rPr lang="en-US" dirty="0" err="1" smtClean="0"/>
              <a:t>urls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Progress – type of progress units published during the background operation</a:t>
            </a:r>
          </a:p>
          <a:p>
            <a:pPr lvl="1"/>
            <a:r>
              <a:rPr lang="en-US" dirty="0" smtClean="0"/>
              <a:t>Result – type of the result for the background operation</a:t>
            </a:r>
          </a:p>
          <a:p>
            <a:r>
              <a:rPr lang="en-US" dirty="0" smtClean="0"/>
              <a:t>If you don’t have specific types, use Void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2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984885"/>
          </a:xfrm>
        </p:spPr>
        <p:txBody>
          <a:bodyPr/>
          <a:lstStyle/>
          <a:p>
            <a:r>
              <a:rPr lang="en-US" dirty="0" smtClean="0"/>
              <a:t>There are three key methods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02126"/>
              </p:ext>
            </p:extLst>
          </p:nvPr>
        </p:nvGraphicFramePr>
        <p:xfrm>
          <a:off x="990600" y="2057400"/>
          <a:ext cx="75438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5745"/>
                <a:gridCol w="42880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doInBackground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Params</a:t>
                      </a:r>
                      <a:r>
                        <a:rPr lang="en-US" dirty="0" smtClean="0"/>
                        <a:t>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Invoked</a:t>
                      </a:r>
                      <a:r>
                        <a:rPr lang="en-US" baseline="0" dirty="0" smtClean="0"/>
                        <a:t> on the background thread. Can take a long time.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onProgressUpdate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Progres</a:t>
                      </a:r>
                      <a:r>
                        <a:rPr lang="en-US" dirty="0" smtClean="0"/>
                        <a:t>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Invoked on the UI thread after a call to </a:t>
                      </a:r>
                      <a:r>
                        <a:rPr lang="en-US" dirty="0" err="1" smtClean="0"/>
                        <a:t>publishProgress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Used to display some form of progress to the user interface. If you don’t have anything to display, set Progress to Void and don’t override this 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onPostExecute</a:t>
                      </a:r>
                      <a:r>
                        <a:rPr lang="en-US" dirty="0" smtClean="0"/>
                        <a:t>(Result)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Invoked on the UI thread after the background</a:t>
                      </a:r>
                      <a:r>
                        <a:rPr lang="en-US" baseline="0" dirty="0" smtClean="0"/>
                        <a:t> task finishes. Result of the operation is passed to this step as a parameter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64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r>
              <a:rPr lang="en-US" dirty="0" smtClean="0"/>
              <a:t> Class Usage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558165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172200"/>
            <a:ext cx="44005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5567779"/>
            <a:ext cx="50292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To kick off the task from the main activity</a:t>
            </a:r>
          </a:p>
        </p:txBody>
      </p:sp>
      <p:sp>
        <p:nvSpPr>
          <p:cNvPr id="5" name="Right Brace 4"/>
          <p:cNvSpPr/>
          <p:nvPr/>
        </p:nvSpPr>
        <p:spPr>
          <a:xfrm>
            <a:off x="5029200" y="1371600"/>
            <a:ext cx="685800" cy="16906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5105400" y="3352800"/>
            <a:ext cx="609600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0" y="1905000"/>
            <a:ext cx="28194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On the background 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3886200"/>
            <a:ext cx="272415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Performed on the UI thread</a:t>
            </a:r>
          </a:p>
        </p:txBody>
      </p:sp>
    </p:spTree>
    <p:extLst>
      <p:ext uri="{BB962C8B-B14F-4D97-AF65-F5344CB8AC3E}">
        <p14:creationId xmlns:p14="http://schemas.microsoft.com/office/powerpoint/2010/main" val="34584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to </a:t>
            </a:r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143000"/>
            <a:ext cx="8363938" cy="5486400"/>
          </a:xfrm>
        </p:spPr>
        <p:txBody>
          <a:bodyPr/>
          <a:lstStyle/>
          <a:p>
            <a:r>
              <a:rPr lang="en-US" dirty="0" smtClean="0"/>
              <a:t>To run something on the main application thread you can make use of post() on any View or </a:t>
            </a:r>
            <a:r>
              <a:rPr lang="en-US" dirty="0" err="1" smtClean="0"/>
              <a:t>runOnUiThread</a:t>
            </a:r>
            <a:r>
              <a:rPr lang="en-US" dirty="0" smtClean="0"/>
              <a:t>() on Activity</a:t>
            </a:r>
          </a:p>
          <a:p>
            <a:r>
              <a:rPr lang="en-US" dirty="0" smtClean="0"/>
              <a:t>Handlers and </a:t>
            </a:r>
            <a:r>
              <a:rPr lang="en-US" dirty="0" err="1" smtClean="0"/>
              <a:t>HandlerThreads</a:t>
            </a:r>
            <a:r>
              <a:rPr lang="en-US" dirty="0" smtClean="0"/>
              <a:t> can also be used (Advanced Topic)</a:t>
            </a:r>
          </a:p>
          <a:p>
            <a:r>
              <a:rPr lang="en-US" dirty="0" smtClean="0"/>
              <a:t>Executors in the Java concurrency framework can also be </a:t>
            </a:r>
            <a:r>
              <a:rPr lang="en-US" dirty="0" smtClean="0"/>
              <a:t>leveraged</a:t>
            </a:r>
            <a:endParaRPr lang="en-US" dirty="0" smtClean="0"/>
          </a:p>
          <a:p>
            <a:r>
              <a:rPr lang="en-US" dirty="0" smtClean="0"/>
              <a:t>Next week we will look at a component in Android to enable background long running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0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143000"/>
            <a:ext cx="8363938" cy="5573935"/>
          </a:xfrm>
        </p:spPr>
        <p:txBody>
          <a:bodyPr/>
          <a:lstStyle/>
          <a:p>
            <a:r>
              <a:rPr lang="en-US" dirty="0" smtClean="0"/>
              <a:t>As Android is based on Linux kernel there are a number of networking capabilities</a:t>
            </a:r>
          </a:p>
          <a:p>
            <a:r>
              <a:rPr lang="en-US" dirty="0" smtClean="0"/>
              <a:t>Apps have access to java.net package – which provides networking related classes</a:t>
            </a:r>
          </a:p>
          <a:p>
            <a:r>
              <a:rPr lang="en-US" dirty="0" smtClean="0"/>
              <a:t>Both stream based and datagram sockets are supported</a:t>
            </a:r>
          </a:p>
          <a:p>
            <a:r>
              <a:rPr lang="en-US" dirty="0" smtClean="0"/>
              <a:t>Package android.net has classes that help with network access beyond the normal java.net.* APIs</a:t>
            </a:r>
          </a:p>
          <a:p>
            <a:r>
              <a:rPr lang="en-US" dirty="0" smtClean="0"/>
              <a:t>Package </a:t>
            </a:r>
            <a:r>
              <a:rPr lang="en-US" dirty="0" err="1" smtClean="0"/>
              <a:t>android.net.wifi</a:t>
            </a:r>
            <a:r>
              <a:rPr lang="en-US" dirty="0" smtClean="0"/>
              <a:t> enables managing Wi-Fi functionality on the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4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19" y="274638"/>
            <a:ext cx="8229362" cy="715962"/>
          </a:xfrm>
        </p:spPr>
        <p:txBody>
          <a:bodyPr/>
          <a:lstStyle/>
          <a:p>
            <a:r>
              <a:rPr lang="en-US" dirty="0" smtClean="0"/>
              <a:t>Connecting to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990600"/>
            <a:ext cx="8363938" cy="6329577"/>
          </a:xfrm>
        </p:spPr>
        <p:txBody>
          <a:bodyPr/>
          <a:lstStyle/>
          <a:p>
            <a:r>
              <a:rPr lang="en-US" dirty="0" smtClean="0"/>
              <a:t>Android apps typically use HTTP protocol to send and receive data</a:t>
            </a:r>
          </a:p>
          <a:p>
            <a:r>
              <a:rPr lang="en-US" dirty="0" smtClean="0"/>
              <a:t>There are two main clients</a:t>
            </a:r>
          </a:p>
          <a:p>
            <a:pPr lvl="1"/>
            <a:r>
              <a:rPr lang="en-US" dirty="0" err="1" smtClean="0"/>
              <a:t>HttpURLConnection</a:t>
            </a:r>
            <a:endParaRPr lang="en-US" dirty="0" smtClean="0"/>
          </a:p>
          <a:p>
            <a:pPr lvl="1"/>
            <a:r>
              <a:rPr lang="en-US" dirty="0" smtClean="0"/>
              <a:t>Apache Http Client</a:t>
            </a:r>
          </a:p>
          <a:p>
            <a:r>
              <a:rPr lang="en-US" dirty="0" err="1" smtClean="0"/>
              <a:t>HttpURLConnection</a:t>
            </a:r>
            <a:r>
              <a:rPr lang="en-US" dirty="0" smtClean="0"/>
              <a:t> is a lightweight http client included in the Java runtime</a:t>
            </a:r>
          </a:p>
          <a:p>
            <a:r>
              <a:rPr lang="en-US" dirty="0" smtClean="0"/>
              <a:t>Apache Http Client has significantly larger footprint</a:t>
            </a:r>
          </a:p>
          <a:p>
            <a:r>
              <a:rPr lang="en-US" dirty="0" smtClean="0"/>
              <a:t>On older versions of Android (prior to 2.3) Apache Http client is recommended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6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143000"/>
            <a:ext cx="8363938" cy="5486400"/>
          </a:xfrm>
        </p:spPr>
        <p:txBody>
          <a:bodyPr/>
          <a:lstStyle/>
          <a:p>
            <a:r>
              <a:rPr lang="en-US" dirty="0" err="1" smtClean="0"/>
              <a:t>HttpURLConnection</a:t>
            </a:r>
            <a:r>
              <a:rPr lang="en-US" dirty="0" smtClean="0"/>
              <a:t> is recommended on the newer versions of Android</a:t>
            </a:r>
          </a:p>
          <a:p>
            <a:r>
              <a:rPr lang="en-US" dirty="0" smtClean="0"/>
              <a:t>Requires explicit access to the INTERNET in the manifest file of the app</a:t>
            </a:r>
          </a:p>
          <a:p>
            <a:r>
              <a:rPr lang="en-US" dirty="0" smtClean="0"/>
              <a:t>Data from the internet can be any format – most common being JSON, XML, CSV, Text</a:t>
            </a:r>
          </a:p>
          <a:p>
            <a:r>
              <a:rPr lang="en-US" dirty="0" smtClean="0"/>
              <a:t>Android apps can easily parse XML or JSON data</a:t>
            </a:r>
          </a:p>
          <a:p>
            <a:r>
              <a:rPr lang="en-US" dirty="0" smtClean="0"/>
              <a:t>For XML Android provides a Pull Parser (streaming parser)</a:t>
            </a:r>
          </a:p>
        </p:txBody>
      </p:sp>
    </p:spTree>
    <p:extLst>
      <p:ext uri="{BB962C8B-B14F-4D97-AF65-F5344CB8AC3E}">
        <p14:creationId xmlns:p14="http://schemas.microsoft.com/office/powerpoint/2010/main" val="415599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Parser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4674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5715000"/>
            <a:ext cx="7162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http://developer.android.com/training/basics/network-ops/xml.html</a:t>
            </a:r>
            <a:endParaRPr lang="en-US" dirty="0" smtClean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5410200"/>
            <a:ext cx="41910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Sample Code is available at</a:t>
            </a:r>
          </a:p>
        </p:txBody>
      </p:sp>
    </p:spTree>
    <p:extLst>
      <p:ext uri="{BB962C8B-B14F-4D97-AF65-F5344CB8AC3E}">
        <p14:creationId xmlns:p14="http://schemas.microsoft.com/office/powerpoint/2010/main" val="405378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984885"/>
          </a:xfrm>
        </p:spPr>
        <p:txBody>
          <a:bodyPr/>
          <a:lstStyle/>
          <a:p>
            <a:r>
              <a:rPr lang="en-US" dirty="0" smtClean="0"/>
              <a:t>Threads in Android</a:t>
            </a:r>
          </a:p>
          <a:p>
            <a:r>
              <a:rPr lang="en-US" dirty="0" smtClean="0"/>
              <a:t>Networking in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3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2412968"/>
          </a:xfrm>
        </p:spPr>
        <p:txBody>
          <a:bodyPr/>
          <a:lstStyle/>
          <a:p>
            <a:r>
              <a:rPr lang="en-US" dirty="0" smtClean="0"/>
              <a:t>JavaScript Object Notation</a:t>
            </a:r>
          </a:p>
          <a:p>
            <a:r>
              <a:rPr lang="en-US" dirty="0" smtClean="0"/>
              <a:t>Used to represent data in the form of attribute-value pairs</a:t>
            </a:r>
          </a:p>
          <a:p>
            <a:r>
              <a:rPr lang="en-US" dirty="0" smtClean="0"/>
              <a:t>Language independent although originated in the JavaScript world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962400"/>
            <a:ext cx="44005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19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664797"/>
          </a:xfrm>
        </p:spPr>
        <p:txBody>
          <a:bodyPr/>
          <a:lstStyle/>
          <a:p>
            <a:r>
              <a:rPr lang="en-US" dirty="0" smtClean="0"/>
              <a:t>JSON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990600"/>
            <a:ext cx="8363938" cy="5824823"/>
          </a:xfrm>
        </p:spPr>
        <p:txBody>
          <a:bodyPr/>
          <a:lstStyle/>
          <a:p>
            <a:r>
              <a:rPr lang="en-US" dirty="0" smtClean="0"/>
              <a:t>Data-interchange format</a:t>
            </a:r>
          </a:p>
          <a:p>
            <a:r>
              <a:rPr lang="en-US" dirty="0" smtClean="0"/>
              <a:t>Human-readable collection of data</a:t>
            </a:r>
          </a:p>
          <a:p>
            <a:r>
              <a:rPr lang="en-US" dirty="0" smtClean="0"/>
              <a:t>Capable of representing numbers, strings, </a:t>
            </a:r>
            <a:r>
              <a:rPr lang="en-US" dirty="0" err="1" smtClean="0"/>
              <a:t>booleans</a:t>
            </a:r>
            <a:r>
              <a:rPr lang="en-US" dirty="0" smtClean="0"/>
              <a:t>, null, arrays and objects</a:t>
            </a:r>
          </a:p>
          <a:p>
            <a:r>
              <a:rPr lang="en-US" dirty="0" smtClean="0"/>
              <a:t>JSON has become more popular than XML after AJAX became common in web sites</a:t>
            </a:r>
          </a:p>
          <a:p>
            <a:r>
              <a:rPr lang="en-US" dirty="0" smtClean="0"/>
              <a:t>Social media sites have adopted JSON as it allows for easy access to data from different domains</a:t>
            </a:r>
          </a:p>
          <a:p>
            <a:r>
              <a:rPr lang="en-US" dirty="0" smtClean="0"/>
              <a:t>Android has support for JSON in </a:t>
            </a:r>
            <a:r>
              <a:rPr lang="en-US" dirty="0" err="1" smtClean="0"/>
              <a:t>org.json</a:t>
            </a:r>
            <a:r>
              <a:rPr lang="en-US" dirty="0" smtClean="0"/>
              <a:t>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7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about Apache </a:t>
            </a:r>
            <a:r>
              <a:rPr lang="en-US" dirty="0" err="1" smtClean="0"/>
              <a:t>HttpClient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143000"/>
            <a:ext cx="8363938" cy="5640800"/>
          </a:xfrm>
        </p:spPr>
        <p:txBody>
          <a:bodyPr/>
          <a:lstStyle/>
          <a:p>
            <a:r>
              <a:rPr lang="en-US" dirty="0" smtClean="0"/>
              <a:t>You will find a lot of online samples using the Apache Http Client library</a:t>
            </a:r>
          </a:p>
          <a:p>
            <a:r>
              <a:rPr lang="en-US" dirty="0" smtClean="0"/>
              <a:t>Reasons why it is not recommended</a:t>
            </a:r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HttpClient</a:t>
            </a:r>
            <a:r>
              <a:rPr lang="en-US" dirty="0" smtClean="0"/>
              <a:t> is a separate open source project with its own releases and timelines. What is included in Android is an older version that was compatible with Android</a:t>
            </a:r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HttpClient</a:t>
            </a:r>
            <a:r>
              <a:rPr lang="en-US" dirty="0" smtClean="0"/>
              <a:t> is an extensive library compared to java.net implementation. Android team manages the java.net easily because of its limited </a:t>
            </a:r>
            <a:r>
              <a:rPr lang="en-US" dirty="0" smtClean="0"/>
              <a:t>capability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531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about Apache </a:t>
            </a:r>
            <a:r>
              <a:rPr lang="en-US" dirty="0" err="1" smtClean="0"/>
              <a:t>HttpClient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066800"/>
            <a:ext cx="8363938" cy="5717000"/>
          </a:xfrm>
        </p:spPr>
        <p:txBody>
          <a:bodyPr/>
          <a:lstStyle/>
          <a:p>
            <a:pPr lvl="1"/>
            <a:r>
              <a:rPr lang="en-US" dirty="0" smtClean="0"/>
              <a:t>Bugs </a:t>
            </a:r>
            <a:r>
              <a:rPr lang="en-US" dirty="0" smtClean="0"/>
              <a:t>in java.net have been fixed making it suitable on newer Android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Http Client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114800"/>
          </a:xfrm>
        </p:spPr>
        <p:txBody>
          <a:bodyPr/>
          <a:lstStyle/>
          <a:p>
            <a:r>
              <a:rPr lang="en-US" dirty="0" err="1" smtClean="0"/>
              <a:t>OkHttp</a:t>
            </a:r>
            <a:endParaRPr lang="en-US" dirty="0" smtClean="0"/>
          </a:p>
          <a:p>
            <a:r>
              <a:rPr lang="en-US" dirty="0" smtClean="0"/>
              <a:t>android-</a:t>
            </a:r>
            <a:r>
              <a:rPr lang="en-US" dirty="0" err="1" smtClean="0"/>
              <a:t>async</a:t>
            </a:r>
            <a:r>
              <a:rPr lang="en-US" dirty="0" smtClean="0"/>
              <a:t>-http</a:t>
            </a:r>
          </a:p>
          <a:p>
            <a:r>
              <a:rPr lang="en-US" dirty="0" smtClean="0"/>
              <a:t>Volley (Available in the Android source but has not been made it to a library yet)</a:t>
            </a:r>
          </a:p>
          <a:p>
            <a:r>
              <a:rPr lang="en-US" dirty="0" smtClean="0"/>
              <a:t>Picasso – specifically for downloading images</a:t>
            </a:r>
          </a:p>
        </p:txBody>
      </p:sp>
    </p:spTree>
    <p:extLst>
      <p:ext uri="{BB962C8B-B14F-4D97-AF65-F5344CB8AC3E}">
        <p14:creationId xmlns:p14="http://schemas.microsoft.com/office/powerpoint/2010/main" val="195118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19" y="274638"/>
            <a:ext cx="8229362" cy="715962"/>
          </a:xfrm>
        </p:spPr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990600"/>
            <a:ext cx="8363938" cy="5824823"/>
          </a:xfrm>
        </p:spPr>
        <p:txBody>
          <a:bodyPr/>
          <a:lstStyle/>
          <a:p>
            <a:r>
              <a:rPr lang="en-US" dirty="0" smtClean="0"/>
              <a:t>Stands for Representation State Transfer</a:t>
            </a:r>
          </a:p>
          <a:p>
            <a:r>
              <a:rPr lang="en-US" dirty="0" smtClean="0"/>
              <a:t>An architectural style for building apps</a:t>
            </a:r>
          </a:p>
          <a:p>
            <a:r>
              <a:rPr lang="en-US" dirty="0" smtClean="0"/>
              <a:t>Client/Server – there is a client that requests services from the server</a:t>
            </a:r>
          </a:p>
          <a:p>
            <a:r>
              <a:rPr lang="en-US" dirty="0" smtClean="0"/>
              <a:t>Stateless – Server does not hold context between requests</a:t>
            </a:r>
          </a:p>
          <a:p>
            <a:r>
              <a:rPr lang="en-US" dirty="0" smtClean="0"/>
              <a:t>Has a uniform interface that is supported by 4 verbs typically – PUT, POST, GET and DELETE supporting CRUD functionality</a:t>
            </a:r>
          </a:p>
          <a:p>
            <a:r>
              <a:rPr lang="en-US" dirty="0" smtClean="0"/>
              <a:t>REST typically uses HTTP as the protocol but can be extended to other protocols</a:t>
            </a:r>
          </a:p>
        </p:txBody>
      </p:sp>
    </p:spTree>
    <p:extLst>
      <p:ext uri="{BB962C8B-B14F-4D97-AF65-F5344CB8AC3E}">
        <p14:creationId xmlns:p14="http://schemas.microsoft.com/office/powerpoint/2010/main" val="289129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REST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382738"/>
          </a:xfrm>
        </p:spPr>
        <p:txBody>
          <a:bodyPr/>
          <a:lstStyle/>
          <a:p>
            <a:r>
              <a:rPr lang="en-US" dirty="0" smtClean="0"/>
              <a:t>REST endpoints are based on HTTP protocol</a:t>
            </a:r>
          </a:p>
          <a:p>
            <a:r>
              <a:rPr lang="en-US" dirty="0" smtClean="0"/>
              <a:t>Basic </a:t>
            </a:r>
            <a:r>
              <a:rPr lang="en-US" dirty="0" err="1" smtClean="0"/>
              <a:t>HttpURLConnection</a:t>
            </a:r>
            <a:r>
              <a:rPr lang="en-US" dirty="0" smtClean="0"/>
              <a:t> is sufficient to get and post data to the endpoints</a:t>
            </a:r>
          </a:p>
          <a:p>
            <a:r>
              <a:rPr lang="en-US" dirty="0" smtClean="0"/>
              <a:t>REST endpoints can either serve JSON or XML data</a:t>
            </a:r>
          </a:p>
          <a:p>
            <a:r>
              <a:rPr lang="en-US" dirty="0" smtClean="0"/>
              <a:t>JSON is popular for data transfer with Web 2.0 based apps and services</a:t>
            </a:r>
          </a:p>
          <a:p>
            <a:r>
              <a:rPr lang="en-US" dirty="0" smtClean="0"/>
              <a:t>JSON data has JSON object and JSON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5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481227"/>
          </a:xfrm>
        </p:spPr>
        <p:txBody>
          <a:bodyPr/>
          <a:lstStyle/>
          <a:p>
            <a:r>
              <a:rPr lang="en-US" dirty="0" smtClean="0"/>
              <a:t>Perform network operations on separate thread from user interface</a:t>
            </a:r>
          </a:p>
          <a:p>
            <a:r>
              <a:rPr lang="en-US" dirty="0" smtClean="0"/>
              <a:t>Networks are unreliable</a:t>
            </a:r>
          </a:p>
          <a:p>
            <a:r>
              <a:rPr lang="en-US" dirty="0" smtClean="0"/>
              <a:t>Provides better user experience</a:t>
            </a:r>
          </a:p>
          <a:p>
            <a:r>
              <a:rPr lang="en-US" dirty="0" smtClean="0"/>
              <a:t>Make use of </a:t>
            </a:r>
            <a:r>
              <a:rPr lang="en-US" dirty="0" err="1" smtClean="0"/>
              <a:t>AsyncTask</a:t>
            </a:r>
            <a:r>
              <a:rPr lang="en-US" dirty="0" smtClean="0"/>
              <a:t> class for best performance</a:t>
            </a:r>
          </a:p>
          <a:p>
            <a:r>
              <a:rPr lang="en-US" dirty="0" smtClean="0"/>
              <a:t>For multiple parallel transfers you can use custom executors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2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19" y="274638"/>
            <a:ext cx="8229362" cy="944562"/>
          </a:xfrm>
        </p:spPr>
        <p:txBody>
          <a:bodyPr/>
          <a:lstStyle/>
          <a:p>
            <a:r>
              <a:rPr lang="en-US" dirty="0" smtClean="0"/>
              <a:t>Managing Network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219200"/>
            <a:ext cx="8363938" cy="5497735"/>
          </a:xfrm>
        </p:spPr>
        <p:txBody>
          <a:bodyPr/>
          <a:lstStyle/>
          <a:p>
            <a:r>
              <a:rPr lang="en-US" dirty="0" smtClean="0"/>
              <a:t>If the app performs lot of network operations, provide a setting for the user to choose – Wi-Fi </a:t>
            </a:r>
            <a:r>
              <a:rPr lang="en-US" dirty="0" err="1" smtClean="0"/>
              <a:t>vs</a:t>
            </a:r>
            <a:r>
              <a:rPr lang="en-US" dirty="0" smtClean="0"/>
              <a:t> Mobile</a:t>
            </a:r>
          </a:p>
          <a:p>
            <a:r>
              <a:rPr lang="en-US" dirty="0" smtClean="0"/>
              <a:t>A device can use various types of network connections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ConnectivityManager</a:t>
            </a:r>
            <a:r>
              <a:rPr lang="en-US" dirty="0" smtClean="0"/>
              <a:t> to check the network type before initiating a network op</a:t>
            </a:r>
          </a:p>
          <a:p>
            <a:r>
              <a:rPr lang="en-US" dirty="0" smtClean="0"/>
              <a:t>Favor Wi-Fi over metered network</a:t>
            </a:r>
          </a:p>
          <a:p>
            <a:r>
              <a:rPr lang="en-US" dirty="0" smtClean="0"/>
              <a:t>Common strategy is to fetch large data only if Wi-Fi is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2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1969770"/>
          </a:xfrm>
        </p:spPr>
        <p:txBody>
          <a:bodyPr/>
          <a:lstStyle/>
          <a:p>
            <a:r>
              <a:rPr lang="en-US" dirty="0" smtClean="0"/>
              <a:t>Get the </a:t>
            </a:r>
            <a:r>
              <a:rPr lang="en-US" dirty="0" err="1" smtClean="0"/>
              <a:t>ConnectivityManager</a:t>
            </a:r>
            <a:r>
              <a:rPr lang="en-US" dirty="0" smtClean="0"/>
              <a:t> service</a:t>
            </a:r>
          </a:p>
          <a:p>
            <a:r>
              <a:rPr lang="en-US" dirty="0" smtClean="0"/>
              <a:t>Get the </a:t>
            </a:r>
            <a:r>
              <a:rPr lang="en-US" dirty="0" err="1" smtClean="0"/>
              <a:t>NetworkInfo</a:t>
            </a:r>
            <a:r>
              <a:rPr lang="en-US" dirty="0" smtClean="0"/>
              <a:t> instance</a:t>
            </a:r>
          </a:p>
          <a:p>
            <a:r>
              <a:rPr lang="en-US" dirty="0" smtClean="0"/>
              <a:t>Query the </a:t>
            </a:r>
            <a:r>
              <a:rPr lang="en-US" dirty="0" err="1" smtClean="0"/>
              <a:t>NetworkInfo</a:t>
            </a:r>
            <a:r>
              <a:rPr lang="en-US" dirty="0" smtClean="0"/>
              <a:t> instance for </a:t>
            </a:r>
            <a:r>
              <a:rPr lang="en-US" dirty="0" err="1" smtClean="0"/>
              <a:t>Wifi</a:t>
            </a:r>
            <a:r>
              <a:rPr lang="en-US" dirty="0" smtClean="0"/>
              <a:t> or Mobile network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38600"/>
            <a:ext cx="59531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4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367623"/>
          </a:xfrm>
        </p:spPr>
        <p:txBody>
          <a:bodyPr/>
          <a:lstStyle/>
          <a:p>
            <a:r>
              <a:rPr lang="en-US" dirty="0" smtClean="0"/>
              <a:t>Multithreading enables better performance and responsiveness of the user interface</a:t>
            </a:r>
          </a:p>
          <a:p>
            <a:r>
              <a:rPr lang="en-US" dirty="0" smtClean="0"/>
              <a:t>A thread in Java is implemented via </a:t>
            </a:r>
            <a:r>
              <a:rPr lang="en-US" dirty="0" err="1" smtClean="0"/>
              <a:t>java.lang.Thread</a:t>
            </a:r>
            <a:endParaRPr lang="en-US" dirty="0" smtClean="0"/>
          </a:p>
          <a:p>
            <a:r>
              <a:rPr lang="en-US" dirty="0" smtClean="0"/>
              <a:t>Basic execution unit in Java</a:t>
            </a:r>
          </a:p>
          <a:p>
            <a:r>
              <a:rPr lang="en-US" dirty="0" smtClean="0"/>
              <a:t>Thread starts and exits when the task performed by the thread is finished</a:t>
            </a:r>
          </a:p>
          <a:p>
            <a:r>
              <a:rPr lang="en-US" dirty="0" smtClean="0"/>
              <a:t>In Java Runnable interface implementations are another abstraction over threads</a:t>
            </a:r>
          </a:p>
        </p:txBody>
      </p:sp>
    </p:spTree>
    <p:extLst>
      <p:ext uri="{BB962C8B-B14F-4D97-AF65-F5344CB8AC3E}">
        <p14:creationId xmlns:p14="http://schemas.microsoft.com/office/powerpoint/2010/main" val="295561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for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382738"/>
          </a:xfrm>
        </p:spPr>
        <p:txBody>
          <a:bodyPr/>
          <a:lstStyle/>
          <a:p>
            <a:r>
              <a:rPr lang="en-US" dirty="0" err="1" smtClean="0"/>
              <a:t>Prefetch</a:t>
            </a:r>
            <a:r>
              <a:rPr lang="en-US" dirty="0" smtClean="0"/>
              <a:t> data in a single burst over a single connection</a:t>
            </a:r>
          </a:p>
          <a:p>
            <a:r>
              <a:rPr lang="en-US" dirty="0" smtClean="0"/>
              <a:t>Aggressive prefetching is bad as well</a:t>
            </a:r>
          </a:p>
          <a:p>
            <a:r>
              <a:rPr lang="en-US" dirty="0" smtClean="0"/>
              <a:t>Recommended – </a:t>
            </a:r>
            <a:r>
              <a:rPr lang="en-US" dirty="0" err="1" smtClean="0"/>
              <a:t>prefetch</a:t>
            </a:r>
            <a:r>
              <a:rPr lang="en-US" dirty="0" smtClean="0"/>
              <a:t> data so you will only need to initiate another download every 2 to 5 </a:t>
            </a:r>
            <a:r>
              <a:rPr lang="en-US" dirty="0" err="1" smtClean="0"/>
              <a:t>mins</a:t>
            </a:r>
            <a:r>
              <a:rPr lang="en-US" dirty="0" smtClean="0"/>
              <a:t> in the order of 1 to 5 MB</a:t>
            </a:r>
          </a:p>
          <a:p>
            <a:r>
              <a:rPr lang="en-US" dirty="0" smtClean="0"/>
              <a:t>Batch transfers by </a:t>
            </a:r>
            <a:r>
              <a:rPr lang="en-US" dirty="0" err="1" smtClean="0"/>
              <a:t>queieing</a:t>
            </a:r>
            <a:r>
              <a:rPr lang="en-US" dirty="0" smtClean="0"/>
              <a:t> delay tolerant transfers to limit the number of sessions</a:t>
            </a:r>
          </a:p>
          <a:p>
            <a:r>
              <a:rPr lang="en-US" dirty="0" smtClean="0"/>
              <a:t>Reduce number of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9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219200"/>
            <a:ext cx="8363938" cy="5257800"/>
          </a:xfrm>
        </p:spPr>
        <p:txBody>
          <a:bodyPr/>
          <a:lstStyle/>
          <a:p>
            <a:r>
              <a:rPr lang="en-US" dirty="0"/>
              <a:t>Android apps also adhere to the threading model built into the Java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It is assumed that you have some familiarity with Java threading API</a:t>
            </a:r>
          </a:p>
          <a:p>
            <a:r>
              <a:rPr lang="en-US" dirty="0" smtClean="0"/>
              <a:t>If you are not familiar with the terms – synchronization, monitors, locks, executors, pick up a Java Programming language book and brush up the basics of Java threads and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0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219200"/>
            <a:ext cx="8363938" cy="5497735"/>
          </a:xfrm>
        </p:spPr>
        <p:txBody>
          <a:bodyPr/>
          <a:lstStyle/>
          <a:p>
            <a:r>
              <a:rPr lang="en-US" dirty="0" smtClean="0"/>
              <a:t>When an app is launched the system creates a thread of execution for the app called “main”</a:t>
            </a:r>
          </a:p>
          <a:p>
            <a:r>
              <a:rPr lang="en-US" dirty="0" smtClean="0"/>
              <a:t>This thread is responsible for dispatching </a:t>
            </a:r>
            <a:r>
              <a:rPr lang="en-US" dirty="0" smtClean="0"/>
              <a:t>events (clicks, swipes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  <a:r>
              <a:rPr lang="en-US" dirty="0" smtClean="0"/>
              <a:t>to the UI elements</a:t>
            </a:r>
          </a:p>
          <a:p>
            <a:r>
              <a:rPr lang="en-US" dirty="0" smtClean="0"/>
              <a:t>It is typically called the UI thread</a:t>
            </a:r>
          </a:p>
          <a:p>
            <a:r>
              <a:rPr lang="en-US" dirty="0" smtClean="0"/>
              <a:t>In addition, Android runs all components in the UI thread</a:t>
            </a:r>
          </a:p>
          <a:p>
            <a:r>
              <a:rPr lang="en-US" dirty="0" smtClean="0"/>
              <a:t>If you need to perform a long running operation in response to user interaction, then that operation can tie up the UI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8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143000"/>
            <a:ext cx="8363938" cy="5334000"/>
          </a:xfrm>
        </p:spPr>
        <p:txBody>
          <a:bodyPr/>
          <a:lstStyle/>
          <a:p>
            <a:r>
              <a:rPr lang="en-US" dirty="0" smtClean="0"/>
              <a:t>Results in a poor user experience and performance for the app</a:t>
            </a:r>
          </a:p>
          <a:p>
            <a:r>
              <a:rPr lang="en-US" dirty="0" smtClean="0"/>
              <a:t>If the UI thread is performing long running operations, the app becomes unresponsive to the user</a:t>
            </a:r>
          </a:p>
          <a:p>
            <a:r>
              <a:rPr lang="en-US" dirty="0" smtClean="0"/>
              <a:t>Android prevents this scenario by intervening to display the “application not responding” ANR dialog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029200"/>
            <a:ext cx="20764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8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143000"/>
            <a:ext cx="8363938" cy="5573935"/>
          </a:xfrm>
        </p:spPr>
        <p:txBody>
          <a:bodyPr/>
          <a:lstStyle/>
          <a:p>
            <a:r>
              <a:rPr lang="en-US" dirty="0" smtClean="0"/>
              <a:t>Android allows the user to force quit the application via the ANR dialog</a:t>
            </a:r>
          </a:p>
          <a:p>
            <a:r>
              <a:rPr lang="en-US" dirty="0" smtClean="0"/>
              <a:t>If the UI thread is blocked for more than a few seconds (currently 5), the user is prevented with the ANR dialog</a:t>
            </a:r>
          </a:p>
          <a:p>
            <a:r>
              <a:rPr lang="en-US" dirty="0" smtClean="0"/>
              <a:t>To resolve this issue, the long running task can be off loaded to a worker thread specifically created for that purpose</a:t>
            </a:r>
          </a:p>
          <a:p>
            <a:r>
              <a:rPr lang="en-US" dirty="0" smtClean="0"/>
              <a:t>But once the task is done and it might need to update the UI to provide feedback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143000"/>
            <a:ext cx="8363938" cy="5562600"/>
          </a:xfrm>
        </p:spPr>
        <p:txBody>
          <a:bodyPr/>
          <a:lstStyle/>
          <a:p>
            <a:r>
              <a:rPr lang="en-US" dirty="0" smtClean="0"/>
              <a:t>When the worker thread updates the UI element (say a </a:t>
            </a:r>
            <a:r>
              <a:rPr lang="en-US" dirty="0" err="1" smtClean="0"/>
              <a:t>TextView</a:t>
            </a:r>
            <a:r>
              <a:rPr lang="en-US" dirty="0" smtClean="0"/>
              <a:t>), the app crashes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 because the Android UI toolkit is not thread-safe</a:t>
            </a:r>
          </a:p>
          <a:p>
            <a:r>
              <a:rPr lang="en-US" dirty="0" smtClean="0"/>
              <a:t>This means the UI elements can only be updated via the UI thread and not from the worker thread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75" y="2286000"/>
            <a:ext cx="43148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47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143000"/>
            <a:ext cx="8363938" cy="5638800"/>
          </a:xfrm>
        </p:spPr>
        <p:txBody>
          <a:bodyPr/>
          <a:lstStyle/>
          <a:p>
            <a:r>
              <a:rPr lang="en-US" dirty="0" smtClean="0"/>
              <a:t>One way to update the UI from the worker threads is via a call to </a:t>
            </a:r>
            <a:r>
              <a:rPr lang="en-US" dirty="0" err="1" smtClean="0"/>
              <a:t>Activity.runOnUiThread</a:t>
            </a:r>
            <a:r>
              <a:rPr lang="en-US" dirty="0" smtClean="0"/>
              <a:t>() which takes in a Runnable instance</a:t>
            </a:r>
          </a:p>
          <a:p>
            <a:r>
              <a:rPr lang="en-US" dirty="0" smtClean="0"/>
              <a:t>Alternatively each view has a post() and </a:t>
            </a:r>
            <a:r>
              <a:rPr lang="en-US" dirty="0" err="1" smtClean="0"/>
              <a:t>postDelayed</a:t>
            </a:r>
            <a:r>
              <a:rPr lang="en-US" dirty="0" smtClean="0"/>
              <a:t>() methods that can be used to update the UI elements from the worker thread</a:t>
            </a:r>
          </a:p>
          <a:p>
            <a:r>
              <a:rPr lang="en-US" dirty="0" smtClean="0"/>
              <a:t>But using the above models work for simple apps but very quickly the complexity of app can make such code complex and unmaintainable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2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PPTheme">
  <a:themeElements>
    <a:clrScheme name="Custom 15">
      <a:dk1>
        <a:sysClr val="windowText" lastClr="000000"/>
      </a:dk1>
      <a:lt1>
        <a:sysClr val="window" lastClr="FFFFFF"/>
      </a:lt1>
      <a:dk2>
        <a:srgbClr val="535455"/>
      </a:dk2>
      <a:lt2>
        <a:srgbClr val="FDE9D3"/>
      </a:lt2>
      <a:accent1>
        <a:srgbClr val="F79524"/>
      </a:accent1>
      <a:accent2>
        <a:srgbClr val="F7BC24"/>
      </a:accent2>
      <a:accent3>
        <a:srgbClr val="8E8E8E"/>
      </a:accent3>
      <a:accent4>
        <a:srgbClr val="2C3BAA"/>
      </a:accent4>
      <a:accent5>
        <a:srgbClr val="1D739C"/>
      </a:accent5>
      <a:accent6>
        <a:srgbClr val="1E9C7C"/>
      </a:accent6>
      <a:hlink>
        <a:srgbClr val="B3BAEB"/>
      </a:hlink>
      <a:folHlink>
        <a:srgbClr val="6BBBE3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 with Consolas font for code slides">
  <a:themeElements>
    <a:clrScheme name="5-10136_SharePoint_Conference_v01">
      <a:dk1>
        <a:sysClr val="windowText" lastClr="000000"/>
      </a:dk1>
      <a:lt1>
        <a:sysClr val="window" lastClr="FFFFFF"/>
      </a:lt1>
      <a:dk2>
        <a:srgbClr val="535455"/>
      </a:dk2>
      <a:lt2>
        <a:srgbClr val="FDE9D3"/>
      </a:lt2>
      <a:accent1>
        <a:srgbClr val="F79524"/>
      </a:accent1>
      <a:accent2>
        <a:srgbClr val="F7BC24"/>
      </a:accent2>
      <a:accent3>
        <a:srgbClr val="8E8E8E"/>
      </a:accent3>
      <a:accent4>
        <a:srgbClr val="2C3BAA"/>
      </a:accent4>
      <a:accent5>
        <a:srgbClr val="1D739C"/>
      </a:accent5>
      <a:accent6>
        <a:srgbClr val="1E9C7C"/>
      </a:accent6>
      <a:hlink>
        <a:srgbClr val="2C3BAA"/>
      </a:hlink>
      <a:folHlink>
        <a:srgbClr val="1D739C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PPTheme</Template>
  <TotalTime>1942</TotalTime>
  <Words>1437</Words>
  <Application>Microsoft Office PowerPoint</Application>
  <PresentationFormat>On-screen Show (4:3)</PresentationFormat>
  <Paragraphs>163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PPTheme</vt:lpstr>
      <vt:lpstr>Custom Design</vt:lpstr>
      <vt:lpstr>White with Consolas font for code slides</vt:lpstr>
      <vt:lpstr>COMP 3617</vt:lpstr>
      <vt:lpstr>Agenda</vt:lpstr>
      <vt:lpstr>Multithreading in Java</vt:lpstr>
      <vt:lpstr>Multithreading in Java</vt:lpstr>
      <vt:lpstr>Threads in Android</vt:lpstr>
      <vt:lpstr>Threads in Android</vt:lpstr>
      <vt:lpstr>Threads in Android</vt:lpstr>
      <vt:lpstr>Threads in Android</vt:lpstr>
      <vt:lpstr>Threads in Android</vt:lpstr>
      <vt:lpstr>AsyncTask</vt:lpstr>
      <vt:lpstr>AsyncTask</vt:lpstr>
      <vt:lpstr>AsyncTask Class</vt:lpstr>
      <vt:lpstr>AsyncTask Class</vt:lpstr>
      <vt:lpstr>AsyncTask Class Usage</vt:lpstr>
      <vt:lpstr>Alternatives to AsyncTask</vt:lpstr>
      <vt:lpstr>Android Networking</vt:lpstr>
      <vt:lpstr>Connecting to the Internet</vt:lpstr>
      <vt:lpstr>Connecting to the Internet</vt:lpstr>
      <vt:lpstr>XML Parser</vt:lpstr>
      <vt:lpstr>JSON</vt:lpstr>
      <vt:lpstr>JSON</vt:lpstr>
      <vt:lpstr>Note about Apache HttpClient</vt:lpstr>
      <vt:lpstr>Note about Apache HttpClient</vt:lpstr>
      <vt:lpstr>Alternatives Http Client Libraries</vt:lpstr>
      <vt:lpstr>REST</vt:lpstr>
      <vt:lpstr>Connecting to REST service</vt:lpstr>
      <vt:lpstr>Network Connections</vt:lpstr>
      <vt:lpstr>Managing Network Usage</vt:lpstr>
      <vt:lpstr>Network State</vt:lpstr>
      <vt:lpstr>Best practices for Data Transfer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3617</dc:title>
  <dc:creator>IUnknown</dc:creator>
  <cp:lastModifiedBy>IUnknown</cp:lastModifiedBy>
  <cp:revision>45</cp:revision>
  <dcterms:created xsi:type="dcterms:W3CDTF">2013-11-04T02:22:17Z</dcterms:created>
  <dcterms:modified xsi:type="dcterms:W3CDTF">2016-03-10T06:48:49Z</dcterms:modified>
</cp:coreProperties>
</file>