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5" r:id="rId5"/>
    <p:sldId id="266" r:id="rId6"/>
    <p:sldId id="267" r:id="rId7"/>
    <p:sldId id="283" r:id="rId8"/>
    <p:sldId id="268" r:id="rId9"/>
    <p:sldId id="279" r:id="rId10"/>
    <p:sldId id="269" r:id="rId11"/>
    <p:sldId id="270" r:id="rId12"/>
    <p:sldId id="281" r:id="rId13"/>
    <p:sldId id="271" r:id="rId14"/>
    <p:sldId id="272" r:id="rId15"/>
    <p:sldId id="280" r:id="rId16"/>
    <p:sldId id="257" r:id="rId17"/>
    <p:sldId id="258" r:id="rId18"/>
    <p:sldId id="261" r:id="rId19"/>
    <p:sldId id="259" r:id="rId20"/>
    <p:sldId id="282" r:id="rId21"/>
    <p:sldId id="260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66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8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04091" y="2794000"/>
            <a:ext cx="8058909" cy="1295400"/>
          </a:xfrm>
        </p:spPr>
        <p:txBody>
          <a:bodyPr anchor="ctr">
            <a:noAutofit/>
          </a:bodyPr>
          <a:lstStyle>
            <a:lvl1pPr algn="l">
              <a:lnSpc>
                <a:spcPct val="90000"/>
              </a:lnSpc>
              <a:defRPr sz="7200" b="0" spc="-267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4088" y="4845344"/>
            <a:ext cx="5020764" cy="920456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4300" spc="-67" baseline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  <a:lvl2pPr marL="60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228601"/>
            <a:ext cx="7690114" cy="1384995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4700" b="1" i="1" u="none" strike="noStrike" kern="1200" cap="none" spc="-856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1218887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83774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A8E2A6-1476-4B5C-8582-E2A43CBCF3D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252480-5FD8-42C6-91E7-0DBADFD3F1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1" y="2130430"/>
            <a:ext cx="7772043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59" y="3886200"/>
            <a:ext cx="640008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9FE5D-84EF-4169-B1FF-C007F858B4BD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91DFB-5793-4FF1-88AA-7EB82AFC4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CE434-3095-4C52-A9B5-4572A68A6805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5CF60-8359-4F80-A6D5-1F957F5F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900" y="4406905"/>
            <a:ext cx="777204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900" y="2906713"/>
            <a:ext cx="777204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06035-0851-4D2A-9724-2EC33180634B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BBBC-B5C6-4907-8978-C2275A7EC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7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320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65" y="1600205"/>
            <a:ext cx="40575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361A0-B942-4F89-B92E-DD1D8F6C9DEB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FC105-0AE9-4175-BA8A-2B4B5D6E0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19" y="1535113"/>
            <a:ext cx="40396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174875"/>
            <a:ext cx="403965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47" y="1535113"/>
            <a:ext cx="4042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47" y="2174875"/>
            <a:ext cx="4042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D1EE-F8DA-4BCF-A745-E927D64189D1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2FA2B-C02A-419D-BD5E-FEFE2244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37B36-B55B-436A-B9CF-F3B99A3DF562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20645-CD83-4BA0-BF56-47C9EFB21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5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FA6B1-E957-4C1C-A209-B0EFFC098C4B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F4473-79A5-466A-832E-B8FCC290F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7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0" y="273050"/>
            <a:ext cx="300830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87" y="273055"/>
            <a:ext cx="511149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0" y="1435103"/>
            <a:ext cx="300830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DAA6D-E708-4B03-AA15-18B39A4D9F14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992B5-B14A-4968-9651-3178172F6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200054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304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358" y="4800600"/>
            <a:ext cx="54866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358" y="612775"/>
            <a:ext cx="54866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358" y="5367338"/>
            <a:ext cx="54866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9173-3F77-4825-AF84-A9DE23AB6A1C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D8B8-227A-4462-957A-F9368865B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3D1D-FA12-40A1-8A58-0587F13EB292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DE3F3-7359-40EA-8AB4-3AFE73B0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0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38" y="274643"/>
            <a:ext cx="205674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320" y="274643"/>
            <a:ext cx="60582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CF6C1-9508-46BB-B8EB-FC3C7632DA27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263D-2243-4089-8902-730D5744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01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8" y="1905007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0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0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85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74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8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PE5"/>
          <p:cNvPicPr>
            <a:picLocks noChangeAspect="1" noChangeArrowheads="1"/>
          </p:cNvPicPr>
          <p:nvPr/>
        </p:nvPicPr>
        <p:blipFill>
          <a:blip r:embed="rId2" cstate="print"/>
          <a:srcRect b="6493"/>
          <a:stretch>
            <a:fillRect/>
          </a:stretch>
        </p:blipFill>
        <p:spPr bwMode="auto">
          <a:xfrm>
            <a:off x="216625" y="182116"/>
            <a:ext cx="1614469" cy="5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27230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705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8F57B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7"/>
            <a:ext cx="9144001" cy="619125"/>
          </a:xfrm>
          <a:solidFill>
            <a:srgbClr val="FFFF99"/>
          </a:solidFill>
        </p:spPr>
        <p:txBody>
          <a:bodyPr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7945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>
            <a:spLocks/>
          </p:cNvSpPr>
          <p:nvPr/>
        </p:nvSpPr>
        <p:spPr>
          <a:xfrm>
            <a:off x="95275" y="6400804"/>
            <a:ext cx="2132964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1218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6DABA-E178-49C8-B135-4378B6D3DD69}" type="slidenum">
              <a:rPr kumimoji="0" lang="en-US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8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65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marL="460375" indent="-4603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663" indent="-395288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888" indent="-40322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963" indent="-3460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1513" indent="-3365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Blip>
          <a:blip r:embed="rId15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319" y="274638"/>
            <a:ext cx="82293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319" y="1600203"/>
            <a:ext cx="82293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1" y="6356353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CD27D15-CB02-415C-BDA2-081D4F3E2320}" type="datetimeFigureOut">
              <a:rPr lang="en-US"/>
              <a:pPr>
                <a:defRPr/>
              </a:pPr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3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63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717" y="6356353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63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420C3F7-E717-42F9-B905-2A0C4C0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white rectangl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2"/>
          <a:stretch>
            <a:fillRect/>
          </a:stretch>
        </p:blipFill>
        <p:spPr bwMode="auto">
          <a:xfrm>
            <a:off x="0" y="1300165"/>
            <a:ext cx="9144000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6667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905000"/>
            <a:ext cx="8363937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800" kern="1200" spc="-150" dirty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latin typeface="+mj-lt"/>
          <a:ea typeface="+mn-ea"/>
          <a:cs typeface="Arial" charset="0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Segoe UI" pitchFamily="34" charset="0"/>
          <a:cs typeface="Arial" pitchFamily="34" charset="0"/>
        </a:defRPr>
      </a:lvl9pPr>
    </p:titleStyle>
    <p:bodyStyle>
      <a:lvl1pPr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30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1pPr>
      <a:lvl2pPr marL="384175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8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2pPr>
      <a:lvl3pPr marL="760413" indent="-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3pPr>
      <a:lvl4pPr marL="1093788" indent="6350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4pPr>
      <a:lvl5pPr marL="1425575" algn="l" defTabSz="912813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gradFill>
            <a:gsLst>
              <a:gs pos="0">
                <a:srgbClr val="000000"/>
              </a:gs>
              <a:gs pos="86000">
                <a:srgbClr val="000000"/>
              </a:gs>
            </a:gsLst>
            <a:lin ang="5400000" scaled="0"/>
          </a:gradFill>
          <a:latin typeface="Consolas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3617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628960"/>
          </a:xfrm>
        </p:spPr>
        <p:txBody>
          <a:bodyPr/>
          <a:lstStyle/>
          <a:p>
            <a:r>
              <a:rPr lang="en-US" dirty="0" smtClean="0"/>
              <a:t>Started Service – Created by Start request and destroyed by Stop request. Start requests pass data to the Service. Example of services we cover in this lecture</a:t>
            </a:r>
          </a:p>
          <a:p>
            <a:r>
              <a:rPr lang="en-US" dirty="0" smtClean="0"/>
              <a:t>Bound Service – Created when an Android component binds to the service and destroyed when all the components are unbound from it. Advanced topic, we will not be covering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7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792162"/>
          </a:xfrm>
        </p:spPr>
        <p:txBody>
          <a:bodyPr/>
          <a:lstStyle/>
          <a:p>
            <a:r>
              <a:rPr lang="en-US" dirty="0" smtClean="0"/>
              <a:t>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5726335"/>
          </a:xfrm>
        </p:spPr>
        <p:txBody>
          <a:bodyPr/>
          <a:lstStyle/>
          <a:p>
            <a:r>
              <a:rPr lang="en-US" dirty="0" smtClean="0"/>
              <a:t>A service that maintains a queue of intents</a:t>
            </a:r>
          </a:p>
          <a:p>
            <a:r>
              <a:rPr lang="en-US" dirty="0" smtClean="0"/>
              <a:t>Executes one intent at a time in a worker thread</a:t>
            </a:r>
          </a:p>
          <a:p>
            <a:r>
              <a:rPr lang="en-US" dirty="0" smtClean="0"/>
              <a:t>Ideal for many background tasks where the UI dispatches work but does not require immediate response</a:t>
            </a:r>
          </a:p>
          <a:p>
            <a:r>
              <a:rPr lang="en-US" dirty="0" smtClean="0"/>
              <a:t>Allows for clean separation of concerns and code – for instance all networking code is managed by the intent service</a:t>
            </a:r>
          </a:p>
          <a:p>
            <a:r>
              <a:rPr lang="en-US" dirty="0" smtClean="0"/>
              <a:t>Any other scenario where you don’t need a permanent always on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1020762"/>
          </a:xfrm>
        </p:spPr>
        <p:txBody>
          <a:bodyPr/>
          <a:lstStyle/>
          <a:p>
            <a:r>
              <a:rPr lang="en-US" dirty="0" smtClean="0"/>
              <a:t>Intent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596223"/>
          </a:xfrm>
        </p:spPr>
        <p:txBody>
          <a:bodyPr/>
          <a:lstStyle/>
          <a:p>
            <a:r>
              <a:rPr lang="en-US" dirty="0" smtClean="0"/>
              <a:t>An intent service’s intents are commands</a:t>
            </a:r>
          </a:p>
          <a:p>
            <a:r>
              <a:rPr lang="en-US" dirty="0" smtClean="0"/>
              <a:t>Each command can tell the service to do something specific</a:t>
            </a:r>
          </a:p>
          <a:p>
            <a:r>
              <a:rPr lang="en-US" dirty="0" smtClean="0"/>
              <a:t>It is started upon receiving the first command</a:t>
            </a:r>
          </a:p>
          <a:p>
            <a:r>
              <a:rPr lang="en-US" dirty="0" smtClean="0"/>
              <a:t>Calls </a:t>
            </a:r>
            <a:r>
              <a:rPr lang="en-US" dirty="0" err="1" smtClean="0"/>
              <a:t>onHandleIntent</a:t>
            </a:r>
            <a:r>
              <a:rPr lang="en-US" dirty="0" smtClean="0"/>
              <a:t>(intent) method on the background thread for each intent</a:t>
            </a:r>
          </a:p>
          <a:p>
            <a:r>
              <a:rPr lang="en-US" dirty="0" smtClean="0"/>
              <a:t>Commands are put on a queue</a:t>
            </a:r>
          </a:p>
          <a:p>
            <a:r>
              <a:rPr lang="en-US" dirty="0" smtClean="0"/>
              <a:t>Where there are no commands to process the queue, the service stops and is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Service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49339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4800"/>
            <a:ext cx="48101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4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868362"/>
          </a:xfrm>
        </p:spPr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r>
              <a:rPr lang="en-US" dirty="0" smtClean="0"/>
              <a:t>Application Component in Android</a:t>
            </a:r>
          </a:p>
          <a:p>
            <a:r>
              <a:rPr lang="en-US" dirty="0" smtClean="0"/>
              <a:t>Enable apps to receive intents that are broadcast by the system, components in the app or other apps</a:t>
            </a:r>
          </a:p>
          <a:p>
            <a:r>
              <a:rPr lang="en-US" dirty="0" smtClean="0"/>
              <a:t>Receives broadcast intents even if other components of the app are not running</a:t>
            </a:r>
          </a:p>
          <a:p>
            <a:r>
              <a:rPr lang="en-US" dirty="0" smtClean="0"/>
              <a:t>Two ways to make a broadcast receiver known to the system</a:t>
            </a:r>
          </a:p>
          <a:p>
            <a:pPr lvl="1"/>
            <a:r>
              <a:rPr lang="en-US" dirty="0" smtClean="0"/>
              <a:t>Declare in the manifest file</a:t>
            </a:r>
          </a:p>
          <a:p>
            <a:pPr lvl="1"/>
            <a:r>
              <a:rPr lang="en-US" dirty="0" smtClean="0"/>
              <a:t>Create the receiver dynamically in code and register with </a:t>
            </a:r>
            <a:r>
              <a:rPr lang="en-US" dirty="0" err="1" smtClean="0"/>
              <a:t>registerReceiver</a:t>
            </a:r>
            <a:r>
              <a:rPr lang="en-US" dirty="0" smtClean="0"/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6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170646"/>
          </a:xfrm>
        </p:spPr>
        <p:txBody>
          <a:bodyPr/>
          <a:lstStyle/>
          <a:p>
            <a:r>
              <a:rPr lang="en-US" dirty="0" smtClean="0"/>
              <a:t>When registering a receiver dynamically in an activity, it is typically registered in </a:t>
            </a:r>
            <a:r>
              <a:rPr lang="en-US" dirty="0" err="1" smtClean="0"/>
              <a:t>onResume</a:t>
            </a:r>
            <a:r>
              <a:rPr lang="en-US" dirty="0" smtClean="0"/>
              <a:t>() call and unregistered in </a:t>
            </a:r>
            <a:r>
              <a:rPr lang="en-US" dirty="0" err="1" smtClean="0"/>
              <a:t>onPause</a:t>
            </a:r>
            <a:r>
              <a:rPr lang="en-US" dirty="0" smtClean="0"/>
              <a:t>() call</a:t>
            </a:r>
          </a:p>
          <a:p>
            <a:r>
              <a:rPr lang="en-US" dirty="0" smtClean="0"/>
              <a:t>Broadcast Receiver object is valid for the duration of the call to </a:t>
            </a:r>
            <a:r>
              <a:rPr lang="en-US" dirty="0" err="1" smtClean="0"/>
              <a:t>onReceive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 err="1" smtClean="0"/>
              <a:t>onReceive</a:t>
            </a:r>
            <a:r>
              <a:rPr lang="en-US" dirty="0" smtClean="0"/>
              <a:t>() returns, the receiver object is no longer active</a:t>
            </a:r>
          </a:p>
          <a:p>
            <a:r>
              <a:rPr lang="en-US" dirty="0" smtClean="0"/>
              <a:t>Broadcast Receivers run on the main UI thread and should finish off their operation within 10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Broadcast 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43198"/>
          </a:xfrm>
        </p:spPr>
        <p:txBody>
          <a:bodyPr/>
          <a:lstStyle/>
          <a:p>
            <a:r>
              <a:rPr lang="en-US" dirty="0" smtClean="0"/>
              <a:t>Uses receiver tag in the Manifest file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3" y="2667000"/>
            <a:ext cx="80375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40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1428083"/>
          </a:xfrm>
        </p:spPr>
        <p:txBody>
          <a:bodyPr/>
          <a:lstStyle/>
          <a:p>
            <a:r>
              <a:rPr lang="en-US" dirty="0" smtClean="0"/>
              <a:t>Allow Broadcast Receivers to specify the actions it is interested in receiving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4" y="2619237"/>
            <a:ext cx="80375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6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related Broadcast Events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550602"/>
              </p:ext>
            </p:extLst>
          </p:nvPr>
        </p:nvGraphicFramePr>
        <p:xfrm>
          <a:off x="457200" y="16002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785"/>
                <a:gridCol w="46388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ACTION_TIME_TICK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time has changed. Sent every</a:t>
                      </a:r>
                      <a:r>
                        <a:rPr lang="en-US" baseline="0" dirty="0" smtClean="0"/>
                        <a:t> minute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ACTION_TIME_CHANGED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has been set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ACTION_TIMEZONE_CHANGED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Timezone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has changed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ACTION_BOOT_COMPLETED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has finished booting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ACTION_PACKAGE_ADDED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new application</a:t>
                      </a:r>
                      <a:r>
                        <a:rPr lang="en-US" baseline="0" dirty="0" smtClean="0"/>
                        <a:t> package has been installed on the device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ACTION_PACKAGE_REMOVED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application package has been removed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ACTION_BATTERY_CHANGED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Battery’s charging state or level has changed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ACTION_POWER_CONNECTED</a:t>
                      </a:r>
                      <a:endParaRPr lang="en-US" dirty="0"/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has been connected to the device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ACTION_POWER_DISCONNECTED</a:t>
                      </a:r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 has been disconnected</a:t>
                      </a:r>
                      <a:endParaRPr lang="en-US" dirty="0"/>
                    </a:p>
                  </a:txBody>
                  <a:tcPr marL="89965" marR="8996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ACTION_SHUTDOWN</a:t>
                      </a:r>
                    </a:p>
                  </a:txBody>
                  <a:tcPr marL="89965" marR="8996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 is about to shut down</a:t>
                      </a:r>
                      <a:endParaRPr lang="en-US" dirty="0"/>
                    </a:p>
                  </a:txBody>
                  <a:tcPr marL="89965" marR="8996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096000"/>
            <a:ext cx="82296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The above intent actions are defined in </a:t>
            </a:r>
            <a:r>
              <a:rPr lang="en-US" sz="2400" i="1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android.content.Intent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41908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330142"/>
          </a:xfrm>
        </p:spPr>
        <p:txBody>
          <a:bodyPr/>
          <a:lstStyle/>
          <a:p>
            <a:r>
              <a:rPr lang="en-US" dirty="0" smtClean="0"/>
              <a:t>Android system broadcasts intents to signal changes</a:t>
            </a:r>
          </a:p>
          <a:p>
            <a:r>
              <a:rPr lang="en-US" dirty="0" smtClean="0"/>
              <a:t>Your app can tap into many of these events to add functionality</a:t>
            </a:r>
          </a:p>
          <a:p>
            <a:r>
              <a:rPr lang="en-US" dirty="0" smtClean="0"/>
              <a:t>To receive the broadcast intents, the app has to request permission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1020762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9436" y="1219200"/>
            <a:ext cx="8363938" cy="5153025"/>
          </a:xfrm>
        </p:spPr>
        <p:txBody>
          <a:bodyPr/>
          <a:lstStyle/>
          <a:p>
            <a:r>
              <a:rPr lang="en-US" dirty="0" smtClean="0"/>
              <a:t>Android component for performing long running operations</a:t>
            </a:r>
          </a:p>
          <a:p>
            <a:r>
              <a:rPr lang="en-US" dirty="0" smtClean="0"/>
              <a:t>Runs in background</a:t>
            </a:r>
          </a:p>
          <a:p>
            <a:r>
              <a:rPr lang="en-US" dirty="0" smtClean="0"/>
              <a:t>Does not provide a user interface</a:t>
            </a:r>
          </a:p>
          <a:p>
            <a:r>
              <a:rPr lang="en-US" dirty="0" smtClean="0"/>
              <a:t>Can be exposed to other apps</a:t>
            </a:r>
          </a:p>
          <a:p>
            <a:r>
              <a:rPr lang="en-US" dirty="0" smtClean="0"/>
              <a:t>Continue to run even if the user switches to another application</a:t>
            </a:r>
          </a:p>
          <a:p>
            <a:r>
              <a:rPr lang="en-US" dirty="0" smtClean="0"/>
              <a:t>Suited to repetitive, long running tasks like playing audio in the background, web uploads, checking for new data,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727448"/>
          </a:xfrm>
        </p:spPr>
        <p:txBody>
          <a:bodyPr/>
          <a:lstStyle/>
          <a:p>
            <a:r>
              <a:rPr lang="en-US" dirty="0" smtClean="0"/>
              <a:t>When using services most often they don’t require user intervention</a:t>
            </a:r>
          </a:p>
          <a:p>
            <a:r>
              <a:rPr lang="en-US" dirty="0" smtClean="0"/>
              <a:t>In some cases there might require a mechanism to notify the user about something and let the user take action</a:t>
            </a:r>
          </a:p>
          <a:p>
            <a:r>
              <a:rPr lang="en-US" dirty="0" smtClean="0"/>
              <a:t>Android supports multiple notification mechanisms – Status bar, Vibrating,  Blinking lights (depending on the device)</a:t>
            </a:r>
          </a:p>
          <a:p>
            <a:r>
              <a:rPr lang="en-US" dirty="0" smtClean="0"/>
              <a:t>Most common one is using the status bar and we will cover that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0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with Status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6475619"/>
          </a:xfrm>
        </p:spPr>
        <p:txBody>
          <a:bodyPr/>
          <a:lstStyle/>
          <a:p>
            <a:r>
              <a:rPr lang="en-US" dirty="0" smtClean="0"/>
              <a:t>Notifications are created using </a:t>
            </a:r>
            <a:r>
              <a:rPr lang="en-US" dirty="0" err="1" smtClean="0"/>
              <a:t>NotificationManager</a:t>
            </a:r>
            <a:r>
              <a:rPr lang="en-US" dirty="0" smtClean="0"/>
              <a:t> system service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NotificationManager</a:t>
            </a:r>
            <a:r>
              <a:rPr lang="en-US" dirty="0" smtClean="0"/>
              <a:t> takes a notification object </a:t>
            </a:r>
            <a:r>
              <a:rPr lang="en-US" smtClean="0"/>
              <a:t>to </a:t>
            </a:r>
            <a:r>
              <a:rPr lang="en-US" smtClean="0"/>
              <a:t>notify</a:t>
            </a:r>
            <a:endParaRPr lang="en-US" dirty="0" smtClean="0"/>
          </a:p>
          <a:p>
            <a:r>
              <a:rPr lang="en-US" dirty="0" smtClean="0"/>
              <a:t>Notification object contains</a:t>
            </a:r>
          </a:p>
          <a:p>
            <a:pPr lvl="1"/>
            <a:r>
              <a:rPr lang="en-US" dirty="0" smtClean="0"/>
              <a:t>An icon</a:t>
            </a:r>
          </a:p>
          <a:p>
            <a:pPr lvl="1"/>
            <a:r>
              <a:rPr lang="en-US" dirty="0" smtClean="0"/>
              <a:t>Ticker text</a:t>
            </a:r>
          </a:p>
          <a:p>
            <a:pPr lvl="1"/>
            <a:r>
              <a:rPr lang="en-US" dirty="0" smtClean="0"/>
              <a:t>Notification title and body text</a:t>
            </a:r>
          </a:p>
          <a:p>
            <a:pPr lvl="1"/>
            <a:r>
              <a:rPr lang="en-US" dirty="0" smtClean="0"/>
              <a:t>A Pending intent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2294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269135"/>
          </a:xfrm>
        </p:spPr>
        <p:txBody>
          <a:bodyPr/>
          <a:lstStyle/>
          <a:p>
            <a:r>
              <a:rPr lang="en-US" dirty="0" smtClean="0"/>
              <a:t>A notification in the status bar can optionally trigger an activity in your app</a:t>
            </a:r>
          </a:p>
          <a:p>
            <a:r>
              <a:rPr lang="en-US" dirty="0" smtClean="0"/>
              <a:t>This allows the user to react to the notification</a:t>
            </a:r>
          </a:p>
          <a:p>
            <a:r>
              <a:rPr lang="en-US" dirty="0" smtClean="0"/>
              <a:t>The action is described by a “Pending” intent</a:t>
            </a:r>
          </a:p>
          <a:p>
            <a:r>
              <a:rPr lang="en-US" dirty="0" smtClean="0"/>
              <a:t>A pending intent describes the action to be performed on your app’s behalf</a:t>
            </a:r>
          </a:p>
          <a:p>
            <a:r>
              <a:rPr lang="en-US" dirty="0" smtClean="0"/>
              <a:t>A pending intent is given to other apps or Android system to trigger an action as if it was triggered by your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NotificationBuilder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3200876"/>
          </a:xfrm>
        </p:spPr>
        <p:txBody>
          <a:bodyPr/>
          <a:lstStyle/>
          <a:p>
            <a:r>
              <a:rPr lang="en-US" dirty="0" smtClean="0"/>
              <a:t>In Android 3.0 and above, there is a </a:t>
            </a:r>
            <a:r>
              <a:rPr lang="en-US" dirty="0" err="1" smtClean="0"/>
              <a:t>Notification.Builder</a:t>
            </a:r>
            <a:r>
              <a:rPr lang="en-US" dirty="0" smtClean="0"/>
              <a:t> class that can be used to build notifications</a:t>
            </a:r>
          </a:p>
          <a:p>
            <a:r>
              <a:rPr lang="en-US" dirty="0" smtClean="0"/>
              <a:t>Parameters to the notification are specified using the builder pattern and calling the build() method returns the Notification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66800"/>
            <a:ext cx="8363938" cy="5305425"/>
          </a:xfrm>
        </p:spPr>
        <p:txBody>
          <a:bodyPr/>
          <a:lstStyle/>
          <a:p>
            <a:r>
              <a:rPr lang="en-US" dirty="0" smtClean="0"/>
              <a:t>Describes an intent and the target action to perform with it</a:t>
            </a:r>
          </a:p>
          <a:p>
            <a:r>
              <a:rPr lang="en-US" dirty="0" smtClean="0"/>
              <a:t>To create a pending intent, you create an intent as you would normally do and wrap it with a pending intent via a static method of </a:t>
            </a:r>
            <a:r>
              <a:rPr lang="en-US" dirty="0" err="1" smtClean="0"/>
              <a:t>PendingIntent</a:t>
            </a:r>
            <a:r>
              <a:rPr lang="en-US" dirty="0" smtClean="0"/>
              <a:t>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7123113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46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087273"/>
          </a:xfrm>
        </p:spPr>
        <p:txBody>
          <a:bodyPr/>
          <a:lstStyle/>
          <a:p>
            <a:r>
              <a:rPr lang="en-US" dirty="0" smtClean="0"/>
              <a:t>In the previous example when the notification contains the action to refer to the pending intent, it would launch the </a:t>
            </a:r>
            <a:r>
              <a:rPr lang="en-US" dirty="0" err="1" smtClean="0"/>
              <a:t>ResultActivity</a:t>
            </a:r>
            <a:endParaRPr lang="en-US" dirty="0"/>
          </a:p>
          <a:p>
            <a:r>
              <a:rPr lang="en-US" dirty="0" smtClean="0"/>
              <a:t>Pending activities are used by Android system components such as </a:t>
            </a:r>
            <a:r>
              <a:rPr lang="en-US" dirty="0" err="1" smtClean="0"/>
              <a:t>AlarmManager</a:t>
            </a:r>
            <a:r>
              <a:rPr lang="en-US" dirty="0" smtClean="0"/>
              <a:t>, </a:t>
            </a:r>
            <a:r>
              <a:rPr lang="en-US" dirty="0" err="1" smtClean="0"/>
              <a:t>NotificationManager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when the system has to call into app specific functionality when certain events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4825937"/>
          </a:xfrm>
        </p:spPr>
        <p:txBody>
          <a:bodyPr/>
          <a:lstStyle/>
          <a:p>
            <a:r>
              <a:rPr lang="en-US" dirty="0" smtClean="0"/>
              <a:t>Can be started by another app component like an activity via a call to </a:t>
            </a:r>
            <a:r>
              <a:rPr lang="en-US" dirty="0" err="1" smtClean="0"/>
              <a:t>startService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Once started, service runs in the background indefinitely</a:t>
            </a:r>
          </a:p>
          <a:p>
            <a:r>
              <a:rPr lang="en-US" dirty="0" smtClean="0"/>
              <a:t>A service started in this manner does not return a result to the caller</a:t>
            </a:r>
          </a:p>
          <a:p>
            <a:r>
              <a:rPr lang="en-US" dirty="0" smtClean="0"/>
              <a:t>Typically when the operation is completed, the service shuts itself down</a:t>
            </a:r>
          </a:p>
          <a:p>
            <a:r>
              <a:rPr lang="en-US" dirty="0" smtClean="0"/>
              <a:t>Service runs in the main thread of its hosting process along with the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0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371600"/>
            <a:ext cx="8363938" cy="53721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Services run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n the UI thread</a:t>
            </a:r>
          </a:p>
          <a:p>
            <a:r>
              <a:rPr lang="en-US" dirty="0" smtClean="0"/>
              <a:t>Service does not automatically entail a separate background thread or process</a:t>
            </a:r>
          </a:p>
          <a:p>
            <a:r>
              <a:rPr lang="en-US" dirty="0" smtClean="0"/>
              <a:t>Long running operations in Services can lead to ANRs</a:t>
            </a:r>
          </a:p>
          <a:p>
            <a:r>
              <a:rPr lang="en-US" dirty="0" smtClean="0"/>
              <a:t>Ideally services should spawn a separate thread to perform the action so as not to tie up the UI thread</a:t>
            </a:r>
          </a:p>
        </p:txBody>
      </p:sp>
    </p:spTree>
    <p:extLst>
      <p:ext uri="{BB962C8B-B14F-4D97-AF65-F5344CB8AC3E}">
        <p14:creationId xmlns:p14="http://schemas.microsoft.com/office/powerpoint/2010/main" val="381702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has to be declared in the manifest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44005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40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7" cy="838200"/>
          </a:xfrm>
        </p:spPr>
        <p:txBody>
          <a:bodyPr/>
          <a:lstStyle/>
          <a:p>
            <a:r>
              <a:rPr lang="en-US" sz="4000" dirty="0" smtClean="0"/>
              <a:t>Service vs </a:t>
            </a:r>
            <a:r>
              <a:rPr lang="en-US" sz="4000" dirty="0" err="1" smtClean="0"/>
              <a:t>AsyncTask</a:t>
            </a:r>
            <a:r>
              <a:rPr lang="en-US" sz="4000" dirty="0" smtClean="0"/>
              <a:t>/Thread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990600"/>
            <a:ext cx="8363938" cy="5515356"/>
          </a:xfrm>
        </p:spPr>
        <p:txBody>
          <a:bodyPr/>
          <a:lstStyle/>
          <a:p>
            <a:r>
              <a:rPr lang="en-US" dirty="0" smtClean="0"/>
              <a:t>If you need to perform a short one-off tasks when the user is interacting with the app, then you should create an </a:t>
            </a:r>
            <a:r>
              <a:rPr lang="en-US" dirty="0" err="1" smtClean="0"/>
              <a:t>async</a:t>
            </a:r>
            <a:r>
              <a:rPr lang="en-US" dirty="0" smtClean="0"/>
              <a:t> task/thread</a:t>
            </a:r>
          </a:p>
          <a:p>
            <a:r>
              <a:rPr lang="en-US" dirty="0" smtClean="0"/>
              <a:t>Services are meant to run in the background, independent of the activity that is currently open, even when the user is not interacting with the app</a:t>
            </a:r>
          </a:p>
          <a:p>
            <a:r>
              <a:rPr lang="en-US" dirty="0" smtClean="0"/>
              <a:t>Since Service run on the main UI thread by default, you should create a new thread within the service to perform the long running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944562"/>
          </a:xfrm>
        </p:spPr>
        <p:txBody>
          <a:bodyPr/>
          <a:lstStyle/>
          <a:p>
            <a:r>
              <a:rPr lang="en-US" dirty="0" smtClean="0"/>
              <a:t>Service vs </a:t>
            </a:r>
            <a:r>
              <a:rPr lang="en-US" dirty="0" err="1" smtClean="0"/>
              <a:t>AsyncTask</a:t>
            </a:r>
            <a:r>
              <a:rPr lang="en-US" dirty="0" smtClean="0"/>
              <a:t>/Thread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95400"/>
            <a:ext cx="8363938" cy="4879848"/>
          </a:xfrm>
        </p:spPr>
        <p:txBody>
          <a:bodyPr/>
          <a:lstStyle/>
          <a:p>
            <a:r>
              <a:rPr lang="en-US" dirty="0" smtClean="0"/>
              <a:t>Services reduce the risk of memory leaks</a:t>
            </a:r>
          </a:p>
          <a:p>
            <a:r>
              <a:rPr lang="en-US" dirty="0" smtClean="0"/>
              <a:t>Thread can be interrupted when Android shuts down the process – leaving the thread in an indeterminate state</a:t>
            </a:r>
          </a:p>
          <a:p>
            <a:r>
              <a:rPr lang="en-US" dirty="0" smtClean="0"/>
              <a:t>Service has a life cycle and it can be controlled by a background thread – there by the Service can be active while the background thread is active providing a better lifecycle control</a:t>
            </a:r>
          </a:p>
          <a:p>
            <a:r>
              <a:rPr lang="en-US" dirty="0" smtClean="0"/>
              <a:t>Services can be exposed to other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9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944562"/>
          </a:xfrm>
        </p:spPr>
        <p:txBody>
          <a:bodyPr/>
          <a:lstStyle/>
          <a:p>
            <a:r>
              <a:rPr lang="en-US" dirty="0" smtClean="0"/>
              <a:t>Creating &amp; Starting a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219200"/>
            <a:ext cx="8525964" cy="5334000"/>
          </a:xfrm>
        </p:spPr>
        <p:txBody>
          <a:bodyPr/>
          <a:lstStyle/>
          <a:p>
            <a:r>
              <a:rPr lang="en-US" dirty="0" smtClean="0"/>
              <a:t>You create service by extending the Service class</a:t>
            </a:r>
          </a:p>
          <a:p>
            <a:r>
              <a:rPr lang="en-US" dirty="0" smtClean="0"/>
              <a:t>There is an abstract </a:t>
            </a:r>
            <a:r>
              <a:rPr lang="en-US" dirty="0" err="1" smtClean="0"/>
              <a:t>onBind</a:t>
            </a:r>
            <a:r>
              <a:rPr lang="en-US" dirty="0" smtClean="0"/>
              <a:t> method – used for Bound services (just return a null as we are not focusing on Bound Services)</a:t>
            </a:r>
          </a:p>
          <a:p>
            <a:r>
              <a:rPr lang="en-US" dirty="0" smtClean="0"/>
              <a:t>The service can be started by creating an explicit intent and calling </a:t>
            </a:r>
            <a:r>
              <a:rPr lang="en-US" dirty="0" err="1" smtClean="0"/>
              <a:t>startService</a:t>
            </a:r>
            <a:r>
              <a:rPr lang="en-US" dirty="0" smtClean="0"/>
              <a:t> (on the activity) with the intent</a:t>
            </a:r>
          </a:p>
          <a:p>
            <a:r>
              <a:rPr lang="en-US" dirty="0" smtClean="0"/>
              <a:t>The service can be stopped in the same manner as above except the method is called </a:t>
            </a:r>
            <a:r>
              <a:rPr lang="en-US" dirty="0" err="1" smtClean="0"/>
              <a:t>stopService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94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19" y="274638"/>
            <a:ext cx="8229362" cy="868362"/>
          </a:xfrm>
        </p:spPr>
        <p:txBody>
          <a:bodyPr/>
          <a:lstStyle/>
          <a:p>
            <a:r>
              <a:rPr lang="en-US" dirty="0" smtClean="0"/>
              <a:t>Service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0"/>
            <a:ext cx="8363938" cy="5029200"/>
          </a:xfrm>
        </p:spPr>
        <p:txBody>
          <a:bodyPr/>
          <a:lstStyle/>
          <a:p>
            <a:r>
              <a:rPr lang="en-US" dirty="0"/>
              <a:t>Service has a lifecycle – quite simple from Activity</a:t>
            </a:r>
          </a:p>
          <a:p>
            <a:pPr lvl="1"/>
            <a:r>
              <a:rPr lang="en-US" dirty="0" err="1"/>
              <a:t>onCreate</a:t>
            </a:r>
            <a:r>
              <a:rPr lang="en-US" dirty="0"/>
              <a:t> – when the service is initially created</a:t>
            </a:r>
          </a:p>
          <a:p>
            <a:pPr lvl="1"/>
            <a:r>
              <a:rPr lang="en-US" dirty="0" err="1"/>
              <a:t>onDestroy</a:t>
            </a:r>
            <a:r>
              <a:rPr lang="en-US" dirty="0"/>
              <a:t> – when the service shuts down</a:t>
            </a:r>
          </a:p>
          <a:p>
            <a:pPr lvl="1"/>
            <a:r>
              <a:rPr lang="en-US" dirty="0" err="1"/>
              <a:t>onStartCommand</a:t>
            </a:r>
            <a:r>
              <a:rPr lang="en-US" dirty="0"/>
              <a:t> – called when the client calls </a:t>
            </a:r>
            <a:r>
              <a:rPr lang="en-US" dirty="0" err="1"/>
              <a:t>startService</a:t>
            </a:r>
            <a:r>
              <a:rPr lang="en-US" dirty="0"/>
              <a:t> with an intent</a:t>
            </a:r>
          </a:p>
          <a:p>
            <a:r>
              <a:rPr lang="en-US" dirty="0" smtClean="0"/>
              <a:t>To stop a service from within the service class itself, it can call </a:t>
            </a:r>
            <a:r>
              <a:rPr lang="en-US" dirty="0" err="1" smtClean="0"/>
              <a:t>stopSelf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5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PTheme">
  <a:themeElements>
    <a:clrScheme name="Custom 15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B3BAEB"/>
      </a:hlink>
      <a:folHlink>
        <a:srgbClr val="6BBBE3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 with Consolas font for code slides">
  <a:themeElements>
    <a:clrScheme name="5-10136_SharePoint_Conference_v01">
      <a:dk1>
        <a:sysClr val="windowText" lastClr="000000"/>
      </a:dk1>
      <a:lt1>
        <a:sysClr val="window" lastClr="FFFFFF"/>
      </a:lt1>
      <a:dk2>
        <a:srgbClr val="535455"/>
      </a:dk2>
      <a:lt2>
        <a:srgbClr val="FDE9D3"/>
      </a:lt2>
      <a:accent1>
        <a:srgbClr val="F79524"/>
      </a:accent1>
      <a:accent2>
        <a:srgbClr val="F7BC24"/>
      </a:accent2>
      <a:accent3>
        <a:srgbClr val="8E8E8E"/>
      </a:accent3>
      <a:accent4>
        <a:srgbClr val="2C3BAA"/>
      </a:accent4>
      <a:accent5>
        <a:srgbClr val="1D739C"/>
      </a:accent5>
      <a:accent6>
        <a:srgbClr val="1E9C7C"/>
      </a:accent6>
      <a:hlink>
        <a:srgbClr val="2C3BAA"/>
      </a:hlink>
      <a:folHlink>
        <a:srgbClr val="1D739C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PPTheme</Template>
  <TotalTime>602</TotalTime>
  <Words>1233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PPTheme</vt:lpstr>
      <vt:lpstr>Custom Design</vt:lpstr>
      <vt:lpstr>White with Consolas font for code slides</vt:lpstr>
      <vt:lpstr>COMP 3617</vt:lpstr>
      <vt:lpstr>Services</vt:lpstr>
      <vt:lpstr>Services</vt:lpstr>
      <vt:lpstr>Services</vt:lpstr>
      <vt:lpstr>Services</vt:lpstr>
      <vt:lpstr>Service vs AsyncTask/Thread</vt:lpstr>
      <vt:lpstr>Service vs AsyncTask/Thread</vt:lpstr>
      <vt:lpstr>Creating &amp; Starting a Service</vt:lpstr>
      <vt:lpstr>Service Lifecycle</vt:lpstr>
      <vt:lpstr>Types of Service</vt:lpstr>
      <vt:lpstr>Intent Service</vt:lpstr>
      <vt:lpstr>Intent Service</vt:lpstr>
      <vt:lpstr>Intent Service</vt:lpstr>
      <vt:lpstr>Broadcast Receiver</vt:lpstr>
      <vt:lpstr>Broadcast Receiver</vt:lpstr>
      <vt:lpstr>Registering Broadcast Receiver</vt:lpstr>
      <vt:lpstr>Intent Filters</vt:lpstr>
      <vt:lpstr>System related Broadcast Events</vt:lpstr>
      <vt:lpstr>Broadcast Intents</vt:lpstr>
      <vt:lpstr>Notification</vt:lpstr>
      <vt:lpstr>Notification with Status Bar</vt:lpstr>
      <vt:lpstr>Notification Action</vt:lpstr>
      <vt:lpstr>NotificationBuilder</vt:lpstr>
      <vt:lpstr>Pending Intent</vt:lpstr>
      <vt:lpstr>Pending Intent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3617</dc:title>
  <dc:creator>IUnknown</dc:creator>
  <cp:lastModifiedBy>IUnknown</cp:lastModifiedBy>
  <cp:revision>32</cp:revision>
  <dcterms:created xsi:type="dcterms:W3CDTF">2013-11-14T23:34:17Z</dcterms:created>
  <dcterms:modified xsi:type="dcterms:W3CDTF">2016-03-17T05:47:39Z</dcterms:modified>
</cp:coreProperties>
</file>