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EBEE-0D60-41AD-B7E3-06645E91A65C}" type="datetimeFigureOut">
              <a:rPr lang="en-US" smtClean="0"/>
              <a:pPr/>
              <a:t>9/17/2010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2D9-A3F0-4803-81A6-1479F216608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EBEE-0D60-41AD-B7E3-06645E91A65C}" type="datetimeFigureOut">
              <a:rPr lang="en-US" smtClean="0"/>
              <a:pPr/>
              <a:t>9/17/2010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2D9-A3F0-4803-81A6-1479F216608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EBEE-0D60-41AD-B7E3-06645E91A65C}" type="datetimeFigureOut">
              <a:rPr lang="en-US" smtClean="0"/>
              <a:pPr/>
              <a:t>9/17/2010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2D9-A3F0-4803-81A6-1479F216608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EBEE-0D60-41AD-B7E3-06645E91A65C}" type="datetimeFigureOut">
              <a:rPr lang="en-US" smtClean="0"/>
              <a:pPr/>
              <a:t>9/17/2010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2D9-A3F0-4803-81A6-1479F216608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EBEE-0D60-41AD-B7E3-06645E91A65C}" type="datetimeFigureOut">
              <a:rPr lang="en-US" smtClean="0"/>
              <a:pPr/>
              <a:t>9/17/2010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2D9-A3F0-4803-81A6-1479F216608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EBEE-0D60-41AD-B7E3-06645E91A65C}" type="datetimeFigureOut">
              <a:rPr lang="en-US" smtClean="0"/>
              <a:pPr/>
              <a:t>9/17/2010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2D9-A3F0-4803-81A6-1479F216608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EBEE-0D60-41AD-B7E3-06645E91A65C}" type="datetimeFigureOut">
              <a:rPr lang="en-US" smtClean="0"/>
              <a:pPr/>
              <a:t>9/17/2010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2D9-A3F0-4803-81A6-1479F216608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EBEE-0D60-41AD-B7E3-06645E91A65C}" type="datetimeFigureOut">
              <a:rPr lang="en-US" smtClean="0"/>
              <a:pPr/>
              <a:t>9/17/2010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2D9-A3F0-4803-81A6-1479F216608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EBEE-0D60-41AD-B7E3-06645E91A65C}" type="datetimeFigureOut">
              <a:rPr lang="en-US" smtClean="0"/>
              <a:pPr/>
              <a:t>9/17/2010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2D9-A3F0-4803-81A6-1479F216608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EBEE-0D60-41AD-B7E3-06645E91A65C}" type="datetimeFigureOut">
              <a:rPr lang="en-US" smtClean="0"/>
              <a:pPr/>
              <a:t>9/17/2010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2D9-A3F0-4803-81A6-1479F216608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EBEE-0D60-41AD-B7E3-06645E91A65C}" type="datetimeFigureOut">
              <a:rPr lang="en-US" smtClean="0"/>
              <a:pPr/>
              <a:t>9/17/2010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2D9-A3F0-4803-81A6-1479F216608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EBEE-0D60-41AD-B7E3-06645E91A65C}" type="datetimeFigureOut">
              <a:rPr lang="en-US" smtClean="0"/>
              <a:pPr/>
              <a:t>9/17/2010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F32D9-A3F0-4803-81A6-1479F216608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852" y="142852"/>
            <a:ext cx="678661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Class Exercise 3 –  The Tables</a:t>
            </a:r>
            <a:endParaRPr lang="en-CA" sz="2800" dirty="0"/>
          </a:p>
        </p:txBody>
      </p:sp>
      <p:pic>
        <p:nvPicPr>
          <p:cNvPr id="16386" name="Picture 17" descr="FigP3-08-The-Ch03_StoreCo-Database-Tab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00042"/>
            <a:ext cx="6429420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57290" y="2285990"/>
          <a:ext cx="6834213" cy="2580340"/>
        </p:xfrm>
        <a:graphic>
          <a:graphicData uri="http://schemas.openxmlformats.org/drawingml/2006/table">
            <a:tbl>
              <a:tblPr/>
              <a:tblGrid>
                <a:gridCol w="1392154"/>
                <a:gridCol w="1898392"/>
                <a:gridCol w="3543667"/>
              </a:tblGrid>
              <a:tr h="645085">
                <a:tc>
                  <a:txBody>
                    <a:bodyPr/>
                    <a:lstStyle/>
                    <a:p>
                      <a:pPr marL="191770"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TABLE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1770"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1770"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FOREIGN KEY(S)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645085">
                <a:tc>
                  <a:txBody>
                    <a:bodyPr/>
                    <a:lstStyle/>
                    <a:p>
                      <a:pPr marL="191770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EMPLOYEE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1770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EMP_CODE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1770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STORE_CODE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645085">
                <a:tc>
                  <a:txBody>
                    <a:bodyPr/>
                    <a:lstStyle/>
                    <a:p>
                      <a:pPr marL="191770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STORE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1770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STORE_CODE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1770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REGION_CODE, EMP_CODE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645085">
                <a:tc>
                  <a:txBody>
                    <a:bodyPr/>
                    <a:lstStyle/>
                    <a:p>
                      <a:pPr marL="191770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REGION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1770"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REGION_CODE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1770"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  <a:endParaRPr lang="en-CA" sz="1200" dirty="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5852" y="428604"/>
            <a:ext cx="678661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Class Exercise 3 – Solution</a:t>
            </a:r>
          </a:p>
          <a:p>
            <a:pPr algn="ctr"/>
            <a:r>
              <a:rPr lang="en-CA" sz="2800" dirty="0" smtClean="0"/>
              <a:t>1. The Keys</a:t>
            </a:r>
            <a:endParaRPr lang="en-CA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852" y="428604"/>
            <a:ext cx="678661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Class Exercise 3 – Solution</a:t>
            </a:r>
          </a:p>
          <a:p>
            <a:pPr algn="ctr"/>
            <a:r>
              <a:rPr lang="en-CA" sz="2800" dirty="0" smtClean="0"/>
              <a:t>2. The Entity Integrity</a:t>
            </a:r>
            <a:endParaRPr lang="en-CA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85786" y="2788920"/>
          <a:ext cx="7643866" cy="3068971"/>
        </p:xfrm>
        <a:graphic>
          <a:graphicData uri="http://schemas.openxmlformats.org/drawingml/2006/table">
            <a:tbl>
              <a:tblPr/>
              <a:tblGrid>
                <a:gridCol w="1415531"/>
                <a:gridCol w="2115432"/>
                <a:gridCol w="4112903"/>
              </a:tblGrid>
              <a:tr h="4384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TABLE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ENTITY INTEGRITY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EXPLANATION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8768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EMPLOYEE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Each EMP_CODE value is unique and there are no nulls.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8768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STORE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Each STORE_CODE value is unique and there are no nulls.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8768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REGION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Each REGION_CODE value is unique and there are no nulls.</a:t>
                      </a:r>
                      <a:endParaRPr lang="en-CA" sz="1200" dirty="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852" y="428604"/>
            <a:ext cx="678661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Class Exercise 3 – Solution</a:t>
            </a:r>
          </a:p>
          <a:p>
            <a:pPr algn="ctr"/>
            <a:r>
              <a:rPr lang="en-CA" sz="2800" dirty="0" smtClean="0"/>
              <a:t>2. The Referential Integrity</a:t>
            </a:r>
            <a:endParaRPr lang="en-CA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57224" y="2423160"/>
          <a:ext cx="7500990" cy="3791922"/>
        </p:xfrm>
        <a:graphic>
          <a:graphicData uri="http://schemas.openxmlformats.org/drawingml/2006/table">
            <a:tbl>
              <a:tblPr/>
              <a:tblGrid>
                <a:gridCol w="1389072"/>
                <a:gridCol w="2639237"/>
                <a:gridCol w="3472681"/>
              </a:tblGrid>
              <a:tr h="344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TABLE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REFERENTIAL INTEGRITY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EXPLANATION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1034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EMPLOYEE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New York"/>
                          <a:ea typeface="Times New Roman"/>
                          <a:cs typeface="Times New Roman"/>
                        </a:rPr>
                        <a:t>Each STORE_CODE value in EMPLOYEE points to an </a:t>
                      </a:r>
                      <a:r>
                        <a:rPr lang="en-US" sz="1200" b="1" i="1">
                          <a:latin typeface="New York"/>
                          <a:ea typeface="Times New Roman"/>
                          <a:cs typeface="Times New Roman"/>
                        </a:rPr>
                        <a:t>existing</a:t>
                      </a:r>
                      <a:r>
                        <a:rPr lang="en-US" sz="1200">
                          <a:latin typeface="New York"/>
                          <a:ea typeface="Times New Roman"/>
                          <a:cs typeface="Times New Roman"/>
                        </a:rPr>
                        <a:t> STORE_CODE value in STORE.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0683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STORE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New York"/>
                          <a:ea typeface="Times New Roman"/>
                          <a:cs typeface="Times New Roman"/>
                        </a:rPr>
                        <a:t>Each REGION_CODE value in STORE points to an </a:t>
                      </a:r>
                      <a:r>
                        <a:rPr lang="en-US" sz="1200" b="1" i="1">
                          <a:latin typeface="New York"/>
                          <a:ea typeface="Times New Roman"/>
                          <a:cs typeface="Times New Roman"/>
                        </a:rPr>
                        <a:t>existing</a:t>
                      </a:r>
                      <a:r>
                        <a:rPr lang="en-US" sz="1200">
                          <a:latin typeface="New York"/>
                          <a:ea typeface="Times New Roman"/>
                          <a:cs typeface="Times New Roman"/>
                        </a:rPr>
                        <a:t> REGION_CODE value in REGION and each EMP_CODE value in STORE points to an </a:t>
                      </a:r>
                      <a:r>
                        <a:rPr lang="en-US" sz="1200" b="1" i="1">
                          <a:latin typeface="New York"/>
                          <a:ea typeface="Times New Roman"/>
                          <a:cs typeface="Times New Roman"/>
                        </a:rPr>
                        <a:t>existing</a:t>
                      </a:r>
                      <a:r>
                        <a:rPr lang="en-US" sz="1200">
                          <a:latin typeface="New York"/>
                          <a:ea typeface="Times New Roman"/>
                          <a:cs typeface="Times New Roman"/>
                        </a:rPr>
                        <a:t> EMP_CODE value in EMPLOYEE.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344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REGION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NA</a:t>
                      </a:r>
                      <a:endParaRPr lang="en-CA" sz="1200">
                        <a:latin typeface="New York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147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</dc:creator>
  <cp:lastModifiedBy>Mark</cp:lastModifiedBy>
  <cp:revision>1</cp:revision>
  <dcterms:created xsi:type="dcterms:W3CDTF">2010-04-30T20:22:35Z</dcterms:created>
  <dcterms:modified xsi:type="dcterms:W3CDTF">2010-09-17T20:32:37Z</dcterms:modified>
</cp:coreProperties>
</file>