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62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24D0-CBCF-4DB6-B324-292787DF53D5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0F0F-9F84-4474-9971-5A05BC1F879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9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70F0F-9F84-4474-9971-5A05BC1F879C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D56399-D32E-4B12-87DC-586D98D90504}" type="datetimeFigureOut">
              <a:rPr lang="en-US" smtClean="0"/>
              <a:pPr/>
              <a:t>4/14/2014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498AFB-45C8-4B7C-925E-6A67024568A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851648" cy="69386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onotype Corsiva" pitchFamily="66" charset="0"/>
              </a:rPr>
              <a:t>Week 1 Recap</a:t>
            </a:r>
            <a:endParaRPr lang="en-CA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854696" cy="5857892"/>
          </a:xfrm>
          <a:solidFill>
            <a:srgbClr val="002060"/>
          </a:solidFill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CA" dirty="0" smtClean="0"/>
              <a:t>Data, Information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r>
              <a:rPr lang="en-CA" dirty="0" smtClean="0"/>
              <a:t>Traditional File systems 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r>
              <a:rPr lang="en-CA" dirty="0" smtClean="0"/>
              <a:t>Short comings of File system -&gt; </a:t>
            </a:r>
          </a:p>
          <a:p>
            <a:pPr lvl="1" algn="l">
              <a:buFont typeface="Wingdings" pitchFamily="2" charset="2"/>
              <a:buChar char="Ø"/>
            </a:pPr>
            <a:r>
              <a:rPr lang="en-CA" dirty="0" smtClean="0"/>
              <a:t>Data redundancy/Inconsistency, Anomalies (Insert, Update, Deletion)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r>
              <a:rPr lang="en-CA" dirty="0" smtClean="0"/>
              <a:t>The need for a different approach -&gt; database systems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r>
              <a:rPr lang="en-CA" dirty="0" smtClean="0"/>
              <a:t>Basic terminology – File (Table), Record (Row), Field (Column)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r>
              <a:rPr lang="en-CA" dirty="0" smtClean="0"/>
              <a:t>Advantages - elimination of data redundancy and Inconsistencies (Central repository)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r>
              <a:rPr lang="en-CA" dirty="0" smtClean="0"/>
              <a:t>Disadvantages - cost</a:t>
            </a:r>
          </a:p>
          <a:p>
            <a:pPr algn="l">
              <a:buFont typeface="Wingdings" pitchFamily="2" charset="2"/>
              <a:buChar char="Ø"/>
            </a:pPr>
            <a:endParaRPr lang="en-CA" dirty="0" smtClean="0"/>
          </a:p>
          <a:p>
            <a:pPr algn="l">
              <a:buFont typeface="Wingdings" pitchFamily="2" charset="2"/>
              <a:buChar char="Ø"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1472" y="285728"/>
            <a:ext cx="7772400" cy="82638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tx1"/>
                </a:solidFill>
                <a:latin typeface="Monotype Corsiva" pitchFamily="66" charset="0"/>
              </a:rPr>
              <a:t>Week 1 Discussion Questions</a:t>
            </a:r>
            <a:endParaRPr lang="en-CA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30352" y="1000108"/>
            <a:ext cx="7772400" cy="5429288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CA" b="1" dirty="0" smtClean="0"/>
          </a:p>
          <a:p>
            <a:pPr>
              <a:buFont typeface="Wingdings" pitchFamily="2" charset="2"/>
              <a:buChar char="Ø"/>
            </a:pPr>
            <a:r>
              <a:rPr lang="en-CA" b="1" dirty="0" smtClean="0"/>
              <a:t>These review questions and problems meant to encourage you to read over the material covered in class</a:t>
            </a:r>
          </a:p>
          <a:p>
            <a:pPr>
              <a:buFont typeface="Wingdings" pitchFamily="2" charset="2"/>
              <a:buChar char="Ø"/>
            </a:pPr>
            <a:endParaRPr lang="en-CA" b="1" dirty="0" smtClean="0"/>
          </a:p>
          <a:p>
            <a:pPr>
              <a:buFont typeface="Wingdings" pitchFamily="2" charset="2"/>
              <a:buChar char="Ø"/>
            </a:pPr>
            <a:r>
              <a:rPr lang="en-CA" b="1" dirty="0" smtClean="0"/>
              <a:t>All very basic stuff – if you consult the slides and text – you should do well.</a:t>
            </a:r>
          </a:p>
          <a:p>
            <a:pPr>
              <a:buFont typeface="Wingdings" pitchFamily="2" charset="2"/>
              <a:buChar char="Ø"/>
            </a:pPr>
            <a:endParaRPr lang="en-CA" b="1" dirty="0" smtClean="0"/>
          </a:p>
          <a:p>
            <a:pPr>
              <a:buFont typeface="Wingdings" pitchFamily="2" charset="2"/>
              <a:buChar char="Ø"/>
            </a:pPr>
            <a:r>
              <a:rPr lang="en-CA" b="1" dirty="0" smtClean="0"/>
              <a:t>Data, Information , File systems and issues with</a:t>
            </a:r>
          </a:p>
          <a:p>
            <a:pPr>
              <a:buFont typeface="Wingdings" pitchFamily="2" charset="2"/>
              <a:buChar char="Ø"/>
            </a:pPr>
            <a:endParaRPr lang="en-CA" b="1" dirty="0" smtClean="0"/>
          </a:p>
          <a:p>
            <a:pPr>
              <a:buFont typeface="Wingdings" pitchFamily="2" charset="2"/>
              <a:buChar char="Ø"/>
            </a:pPr>
            <a:r>
              <a:rPr lang="en-CA" b="1" dirty="0" smtClean="0"/>
              <a:t>Database types, advantages, disadvantages</a:t>
            </a:r>
          </a:p>
          <a:p>
            <a:pPr>
              <a:buFont typeface="Wingdings" pitchFamily="2" charset="2"/>
              <a:buChar char="Ø"/>
            </a:pPr>
            <a:endParaRPr lang="en-CA" b="1" dirty="0" smtClean="0"/>
          </a:p>
          <a:p>
            <a:pPr>
              <a:buFont typeface="Wingdings" pitchFamily="2" charset="2"/>
              <a:buChar char="Ø"/>
            </a:pPr>
            <a:r>
              <a:rPr lang="en-CA" b="1" dirty="0" smtClean="0"/>
              <a:t>Problems section to do with spotting  problems with file systems</a:t>
            </a:r>
          </a:p>
          <a:p>
            <a:pPr>
              <a:buFont typeface="Wingdings" pitchFamily="2" charset="2"/>
              <a:buChar char="Ø"/>
            </a:pPr>
            <a:endParaRPr lang="en-CA" b="1" dirty="0" smtClean="0"/>
          </a:p>
          <a:p>
            <a:pPr>
              <a:buFont typeface="Wingdings" pitchFamily="2" charset="2"/>
              <a:buChar char="Ø"/>
            </a:pPr>
            <a:r>
              <a:rPr lang="en-CA" b="1" dirty="0" smtClean="0"/>
              <a:t>I will provide feedback on your posted answers</a:t>
            </a:r>
          </a:p>
          <a:p>
            <a:pPr>
              <a:buFont typeface="Wingdings" pitchFamily="2" charset="2"/>
              <a:buChar char="Ø"/>
            </a:pPr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870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274735"/>
            <a:ext cx="7772400" cy="683504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tx1"/>
                </a:solidFill>
                <a:latin typeface="Monotype Corsiva" pitchFamily="66" charset="0"/>
              </a:rPr>
              <a:t>Online Component</a:t>
            </a:r>
            <a:endParaRPr lang="en-CA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00034" y="958239"/>
            <a:ext cx="7772400" cy="5756909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CA" dirty="0" smtClean="0"/>
              <a:t>Don’t forget to visit </a:t>
            </a:r>
            <a:r>
              <a:rPr lang="en-US" b="1" dirty="0" smtClean="0"/>
              <a:t>CENGAGEBRAIN.COM</a:t>
            </a:r>
            <a:r>
              <a:rPr lang="en-CA" dirty="0" smtClean="0"/>
              <a:t> and attempt the additional  associated work</a:t>
            </a:r>
          </a:p>
          <a:p>
            <a:pPr>
              <a:buFont typeface="Wingdings" pitchFamily="2" charset="2"/>
              <a:buChar char="Ø"/>
            </a:pPr>
            <a:endParaRPr lang="en-CA" dirty="0" smtClean="0"/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See week 1 Intro slides for access information.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You may need an access code ( contained in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In envelope at back of book)</a:t>
            </a:r>
          </a:p>
          <a:p>
            <a:pPr>
              <a:buFont typeface="Wingdings" pitchFamily="2" charset="2"/>
              <a:buChar char="Ø"/>
            </a:pPr>
            <a:endParaRPr lang="en-CA" dirty="0" smtClean="0"/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If you do this work – you will get so much more out of this course than just the credits associated with passing the course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7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851648" cy="70007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000" dirty="0" smtClean="0">
                <a:solidFill>
                  <a:schemeClr val="tx1"/>
                </a:solidFill>
                <a:latin typeface="Monotype Corsiva" pitchFamily="66" charset="0"/>
              </a:rPr>
              <a:t>Week 2 –  Design Fundamentals</a:t>
            </a:r>
            <a:endParaRPr lang="en-CA" sz="40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854696" cy="573499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CA" sz="2400" b="1" dirty="0" smtClean="0"/>
              <a:t>Data in a relational Database is held in  tables</a:t>
            </a:r>
          </a:p>
          <a:p>
            <a:pPr algn="l">
              <a:buFont typeface="Wingdings" pitchFamily="2" charset="2"/>
              <a:buChar char="§"/>
            </a:pPr>
            <a:endParaRPr lang="en-CA" sz="2400" b="1" dirty="0"/>
          </a:p>
          <a:p>
            <a:pPr algn="l">
              <a:buFont typeface="Wingdings" pitchFamily="2" charset="2"/>
              <a:buChar char="§"/>
            </a:pPr>
            <a:r>
              <a:rPr lang="en-CA" sz="2400" b="1" dirty="0" smtClean="0"/>
              <a:t>Tables are 2 dimensional structures – Rows and Columns</a:t>
            </a:r>
          </a:p>
          <a:p>
            <a:pPr algn="l">
              <a:buFont typeface="Wingdings" pitchFamily="2" charset="2"/>
              <a:buChar char="§"/>
            </a:pPr>
            <a:endParaRPr lang="en-CA" sz="2400" b="1" dirty="0"/>
          </a:p>
          <a:p>
            <a:pPr algn="l">
              <a:buFont typeface="Wingdings" pitchFamily="2" charset="2"/>
              <a:buChar char="§"/>
            </a:pPr>
            <a:r>
              <a:rPr lang="en-CA" sz="2400" b="1" dirty="0" smtClean="0"/>
              <a:t>During the design phase we are looking  to develop:</a:t>
            </a:r>
          </a:p>
          <a:p>
            <a:pPr algn="l">
              <a:buFont typeface="Wingdings" pitchFamily="2" charset="2"/>
              <a:buChar char="§"/>
            </a:pPr>
            <a:endParaRPr lang="en-CA" sz="2400" b="1" dirty="0" smtClean="0"/>
          </a:p>
          <a:p>
            <a:pPr lvl="1" algn="l">
              <a:buFont typeface="Wingdings" pitchFamily="2" charset="2"/>
              <a:buChar char="§"/>
            </a:pPr>
            <a:r>
              <a:rPr lang="en-CA" b="1" dirty="0" smtClean="0"/>
              <a:t>Entities (later represented as Tables)</a:t>
            </a:r>
          </a:p>
          <a:p>
            <a:pPr lvl="1" algn="l">
              <a:buFont typeface="Wingdings" pitchFamily="2" charset="2"/>
              <a:buChar char="§"/>
            </a:pPr>
            <a:r>
              <a:rPr lang="en-CA" b="1" dirty="0" smtClean="0"/>
              <a:t>Entity Occurrences (later represented as Table Rows</a:t>
            </a:r>
          </a:p>
          <a:p>
            <a:pPr lvl="1" algn="l">
              <a:buFont typeface="Wingdings" pitchFamily="2" charset="2"/>
              <a:buChar char="§"/>
            </a:pPr>
            <a:r>
              <a:rPr lang="en-CA" b="1" dirty="0" smtClean="0"/>
              <a:t>Attributes (later represented as Table Columns</a:t>
            </a:r>
          </a:p>
          <a:p>
            <a:pPr lvl="1" algn="l">
              <a:buFont typeface="Wingdings" pitchFamily="2" charset="2"/>
              <a:buChar char="§"/>
            </a:pPr>
            <a:r>
              <a:rPr lang="en-CA" b="1" dirty="0" smtClean="0"/>
              <a:t>Relationships between tables</a:t>
            </a:r>
          </a:p>
          <a:p>
            <a:pPr algn="l">
              <a:buFont typeface="Wingdings" pitchFamily="2" charset="2"/>
              <a:buChar char="§"/>
            </a:pPr>
            <a:endParaRPr lang="en-CA" sz="2400" b="1" dirty="0"/>
          </a:p>
          <a:p>
            <a:pPr algn="l">
              <a:buFont typeface="Wingdings" pitchFamily="2" charset="2"/>
              <a:buChar char="§"/>
            </a:pPr>
            <a:endParaRPr lang="en-CA" sz="2400" b="1" dirty="0"/>
          </a:p>
          <a:p>
            <a:pPr algn="l">
              <a:buFont typeface="Wingdings" pitchFamily="2" charset="2"/>
              <a:buChar char="§"/>
            </a:pPr>
            <a:endParaRPr lang="en-CA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672104"/>
          </a:xfrm>
        </p:spPr>
        <p:txBody>
          <a:bodyPr/>
          <a:lstStyle/>
          <a:p>
            <a:r>
              <a:rPr lang="en-CA" sz="3600" dirty="0">
                <a:solidFill>
                  <a:schemeClr val="tx1"/>
                </a:solidFill>
                <a:latin typeface="Monotype Corsiva" pitchFamily="66" charset="0"/>
              </a:rPr>
              <a:t>Week 2 –  Design </a:t>
            </a:r>
            <a:r>
              <a:rPr lang="en-CA" sz="3600" dirty="0" smtClean="0">
                <a:solidFill>
                  <a:schemeClr val="tx1"/>
                </a:solidFill>
                <a:latin typeface="Monotype Corsiva" pitchFamily="66" charset="0"/>
              </a:rPr>
              <a:t>Fundamentals (continued)</a:t>
            </a:r>
            <a:endParaRPr lang="en-C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124744"/>
            <a:ext cx="7772400" cy="5472608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sz="2400" b="1" dirty="0"/>
              <a:t>Data Modelling is the first step in the design </a:t>
            </a:r>
            <a:r>
              <a:rPr lang="en-CA" sz="2400" b="1" dirty="0" smtClean="0"/>
              <a:t>phase</a:t>
            </a:r>
          </a:p>
          <a:p>
            <a:pPr>
              <a:buFont typeface="Wingdings" pitchFamily="2" charset="2"/>
              <a:buChar char="§"/>
            </a:pPr>
            <a:endParaRPr lang="en-CA" sz="2400" b="1" dirty="0"/>
          </a:p>
          <a:p>
            <a:pPr>
              <a:buFont typeface="Wingdings" pitchFamily="2" charset="2"/>
              <a:buChar char="§"/>
            </a:pPr>
            <a:r>
              <a:rPr lang="en-CA" sz="2400" b="1" dirty="0"/>
              <a:t>Data Modelling means identifying Entities, Attributes and Relationships from Business Rules and creating an abstract (model) of these items</a:t>
            </a:r>
          </a:p>
          <a:p>
            <a:pPr>
              <a:buFont typeface="Wingdings" pitchFamily="2" charset="2"/>
              <a:buChar char="§"/>
            </a:pPr>
            <a:endParaRPr lang="en-CA" sz="2400" b="1" dirty="0"/>
          </a:p>
          <a:p>
            <a:pPr>
              <a:buFont typeface="Wingdings" pitchFamily="2" charset="2"/>
              <a:buChar char="§"/>
            </a:pPr>
            <a:r>
              <a:rPr lang="en-CA" sz="2400" b="1" dirty="0"/>
              <a:t>In this course we concentrate on one particular type of model – The Relational Model</a:t>
            </a:r>
          </a:p>
          <a:p>
            <a:pPr>
              <a:buFont typeface="Wingdings" pitchFamily="2" charset="2"/>
              <a:buChar char="§"/>
            </a:pPr>
            <a:endParaRPr lang="en-CA" sz="2400" b="1" dirty="0"/>
          </a:p>
          <a:p>
            <a:pPr>
              <a:buFont typeface="Wingdings" pitchFamily="2" charset="2"/>
              <a:buChar char="§"/>
            </a:pPr>
            <a:r>
              <a:rPr lang="en-CA" sz="2400" b="1" dirty="0"/>
              <a:t>This model allows </a:t>
            </a:r>
            <a:r>
              <a:rPr lang="en-CA" sz="2400" b="1" dirty="0" smtClean="0"/>
              <a:t>us to </a:t>
            </a:r>
            <a:r>
              <a:rPr lang="en-CA" sz="2400" b="1" dirty="0"/>
              <a:t>create  a  relational database design </a:t>
            </a:r>
          </a:p>
          <a:p>
            <a:pPr>
              <a:buFont typeface="Wingdings" pitchFamily="2" charset="2"/>
              <a:buChar char="§"/>
            </a:pPr>
            <a:endParaRPr lang="en-CA" sz="2400" b="1" dirty="0"/>
          </a:p>
          <a:p>
            <a:pPr>
              <a:buFont typeface="Wingdings" pitchFamily="2" charset="2"/>
              <a:buChar char="§"/>
            </a:pPr>
            <a:r>
              <a:rPr lang="en-CA" sz="2400" b="1" dirty="0"/>
              <a:t>A relational Database Design can be directly </a:t>
            </a:r>
            <a:r>
              <a:rPr lang="en-CA" sz="2400" b="1" dirty="0" smtClean="0"/>
              <a:t> </a:t>
            </a:r>
            <a:r>
              <a:rPr lang="en-CA" sz="2400" b="1" dirty="0"/>
              <a:t>mapped to implement a Relational </a:t>
            </a:r>
            <a:r>
              <a:rPr lang="en-CA" sz="2400" b="1" dirty="0" smtClean="0"/>
              <a:t>Database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5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240</TotalTime>
  <Words>338</Words>
  <Application>Microsoft Office PowerPoint</Application>
  <PresentationFormat>On-screen Show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Week 1 Recap</vt:lpstr>
      <vt:lpstr>PowerPoint Presentation</vt:lpstr>
      <vt:lpstr>PowerPoint Presentation</vt:lpstr>
      <vt:lpstr>Week 2 –  Design Fundamentals</vt:lpstr>
      <vt:lpstr>Week 2 –  Design Fundamentals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Recap</dc:title>
  <dc:creator>Mark</dc:creator>
  <cp:lastModifiedBy>Mark</cp:lastModifiedBy>
  <cp:revision>10</cp:revision>
  <dcterms:created xsi:type="dcterms:W3CDTF">2010-05-03T17:01:22Z</dcterms:created>
  <dcterms:modified xsi:type="dcterms:W3CDTF">2014-04-14T22:10:25Z</dcterms:modified>
</cp:coreProperties>
</file>