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5" r:id="rId10"/>
    <p:sldId id="267" r:id="rId11"/>
    <p:sldId id="266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834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019C432-79A0-49CD-B5F1-68C7782EC1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DEA25E-7DB7-42C2-A9F7-745D16A9945F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63515-9C04-44F7-91FA-2022A2579AF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E5651C-96C0-48FF-A3F7-795031D1BA4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D83BBF-2479-44CE-8705-8D8C77C84847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C4ED30-9BA1-4976-ACAE-4B8E2DB304A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F2DAA3-D506-4A6B-AC9E-1801040A22D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DDE350-D3DD-4D03-9FAF-614373D1C51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517C63-E4A0-488F-B80C-BAD04676F09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949EFE-F79E-43AE-9B5B-4D87743D18C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/>
            </a:p>
          </p:txBody>
        </p:sp>
      </p:grpSp>
      <p:sp>
        <p:nvSpPr>
          <p:cNvPr id="717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18991-197A-4401-8635-A78C356B5F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F9097-2CF9-49DB-9E3B-BEEB6FD10B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8B20F-A5F1-4C95-8AD1-8E12AAE605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6CDE4-36FD-4BFB-A841-0843F646AF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D091BB-11E7-49A2-88B8-BD9AC8AFA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5AC6A-9832-4EA2-8DEE-37D3CD07B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13E7D-D84E-4B92-BE46-560DAD61AE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C278F-37F4-4B47-8BD8-E039954E0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FB8DF-1104-4C54-9FFF-C0D7DD4F5C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04476-BD55-4283-8299-7CC39D244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CDC47-E777-45A4-85A4-EB3F7CD88C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05C48E0-8A02-488B-89F9-3F3674476D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6150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6151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6152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6153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6154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</p:grpSp>
        <p:sp>
          <p:nvSpPr>
            <p:cNvPr id="6155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6156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/>
            </a:p>
          </p:txBody>
        </p:sp>
      </p:grpSp>
      <p:sp>
        <p:nvSpPr>
          <p:cNvPr id="6157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5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457200"/>
            <a:ext cx="8382000" cy="5867400"/>
          </a:xfrm>
          <a:solidFill>
            <a:srgbClr val="002060"/>
          </a:solidFill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latin typeface="Monotype Corsiva" pitchFamily="66" charset="0"/>
              </a:rPr>
              <a:t/>
            </a:r>
            <a:br>
              <a:rPr lang="en-US" sz="4400" dirty="0" smtClean="0">
                <a:latin typeface="Monotype Corsiva" pitchFamily="66" charset="0"/>
              </a:rPr>
            </a:br>
            <a:r>
              <a:rPr lang="en-US" sz="4400" dirty="0" smtClean="0">
                <a:latin typeface="Monotype Corsiva" pitchFamily="66" charset="0"/>
              </a:rPr>
              <a:t>A Summary/Clarification of some key points on ER Modeling</a:t>
            </a:r>
            <a:br>
              <a:rPr lang="en-US" sz="4400" dirty="0" smtClean="0">
                <a:latin typeface="Monotype Corsiva" pitchFamily="66" charset="0"/>
              </a:rPr>
            </a:br>
            <a:r>
              <a:rPr lang="en-US" sz="4400" dirty="0" smtClean="0">
                <a:latin typeface="Monotype Corsiva" pitchFamily="66" charset="0"/>
              </a:rPr>
              <a:t/>
            </a:r>
            <a:br>
              <a:rPr lang="en-US" sz="4400" dirty="0" smtClean="0">
                <a:latin typeface="Monotype Corsiva" pitchFamily="66" charset="0"/>
              </a:rPr>
            </a:br>
            <a:r>
              <a:rPr lang="en-US" sz="4400" dirty="0" smtClean="0">
                <a:latin typeface="Monotype Corsiva" pitchFamily="66" charset="0"/>
              </a:rPr>
              <a:t>Plus </a:t>
            </a:r>
            <a:br>
              <a:rPr lang="en-US" sz="4400" dirty="0" smtClean="0">
                <a:latin typeface="Monotype Corsiva" pitchFamily="66" charset="0"/>
              </a:rPr>
            </a:br>
            <a:r>
              <a:rPr lang="en-US" sz="4400" dirty="0" smtClean="0">
                <a:latin typeface="Monotype Corsiva" pitchFamily="66" charset="0"/>
              </a:rPr>
              <a:t/>
            </a:r>
            <a:br>
              <a:rPr lang="en-US" sz="4400" dirty="0" smtClean="0">
                <a:latin typeface="Monotype Corsiva" pitchFamily="66" charset="0"/>
              </a:rPr>
            </a:br>
            <a:r>
              <a:rPr lang="en-US" sz="4400" dirty="0" smtClean="0">
                <a:latin typeface="Monotype Corsiva" pitchFamily="66" charset="0"/>
              </a:rPr>
              <a:t>Class Exercise</a:t>
            </a:r>
            <a:br>
              <a:rPr lang="en-US" sz="4400" dirty="0" smtClean="0">
                <a:latin typeface="Monotype Corsiva" pitchFamily="66" charset="0"/>
              </a:rPr>
            </a:br>
            <a:endParaRPr lang="en-US" sz="4400" dirty="0" smtClean="0">
              <a:latin typeface="Monotype Corsiva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85800"/>
          </a:xfrm>
          <a:solidFill>
            <a:srgbClr val="660033"/>
          </a:solidFill>
        </p:spPr>
        <p:txBody>
          <a:bodyPr/>
          <a:lstStyle/>
          <a:p>
            <a:r>
              <a:rPr lang="en-CA" sz="3600" dirty="0" smtClean="0"/>
              <a:t>What attributes to include in your ERD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30763"/>
          </a:xfrm>
        </p:spPr>
        <p:txBody>
          <a:bodyPr/>
          <a:lstStyle/>
          <a:p>
            <a:r>
              <a:rPr lang="en-CA" b="1" dirty="0" smtClean="0"/>
              <a:t>PKs</a:t>
            </a:r>
            <a:r>
              <a:rPr lang="en-CA" dirty="0" smtClean="0"/>
              <a:t> </a:t>
            </a:r>
            <a:r>
              <a:rPr lang="en-CA" sz="2800" dirty="0" smtClean="0"/>
              <a:t>(Labeled. Include all elements if composite)</a:t>
            </a:r>
          </a:p>
          <a:p>
            <a:endParaRPr lang="en-CA" dirty="0" smtClean="0"/>
          </a:p>
          <a:p>
            <a:r>
              <a:rPr lang="en-CA" b="1" dirty="0" smtClean="0"/>
              <a:t>FKs</a:t>
            </a:r>
            <a:r>
              <a:rPr lang="en-CA" dirty="0" smtClean="0"/>
              <a:t> </a:t>
            </a:r>
            <a:r>
              <a:rPr lang="en-CA" sz="2800" dirty="0" smtClean="0"/>
              <a:t>(Labeled. Where more that one, use FK1,FK2…)</a:t>
            </a:r>
          </a:p>
          <a:p>
            <a:endParaRPr lang="en-CA" dirty="0" smtClean="0"/>
          </a:p>
          <a:p>
            <a:r>
              <a:rPr lang="en-CA" b="1" dirty="0" smtClean="0"/>
              <a:t>All known or given or any that help to make the model clearer such as markers or flags. </a:t>
            </a:r>
            <a:r>
              <a:rPr lang="en-CA" sz="2800" dirty="0" smtClean="0"/>
              <a:t>You may use multivalued ones such as </a:t>
            </a:r>
            <a:r>
              <a:rPr lang="en-CA" sz="2800" i="1" dirty="0" smtClean="0"/>
              <a:t>Name</a:t>
            </a:r>
            <a:r>
              <a:rPr lang="en-CA" sz="2800" dirty="0" smtClean="0"/>
              <a:t> and </a:t>
            </a:r>
            <a:r>
              <a:rPr lang="en-CA" sz="2800" i="1" dirty="0" smtClean="0"/>
              <a:t>Address</a:t>
            </a:r>
            <a:r>
              <a:rPr lang="en-CA" sz="2800" dirty="0" smtClean="0"/>
              <a:t>, but these must be expanded (First Name, Last Name, Title…) in the final ERD after the Normalization process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569134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28625" y="1600200"/>
            <a:ext cx="8486775" cy="5029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CA" sz="4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Monotype Corsiva" pitchFamily="66" charset="0"/>
                <a:ea typeface="+mj-ea"/>
                <a:cs typeface="+mj-cs"/>
              </a:rPr>
              <a:t>Get together and  have a go at Review Question 21 from Chapter 4</a:t>
            </a:r>
          </a:p>
          <a:p>
            <a:pPr>
              <a:defRPr/>
            </a:pPr>
            <a:endParaRPr lang="en-CA" sz="4400" b="1" kern="0" dirty="0">
              <a:effectLst>
                <a:outerShdw blurRad="38100" dist="38100" dir="2700000" algn="tl">
                  <a:srgbClr val="000000"/>
                </a:outerShdw>
              </a:effectLst>
              <a:latin typeface="Monotype Corsiva" pitchFamily="66" charset="0"/>
              <a:ea typeface="+mj-ea"/>
              <a:cs typeface="+mj-cs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CA" sz="32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See Page </a:t>
            </a:r>
            <a:r>
              <a:rPr lang="en-CA" sz="32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135 </a:t>
            </a:r>
            <a:r>
              <a:rPr lang="en-CA" sz="32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for  layout example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CA" sz="32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Reduce all M:N to 1:M   (hint: a player may have many parents)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CA" sz="32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Show all Primary and Foreign keys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CA" sz="32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Show all attributes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CA" sz="32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Use Solid or dash lines as appropriate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CA" sz="32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Assume only one attribute required for team colors (red/blue, white/green)</a:t>
            </a: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457200" y="381000"/>
            <a:ext cx="8229600" cy="1143000"/>
          </a:xfrm>
          <a:prstGeom prst="rect">
            <a:avLst/>
          </a:prstGeom>
          <a:solidFill>
            <a:srgbClr val="00B050"/>
          </a:solidFill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CA" sz="54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Monotype Corsiva" pitchFamily="66" charset="0"/>
              </a:rPr>
              <a:t>Class/Group Exercise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solidFill>
            <a:srgbClr val="660033"/>
          </a:solidFill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Weak Entity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One which is dependent on another for its existence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Examples: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An employee’s dependent (Child) entity occurrence (or record) </a:t>
            </a:r>
            <a:r>
              <a:rPr lang="en-US" b="1" u="sng" smtClean="0"/>
              <a:t>cannot</a:t>
            </a:r>
            <a:r>
              <a:rPr lang="en-US" smtClean="0"/>
              <a:t> exist without an Employee entity occurrence (or record)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An club member’s donation record </a:t>
            </a:r>
            <a:r>
              <a:rPr lang="en-US" b="1" u="sng" smtClean="0"/>
              <a:t>cannot</a:t>
            </a:r>
            <a:r>
              <a:rPr lang="en-US" smtClean="0"/>
              <a:t> exist without the member’s main record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A Weak entity always has a composite primary key which contains the primary key of the parent entity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Rot="1" noChangeArrowheads="1"/>
          </p:cNvSpPr>
          <p:nvPr/>
        </p:nvSpPr>
        <p:spPr bwMode="auto">
          <a:xfrm>
            <a:off x="457200" y="274638"/>
            <a:ext cx="8229600" cy="639762"/>
          </a:xfrm>
          <a:prstGeom prst="rect">
            <a:avLst/>
          </a:prstGeom>
          <a:solidFill>
            <a:srgbClr val="660033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Strong Entity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57200" y="1066800"/>
            <a:ext cx="8229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One which is not dependent on another for its existence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Example: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 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Agent can exist without having any customers  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(maybe 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the agent is new and 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has not been assigned 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any customers as yet.)</a:t>
            </a: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 Strong entity always has a  primary key which is unique to each occurrence and which is a single attribute . The PK does not contain any references to another entity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solidFill>
            <a:srgbClr val="660033"/>
          </a:solidFill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Identifying or Strong Relationships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0593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E.g. Relationship between Order and Order line</a:t>
            </a:r>
          </a:p>
          <a:p>
            <a:pPr eaLnBrk="1" hangingPunct="1">
              <a:defRPr/>
            </a:pPr>
            <a:r>
              <a:rPr lang="en-US" smtClean="0"/>
              <a:t>The Order Line cannot exist without the order</a:t>
            </a:r>
          </a:p>
          <a:p>
            <a:pPr eaLnBrk="1" hangingPunct="1">
              <a:defRPr/>
            </a:pPr>
            <a:r>
              <a:rPr lang="en-US" smtClean="0"/>
              <a:t>The Order Line entity’s Primary Key is a Composite of the Order Number (from the Order Entity) and the Order Line Number </a:t>
            </a:r>
          </a:p>
          <a:p>
            <a:pPr eaLnBrk="1" hangingPunct="1">
              <a:defRPr/>
            </a:pPr>
            <a:r>
              <a:rPr lang="en-US" smtClean="0"/>
              <a:t>This defines Existence Dependence</a:t>
            </a:r>
          </a:p>
          <a:p>
            <a:pPr eaLnBrk="1" hangingPunct="1">
              <a:defRPr/>
            </a:pPr>
            <a:r>
              <a:rPr lang="en-US" smtClean="0"/>
              <a:t>Shown with a </a:t>
            </a:r>
            <a:r>
              <a:rPr lang="en-US" sz="3600" b="1" u="sng" smtClean="0"/>
              <a:t>solid line</a:t>
            </a:r>
            <a:r>
              <a:rPr lang="en-US" smtClean="0"/>
              <a:t> in Crow’s Foot Notation</a:t>
            </a:r>
          </a:p>
          <a:p>
            <a:pPr eaLnBrk="1" hangingPunct="1">
              <a:defRPr/>
            </a:pPr>
            <a:r>
              <a:rPr lang="en-US" smtClean="0"/>
              <a:t>Relationship is Mandatory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rgbClr val="660033"/>
          </a:solidFill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Non Identifying or Weak Relatiopnship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Child Entity can be uniquely identified with a single attribute or non composite key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Primary key does not reflect primary key of parent entity.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Shown with </a:t>
            </a:r>
            <a:r>
              <a:rPr lang="en-US" sz="3600" b="1" smtClean="0"/>
              <a:t>dashed lines</a:t>
            </a:r>
            <a:r>
              <a:rPr lang="en-US" smtClean="0"/>
              <a:t> in Crow’s Foot Notation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E.g. A component part can exist without being tied to a particular assembly  (higher level part)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This demonstrates Existence Independence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Relationship is optional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solidFill>
            <a:srgbClr val="660033"/>
          </a:solidFill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Weak Entity in a Strong Relationship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638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Order Line and Order</a:t>
            </a:r>
          </a:p>
          <a:p>
            <a:pPr eaLnBrk="1" hangingPunct="1">
              <a:defRPr/>
            </a:pPr>
            <a:r>
              <a:rPr lang="en-US" dirty="0" smtClean="0"/>
              <a:t>In this relationship: Order line is a Weak Entity. Order is the Strong Entity.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Order Line satisfies the conditions for a Weak Entity:</a:t>
            </a:r>
          </a:p>
          <a:p>
            <a:pPr lvl="1" eaLnBrk="1" hangingPunct="1">
              <a:defRPr/>
            </a:pPr>
            <a:r>
              <a:rPr lang="en-US" dirty="0" smtClean="0"/>
              <a:t>Order Line is existence dependent on Order</a:t>
            </a:r>
          </a:p>
          <a:p>
            <a:pPr lvl="1" eaLnBrk="1" hangingPunct="1">
              <a:defRPr/>
            </a:pPr>
            <a:r>
              <a:rPr lang="en-US" dirty="0" smtClean="0"/>
              <a:t>It has a composite primary key part of which is the Primary key of the Order entity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6172200" y="5638800"/>
            <a:ext cx="22098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Exam!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rgbClr val="660033"/>
          </a:solidFill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CROW’S FOOT  LINE TYPES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458200" cy="57912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dirty="0" smtClean="0"/>
              <a:t>SOLID</a:t>
            </a:r>
            <a:r>
              <a:rPr lang="en-US" sz="2400" dirty="0" smtClean="0"/>
              <a:t> – IDENTIFYING RELATIONSHIP</a:t>
            </a:r>
          </a:p>
          <a:p>
            <a:pPr eaLnBrk="1" hangingPunct="1">
              <a:defRPr/>
            </a:pPr>
            <a:r>
              <a:rPr lang="en-US" sz="2400" dirty="0" smtClean="0"/>
              <a:t>ORDER AND ORDER LINE</a:t>
            </a:r>
          </a:p>
          <a:p>
            <a:pPr eaLnBrk="1" hangingPunct="1">
              <a:defRPr/>
            </a:pPr>
            <a:r>
              <a:rPr lang="en-US" sz="2400" dirty="0" smtClean="0"/>
              <a:t>The line cannot exist without the Invoice</a:t>
            </a:r>
          </a:p>
          <a:p>
            <a:pPr eaLnBrk="1" hangingPunct="1">
              <a:defRPr/>
            </a:pPr>
            <a:r>
              <a:rPr lang="en-US" sz="2400" dirty="0" smtClean="0"/>
              <a:t>One or More (1,N)</a:t>
            </a:r>
          </a:p>
          <a:p>
            <a:pPr eaLnBrk="1" hangingPunct="1">
              <a:defRPr/>
            </a:pPr>
            <a:r>
              <a:rPr lang="en-US" sz="2400" dirty="0" smtClean="0"/>
              <a:t>The Primary Key of the Entity on the Many side includes the primary key of the Entity on the One side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400" b="1" dirty="0" smtClean="0"/>
              <a:t>DASHED</a:t>
            </a:r>
            <a:r>
              <a:rPr lang="en-US" sz="2400" dirty="0" smtClean="0"/>
              <a:t> – NON-IDENTIFYING RELATIONSHIP</a:t>
            </a:r>
          </a:p>
          <a:p>
            <a:pPr eaLnBrk="1" hangingPunct="1">
              <a:defRPr/>
            </a:pPr>
            <a:r>
              <a:rPr lang="en-US" sz="2000" dirty="0" smtClean="0"/>
              <a:t>A COURSE MAY BE TAUGHT IN ZERO OR MANY CLASSES</a:t>
            </a:r>
          </a:p>
          <a:p>
            <a:pPr eaLnBrk="1" hangingPunct="1">
              <a:defRPr/>
            </a:pPr>
            <a:r>
              <a:rPr lang="en-US" sz="2400" dirty="0" smtClean="0"/>
              <a:t>The COURSE may exist but not offered.</a:t>
            </a:r>
          </a:p>
          <a:p>
            <a:pPr eaLnBrk="1" hangingPunct="1">
              <a:defRPr/>
            </a:pPr>
            <a:r>
              <a:rPr lang="en-US" sz="2400" dirty="0" smtClean="0"/>
              <a:t>Zero or More (0,N)</a:t>
            </a:r>
          </a:p>
          <a:p>
            <a:pPr eaLnBrk="1" hangingPunct="1">
              <a:defRPr/>
            </a:pPr>
            <a:r>
              <a:rPr lang="en-US" sz="2400" dirty="0"/>
              <a:t>The Primary Key of the Entity on the Many side </a:t>
            </a:r>
            <a:r>
              <a:rPr lang="en-US" sz="2400" dirty="0" smtClean="0"/>
              <a:t>does not include </a:t>
            </a:r>
            <a:r>
              <a:rPr lang="en-US" sz="2400" dirty="0"/>
              <a:t>the primary key of the Entity on the One side</a:t>
            </a:r>
          </a:p>
          <a:p>
            <a:pPr eaLnBrk="1" hangingPunct="1">
              <a:defRPr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rgbClr val="660033"/>
          </a:solidFill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CROW’S FOOT DEPICTION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smtClean="0"/>
              <a:t>ZERO or MORE – Empty Circle and Crow’s Foot</a:t>
            </a:r>
          </a:p>
          <a:p>
            <a:pPr eaLnBrk="1" hangingPunct="1">
              <a:defRPr/>
            </a:pPr>
            <a:endParaRPr lang="en-US" sz="2400" b="1" smtClean="0"/>
          </a:p>
          <a:p>
            <a:pPr eaLnBrk="1" hangingPunct="1">
              <a:defRPr/>
            </a:pPr>
            <a:r>
              <a:rPr lang="en-US" sz="2400" b="1" smtClean="0"/>
              <a:t>ONE or MORE – Single Vertical Line and Crow’s Foot</a:t>
            </a:r>
          </a:p>
          <a:p>
            <a:pPr eaLnBrk="1" hangingPunct="1">
              <a:defRPr/>
            </a:pPr>
            <a:endParaRPr lang="en-US" sz="2400" b="1" smtClean="0"/>
          </a:p>
          <a:p>
            <a:pPr eaLnBrk="1" hangingPunct="1">
              <a:defRPr/>
            </a:pPr>
            <a:r>
              <a:rPr lang="en-US" sz="2400" b="1" smtClean="0"/>
              <a:t>EXACTLY ONE – double vertical lines</a:t>
            </a:r>
          </a:p>
          <a:p>
            <a:pPr eaLnBrk="1" hangingPunct="1">
              <a:defRPr/>
            </a:pPr>
            <a:endParaRPr lang="en-US" sz="2400" b="1" smtClean="0"/>
          </a:p>
          <a:p>
            <a:pPr eaLnBrk="1" hangingPunct="1">
              <a:defRPr/>
            </a:pPr>
            <a:r>
              <a:rPr lang="en-US" sz="2400" b="1" smtClean="0"/>
              <a:t>STRONG (IDENTIFYING) RELATIONSHIP – solid line </a:t>
            </a:r>
          </a:p>
          <a:p>
            <a:pPr eaLnBrk="1" hangingPunct="1">
              <a:defRPr/>
            </a:pPr>
            <a:endParaRPr lang="en-US" sz="2400" b="1" smtClean="0"/>
          </a:p>
          <a:p>
            <a:pPr eaLnBrk="1" hangingPunct="1">
              <a:defRPr/>
            </a:pPr>
            <a:r>
              <a:rPr lang="en-US" sz="2400" b="1" smtClean="0"/>
              <a:t>WEAK (NON IDENTIFYING) RELATIONSHIP – dashed line</a:t>
            </a:r>
          </a:p>
          <a:p>
            <a:pPr eaLnBrk="1" hangingPunct="1">
              <a:defRPr/>
            </a:pPr>
            <a:endParaRPr lang="en-US" sz="2400" b="1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solidFill>
            <a:srgbClr val="660033"/>
          </a:solidFill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Choosing a Primary Key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b="1" u="sng" smtClean="0"/>
              <a:t>3 conditions must hold when choosing: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b="1" u="sng" smtClean="0"/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z="2800" smtClean="0"/>
              <a:t>The candidate key must be unique within its domain (the entity it represents)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endParaRPr lang="en-US" sz="2800" smtClean="0"/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z="2800" smtClean="0"/>
              <a:t>The candidate key can not hold Nulls (NULL is not zero. Zero is a number. NULL is 'unknown value'). 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endParaRPr lang="en-US" sz="2800" smtClean="0"/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z="2800" smtClean="0"/>
              <a:t>The candidate key should never change. It must hold the same value for a given occurrence of an entity for the lifetime of that entity. 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endParaRPr lang="en-US" sz="28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390</TotalTime>
  <Words>695</Words>
  <Application>Microsoft Office PowerPoint</Application>
  <PresentationFormat>On-screen Show (4:3)</PresentationFormat>
  <Paragraphs>89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Stream</vt:lpstr>
      <vt:lpstr> A Summary/Clarification of some key points on ER Modeling  Plus   Class Exercise </vt:lpstr>
      <vt:lpstr>Weak Entity</vt:lpstr>
      <vt:lpstr>PowerPoint Presentation</vt:lpstr>
      <vt:lpstr>Identifying or Strong Relationships</vt:lpstr>
      <vt:lpstr>Non Identifying or Weak Relatiopnship</vt:lpstr>
      <vt:lpstr>Weak Entity in a Strong Relationship</vt:lpstr>
      <vt:lpstr>CROW’S FOOT  LINE TYPES</vt:lpstr>
      <vt:lpstr>CROW’S FOOT DEPICTION</vt:lpstr>
      <vt:lpstr>Choosing a Primary Key</vt:lpstr>
      <vt:lpstr>What attributes to include in your ERD</vt:lpstr>
      <vt:lpstr>PowerPoint Presentation</vt:lpstr>
    </vt:vector>
  </TitlesOfParts>
  <Company>Diamond Designs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collection of Answers For Questions raised in Class during Week 3</dc:title>
  <dc:creator>Mark</dc:creator>
  <cp:lastModifiedBy>Mark</cp:lastModifiedBy>
  <cp:revision>25</cp:revision>
  <dcterms:created xsi:type="dcterms:W3CDTF">2009-05-26T00:10:37Z</dcterms:created>
  <dcterms:modified xsi:type="dcterms:W3CDTF">2014-04-25T16:33:51Z</dcterms:modified>
</cp:coreProperties>
</file>