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2" r:id="rId1"/>
  </p:sldMasterIdLst>
  <p:notesMasterIdLst>
    <p:notesMasterId r:id="rId43"/>
  </p:notesMasterIdLst>
  <p:handoutMasterIdLst>
    <p:handoutMasterId r:id="rId44"/>
  </p:handoutMasterIdLst>
  <p:sldIdLst>
    <p:sldId id="319" r:id="rId2"/>
    <p:sldId id="326" r:id="rId3"/>
    <p:sldId id="393" r:id="rId4"/>
    <p:sldId id="327" r:id="rId5"/>
    <p:sldId id="332" r:id="rId6"/>
    <p:sldId id="384" r:id="rId7"/>
    <p:sldId id="383" r:id="rId8"/>
    <p:sldId id="385" r:id="rId9"/>
    <p:sldId id="335" r:id="rId10"/>
    <p:sldId id="387" r:id="rId11"/>
    <p:sldId id="397" r:id="rId12"/>
    <p:sldId id="394" r:id="rId13"/>
    <p:sldId id="336" r:id="rId14"/>
    <p:sldId id="388" r:id="rId15"/>
    <p:sldId id="338" r:id="rId16"/>
    <p:sldId id="395" r:id="rId17"/>
    <p:sldId id="339" r:id="rId18"/>
    <p:sldId id="340" r:id="rId19"/>
    <p:sldId id="342" r:id="rId20"/>
    <p:sldId id="345" r:id="rId21"/>
    <p:sldId id="344" r:id="rId22"/>
    <p:sldId id="346" r:id="rId23"/>
    <p:sldId id="348" r:id="rId24"/>
    <p:sldId id="349" r:id="rId25"/>
    <p:sldId id="392" r:id="rId26"/>
    <p:sldId id="350" r:id="rId27"/>
    <p:sldId id="351" r:id="rId28"/>
    <p:sldId id="352" r:id="rId29"/>
    <p:sldId id="354" r:id="rId30"/>
    <p:sldId id="355" r:id="rId31"/>
    <p:sldId id="386" r:id="rId32"/>
    <p:sldId id="365" r:id="rId33"/>
    <p:sldId id="366" r:id="rId34"/>
    <p:sldId id="373" r:id="rId35"/>
    <p:sldId id="374" r:id="rId36"/>
    <p:sldId id="396" r:id="rId37"/>
    <p:sldId id="377" r:id="rId38"/>
    <p:sldId id="378" r:id="rId39"/>
    <p:sldId id="382" r:id="rId40"/>
    <p:sldId id="390" r:id="rId41"/>
    <p:sldId id="391" r:id="rId4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0033CC"/>
    <a:srgbClr val="CC3300"/>
    <a:srgbClr val="222222"/>
    <a:srgbClr val="FFFFFF"/>
    <a:srgbClr val="18B2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94595" autoAdjust="0"/>
  </p:normalViewPr>
  <p:slideViewPr>
    <p:cSldViewPr>
      <p:cViewPr>
        <p:scale>
          <a:sx n="81" d="100"/>
          <a:sy n="81" d="100"/>
        </p:scale>
        <p:origin x="-852" y="2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22"/>
    </p:cViewPr>
  </p:sorterViewPr>
  <p:notesViewPr>
    <p:cSldViewPr>
      <p:cViewPr varScale="1">
        <p:scale>
          <a:sx n="70" d="100"/>
          <a:sy n="70" d="100"/>
        </p:scale>
        <p:origin x="-14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Times New Roman" pitchFamily="18" charset="0"/>
              </a:defRPr>
            </a:lvl1pPr>
          </a:lstStyle>
          <a:p>
            <a:pPr>
              <a:defRPr/>
            </a:pPr>
            <a:endParaRPr lang="en-US"/>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Times New Roman" pitchFamily="18" charset="0"/>
              </a:defRPr>
            </a:lvl1pPr>
          </a:lstStyle>
          <a:p>
            <a:pPr>
              <a:defRPr/>
            </a:pPr>
            <a:endParaRPr lang="en-US"/>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Times New Roman" pitchFamily="18" charset="0"/>
              </a:defRPr>
            </a:lvl1pPr>
          </a:lstStyle>
          <a:p>
            <a:pPr>
              <a:defRPr/>
            </a:pPr>
            <a:endParaRPr lang="en-US"/>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latin typeface="Times New Roman" pitchFamily="18" charset="0"/>
              </a:defRPr>
            </a:lvl1pPr>
          </a:lstStyle>
          <a:p>
            <a:pPr>
              <a:defRPr/>
            </a:pPr>
            <a:fld id="{DA33CB19-6D45-4CD1-8914-926999E1DCB7}" type="slidenum">
              <a:rPr lang="en-US"/>
              <a:pPr>
                <a:defRPr/>
              </a:pPr>
              <a:t>‹#›</a:t>
            </a:fld>
            <a:endParaRPr lang="en-US" dirty="0"/>
          </a:p>
        </p:txBody>
      </p:sp>
    </p:spTree>
    <p:extLst>
      <p:ext uri="{BB962C8B-B14F-4D97-AF65-F5344CB8AC3E}">
        <p14:creationId xmlns:p14="http://schemas.microsoft.com/office/powerpoint/2010/main" val="9039210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Times New Roman" pitchFamily="18" charset="0"/>
              </a:defRPr>
            </a:lvl1pPr>
          </a:lstStyle>
          <a:p>
            <a:pPr>
              <a:defRPr/>
            </a:pPr>
            <a:endParaRPr lang="en-US"/>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Times New Roman" pitchFamily="18" charset="0"/>
              </a:defRPr>
            </a:lvl1pPr>
          </a:lstStyle>
          <a:p>
            <a:pPr>
              <a:defRPr/>
            </a:pPr>
            <a:endParaRPr lang="en-US"/>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latin typeface="Times New Roman" pitchFamily="18" charset="0"/>
              </a:defRPr>
            </a:lvl1pPr>
          </a:lstStyle>
          <a:p>
            <a:pPr>
              <a:defRPr/>
            </a:pPr>
            <a:fld id="{F0A69547-92F4-4B64-86F1-21250D7B9FC5}" type="slidenum">
              <a:rPr lang="en-US"/>
              <a:pPr>
                <a:defRPr/>
              </a:pPr>
              <a:t>‹#›</a:t>
            </a:fld>
            <a:endParaRPr lang="en-US" dirty="0"/>
          </a:p>
        </p:txBody>
      </p:sp>
    </p:spTree>
    <p:extLst>
      <p:ext uri="{BB962C8B-B14F-4D97-AF65-F5344CB8AC3E}">
        <p14:creationId xmlns:p14="http://schemas.microsoft.com/office/powerpoint/2010/main" val="28019900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fld id="{6CF56EBE-B1A3-4ACD-B19F-8D54E4F88C1A}" type="slidenum">
              <a:rPr lang="en-US" smtClean="0">
                <a:latin typeface="Times New Roman" pitchFamily="18" charset="0"/>
              </a:rPr>
              <a:pPr/>
              <a:t>1</a:t>
            </a:fld>
            <a:endParaRPr lang="en-US" smtClean="0">
              <a:latin typeface="Times New Roman"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C"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n-CA"/>
              </a:p>
            </p:txBody>
          </p:sp>
          <p:sp>
            <p:nvSpPr>
              <p:cNvPr id="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n-CA"/>
              </a:p>
            </p:txBody>
          </p:sp>
          <p:sp>
            <p:nvSpPr>
              <p:cNvPr id="1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n-CA"/>
              </a:p>
            </p:txBody>
          </p:sp>
          <p:sp>
            <p:nvSpPr>
              <p:cNvPr id="11"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n-CA"/>
              </a:p>
            </p:txBody>
          </p:sp>
        </p:grpSp>
        <p:sp>
          <p:nvSpPr>
            <p:cNvPr id="6"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n-CA"/>
            </a:p>
          </p:txBody>
        </p:sp>
        <p:sp>
          <p:nvSpPr>
            <p:cNvPr id="7" name="Freeform 10"/>
            <p:cNvSpPr>
              <a:spLocks/>
            </p:cNvSpPr>
            <p:nvPr/>
          </p:nvSpPr>
          <p:spPr bwMode="hidden">
            <a:xfrm>
              <a:off x="0" y="0"/>
              <a:ext cx="5758" cy="1776"/>
            </a:xfrm>
            <a:custGeom>
              <a:avLst/>
              <a:gdLst>
                <a:gd name="T0" fmla="*/ 0 w 5740"/>
                <a:gd name="T1" fmla="*/ 0 h 1906"/>
                <a:gd name="T2" fmla="*/ 0 w 5740"/>
                <a:gd name="T3" fmla="*/ 1776 h 1906"/>
                <a:gd name="T4" fmla="*/ 5758 w 5740"/>
                <a:gd name="T5" fmla="*/ 1776 h 1906"/>
                <a:gd name="T6" fmla="*/ 5758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20843" name="Rectangle 11"/>
          <p:cNvSpPr>
            <a:spLocks noGrp="1" noChangeArrowheads="1"/>
          </p:cNvSpPr>
          <p:nvPr>
            <p:ph type="ctrTitle" sz="quarter"/>
          </p:nvPr>
        </p:nvSpPr>
        <p:spPr>
          <a:xfrm>
            <a:off x="685800" y="1736725"/>
            <a:ext cx="7772400" cy="1920875"/>
          </a:xfrm>
        </p:spPr>
        <p:txBody>
          <a:bodyPr/>
          <a:lstStyle>
            <a:lvl1pPr>
              <a:defRPr sz="6000"/>
            </a:lvl1pPr>
          </a:lstStyle>
          <a:p>
            <a:r>
              <a:rPr lang="en-US"/>
              <a:t>Click to edit Master title style</a:t>
            </a:r>
          </a:p>
        </p:txBody>
      </p:sp>
      <p:sp>
        <p:nvSpPr>
          <p:cNvPr id="120844"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fld id="{A6A66DF3-18BC-4DDD-A72B-764020A4BD49}" type="datetimeFigureOut">
              <a:rPr lang="en-US"/>
              <a:pPr>
                <a:defRPr/>
              </a:pPr>
              <a:t>1/27/2014</a:t>
            </a:fld>
            <a:endParaRPr lang="en-US"/>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endParaRPr lang="en-US"/>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DC8A02A6-1043-4ABC-AF8F-F23AC9732E3C}" type="slidenum">
              <a:rPr lang="en-US"/>
              <a:pPr>
                <a:defRPr/>
              </a:pPr>
              <a:t>‹#›</a:t>
            </a:fld>
            <a:endParaRPr lang="en-US"/>
          </a:p>
        </p:txBody>
      </p:sp>
    </p:spTree>
    <p:extLst>
      <p:ext uri="{BB962C8B-B14F-4D97-AF65-F5344CB8AC3E}">
        <p14:creationId xmlns:p14="http://schemas.microsoft.com/office/powerpoint/2010/main" val="3862735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2"/>
          <p:cNvSpPr>
            <a:spLocks noGrp="1" noChangeArrowheads="1"/>
          </p:cNvSpPr>
          <p:nvPr>
            <p:ph type="dt" sz="half" idx="10"/>
          </p:nvPr>
        </p:nvSpPr>
        <p:spPr>
          <a:ln/>
        </p:spPr>
        <p:txBody>
          <a:bodyPr/>
          <a:lstStyle>
            <a:lvl1pPr>
              <a:defRPr/>
            </a:lvl1pPr>
          </a:lstStyle>
          <a:p>
            <a:pPr>
              <a:defRPr/>
            </a:pPr>
            <a:fld id="{EA73FC42-E17F-420E-9327-DC52A0A94CA4}" type="datetimeFigureOut">
              <a:rPr lang="en-US"/>
              <a:pPr>
                <a:defRPr/>
              </a:pPr>
              <a:t>1/27/2014</a:t>
            </a:fld>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DDD2AFCE-0176-40B3-B350-DBC27CF51800}"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78197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2"/>
          <p:cNvSpPr>
            <a:spLocks noGrp="1" noChangeArrowheads="1"/>
          </p:cNvSpPr>
          <p:nvPr>
            <p:ph type="dt" sz="half" idx="10"/>
          </p:nvPr>
        </p:nvSpPr>
        <p:spPr>
          <a:ln/>
        </p:spPr>
        <p:txBody>
          <a:bodyPr/>
          <a:lstStyle>
            <a:lvl1pPr>
              <a:defRPr/>
            </a:lvl1pPr>
          </a:lstStyle>
          <a:p>
            <a:pPr>
              <a:defRPr/>
            </a:pPr>
            <a:fld id="{645F3C97-B551-4A77-B9E5-6D4F7B3027A4}" type="datetimeFigureOut">
              <a:rPr lang="en-US"/>
              <a:pPr>
                <a:defRPr/>
              </a:pPr>
              <a:t>1/27/2014</a:t>
            </a:fld>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452BD1CA-233B-4490-B376-6113220D4412}"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0779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2"/>
          <p:cNvSpPr>
            <a:spLocks noGrp="1" noChangeArrowheads="1"/>
          </p:cNvSpPr>
          <p:nvPr>
            <p:ph type="dt" sz="half" idx="10"/>
          </p:nvPr>
        </p:nvSpPr>
        <p:spPr>
          <a:ln/>
        </p:spPr>
        <p:txBody>
          <a:bodyPr/>
          <a:lstStyle>
            <a:lvl1pPr>
              <a:defRPr/>
            </a:lvl1pPr>
          </a:lstStyle>
          <a:p>
            <a:pPr>
              <a:defRPr/>
            </a:pPr>
            <a:fld id="{C1C611DC-DF57-4DEB-AC7F-BCC7D19DE548}" type="datetimeFigureOut">
              <a:rPr lang="en-US"/>
              <a:pPr>
                <a:defRPr/>
              </a:pPr>
              <a:t>1/27/2014</a:t>
            </a:fld>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42153AF6-BE06-4BBA-88BF-EE5C24F9F6DC}"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5932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E9C202BF-6500-4F94-B71E-22199F2CB7BA}" type="datetimeFigureOut">
              <a:rPr lang="en-US"/>
              <a:pPr>
                <a:defRPr/>
              </a:pPr>
              <a:t>1/27/2014</a:t>
            </a:fld>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09E5E9E-D2E2-4287-A2B8-CBC7185965DB}"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75345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2"/>
          <p:cNvSpPr>
            <a:spLocks noGrp="1" noChangeArrowheads="1"/>
          </p:cNvSpPr>
          <p:nvPr>
            <p:ph type="dt" sz="half" idx="10"/>
          </p:nvPr>
        </p:nvSpPr>
        <p:spPr>
          <a:ln/>
        </p:spPr>
        <p:txBody>
          <a:bodyPr/>
          <a:lstStyle>
            <a:lvl1pPr>
              <a:defRPr/>
            </a:lvl1pPr>
          </a:lstStyle>
          <a:p>
            <a:pPr>
              <a:defRPr/>
            </a:pPr>
            <a:fld id="{4F75FB85-FEB8-4B4A-B3B1-A2949E26994E}" type="datetimeFigureOut">
              <a:rPr lang="en-US"/>
              <a:pPr>
                <a:defRPr/>
              </a:pPr>
              <a:t>1/27/2014</a:t>
            </a:fld>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541AE59A-9E8E-414C-990C-64853384E92C}"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95379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2"/>
          <p:cNvSpPr>
            <a:spLocks noGrp="1" noChangeArrowheads="1"/>
          </p:cNvSpPr>
          <p:nvPr>
            <p:ph type="dt" sz="half" idx="10"/>
          </p:nvPr>
        </p:nvSpPr>
        <p:spPr>
          <a:ln/>
        </p:spPr>
        <p:txBody>
          <a:bodyPr/>
          <a:lstStyle>
            <a:lvl1pPr>
              <a:defRPr/>
            </a:lvl1pPr>
          </a:lstStyle>
          <a:p>
            <a:pPr>
              <a:defRPr/>
            </a:pPr>
            <a:fld id="{98E590AD-A5F4-45B5-8735-DD4015AA181B}" type="datetimeFigureOut">
              <a:rPr lang="en-US"/>
              <a:pPr>
                <a:defRPr/>
              </a:pPr>
              <a:t>1/27/2014</a:t>
            </a:fld>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4D492732-7FF8-4CB9-8060-392D0A319A6E}" type="slidenum">
              <a:rPr lang="en-US"/>
              <a:pPr>
                <a:defRPr/>
              </a:pPr>
              <a:t>‹#›</a:t>
            </a:fld>
            <a:endParaRPr lang="en-US"/>
          </a:p>
        </p:txBody>
      </p:sp>
      <p:sp>
        <p:nvSpPr>
          <p:cNvPr id="9" name="Rectangle 1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3537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2"/>
          <p:cNvSpPr>
            <a:spLocks noGrp="1" noChangeArrowheads="1"/>
          </p:cNvSpPr>
          <p:nvPr>
            <p:ph type="dt" sz="half" idx="10"/>
          </p:nvPr>
        </p:nvSpPr>
        <p:spPr>
          <a:ln/>
        </p:spPr>
        <p:txBody>
          <a:bodyPr/>
          <a:lstStyle>
            <a:lvl1pPr>
              <a:defRPr/>
            </a:lvl1pPr>
          </a:lstStyle>
          <a:p>
            <a:pPr>
              <a:defRPr/>
            </a:pPr>
            <a:fld id="{28C53470-3E31-41C5-98E0-3B018B2D6BDC}" type="datetimeFigureOut">
              <a:rPr lang="en-US"/>
              <a:pPr>
                <a:defRPr/>
              </a:pPr>
              <a:t>1/27/2014</a:t>
            </a:fld>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6AAB4D1E-ACD3-47B5-B944-058AF2A995A0}" type="slidenum">
              <a:rPr lang="en-US"/>
              <a:pPr>
                <a:defRPr/>
              </a:pPr>
              <a:t>‹#›</a:t>
            </a:fld>
            <a:endParaRPr lang="en-US"/>
          </a:p>
        </p:txBody>
      </p:sp>
      <p:sp>
        <p:nvSpPr>
          <p:cNvPr id="5" name="Rectangle 1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47018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308DFE37-13E7-47CE-97D1-AF79FA778298}" type="datetimeFigureOut">
              <a:rPr lang="en-US"/>
              <a:pPr>
                <a:defRPr/>
              </a:pPr>
              <a:t>1/27/2014</a:t>
            </a:fld>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2EA39D69-FB4B-4E58-8367-7ABFD74123C5}" type="slidenum">
              <a:rPr lang="en-US"/>
              <a:pPr>
                <a:defRPr/>
              </a:pPr>
              <a:t>‹#›</a:t>
            </a:fld>
            <a:endParaRPr lang="en-US"/>
          </a:p>
        </p:txBody>
      </p:sp>
      <p:sp>
        <p:nvSpPr>
          <p:cNvPr id="4" name="Rectangle 1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51935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40D373F7-6960-4CE7-B266-C93276CF73B0}" type="datetimeFigureOut">
              <a:rPr lang="en-US"/>
              <a:pPr>
                <a:defRPr/>
              </a:pPr>
              <a:t>1/27/2014</a:t>
            </a:fld>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6121E161-A20D-4577-A447-B9ACB18C49BC}"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18579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5CF9D218-6FFD-4416-BBAD-BF2C72992469}" type="datetimeFigureOut">
              <a:rPr lang="en-US"/>
              <a:pPr>
                <a:defRPr/>
              </a:pPr>
              <a:t>1/27/2014</a:t>
            </a:fld>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1423CCC7-29AD-41BF-9740-9EB9D3FFCDC9}"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02029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fld id="{7DE658A9-01AF-4940-9949-C1AAE3DB6A69}" type="datetimeFigureOut">
              <a:rPr lang="en-US"/>
              <a:pPr>
                <a:defRPr/>
              </a:pPr>
              <a:t>1/27/2014</a:t>
            </a:fld>
            <a:endParaRPr lang="en-US"/>
          </a:p>
        </p:txBody>
      </p:sp>
      <p:sp>
        <p:nvSpPr>
          <p:cNvPr id="119811"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9B52CA59-4E31-4E80-91C1-9C9C1B2DE6CE}" type="slidenum">
              <a:rPr lang="en-US"/>
              <a:pPr>
                <a:defRPr/>
              </a:pPr>
              <a:t>‹#›</a:t>
            </a:fld>
            <a:endParaRPr lang="en-US"/>
          </a:p>
        </p:txBody>
      </p:sp>
      <p:grpSp>
        <p:nvGrpSpPr>
          <p:cNvPr id="1028" name="Group 4"/>
          <p:cNvGrpSpPr>
            <a:grpSpLocks/>
          </p:cNvGrpSpPr>
          <p:nvPr/>
        </p:nvGrpSpPr>
        <p:grpSpPr bwMode="auto">
          <a:xfrm>
            <a:off x="0" y="0"/>
            <a:ext cx="9140825" cy="6850063"/>
            <a:chOff x="0" y="0"/>
            <a:chExt cx="5758" cy="4315"/>
          </a:xfrm>
        </p:grpSpPr>
        <p:grpSp>
          <p:nvGrpSpPr>
            <p:cNvPr id="1032" name="Group 5"/>
            <p:cNvGrpSpPr>
              <a:grpSpLocks/>
            </p:cNvGrpSpPr>
            <p:nvPr userDrawn="1"/>
          </p:nvGrpSpPr>
          <p:grpSpPr bwMode="auto">
            <a:xfrm>
              <a:off x="1728" y="2230"/>
              <a:ext cx="4027" cy="2085"/>
              <a:chOff x="1728" y="2230"/>
              <a:chExt cx="4027" cy="2085"/>
            </a:xfrm>
          </p:grpSpPr>
          <p:sp>
            <p:nvSpPr>
              <p:cNvPr id="119814"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n-CA"/>
              </a:p>
            </p:txBody>
          </p:sp>
          <p:sp>
            <p:nvSpPr>
              <p:cNvPr id="119815"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n-CA"/>
              </a:p>
            </p:txBody>
          </p:sp>
          <p:sp>
            <p:nvSpPr>
              <p:cNvPr id="119816"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n-CA"/>
              </a:p>
            </p:txBody>
          </p:sp>
          <p:sp>
            <p:nvSpPr>
              <p:cNvPr id="1038"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9818"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n-CA"/>
              </a:p>
            </p:txBody>
          </p:sp>
        </p:grpSp>
        <p:sp>
          <p:nvSpPr>
            <p:cNvPr id="119819"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n-CA"/>
            </a:p>
          </p:txBody>
        </p:sp>
        <p:sp>
          <p:nvSpPr>
            <p:cNvPr id="1034" name="Freeform 12"/>
            <p:cNvSpPr>
              <a:spLocks/>
            </p:cNvSpPr>
            <p:nvPr/>
          </p:nvSpPr>
          <p:spPr bwMode="hidden">
            <a:xfrm>
              <a:off x="0" y="0"/>
              <a:ext cx="5758" cy="1776"/>
            </a:xfrm>
            <a:custGeom>
              <a:avLst/>
              <a:gdLst>
                <a:gd name="T0" fmla="*/ 0 w 5740"/>
                <a:gd name="T1" fmla="*/ 0 h 1906"/>
                <a:gd name="T2" fmla="*/ 0 w 5740"/>
                <a:gd name="T3" fmla="*/ 1776 h 1906"/>
                <a:gd name="T4" fmla="*/ 5758 w 5740"/>
                <a:gd name="T5" fmla="*/ 1776 h 1906"/>
                <a:gd name="T6" fmla="*/ 5758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19821"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9822"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119823"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735"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6" descr="slideBackgrou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1026"/>
          <p:cNvSpPr>
            <a:spLocks noGrp="1" noChangeArrowheads="1"/>
          </p:cNvSpPr>
          <p:nvPr>
            <p:ph type="ctrTitle" idx="4294967295"/>
          </p:nvPr>
        </p:nvSpPr>
        <p:spPr>
          <a:xfrm>
            <a:off x="609600" y="1447800"/>
            <a:ext cx="8001000" cy="2209800"/>
          </a:xfrm>
          <a:solidFill>
            <a:srgbClr val="CC3300"/>
          </a:solidFill>
        </p:spPr>
        <p:txBody>
          <a:bodyPr/>
          <a:lstStyle/>
          <a:p>
            <a:pPr eaLnBrk="1" hangingPunct="1">
              <a:defRPr/>
            </a:pPr>
            <a:r>
              <a:rPr lang="en-US" b="0" dirty="0" smtClean="0"/>
              <a:t>Database Systems: Design, Implementation, and Management</a:t>
            </a:r>
            <a:br>
              <a:rPr lang="en-US" b="0" dirty="0" smtClean="0"/>
            </a:br>
            <a:endParaRPr lang="en-US" b="0" dirty="0" smtClean="0"/>
          </a:p>
        </p:txBody>
      </p:sp>
      <p:sp>
        <p:nvSpPr>
          <p:cNvPr id="2052" name="Rectangle 1027"/>
          <p:cNvSpPr>
            <a:spLocks noGrp="1" noChangeArrowheads="1"/>
          </p:cNvSpPr>
          <p:nvPr>
            <p:ph type="subTitle" idx="4294967295"/>
          </p:nvPr>
        </p:nvSpPr>
        <p:spPr>
          <a:xfrm>
            <a:off x="609600" y="4419600"/>
            <a:ext cx="8077200" cy="1447800"/>
          </a:xfrm>
          <a:solidFill>
            <a:srgbClr val="660033"/>
          </a:solidFill>
        </p:spPr>
        <p:txBody>
          <a:bodyPr/>
          <a:lstStyle/>
          <a:p>
            <a:pPr marL="0" indent="0" algn="ctr" eaLnBrk="1" hangingPunct="1">
              <a:lnSpc>
                <a:spcPct val="90000"/>
              </a:lnSpc>
              <a:buFont typeface="Wingdings" pitchFamily="2" charset="2"/>
              <a:buNone/>
              <a:defRPr/>
            </a:pPr>
            <a:r>
              <a:rPr lang="en-US" sz="3800" i="1" dirty="0" smtClean="0"/>
              <a:t>Chapter 6</a:t>
            </a:r>
          </a:p>
          <a:p>
            <a:pPr marL="0" indent="0" algn="ctr" eaLnBrk="1" hangingPunct="1">
              <a:lnSpc>
                <a:spcPct val="90000"/>
              </a:lnSpc>
              <a:buFont typeface="Wingdings" pitchFamily="2" charset="2"/>
              <a:buNone/>
              <a:defRPr/>
            </a:pPr>
            <a:r>
              <a:rPr lang="en-US" sz="3800" i="1" dirty="0" smtClean="0"/>
              <a:t>Normalization of Database Tables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rrowheads="1"/>
          </p:cNvSpPr>
          <p:nvPr>
            <p:ph type="title"/>
          </p:nvPr>
        </p:nvSpPr>
        <p:spPr>
          <a:xfrm>
            <a:off x="228600" y="274638"/>
            <a:ext cx="8229600" cy="639762"/>
          </a:xfrm>
          <a:solidFill>
            <a:srgbClr val="660033"/>
          </a:solidFill>
        </p:spPr>
        <p:txBody>
          <a:bodyPr/>
          <a:lstStyle/>
          <a:p>
            <a:pPr eaLnBrk="1" hangingPunct="1">
              <a:defRPr/>
            </a:pPr>
            <a:r>
              <a:rPr lang="en-US" sz="4000" smtClean="0"/>
              <a:t>Repeating Groups Example</a:t>
            </a:r>
          </a:p>
        </p:txBody>
      </p:sp>
      <p:sp>
        <p:nvSpPr>
          <p:cNvPr id="122883" name="Rectangle 3"/>
          <p:cNvSpPr>
            <a:spLocks noGrp="1" noChangeArrowheads="1"/>
          </p:cNvSpPr>
          <p:nvPr>
            <p:ph type="body" idx="1"/>
          </p:nvPr>
        </p:nvSpPr>
        <p:spPr>
          <a:xfrm>
            <a:off x="228600" y="1219200"/>
            <a:ext cx="8229600" cy="5486400"/>
          </a:xfrm>
        </p:spPr>
        <p:txBody>
          <a:bodyPr/>
          <a:lstStyle/>
          <a:p>
            <a:pPr eaLnBrk="1" hangingPunct="1">
              <a:lnSpc>
                <a:spcPct val="80000"/>
              </a:lnSpc>
              <a:defRPr/>
            </a:pPr>
            <a:r>
              <a:rPr lang="en-US" sz="2400" dirty="0" smtClean="0"/>
              <a:t>Consider a table with </a:t>
            </a:r>
            <a:r>
              <a:rPr lang="en-US" sz="2400" dirty="0"/>
              <a:t>6</a:t>
            </a:r>
            <a:r>
              <a:rPr lang="en-US" sz="2400" dirty="0" smtClean="0"/>
              <a:t> columns (see diagram below): </a:t>
            </a:r>
          </a:p>
          <a:p>
            <a:pPr eaLnBrk="1" hangingPunct="1">
              <a:lnSpc>
                <a:spcPct val="80000"/>
              </a:lnSpc>
              <a:buFont typeface="Wingdings" pitchFamily="2" charset="2"/>
              <a:buNone/>
              <a:defRPr/>
            </a:pPr>
            <a:r>
              <a:rPr lang="en-US" sz="2400" dirty="0" smtClean="0"/>
              <a:t>    Project Number, Project Name, Employee 1 details, Employee 2 details, Employee 3 details, Employee 4 details</a:t>
            </a:r>
          </a:p>
          <a:p>
            <a:pPr eaLnBrk="1" hangingPunct="1">
              <a:lnSpc>
                <a:spcPct val="80000"/>
              </a:lnSpc>
              <a:defRPr/>
            </a:pPr>
            <a:r>
              <a:rPr lang="en-US" sz="2400" dirty="0" smtClean="0"/>
              <a:t>(assume each employee details column is actually several columns – number, name, pay rate and so on..) </a:t>
            </a:r>
          </a:p>
          <a:p>
            <a:pPr eaLnBrk="1" hangingPunct="1">
              <a:lnSpc>
                <a:spcPct val="80000"/>
              </a:lnSpc>
              <a:defRPr/>
            </a:pPr>
            <a:r>
              <a:rPr lang="en-US" sz="2400" dirty="0" smtClean="0"/>
              <a:t>Total: 6 columns 4 of which are reserved for employees working on the project. </a:t>
            </a:r>
          </a:p>
          <a:p>
            <a:pPr eaLnBrk="1" hangingPunct="1">
              <a:lnSpc>
                <a:spcPct val="80000"/>
              </a:lnSpc>
              <a:defRPr/>
            </a:pPr>
            <a:r>
              <a:rPr lang="en-US" sz="2400" dirty="0" smtClean="0"/>
              <a:t>If there were only 2 employees on this project the other two columns would contain null values. A direct result of repeating groups.</a:t>
            </a:r>
          </a:p>
          <a:p>
            <a:pPr eaLnBrk="1" hangingPunct="1">
              <a:lnSpc>
                <a:spcPct val="80000"/>
              </a:lnSpc>
              <a:defRPr/>
            </a:pPr>
            <a:r>
              <a:rPr lang="en-US" sz="2400" dirty="0" smtClean="0"/>
              <a:t>This structure demonstrates repeating groups of attributes – employee details is repeated for each employee working on each project.</a:t>
            </a:r>
          </a:p>
          <a:p>
            <a:pPr eaLnBrk="1" hangingPunct="1">
              <a:lnSpc>
                <a:spcPct val="80000"/>
              </a:lnSpc>
              <a:defRPr/>
            </a:pPr>
            <a:r>
              <a:rPr lang="en-US" sz="2400" dirty="0" smtClean="0"/>
              <a:t>It is definitely not in 1NF</a:t>
            </a:r>
          </a:p>
        </p:txBody>
      </p:sp>
      <p:sp>
        <p:nvSpPr>
          <p:cNvPr id="16388" name="Rectangle 1"/>
          <p:cNvSpPr>
            <a:spLocks noChangeArrowheads="1"/>
          </p:cNvSpPr>
          <p:nvPr/>
        </p:nvSpPr>
        <p:spPr bwMode="auto">
          <a:xfrm>
            <a:off x="304800" y="6248400"/>
            <a:ext cx="1219200" cy="304800"/>
          </a:xfrm>
          <a:prstGeom prst="rect">
            <a:avLst/>
          </a:prstGeom>
          <a:solidFill>
            <a:schemeClr val="accent1"/>
          </a:solidFill>
          <a:ln w="9525" algn="ctr">
            <a:solidFill>
              <a:schemeClr val="tx1"/>
            </a:solidFill>
            <a:round/>
            <a:headEnd/>
            <a:tailEnd/>
          </a:ln>
        </p:spPr>
        <p:txBody>
          <a:bodyPr/>
          <a:lstStyle/>
          <a:p>
            <a:r>
              <a:rPr lang="en-CA" sz="1400"/>
              <a:t>Project_Num</a:t>
            </a:r>
          </a:p>
        </p:txBody>
      </p:sp>
      <p:sp>
        <p:nvSpPr>
          <p:cNvPr id="16389" name="Rectangle 4"/>
          <p:cNvSpPr>
            <a:spLocks noChangeArrowheads="1"/>
          </p:cNvSpPr>
          <p:nvPr/>
        </p:nvSpPr>
        <p:spPr bwMode="auto">
          <a:xfrm>
            <a:off x="1524000" y="6248400"/>
            <a:ext cx="1219200" cy="304800"/>
          </a:xfrm>
          <a:prstGeom prst="rect">
            <a:avLst/>
          </a:prstGeom>
          <a:solidFill>
            <a:schemeClr val="accent1"/>
          </a:solidFill>
          <a:ln w="9525" algn="ctr">
            <a:solidFill>
              <a:schemeClr val="tx1"/>
            </a:solidFill>
            <a:round/>
            <a:headEnd/>
            <a:tailEnd/>
          </a:ln>
        </p:spPr>
        <p:txBody>
          <a:bodyPr/>
          <a:lstStyle/>
          <a:p>
            <a:r>
              <a:rPr lang="en-CA" sz="1400"/>
              <a:t>Project_Name</a:t>
            </a:r>
          </a:p>
        </p:txBody>
      </p:sp>
      <p:sp>
        <p:nvSpPr>
          <p:cNvPr id="16390" name="Rectangle 5"/>
          <p:cNvSpPr>
            <a:spLocks noChangeArrowheads="1"/>
          </p:cNvSpPr>
          <p:nvPr/>
        </p:nvSpPr>
        <p:spPr bwMode="auto">
          <a:xfrm>
            <a:off x="2743200" y="6248400"/>
            <a:ext cx="1119188" cy="304800"/>
          </a:xfrm>
          <a:prstGeom prst="rect">
            <a:avLst/>
          </a:prstGeom>
          <a:solidFill>
            <a:schemeClr val="accent1"/>
          </a:solidFill>
          <a:ln w="9525" algn="ctr">
            <a:solidFill>
              <a:schemeClr val="tx1"/>
            </a:solidFill>
            <a:round/>
            <a:headEnd/>
            <a:tailEnd/>
          </a:ln>
        </p:spPr>
        <p:txBody>
          <a:bodyPr/>
          <a:lstStyle/>
          <a:p>
            <a:r>
              <a:rPr lang="en-CA" sz="1400"/>
              <a:t>Emp1_Dets</a:t>
            </a:r>
          </a:p>
        </p:txBody>
      </p:sp>
      <p:sp>
        <p:nvSpPr>
          <p:cNvPr id="16391" name="Rectangle 6"/>
          <p:cNvSpPr>
            <a:spLocks noChangeArrowheads="1"/>
          </p:cNvSpPr>
          <p:nvPr/>
        </p:nvSpPr>
        <p:spPr bwMode="auto">
          <a:xfrm>
            <a:off x="3810000" y="6248400"/>
            <a:ext cx="1219200" cy="304800"/>
          </a:xfrm>
          <a:prstGeom prst="rect">
            <a:avLst/>
          </a:prstGeom>
          <a:solidFill>
            <a:schemeClr val="accent1"/>
          </a:solidFill>
          <a:ln w="9525" algn="ctr">
            <a:solidFill>
              <a:schemeClr val="tx1"/>
            </a:solidFill>
            <a:round/>
            <a:headEnd/>
            <a:tailEnd/>
          </a:ln>
        </p:spPr>
        <p:txBody>
          <a:bodyPr/>
          <a:lstStyle/>
          <a:p>
            <a:r>
              <a:rPr lang="en-CA" sz="1400"/>
              <a:t>Emp2_Dets</a:t>
            </a:r>
          </a:p>
        </p:txBody>
      </p:sp>
      <p:sp>
        <p:nvSpPr>
          <p:cNvPr id="16392" name="Rectangle 7"/>
          <p:cNvSpPr>
            <a:spLocks noChangeArrowheads="1"/>
          </p:cNvSpPr>
          <p:nvPr/>
        </p:nvSpPr>
        <p:spPr bwMode="auto">
          <a:xfrm>
            <a:off x="5029200" y="6248400"/>
            <a:ext cx="1219200" cy="304800"/>
          </a:xfrm>
          <a:prstGeom prst="rect">
            <a:avLst/>
          </a:prstGeom>
          <a:solidFill>
            <a:schemeClr val="accent1"/>
          </a:solidFill>
          <a:ln w="9525" algn="ctr">
            <a:solidFill>
              <a:schemeClr val="tx1"/>
            </a:solidFill>
            <a:round/>
            <a:headEnd/>
            <a:tailEnd/>
          </a:ln>
        </p:spPr>
        <p:txBody>
          <a:bodyPr/>
          <a:lstStyle/>
          <a:p>
            <a:r>
              <a:rPr lang="en-CA" sz="1400"/>
              <a:t>Emp3_Dets</a:t>
            </a:r>
          </a:p>
        </p:txBody>
      </p:sp>
      <p:sp>
        <p:nvSpPr>
          <p:cNvPr id="16393" name="Rectangle 8"/>
          <p:cNvSpPr>
            <a:spLocks noChangeArrowheads="1"/>
          </p:cNvSpPr>
          <p:nvPr/>
        </p:nvSpPr>
        <p:spPr bwMode="auto">
          <a:xfrm>
            <a:off x="6248400" y="6248400"/>
            <a:ext cx="1219200" cy="304800"/>
          </a:xfrm>
          <a:prstGeom prst="rect">
            <a:avLst/>
          </a:prstGeom>
          <a:solidFill>
            <a:schemeClr val="accent1"/>
          </a:solidFill>
          <a:ln w="9525" algn="ctr">
            <a:solidFill>
              <a:schemeClr val="tx1"/>
            </a:solidFill>
            <a:round/>
            <a:headEnd/>
            <a:tailEnd/>
          </a:ln>
        </p:spPr>
        <p:txBody>
          <a:bodyPr/>
          <a:lstStyle/>
          <a:p>
            <a:r>
              <a:rPr lang="en-CA" sz="1400"/>
              <a:t>Emp4_Dets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a:solidFill>
            <a:srgbClr val="660033"/>
          </a:solidFill>
        </p:spPr>
        <p:txBody>
          <a:bodyPr/>
          <a:lstStyle/>
          <a:p>
            <a:r>
              <a:rPr lang="en-CA" dirty="0" smtClean="0"/>
              <a:t>Demonstrating Repeating Groups</a:t>
            </a:r>
            <a:endParaRPr lang="en-CA"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41268769"/>
              </p:ext>
            </p:extLst>
          </p:nvPr>
        </p:nvGraphicFramePr>
        <p:xfrm>
          <a:off x="304800" y="1143000"/>
          <a:ext cx="8534400" cy="2829308"/>
        </p:xfrm>
        <a:graphic>
          <a:graphicData uri="http://schemas.openxmlformats.org/drawingml/2006/table">
            <a:tbl>
              <a:tblPr firstRow="1" bandRow="1">
                <a:tableStyleId>{5C22544A-7EE6-4342-B048-85BDC9FD1C3A}</a:tableStyleId>
              </a:tblPr>
              <a:tblGrid>
                <a:gridCol w="1219200"/>
                <a:gridCol w="1219200"/>
                <a:gridCol w="1219200"/>
                <a:gridCol w="1219200"/>
                <a:gridCol w="1219200"/>
                <a:gridCol w="1219200"/>
                <a:gridCol w="1219200"/>
              </a:tblGrid>
              <a:tr h="381000">
                <a:tc>
                  <a:txBody>
                    <a:bodyPr/>
                    <a:lstStyle/>
                    <a:p>
                      <a:r>
                        <a:rPr lang="en-CA" sz="1200" dirty="0" smtClean="0"/>
                        <a:t>PROJ_NUM</a:t>
                      </a:r>
                      <a:endParaRPr lang="en-CA" sz="1200" dirty="0"/>
                    </a:p>
                  </a:txBody>
                  <a:tcPr/>
                </a:tc>
                <a:tc>
                  <a:txBody>
                    <a:bodyPr/>
                    <a:lstStyle/>
                    <a:p>
                      <a:r>
                        <a:rPr lang="en-CA" sz="1200" dirty="0" smtClean="0"/>
                        <a:t>EMP_NUM_1</a:t>
                      </a:r>
                      <a:endParaRPr lang="en-CA"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200" dirty="0" smtClean="0"/>
                        <a:t>E1_HOURS</a:t>
                      </a:r>
                    </a:p>
                    <a:p>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200" dirty="0" smtClean="0"/>
                        <a:t>EMP_NUM_2</a:t>
                      </a:r>
                    </a:p>
                    <a:p>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200" dirty="0" smtClean="0"/>
                        <a:t>E2_HOURS</a:t>
                      </a:r>
                    </a:p>
                    <a:p>
                      <a:endParaRPr lang="en-CA"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200" dirty="0" smtClean="0"/>
                        <a:t>EMP_NUM_3</a:t>
                      </a:r>
                    </a:p>
                    <a:p>
                      <a:endParaRPr lang="en-CA" dirty="0"/>
                    </a:p>
                  </a:txBody>
                  <a:tcPr/>
                </a:tc>
                <a:tc>
                  <a:txBody>
                    <a:bodyPr/>
                    <a:lstStyle/>
                    <a:p>
                      <a:r>
                        <a:rPr lang="en-CA" sz="1200" dirty="0" smtClean="0"/>
                        <a:t>E3_HOURS</a:t>
                      </a:r>
                      <a:endParaRPr lang="en-CA" sz="1200" dirty="0"/>
                    </a:p>
                  </a:txBody>
                  <a:tcPr/>
                </a:tc>
              </a:tr>
              <a:tr h="570167">
                <a:tc>
                  <a:txBody>
                    <a:bodyPr/>
                    <a:lstStyle/>
                    <a:p>
                      <a:r>
                        <a:rPr lang="en-CA" dirty="0" smtClean="0"/>
                        <a:t>15</a:t>
                      </a:r>
                      <a:endParaRPr lang="en-CA" dirty="0"/>
                    </a:p>
                  </a:txBody>
                  <a:tcPr/>
                </a:tc>
                <a:tc>
                  <a:txBody>
                    <a:bodyPr/>
                    <a:lstStyle/>
                    <a:p>
                      <a:r>
                        <a:rPr lang="en-CA" dirty="0" smtClean="0"/>
                        <a:t>103</a:t>
                      </a:r>
                      <a:endParaRPr lang="en-CA" dirty="0"/>
                    </a:p>
                  </a:txBody>
                  <a:tcPr/>
                </a:tc>
                <a:tc>
                  <a:txBody>
                    <a:bodyPr/>
                    <a:lstStyle/>
                    <a:p>
                      <a:r>
                        <a:rPr lang="en-CA" dirty="0" smtClean="0"/>
                        <a:t>23.8</a:t>
                      </a:r>
                      <a:endParaRPr lang="en-CA" dirty="0"/>
                    </a:p>
                  </a:txBody>
                  <a:tcPr/>
                </a:tc>
                <a:tc>
                  <a:txBody>
                    <a:bodyPr/>
                    <a:lstStyle/>
                    <a:p>
                      <a:r>
                        <a:rPr lang="en-CA" dirty="0" smtClean="0"/>
                        <a:t>102</a:t>
                      </a:r>
                      <a:endParaRPr lang="en-CA" dirty="0"/>
                    </a:p>
                  </a:txBody>
                  <a:tcPr/>
                </a:tc>
                <a:tc>
                  <a:txBody>
                    <a:bodyPr/>
                    <a:lstStyle/>
                    <a:p>
                      <a:r>
                        <a:rPr lang="en-CA" dirty="0" smtClean="0"/>
                        <a:t>19.4</a:t>
                      </a:r>
                      <a:endParaRPr lang="en-CA" dirty="0"/>
                    </a:p>
                  </a:txBody>
                  <a:tcPr/>
                </a:tc>
                <a:tc>
                  <a:txBody>
                    <a:bodyPr/>
                    <a:lstStyle/>
                    <a:p>
                      <a:r>
                        <a:rPr lang="en-CA" dirty="0" smtClean="0"/>
                        <a:t>105</a:t>
                      </a:r>
                      <a:endParaRPr lang="en-CA" dirty="0"/>
                    </a:p>
                  </a:txBody>
                  <a:tcPr/>
                </a:tc>
                <a:tc>
                  <a:txBody>
                    <a:bodyPr/>
                    <a:lstStyle/>
                    <a:p>
                      <a:r>
                        <a:rPr lang="en-CA" dirty="0" smtClean="0"/>
                        <a:t>35.7</a:t>
                      </a:r>
                      <a:endParaRPr lang="en-CA" dirty="0"/>
                    </a:p>
                  </a:txBody>
                  <a:tcPr/>
                </a:tc>
              </a:tr>
              <a:tr h="570167">
                <a:tc>
                  <a:txBody>
                    <a:bodyPr/>
                    <a:lstStyle/>
                    <a:p>
                      <a:r>
                        <a:rPr lang="en-CA" dirty="0" smtClean="0"/>
                        <a:t>30</a:t>
                      </a:r>
                      <a:endParaRPr lang="en-CA" dirty="0"/>
                    </a:p>
                  </a:txBody>
                  <a:tcPr/>
                </a:tc>
                <a:tc>
                  <a:txBody>
                    <a:bodyPr/>
                    <a:lstStyle/>
                    <a:p>
                      <a:r>
                        <a:rPr lang="en-CA" dirty="0" smtClean="0"/>
                        <a:t>121</a:t>
                      </a:r>
                      <a:endParaRPr lang="en-CA" dirty="0"/>
                    </a:p>
                  </a:txBody>
                  <a:tcPr/>
                </a:tc>
                <a:tc>
                  <a:txBody>
                    <a:bodyPr/>
                    <a:lstStyle/>
                    <a:p>
                      <a:r>
                        <a:rPr lang="en-CA" dirty="0" smtClean="0"/>
                        <a:t>16.5</a:t>
                      </a:r>
                      <a:endParaRPr lang="en-CA" dirty="0"/>
                    </a:p>
                  </a:txBody>
                  <a:tcPr/>
                </a:tc>
                <a:tc>
                  <a:txBody>
                    <a:bodyPr/>
                    <a:lstStyle/>
                    <a:p>
                      <a:r>
                        <a:rPr lang="en-CA" dirty="0" smtClean="0"/>
                        <a:t>122</a:t>
                      </a:r>
                      <a:endParaRPr lang="en-CA" dirty="0"/>
                    </a:p>
                  </a:txBody>
                  <a:tcPr/>
                </a:tc>
                <a:tc>
                  <a:txBody>
                    <a:bodyPr/>
                    <a:lstStyle/>
                    <a:p>
                      <a:r>
                        <a:rPr lang="en-CA" dirty="0" smtClean="0"/>
                        <a:t>30.5</a:t>
                      </a:r>
                      <a:endParaRPr lang="en-CA" dirty="0"/>
                    </a:p>
                  </a:txBody>
                  <a:tcPr/>
                </a:tc>
                <a:tc>
                  <a:txBody>
                    <a:bodyPr/>
                    <a:lstStyle/>
                    <a:p>
                      <a:endParaRPr lang="en-CA"/>
                    </a:p>
                  </a:txBody>
                  <a:tcPr/>
                </a:tc>
                <a:tc>
                  <a:txBody>
                    <a:bodyPr/>
                    <a:lstStyle/>
                    <a:p>
                      <a:endParaRPr lang="en-CA"/>
                    </a:p>
                  </a:txBody>
                  <a:tcPr/>
                </a:tc>
              </a:tr>
              <a:tr h="570167">
                <a:tc>
                  <a:txBody>
                    <a:bodyPr/>
                    <a:lstStyle/>
                    <a:p>
                      <a:r>
                        <a:rPr lang="en-CA" dirty="0" smtClean="0"/>
                        <a:t>33</a:t>
                      </a:r>
                      <a:endParaRPr lang="en-CA" dirty="0"/>
                    </a:p>
                  </a:txBody>
                  <a:tcPr/>
                </a:tc>
                <a:tc>
                  <a:txBody>
                    <a:bodyPr/>
                    <a:lstStyle/>
                    <a:p>
                      <a:r>
                        <a:rPr lang="en-CA" dirty="0" smtClean="0"/>
                        <a:t>131</a:t>
                      </a:r>
                      <a:endParaRPr lang="en-CA" dirty="0"/>
                    </a:p>
                  </a:txBody>
                  <a:tcPr/>
                </a:tc>
                <a:tc>
                  <a:txBody>
                    <a:bodyPr/>
                    <a:lstStyle/>
                    <a:p>
                      <a:r>
                        <a:rPr lang="en-CA" dirty="0" smtClean="0"/>
                        <a:t>12.7</a:t>
                      </a:r>
                      <a:endParaRPr lang="en-CA" dirty="0"/>
                    </a:p>
                  </a:txBody>
                  <a:tcPr/>
                </a:tc>
                <a:tc>
                  <a:txBody>
                    <a:bodyPr/>
                    <a:lstStyle/>
                    <a:p>
                      <a:r>
                        <a:rPr lang="en-CA" dirty="0" smtClean="0"/>
                        <a:t>133</a:t>
                      </a:r>
                      <a:endParaRPr lang="en-CA" dirty="0"/>
                    </a:p>
                  </a:txBody>
                  <a:tcPr/>
                </a:tc>
                <a:tc>
                  <a:txBody>
                    <a:bodyPr/>
                    <a:lstStyle/>
                    <a:p>
                      <a:r>
                        <a:rPr lang="en-CA" dirty="0" smtClean="0"/>
                        <a:t>23.6</a:t>
                      </a:r>
                      <a:endParaRPr lang="en-CA" dirty="0"/>
                    </a:p>
                  </a:txBody>
                  <a:tcPr/>
                </a:tc>
                <a:tc>
                  <a:txBody>
                    <a:bodyPr/>
                    <a:lstStyle/>
                    <a:p>
                      <a:endParaRPr lang="en-CA"/>
                    </a:p>
                  </a:txBody>
                  <a:tcPr/>
                </a:tc>
                <a:tc>
                  <a:txBody>
                    <a:bodyPr/>
                    <a:lstStyle/>
                    <a:p>
                      <a:endParaRPr lang="en-CA"/>
                    </a:p>
                  </a:txBody>
                  <a:tcPr/>
                </a:tc>
              </a:tr>
              <a:tr h="570167">
                <a:tc>
                  <a:txBody>
                    <a:bodyPr/>
                    <a:lstStyle/>
                    <a:p>
                      <a:r>
                        <a:rPr lang="en-CA" dirty="0" smtClean="0"/>
                        <a:t>35</a:t>
                      </a:r>
                      <a:endParaRPr lang="en-CA" dirty="0"/>
                    </a:p>
                  </a:txBody>
                  <a:tcPr/>
                </a:tc>
                <a:tc>
                  <a:txBody>
                    <a:bodyPr/>
                    <a:lstStyle/>
                    <a:p>
                      <a:r>
                        <a:rPr lang="en-CA" dirty="0" smtClean="0"/>
                        <a:t>142</a:t>
                      </a:r>
                      <a:endParaRPr lang="en-CA" dirty="0"/>
                    </a:p>
                  </a:txBody>
                  <a:tcPr/>
                </a:tc>
                <a:tc>
                  <a:txBody>
                    <a:bodyPr/>
                    <a:lstStyle/>
                    <a:p>
                      <a:r>
                        <a:rPr lang="en-CA" dirty="0" smtClean="0"/>
                        <a:t>90.5</a:t>
                      </a:r>
                      <a:endParaRPr lang="en-CA" dirty="0"/>
                    </a:p>
                  </a:txBody>
                  <a:tcPr/>
                </a:tc>
                <a:tc>
                  <a:txBody>
                    <a:bodyPr/>
                    <a:lstStyle/>
                    <a:p>
                      <a:endParaRPr lang="en-CA"/>
                    </a:p>
                  </a:txBody>
                  <a:tcPr/>
                </a:tc>
                <a:tc>
                  <a:txBody>
                    <a:bodyPr/>
                    <a:lstStyle/>
                    <a:p>
                      <a:endParaRPr lang="en-CA" dirty="0"/>
                    </a:p>
                  </a:txBody>
                  <a:tcPr/>
                </a:tc>
                <a:tc>
                  <a:txBody>
                    <a:bodyPr/>
                    <a:lstStyle/>
                    <a:p>
                      <a:endParaRPr lang="en-CA"/>
                    </a:p>
                  </a:txBody>
                  <a:tcPr/>
                </a:tc>
                <a:tc>
                  <a:txBody>
                    <a:bodyPr/>
                    <a:lstStyle/>
                    <a:p>
                      <a:endParaRPr lang="en-CA" dirty="0"/>
                    </a:p>
                  </a:txBody>
                  <a:tcPr/>
                </a:tc>
              </a:tr>
            </a:tbl>
          </a:graphicData>
        </a:graphic>
      </p:graphicFrame>
      <p:sp>
        <p:nvSpPr>
          <p:cNvPr id="12" name="Rectangle 11"/>
          <p:cNvSpPr/>
          <p:nvPr/>
        </p:nvSpPr>
        <p:spPr bwMode="auto">
          <a:xfrm>
            <a:off x="457200" y="4120662"/>
            <a:ext cx="8153400" cy="685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smtClean="0">
                <a:ln>
                  <a:noFill/>
                </a:ln>
                <a:solidFill>
                  <a:schemeClr val="tx1"/>
                </a:solidFill>
                <a:effectLst/>
                <a:latin typeface="Garamond" pitchFamily="18" charset="0"/>
              </a:rPr>
              <a:t>The</a:t>
            </a:r>
            <a:r>
              <a:rPr kumimoji="0" lang="en-CA" sz="1800" b="0" i="0" u="none" strike="noStrike" cap="none" normalizeH="0" dirty="0" smtClean="0">
                <a:ln>
                  <a:noFill/>
                </a:ln>
                <a:solidFill>
                  <a:schemeClr val="tx1"/>
                </a:solidFill>
                <a:effectLst/>
                <a:latin typeface="Garamond" pitchFamily="18" charset="0"/>
              </a:rPr>
              <a:t> above only shows </a:t>
            </a:r>
            <a:r>
              <a:rPr kumimoji="0" lang="en-CA" sz="1800" b="0" i="0" u="none" strike="noStrike" cap="none" normalizeH="0" baseline="0" dirty="0" smtClean="0">
                <a:ln>
                  <a:noFill/>
                </a:ln>
                <a:solidFill>
                  <a:schemeClr val="tx1"/>
                </a:solidFill>
                <a:effectLst/>
                <a:latin typeface="Garamond" pitchFamily="18" charset="0"/>
              </a:rPr>
              <a:t> a few key attributes</a:t>
            </a:r>
            <a:r>
              <a:rPr kumimoji="0" lang="en-CA" sz="1800" b="0" i="0" u="none" strike="noStrike" cap="none" normalizeH="0" dirty="0" smtClean="0">
                <a:ln>
                  <a:noFill/>
                </a:ln>
                <a:solidFill>
                  <a:schemeClr val="tx1"/>
                </a:solidFill>
                <a:effectLst/>
                <a:latin typeface="Garamond" pitchFamily="18" charset="0"/>
              </a:rPr>
              <a:t> for demonstrating what a repeating group is – in this case a repeating group of employee numbers and hours worked on project.</a:t>
            </a:r>
          </a:p>
          <a:p>
            <a:pPr marL="0" marR="0" indent="0" algn="l" defTabSz="914400" rtl="0" eaLnBrk="0" fontAlgn="base" latinLnBrk="0" hangingPunct="0">
              <a:lnSpc>
                <a:spcPct val="100000"/>
              </a:lnSpc>
              <a:spcBef>
                <a:spcPct val="0"/>
              </a:spcBef>
              <a:spcAft>
                <a:spcPct val="0"/>
              </a:spcAft>
              <a:buClrTx/>
              <a:buSzTx/>
              <a:buFontTx/>
              <a:buNone/>
              <a:tabLst/>
            </a:pPr>
            <a:endParaRPr lang="en-CA" dirty="0"/>
          </a:p>
        </p:txBody>
      </p:sp>
      <p:sp>
        <p:nvSpPr>
          <p:cNvPr id="14" name="Rectangle 13"/>
          <p:cNvSpPr/>
          <p:nvPr/>
        </p:nvSpPr>
        <p:spPr bwMode="auto">
          <a:xfrm>
            <a:off x="457200" y="5181600"/>
            <a:ext cx="83058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smtClean="0">
                <a:ln>
                  <a:noFill/>
                </a:ln>
                <a:solidFill>
                  <a:schemeClr val="tx1"/>
                </a:solidFill>
                <a:effectLst/>
                <a:latin typeface="Garamond" pitchFamily="18" charset="0"/>
              </a:rPr>
              <a:t>This may</a:t>
            </a:r>
            <a:r>
              <a:rPr kumimoji="0" lang="en-CA" sz="1800" b="0" i="0" u="none" strike="noStrike" cap="none" normalizeH="0" dirty="0" smtClean="0">
                <a:ln>
                  <a:noFill/>
                </a:ln>
                <a:solidFill>
                  <a:schemeClr val="tx1"/>
                </a:solidFill>
                <a:effectLst/>
                <a:latin typeface="Garamond" pitchFamily="18" charset="0"/>
              </a:rPr>
              <a:t> be OK if there were always 3 employees on each project</a:t>
            </a:r>
          </a:p>
          <a:p>
            <a:pPr marL="0" marR="0" indent="0" algn="l" defTabSz="914400" rtl="0" eaLnBrk="0" fontAlgn="base" latinLnBrk="0" hangingPunct="0">
              <a:lnSpc>
                <a:spcPct val="100000"/>
              </a:lnSpc>
              <a:spcBef>
                <a:spcPct val="0"/>
              </a:spcBef>
              <a:spcAft>
                <a:spcPct val="0"/>
              </a:spcAft>
              <a:buClrTx/>
              <a:buSzTx/>
              <a:buFontTx/>
              <a:buNone/>
              <a:tabLst/>
            </a:pPr>
            <a:r>
              <a:rPr lang="en-CA" baseline="0" dirty="0" smtClean="0"/>
              <a:t>If</a:t>
            </a:r>
            <a:r>
              <a:rPr lang="en-CA" dirty="0" smtClean="0"/>
              <a:t> there were more we would have a problem</a:t>
            </a:r>
          </a:p>
          <a:p>
            <a:pPr marL="0" marR="0" indent="0" algn="l"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smtClean="0">
                <a:ln>
                  <a:noFill/>
                </a:ln>
                <a:solidFill>
                  <a:schemeClr val="tx1"/>
                </a:solidFill>
                <a:effectLst/>
                <a:latin typeface="Garamond" pitchFamily="18" charset="0"/>
              </a:rPr>
              <a:t>If</a:t>
            </a:r>
            <a:r>
              <a:rPr kumimoji="0" lang="en-CA" sz="1800" b="0" i="0" u="none" strike="noStrike" cap="none" normalizeH="0" dirty="0" smtClean="0">
                <a:ln>
                  <a:noFill/>
                </a:ln>
                <a:solidFill>
                  <a:schemeClr val="tx1"/>
                </a:solidFill>
                <a:effectLst/>
                <a:latin typeface="Garamond" pitchFamily="18" charset="0"/>
              </a:rPr>
              <a:t> there were less then we would have a lot of NULL entries</a:t>
            </a:r>
            <a:endParaRPr kumimoji="0" lang="en-CA" sz="1800" b="0" i="0" u="none" strike="noStrike" cap="none" normalizeH="0" baseline="0" dirty="0" smtClean="0">
              <a:ln>
                <a:noFill/>
              </a:ln>
              <a:solidFill>
                <a:schemeClr val="tx1"/>
              </a:solidFill>
              <a:effectLst/>
              <a:latin typeface="Garamond" pitchFamily="18" charset="0"/>
            </a:endParaRPr>
          </a:p>
        </p:txBody>
      </p:sp>
    </p:spTree>
    <p:extLst>
      <p:ext uri="{BB962C8B-B14F-4D97-AF65-F5344CB8AC3E}">
        <p14:creationId xmlns:p14="http://schemas.microsoft.com/office/powerpoint/2010/main" val="1872170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rgbClr val="660033"/>
          </a:solidFill>
        </p:spPr>
        <p:txBody>
          <a:bodyPr/>
          <a:lstStyle/>
          <a:p>
            <a:r>
              <a:rPr lang="en-CA" dirty="0" smtClean="0"/>
              <a:t>Removing repeating groups</a:t>
            </a:r>
            <a:endParaRPr lang="en-CA" dirty="0"/>
          </a:p>
        </p:txBody>
      </p:sp>
      <p:sp>
        <p:nvSpPr>
          <p:cNvPr id="3" name="Content Placeholder 2"/>
          <p:cNvSpPr>
            <a:spLocks noGrp="1"/>
          </p:cNvSpPr>
          <p:nvPr>
            <p:ph idx="1"/>
          </p:nvPr>
        </p:nvSpPr>
        <p:spPr/>
        <p:txBody>
          <a:bodyPr/>
          <a:lstStyle/>
          <a:p>
            <a:pPr marL="0" indent="0">
              <a:buNone/>
            </a:pPr>
            <a:r>
              <a:rPr lang="en-CA" dirty="0" smtClean="0"/>
              <a:t>To remove the repeating groups we introduce new rows (entity occurrences) for each employee on each project</a:t>
            </a:r>
            <a:r>
              <a:rPr lang="en-CA" dirty="0" smtClean="0"/>
              <a:t>.</a:t>
            </a:r>
          </a:p>
          <a:p>
            <a:pPr marL="0" indent="0">
              <a:buNone/>
            </a:pPr>
            <a:endParaRPr lang="en-CA" dirty="0"/>
          </a:p>
          <a:p>
            <a:pPr marL="0" indent="0">
              <a:buNone/>
            </a:pPr>
            <a:r>
              <a:rPr lang="en-CA" dirty="0" smtClean="0"/>
              <a:t>The figure in the next slide, demonstrates this, with the additional details for project and employees filled in.</a:t>
            </a:r>
            <a:endParaRPr lang="en-CA" dirty="0" smtClean="0"/>
          </a:p>
          <a:p>
            <a:pPr marL="0" indent="0">
              <a:buNone/>
            </a:pPr>
            <a:endParaRPr lang="en-CA" dirty="0"/>
          </a:p>
        </p:txBody>
      </p:sp>
    </p:spTree>
    <p:extLst>
      <p:ext uri="{BB962C8B-B14F-4D97-AF65-F5344CB8AC3E}">
        <p14:creationId xmlns:p14="http://schemas.microsoft.com/office/powerpoint/2010/main" val="13248881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2"/>
          </p:nvPr>
        </p:nvSpPr>
        <p:spPr>
          <a:xfrm>
            <a:off x="457200" y="6248400"/>
            <a:ext cx="38862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l"/>
            <a:r>
              <a:rPr lang="en-US" sz="1800" smtClean="0">
                <a:solidFill>
                  <a:srgbClr val="222222"/>
                </a:solidFill>
                <a:latin typeface="Times New Roman" pitchFamily="18" charset="0"/>
              </a:rPr>
              <a:t>Database Systems, 9th Edition</a:t>
            </a:r>
          </a:p>
        </p:txBody>
      </p:sp>
      <p:sp>
        <p:nvSpPr>
          <p:cNvPr id="17411" name="Slide Number Placeholder 5"/>
          <p:cNvSpPr>
            <a:spLocks noGrp="1"/>
          </p:cNvSpPr>
          <p:nvPr>
            <p:ph type="sldNum" sz="quarter" idx="11"/>
          </p:nvPr>
        </p:nvSpPr>
        <p:spPr>
          <a:xfrm>
            <a:off x="6553200" y="6245225"/>
            <a:ext cx="2057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0" hangingPunct="0"/>
            <a:fld id="{D75C24FF-DADB-42FF-8FED-8A159FC2FB0F}" type="slidenum">
              <a:rPr lang="en-US" sz="1400" smtClean="0">
                <a:latin typeface="Times New Roman" pitchFamily="18" charset="0"/>
              </a:rPr>
              <a:pPr eaLnBrk="0" hangingPunct="0"/>
              <a:t>13</a:t>
            </a:fld>
            <a:endParaRPr lang="en-US" sz="1400" smtClean="0">
              <a:latin typeface="Times New Roman" pitchFamily="18" charset="0"/>
            </a:endParaRPr>
          </a:p>
        </p:txBody>
      </p:sp>
      <p:pic>
        <p:nvPicPr>
          <p:cNvPr id="17412" name="Picture 7" descr="Fig05-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225"/>
            <a:ext cx="7924800" cy="515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Rectangle 6"/>
          <p:cNvSpPr>
            <a:spLocks noChangeArrowheads="1"/>
          </p:cNvSpPr>
          <p:nvPr/>
        </p:nvSpPr>
        <p:spPr bwMode="auto">
          <a:xfrm>
            <a:off x="533400" y="5181600"/>
            <a:ext cx="8153400" cy="1600200"/>
          </a:xfrm>
          <a:prstGeom prst="rect">
            <a:avLst/>
          </a:prstGeom>
          <a:solidFill>
            <a:srgbClr val="660033"/>
          </a:solidFill>
          <a:ln w="9525">
            <a:solidFill>
              <a:schemeClr val="tx1"/>
            </a:solidFill>
            <a:miter lim="800000"/>
            <a:headEnd/>
            <a:tailEnd/>
          </a:ln>
        </p:spPr>
        <p:txBody>
          <a:bodyPr wrap="none" anchor="ctr"/>
          <a:lstStyle/>
          <a:p>
            <a:endParaRPr lang="en-US" sz="2400" b="1" u="sng"/>
          </a:p>
          <a:p>
            <a:r>
              <a:rPr lang="en-US" sz="2400" b="1" u="sng"/>
              <a:t>Moving towards 1 NF -  Step 1: </a:t>
            </a:r>
            <a:r>
              <a:rPr lang="en-US" b="1" u="sng"/>
              <a:t>Remove repeating groups.</a:t>
            </a:r>
          </a:p>
          <a:p>
            <a:r>
              <a:rPr lang="en-US" b="1"/>
              <a:t>    There are still problems with this table but at least:</a:t>
            </a:r>
          </a:p>
          <a:p>
            <a:r>
              <a:rPr lang="en-US" b="1"/>
              <a:t>    There are No Null Values in this table which result from repeating groups - </a:t>
            </a:r>
          </a:p>
          <a:p>
            <a:r>
              <a:rPr lang="en-US" b="1"/>
              <a:t>    Employee Attributes are not repeated as columns</a:t>
            </a:r>
          </a:p>
          <a:p>
            <a:endParaRPr lang="en-US" b="1"/>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rrowheads="1"/>
          </p:cNvSpPr>
          <p:nvPr>
            <p:ph type="title"/>
          </p:nvPr>
        </p:nvSpPr>
        <p:spPr>
          <a:xfrm>
            <a:off x="457200" y="274638"/>
            <a:ext cx="8229600" cy="639762"/>
          </a:xfrm>
          <a:solidFill>
            <a:srgbClr val="660033"/>
          </a:solidFill>
        </p:spPr>
        <p:txBody>
          <a:bodyPr/>
          <a:lstStyle/>
          <a:p>
            <a:pPr eaLnBrk="1" hangingPunct="1">
              <a:defRPr/>
            </a:pPr>
            <a:r>
              <a:rPr lang="en-US" sz="3200" smtClean="0"/>
              <a:t>NF1 Step 2 – Identify the Primary Key</a:t>
            </a:r>
          </a:p>
        </p:txBody>
      </p:sp>
      <p:sp>
        <p:nvSpPr>
          <p:cNvPr id="124931" name="Rectangle 3"/>
          <p:cNvSpPr>
            <a:spLocks noGrp="1" noChangeArrowheads="1"/>
          </p:cNvSpPr>
          <p:nvPr>
            <p:ph type="body" idx="1"/>
          </p:nvPr>
        </p:nvSpPr>
        <p:spPr>
          <a:xfrm>
            <a:off x="457200" y="1066801"/>
            <a:ext cx="8229600" cy="4953000"/>
          </a:xfrm>
        </p:spPr>
        <p:txBody>
          <a:bodyPr/>
          <a:lstStyle/>
          <a:p>
            <a:pPr eaLnBrk="1" hangingPunct="1">
              <a:defRPr/>
            </a:pPr>
            <a:r>
              <a:rPr lang="en-US" dirty="0" smtClean="0"/>
              <a:t>Project Number does not uniquely identify the rest of the attributes. There are many duplicates.</a:t>
            </a:r>
          </a:p>
          <a:p>
            <a:pPr eaLnBrk="1" hangingPunct="1">
              <a:defRPr/>
            </a:pPr>
            <a:r>
              <a:rPr lang="en-US" dirty="0" smtClean="0"/>
              <a:t>We need to identify a COMPOSITE PRIMARY key:</a:t>
            </a:r>
          </a:p>
          <a:p>
            <a:pPr eaLnBrk="1" hangingPunct="1">
              <a:defRPr/>
            </a:pPr>
            <a:r>
              <a:rPr lang="en-US" dirty="0" smtClean="0"/>
              <a:t>PROJ_NUM+EMP_NUM    </a:t>
            </a:r>
            <a:r>
              <a:rPr lang="en-US" i="1" dirty="0" smtClean="0"/>
              <a:t>should do it</a:t>
            </a:r>
          </a:p>
          <a:p>
            <a:pPr eaLnBrk="1" hangingPunct="1">
              <a:defRPr/>
            </a:pPr>
            <a:r>
              <a:rPr lang="en-US" dirty="0" smtClean="0"/>
              <a:t>With this combination we can uniquely identify </a:t>
            </a:r>
          </a:p>
          <a:p>
            <a:pPr eaLnBrk="1" hangingPunct="1">
              <a:defRPr/>
            </a:pPr>
            <a:r>
              <a:rPr lang="en-US" dirty="0" smtClean="0"/>
              <a:t>the remaining attributes: Project Name, Employee Name, Job Classification, Hourly rate and Hours worked on the Project</a:t>
            </a:r>
            <a:r>
              <a:rPr lang="en-US" dirty="0" smtClean="0"/>
              <a:t>.</a:t>
            </a:r>
          </a:p>
          <a:p>
            <a:pPr eaLnBrk="1" hangingPunct="1">
              <a:defRPr/>
            </a:pPr>
            <a:endParaRPr lang="en-US" dirty="0"/>
          </a:p>
          <a:p>
            <a:pPr eaLnBrk="1" hangingPunct="1">
              <a:defRPr/>
            </a:pPr>
            <a:endParaRPr lang="en-US" dirty="0" smtClean="0"/>
          </a:p>
          <a:p>
            <a:pPr eaLnBrk="1" hangingPunct="1">
              <a:defRPr/>
            </a:pPr>
            <a:endParaRPr lang="en-US" dirty="0" smtClean="0"/>
          </a:p>
          <a:p>
            <a:pPr eaLnBrk="1" hangingPunct="1">
              <a:defRPr/>
            </a:pPr>
            <a:endParaRPr lang="en-US" dirty="0" smtClean="0"/>
          </a:p>
        </p:txBody>
      </p:sp>
      <p:sp>
        <p:nvSpPr>
          <p:cNvPr id="2" name="Rectangle 1"/>
          <p:cNvSpPr/>
          <p:nvPr/>
        </p:nvSpPr>
        <p:spPr bwMode="auto">
          <a:xfrm>
            <a:off x="457200" y="6172200"/>
            <a:ext cx="8305800" cy="609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defRPr/>
            </a:pPr>
            <a:r>
              <a:rPr lang="en-US" sz="2400" dirty="0"/>
              <a:t>We may still have intuitive reservations, but we will go step by step</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2"/>
          </p:nvPr>
        </p:nvSpPr>
        <p:spPr>
          <a:xfrm>
            <a:off x="457200" y="6248400"/>
            <a:ext cx="38862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l"/>
            <a:r>
              <a:rPr lang="en-US" sz="1800" smtClean="0">
                <a:solidFill>
                  <a:srgbClr val="222222"/>
                </a:solidFill>
                <a:latin typeface="Times New Roman" pitchFamily="18" charset="0"/>
              </a:rPr>
              <a:t>Database Systems, 9th Edition</a:t>
            </a:r>
          </a:p>
        </p:txBody>
      </p:sp>
      <p:sp>
        <p:nvSpPr>
          <p:cNvPr id="19459" name="Slide Number Placeholder 4"/>
          <p:cNvSpPr>
            <a:spLocks noGrp="1"/>
          </p:cNvSpPr>
          <p:nvPr>
            <p:ph type="sldNum" sz="quarter" idx="11"/>
          </p:nvPr>
        </p:nvSpPr>
        <p:spPr>
          <a:xfrm>
            <a:off x="6553200" y="6245225"/>
            <a:ext cx="2057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0" hangingPunct="0"/>
            <a:fld id="{2A6D40E6-04D1-470D-9F60-86E050674429}" type="slidenum">
              <a:rPr lang="en-US" sz="1400" smtClean="0">
                <a:latin typeface="Times New Roman" pitchFamily="18" charset="0"/>
              </a:rPr>
              <a:pPr eaLnBrk="0" hangingPunct="0"/>
              <a:t>15</a:t>
            </a:fld>
            <a:endParaRPr lang="en-US" sz="1400" smtClean="0">
              <a:latin typeface="Times New Roman" pitchFamily="18" charset="0"/>
            </a:endParaRPr>
          </a:p>
        </p:txBody>
      </p:sp>
      <p:sp>
        <p:nvSpPr>
          <p:cNvPr id="17412" name="Rectangle 4"/>
          <p:cNvSpPr>
            <a:spLocks noGrp="1" noChangeArrowheads="1"/>
          </p:cNvSpPr>
          <p:nvPr>
            <p:ph type="title" idx="4294967295"/>
          </p:nvPr>
        </p:nvSpPr>
        <p:spPr>
          <a:xfrm>
            <a:off x="457200" y="274638"/>
            <a:ext cx="8229600" cy="639762"/>
          </a:xfrm>
          <a:solidFill>
            <a:srgbClr val="660033"/>
          </a:solidFill>
        </p:spPr>
        <p:txBody>
          <a:bodyPr/>
          <a:lstStyle/>
          <a:p>
            <a:pPr eaLnBrk="1" hangingPunct="1">
              <a:defRPr/>
            </a:pPr>
            <a:r>
              <a:rPr lang="en-US" sz="3200" dirty="0" smtClean="0"/>
              <a:t>Conversion to First Normal Form (Step 3)</a:t>
            </a:r>
          </a:p>
        </p:txBody>
      </p:sp>
      <p:sp>
        <p:nvSpPr>
          <p:cNvPr id="17413" name="Rectangle 5"/>
          <p:cNvSpPr>
            <a:spLocks noGrp="1" noChangeArrowheads="1"/>
          </p:cNvSpPr>
          <p:nvPr>
            <p:ph type="body" idx="4294967295"/>
          </p:nvPr>
        </p:nvSpPr>
        <p:spPr/>
        <p:txBody>
          <a:bodyPr/>
          <a:lstStyle/>
          <a:p>
            <a:pPr eaLnBrk="1" hangingPunct="1">
              <a:defRPr/>
            </a:pPr>
            <a:r>
              <a:rPr lang="en-US" sz="4000" u="sng" dirty="0" smtClean="0"/>
              <a:t>Draw a Dependency diagram </a:t>
            </a:r>
          </a:p>
          <a:p>
            <a:pPr eaLnBrk="1" hangingPunct="1">
              <a:defRPr/>
            </a:pPr>
            <a:endParaRPr lang="en-US" u="sng" dirty="0" smtClean="0"/>
          </a:p>
          <a:p>
            <a:pPr lvl="1" eaLnBrk="1" hangingPunct="1">
              <a:defRPr/>
            </a:pPr>
            <a:r>
              <a:rPr lang="en-US" dirty="0" smtClean="0"/>
              <a:t>Depicts all dependencies found within given table structure</a:t>
            </a:r>
          </a:p>
          <a:p>
            <a:pPr lvl="1" eaLnBrk="1" hangingPunct="1">
              <a:defRPr/>
            </a:pPr>
            <a:r>
              <a:rPr lang="en-US" dirty="0" smtClean="0"/>
              <a:t>Helpful in getting bird’s-eye view of all relationships among table’s attributes</a:t>
            </a:r>
          </a:p>
          <a:p>
            <a:pPr lvl="1" eaLnBrk="1" hangingPunct="1">
              <a:defRPr/>
            </a:pPr>
            <a:r>
              <a:rPr lang="en-US" dirty="0" smtClean="0"/>
              <a:t>Makes it less likely that you will overlook an important dependency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179512" y="2636912"/>
            <a:ext cx="1152128" cy="504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600" b="1" u="sng" dirty="0" err="1" smtClean="0"/>
              <a:t>Proj_Num</a:t>
            </a:r>
            <a:endParaRPr lang="en-CA" sz="1600" b="1" u="sng" dirty="0"/>
          </a:p>
        </p:txBody>
      </p:sp>
      <p:sp>
        <p:nvSpPr>
          <p:cNvPr id="72" name="Rectangle 71"/>
          <p:cNvSpPr/>
          <p:nvPr/>
        </p:nvSpPr>
        <p:spPr>
          <a:xfrm>
            <a:off x="1331640" y="2636912"/>
            <a:ext cx="1234602" cy="504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600" b="1" u="sng" dirty="0" err="1" smtClean="0"/>
              <a:t>Emp_Num</a:t>
            </a:r>
            <a:endParaRPr lang="en-CA" sz="1600" b="1" u="sng" dirty="0"/>
          </a:p>
        </p:txBody>
      </p:sp>
      <p:sp>
        <p:nvSpPr>
          <p:cNvPr id="73" name="Rectangle 72"/>
          <p:cNvSpPr/>
          <p:nvPr/>
        </p:nvSpPr>
        <p:spPr>
          <a:xfrm>
            <a:off x="2555776" y="2636912"/>
            <a:ext cx="1368152" cy="504056"/>
          </a:xfrm>
          <a:prstGeom prst="rect">
            <a:avLst/>
          </a:prstGeom>
          <a:solidFill>
            <a:srgbClr val="6600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err="1" smtClean="0"/>
              <a:t>Proj_Name</a:t>
            </a:r>
            <a:endParaRPr lang="en-CA" dirty="0"/>
          </a:p>
        </p:txBody>
      </p:sp>
      <p:sp>
        <p:nvSpPr>
          <p:cNvPr id="74" name="Rectangle 73"/>
          <p:cNvSpPr/>
          <p:nvPr/>
        </p:nvSpPr>
        <p:spPr>
          <a:xfrm>
            <a:off x="3923928" y="2636912"/>
            <a:ext cx="1368152" cy="504056"/>
          </a:xfrm>
          <a:prstGeom prst="rect">
            <a:avLst/>
          </a:prstGeom>
          <a:solidFill>
            <a:srgbClr val="6600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err="1" smtClean="0"/>
              <a:t>Emp_Name</a:t>
            </a:r>
            <a:endParaRPr lang="en-CA" dirty="0"/>
          </a:p>
        </p:txBody>
      </p:sp>
      <p:sp>
        <p:nvSpPr>
          <p:cNvPr id="75" name="Rectangle 74"/>
          <p:cNvSpPr/>
          <p:nvPr/>
        </p:nvSpPr>
        <p:spPr>
          <a:xfrm>
            <a:off x="5292080" y="2636912"/>
            <a:ext cx="1224136" cy="504056"/>
          </a:xfrm>
          <a:prstGeom prst="rect">
            <a:avLst/>
          </a:prstGeom>
          <a:solidFill>
            <a:srgbClr val="6600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err="1" smtClean="0"/>
              <a:t>Job_Class</a:t>
            </a:r>
            <a:endParaRPr lang="en-CA" dirty="0"/>
          </a:p>
        </p:txBody>
      </p:sp>
      <p:sp>
        <p:nvSpPr>
          <p:cNvPr id="76" name="Rectangle 75"/>
          <p:cNvSpPr/>
          <p:nvPr/>
        </p:nvSpPr>
        <p:spPr>
          <a:xfrm>
            <a:off x="6516216" y="2636912"/>
            <a:ext cx="1224136" cy="504056"/>
          </a:xfrm>
          <a:prstGeom prst="rect">
            <a:avLst/>
          </a:prstGeom>
          <a:solidFill>
            <a:srgbClr val="6600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err="1" smtClean="0"/>
              <a:t>Chrg_Hour</a:t>
            </a:r>
            <a:endParaRPr lang="en-CA" dirty="0" smtClean="0"/>
          </a:p>
        </p:txBody>
      </p:sp>
      <p:sp>
        <p:nvSpPr>
          <p:cNvPr id="77" name="Rectangle 76"/>
          <p:cNvSpPr/>
          <p:nvPr/>
        </p:nvSpPr>
        <p:spPr>
          <a:xfrm>
            <a:off x="7750230" y="2636912"/>
            <a:ext cx="1080120" cy="504056"/>
          </a:xfrm>
          <a:prstGeom prst="rect">
            <a:avLst/>
          </a:prstGeom>
          <a:solidFill>
            <a:srgbClr val="6600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t>Hours</a:t>
            </a:r>
            <a:endParaRPr lang="en-CA" dirty="0"/>
          </a:p>
        </p:txBody>
      </p:sp>
      <p:cxnSp>
        <p:nvCxnSpPr>
          <p:cNvPr id="78" name="Straight Arrow Connector 77"/>
          <p:cNvCxnSpPr/>
          <p:nvPr/>
        </p:nvCxnSpPr>
        <p:spPr>
          <a:xfrm>
            <a:off x="3270400" y="2171882"/>
            <a:ext cx="1" cy="43204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755576" y="2171882"/>
            <a:ext cx="25148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755576" y="2171882"/>
            <a:ext cx="0" cy="46503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4597213" y="3140968"/>
            <a:ext cx="0" cy="7200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1979713" y="3844280"/>
            <a:ext cx="5030687" cy="167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5868144" y="3140968"/>
            <a:ext cx="0" cy="7200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1979712" y="3140968"/>
            <a:ext cx="0" cy="7200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164288" y="2204864"/>
            <a:ext cx="0" cy="399066"/>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5868144" y="2204864"/>
            <a:ext cx="1296144"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5868144" y="2204864"/>
            <a:ext cx="0" cy="399066"/>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782878" y="764704"/>
            <a:ext cx="2456974" cy="133517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b="1" u="sng" dirty="0" smtClean="0"/>
              <a:t>Partial Dependency: </a:t>
            </a:r>
            <a:r>
              <a:rPr lang="en-CA" dirty="0" err="1" smtClean="0"/>
              <a:t>Proj_Name</a:t>
            </a:r>
            <a:r>
              <a:rPr lang="en-CA" dirty="0" smtClean="0"/>
              <a:t> is only dependent on the  </a:t>
            </a:r>
            <a:r>
              <a:rPr lang="en-CA" dirty="0" err="1" smtClean="0"/>
              <a:t>Proj_Num</a:t>
            </a:r>
            <a:r>
              <a:rPr lang="en-CA" dirty="0" smtClean="0"/>
              <a:t> element of the Composite PK</a:t>
            </a:r>
            <a:endParaRPr lang="en-CA" dirty="0"/>
          </a:p>
        </p:txBody>
      </p:sp>
      <p:sp>
        <p:nvSpPr>
          <p:cNvPr id="89" name="Rectangle 88"/>
          <p:cNvSpPr/>
          <p:nvPr/>
        </p:nvSpPr>
        <p:spPr>
          <a:xfrm>
            <a:off x="1907704" y="3933056"/>
            <a:ext cx="4032447" cy="108012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b="1" u="sng" dirty="0" smtClean="0"/>
              <a:t>Partial Dependency:  </a:t>
            </a:r>
          </a:p>
          <a:p>
            <a:r>
              <a:rPr lang="en-CA" dirty="0" err="1" smtClean="0"/>
              <a:t>Emp_Name</a:t>
            </a:r>
            <a:r>
              <a:rPr lang="en-CA" dirty="0" smtClean="0"/>
              <a:t> and Job _Class are only dependent on  the </a:t>
            </a:r>
            <a:r>
              <a:rPr lang="en-CA" dirty="0" err="1" smtClean="0"/>
              <a:t>Emp_Num</a:t>
            </a:r>
            <a:r>
              <a:rPr lang="en-CA" dirty="0" smtClean="0"/>
              <a:t> element of the Composite PK</a:t>
            </a:r>
            <a:endParaRPr lang="en-CA" dirty="0"/>
          </a:p>
        </p:txBody>
      </p:sp>
      <p:sp>
        <p:nvSpPr>
          <p:cNvPr id="90" name="Rectangle 89"/>
          <p:cNvSpPr/>
          <p:nvPr/>
        </p:nvSpPr>
        <p:spPr>
          <a:xfrm>
            <a:off x="5004048" y="764704"/>
            <a:ext cx="2854194" cy="133517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b="1" u="sng" dirty="0" err="1" smtClean="0"/>
              <a:t>Transitivel</a:t>
            </a:r>
            <a:r>
              <a:rPr lang="en-CA" b="1" u="sng" dirty="0" smtClean="0"/>
              <a:t> Dependency: </a:t>
            </a:r>
            <a:r>
              <a:rPr lang="en-CA" dirty="0" err="1" smtClean="0"/>
              <a:t>Chrg_Hour</a:t>
            </a:r>
            <a:r>
              <a:rPr lang="en-CA" dirty="0" smtClean="0"/>
              <a:t> is dependent on </a:t>
            </a:r>
            <a:r>
              <a:rPr lang="en-CA" dirty="0" err="1" smtClean="0"/>
              <a:t>Job_class</a:t>
            </a:r>
            <a:r>
              <a:rPr lang="en-CA" dirty="0" smtClean="0"/>
              <a:t> (both of these are non-key elements)</a:t>
            </a:r>
            <a:endParaRPr lang="en-CA" dirty="0"/>
          </a:p>
        </p:txBody>
      </p:sp>
      <p:sp>
        <p:nvSpPr>
          <p:cNvPr id="91" name="Rectangle 90"/>
          <p:cNvSpPr/>
          <p:nvPr/>
        </p:nvSpPr>
        <p:spPr>
          <a:xfrm>
            <a:off x="6300192" y="3933056"/>
            <a:ext cx="2731943" cy="10808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600" dirty="0" smtClean="0"/>
              <a:t>Only Hours is dependent on the combination of both elements of the Composite PK – Full dependency on entire PK</a:t>
            </a:r>
            <a:endParaRPr lang="en-CA" sz="1600" dirty="0"/>
          </a:p>
        </p:txBody>
      </p:sp>
      <p:sp>
        <p:nvSpPr>
          <p:cNvPr id="92" name="Rectangle 91"/>
          <p:cNvSpPr/>
          <p:nvPr/>
        </p:nvSpPr>
        <p:spPr>
          <a:xfrm>
            <a:off x="1139431" y="116632"/>
            <a:ext cx="6707088" cy="43204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dirty="0" smtClean="0"/>
              <a:t>DEPENDENCY DIAGRAM</a:t>
            </a:r>
            <a:endParaRPr lang="en-CA" sz="3600" dirty="0"/>
          </a:p>
        </p:txBody>
      </p:sp>
      <p:sp>
        <p:nvSpPr>
          <p:cNvPr id="121" name="Rectangle 120"/>
          <p:cNvSpPr/>
          <p:nvPr/>
        </p:nvSpPr>
        <p:spPr bwMode="auto">
          <a:xfrm>
            <a:off x="179512" y="5187462"/>
            <a:ext cx="8852623" cy="1676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CA" b="1" i="1" dirty="0" smtClean="0"/>
              <a:t>1NF</a:t>
            </a:r>
            <a:r>
              <a:rPr lang="en-CA" dirty="0" smtClean="0"/>
              <a:t>  (</a:t>
            </a:r>
            <a:r>
              <a:rPr lang="en-CA" b="1" u="sng" dirty="0" err="1" smtClean="0"/>
              <a:t>Proj_Num,Emp_Num</a:t>
            </a:r>
            <a:r>
              <a:rPr lang="en-CA" dirty="0" err="1" smtClean="0"/>
              <a:t>,Proj_Name,Emp_Name,Job_Class,Chrg_Hour,Hours</a:t>
            </a:r>
            <a:r>
              <a:rPr lang="en-CA" dirty="0" smtClean="0"/>
              <a:t>)</a:t>
            </a:r>
          </a:p>
          <a:p>
            <a:r>
              <a:rPr lang="en-CA" b="1" i="1" dirty="0" smtClean="0"/>
              <a:t>Partial Dependencies :</a:t>
            </a:r>
          </a:p>
          <a:p>
            <a:r>
              <a:rPr lang="en-CA" dirty="0" err="1" smtClean="0"/>
              <a:t>Proj_Num</a:t>
            </a:r>
            <a:r>
              <a:rPr lang="en-CA" dirty="0" smtClean="0"/>
              <a:t>          </a:t>
            </a:r>
            <a:r>
              <a:rPr lang="en-CA" dirty="0" err="1" smtClean="0"/>
              <a:t>Proj_name</a:t>
            </a:r>
            <a:endParaRPr lang="en-CA" dirty="0" smtClean="0"/>
          </a:p>
          <a:p>
            <a:r>
              <a:rPr lang="en-CA" dirty="0" err="1" smtClean="0"/>
              <a:t>Emp_Num</a:t>
            </a:r>
            <a:r>
              <a:rPr lang="en-CA" dirty="0" smtClean="0"/>
              <a:t>         </a:t>
            </a:r>
            <a:r>
              <a:rPr lang="en-CA" dirty="0" err="1" smtClean="0"/>
              <a:t>Emp_Name,Job_Class,Chrg_Hour</a:t>
            </a:r>
            <a:endParaRPr lang="en-CA" dirty="0" smtClean="0"/>
          </a:p>
          <a:p>
            <a:r>
              <a:rPr lang="en-CA" b="1" i="1" dirty="0" smtClean="0"/>
              <a:t>Transitive Dependency:</a:t>
            </a:r>
          </a:p>
          <a:p>
            <a:r>
              <a:rPr lang="en-CA" dirty="0" err="1" smtClean="0"/>
              <a:t>Job_Class</a:t>
            </a:r>
            <a:r>
              <a:rPr lang="en-CA" dirty="0" smtClean="0"/>
              <a:t>           </a:t>
            </a:r>
            <a:r>
              <a:rPr lang="en-CA" dirty="0" err="1" smtClean="0"/>
              <a:t>Chrg_Hour</a:t>
            </a:r>
            <a:r>
              <a:rPr lang="en-CA" dirty="0" smtClean="0"/>
              <a:t> </a:t>
            </a:r>
          </a:p>
          <a:p>
            <a:endParaRPr lang="en-CA" dirty="0" smtClean="0"/>
          </a:p>
          <a:p>
            <a:endParaRPr lang="en-CA" b="1" i="1" dirty="0" smtClean="0"/>
          </a:p>
        </p:txBody>
      </p:sp>
      <p:cxnSp>
        <p:nvCxnSpPr>
          <p:cNvPr id="123" name="Straight Arrow Connector 122"/>
          <p:cNvCxnSpPr/>
          <p:nvPr/>
        </p:nvCxnSpPr>
        <p:spPr bwMode="auto">
          <a:xfrm>
            <a:off x="1318834" y="5943600"/>
            <a:ext cx="433766" cy="0"/>
          </a:xfrm>
          <a:prstGeom prst="straightConnector1">
            <a:avLst/>
          </a:prstGeom>
          <a:solidFill>
            <a:schemeClr val="accent1"/>
          </a:solidFill>
          <a:ln w="38100" cap="flat" cmpd="sng" algn="ctr">
            <a:solidFill>
              <a:srgbClr val="C00000"/>
            </a:solidFill>
            <a:prstDash val="solid"/>
            <a:round/>
            <a:headEnd type="none" w="med" len="med"/>
            <a:tailEnd type="arrow"/>
          </a:ln>
          <a:effectLst/>
        </p:spPr>
      </p:cxnSp>
      <p:cxnSp>
        <p:nvCxnSpPr>
          <p:cNvPr id="124" name="Straight Arrow Connector 123"/>
          <p:cNvCxnSpPr/>
          <p:nvPr/>
        </p:nvCxnSpPr>
        <p:spPr bwMode="auto">
          <a:xfrm>
            <a:off x="1295400" y="6248400"/>
            <a:ext cx="433766" cy="0"/>
          </a:xfrm>
          <a:prstGeom prst="straightConnector1">
            <a:avLst/>
          </a:prstGeom>
          <a:solidFill>
            <a:schemeClr val="accent1"/>
          </a:solidFill>
          <a:ln w="38100" cap="flat" cmpd="sng" algn="ctr">
            <a:solidFill>
              <a:srgbClr val="C00000"/>
            </a:solidFill>
            <a:prstDash val="solid"/>
            <a:round/>
            <a:headEnd type="none" w="med" len="med"/>
            <a:tailEnd type="arrow"/>
          </a:ln>
          <a:effectLst/>
        </p:spPr>
      </p:cxnSp>
      <p:cxnSp>
        <p:nvCxnSpPr>
          <p:cNvPr id="125" name="Straight Arrow Connector 124"/>
          <p:cNvCxnSpPr/>
          <p:nvPr/>
        </p:nvCxnSpPr>
        <p:spPr bwMode="auto">
          <a:xfrm>
            <a:off x="1219200" y="6781800"/>
            <a:ext cx="433766" cy="0"/>
          </a:xfrm>
          <a:prstGeom prst="straightConnector1">
            <a:avLst/>
          </a:prstGeom>
          <a:solidFill>
            <a:schemeClr val="accent1"/>
          </a:solidFill>
          <a:ln w="38100" cap="flat" cmpd="sng" algn="ctr">
            <a:solidFill>
              <a:srgbClr val="C00000"/>
            </a:solidFill>
            <a:prstDash val="solid"/>
            <a:round/>
            <a:headEnd type="none" w="med" len="med"/>
            <a:tailEnd type="arrow"/>
          </a:ln>
          <a:effectLst/>
        </p:spPr>
      </p:cxnSp>
      <p:cxnSp>
        <p:nvCxnSpPr>
          <p:cNvPr id="28" name="Straight Arrow Connector 27"/>
          <p:cNvCxnSpPr/>
          <p:nvPr/>
        </p:nvCxnSpPr>
        <p:spPr>
          <a:xfrm flipV="1">
            <a:off x="7010400" y="3124200"/>
            <a:ext cx="0" cy="7200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8305800" y="3509392"/>
            <a:ext cx="0" cy="376808"/>
          </a:xfrm>
          <a:prstGeom prst="straightConnector1">
            <a:avLst/>
          </a:prstGeom>
          <a:ln w="38100">
            <a:solidFill>
              <a:schemeClr val="accent6">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6837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2"/>
          </p:nvPr>
        </p:nvSpPr>
        <p:spPr>
          <a:xfrm>
            <a:off x="457200" y="6248400"/>
            <a:ext cx="38862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l"/>
            <a:r>
              <a:rPr lang="en-US" sz="2400" smtClean="0">
                <a:solidFill>
                  <a:srgbClr val="222222"/>
                </a:solidFill>
                <a:latin typeface="Times New Roman" pitchFamily="18" charset="0"/>
              </a:rPr>
              <a:t>Database Systems, 9th Edition</a:t>
            </a:r>
          </a:p>
        </p:txBody>
      </p:sp>
      <p:sp>
        <p:nvSpPr>
          <p:cNvPr id="20483" name="Slide Number Placeholder 5"/>
          <p:cNvSpPr>
            <a:spLocks noGrp="1"/>
          </p:cNvSpPr>
          <p:nvPr>
            <p:ph type="sldNum" sz="quarter" idx="11"/>
          </p:nvPr>
        </p:nvSpPr>
        <p:spPr>
          <a:xfrm>
            <a:off x="6553200" y="6245225"/>
            <a:ext cx="2057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0" hangingPunct="0"/>
            <a:fld id="{A48B304A-69E3-4079-9220-7D1621061076}" type="slidenum">
              <a:rPr lang="en-US" sz="2400" smtClean="0">
                <a:latin typeface="Times New Roman" pitchFamily="18" charset="0"/>
              </a:rPr>
              <a:pPr eaLnBrk="0" hangingPunct="0"/>
              <a:t>17</a:t>
            </a:fld>
            <a:endParaRPr lang="en-US" sz="2400" smtClean="0">
              <a:latin typeface="Times New Roman" pitchFamily="18" charset="0"/>
            </a:endParaRPr>
          </a:p>
        </p:txBody>
      </p:sp>
      <p:sp>
        <p:nvSpPr>
          <p:cNvPr id="20485" name="Rectangle 6"/>
          <p:cNvSpPr>
            <a:spLocks noChangeArrowheads="1"/>
          </p:cNvSpPr>
          <p:nvPr/>
        </p:nvSpPr>
        <p:spPr bwMode="auto">
          <a:xfrm>
            <a:off x="304800" y="381000"/>
            <a:ext cx="8686800" cy="5943600"/>
          </a:xfrm>
          <a:prstGeom prst="rect">
            <a:avLst/>
          </a:prstGeom>
          <a:solidFill>
            <a:schemeClr val="bg2">
              <a:lumMod val="90000"/>
              <a:lumOff val="10000"/>
            </a:schemeClr>
          </a:solidFill>
          <a:ln w="9525">
            <a:solidFill>
              <a:schemeClr val="tx1"/>
            </a:solidFill>
            <a:miter lim="800000"/>
            <a:headEnd/>
            <a:tailEnd/>
          </a:ln>
        </p:spPr>
        <p:txBody>
          <a:bodyPr wrap="none" anchor="ctr"/>
          <a:lstStyle/>
          <a:p>
            <a:r>
              <a:rPr lang="en-US" sz="2400" b="1" u="sng" dirty="0" smtClean="0"/>
              <a:t>Partial </a:t>
            </a:r>
            <a:r>
              <a:rPr lang="en-US" sz="2400" b="1" u="sng" dirty="0"/>
              <a:t>Dependency</a:t>
            </a:r>
            <a:r>
              <a:rPr lang="en-US" sz="2400" b="1" dirty="0"/>
              <a:t> – A non key attribute is only </a:t>
            </a:r>
            <a:endParaRPr lang="en-US" sz="2400" b="1" dirty="0" smtClean="0"/>
          </a:p>
          <a:p>
            <a:r>
              <a:rPr lang="en-US" sz="2400" b="1" dirty="0" smtClean="0"/>
              <a:t>dependent </a:t>
            </a:r>
            <a:r>
              <a:rPr lang="en-US" sz="2400" b="1" dirty="0"/>
              <a:t>on part of the </a:t>
            </a:r>
            <a:r>
              <a:rPr lang="en-US" sz="2400" b="1" dirty="0" smtClean="0"/>
              <a:t>primary key</a:t>
            </a:r>
          </a:p>
          <a:p>
            <a:r>
              <a:rPr lang="en-US" sz="2400" b="1" dirty="0" smtClean="0"/>
              <a:t> </a:t>
            </a:r>
            <a:r>
              <a:rPr lang="en-US" sz="2400" b="1" dirty="0"/>
              <a:t>– Employee Name is only </a:t>
            </a:r>
            <a:r>
              <a:rPr lang="en-US" sz="2400" b="1" dirty="0" smtClean="0"/>
              <a:t>dependent on </a:t>
            </a:r>
            <a:r>
              <a:rPr lang="en-US" sz="2400" b="1" dirty="0"/>
              <a:t>Employee Number</a:t>
            </a:r>
            <a:r>
              <a:rPr lang="en-US" sz="2400" b="1" dirty="0" smtClean="0"/>
              <a:t>.</a:t>
            </a:r>
          </a:p>
          <a:p>
            <a:endParaRPr lang="en-US" sz="2400" b="1" dirty="0"/>
          </a:p>
          <a:p>
            <a:endParaRPr lang="en-US" sz="2400" b="1" dirty="0" smtClean="0"/>
          </a:p>
          <a:p>
            <a:endParaRPr lang="en-US" sz="2400" b="1" dirty="0"/>
          </a:p>
          <a:p>
            <a:r>
              <a:rPr lang="en-US" sz="2400" b="1" u="sng" dirty="0"/>
              <a:t>Transitive dependency</a:t>
            </a:r>
            <a:r>
              <a:rPr lang="en-US" sz="2400" b="1" dirty="0"/>
              <a:t> - A </a:t>
            </a:r>
            <a:r>
              <a:rPr lang="en-US" sz="2400" b="1" dirty="0" err="1"/>
              <a:t>a</a:t>
            </a:r>
            <a:r>
              <a:rPr lang="en-US" sz="2400" b="1" dirty="0"/>
              <a:t> non  key attribute is </a:t>
            </a:r>
            <a:endParaRPr lang="en-US" sz="2400" b="1" dirty="0" smtClean="0"/>
          </a:p>
          <a:p>
            <a:r>
              <a:rPr lang="en-US" sz="2400" b="1" dirty="0" smtClean="0"/>
              <a:t>dependent </a:t>
            </a:r>
            <a:r>
              <a:rPr lang="en-US" sz="2400" b="1" dirty="0"/>
              <a:t>on </a:t>
            </a:r>
            <a:r>
              <a:rPr lang="en-US" sz="2400" b="1" dirty="0" smtClean="0"/>
              <a:t>another </a:t>
            </a:r>
            <a:r>
              <a:rPr lang="en-US" sz="2400" b="1" dirty="0"/>
              <a:t>non key attribute </a:t>
            </a:r>
            <a:endParaRPr lang="en-US" sz="2400" b="1" dirty="0" smtClean="0"/>
          </a:p>
          <a:p>
            <a:r>
              <a:rPr lang="en-US" sz="2400" b="1" dirty="0" smtClean="0"/>
              <a:t>– </a:t>
            </a:r>
            <a:r>
              <a:rPr lang="en-US" sz="2400" b="1" dirty="0"/>
              <a:t>Hourly charge is dependent on Job Class</a:t>
            </a:r>
          </a:p>
          <a:p>
            <a:endParaRPr lang="en-US" sz="2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2"/>
          </p:nvPr>
        </p:nvSpPr>
        <p:spPr>
          <a:xfrm>
            <a:off x="457200" y="6248400"/>
            <a:ext cx="38862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l"/>
            <a:r>
              <a:rPr lang="en-US" sz="1800" smtClean="0">
                <a:solidFill>
                  <a:srgbClr val="222222"/>
                </a:solidFill>
                <a:latin typeface="Times New Roman" pitchFamily="18" charset="0"/>
              </a:rPr>
              <a:t>Database Systems, 9th Edition</a:t>
            </a:r>
          </a:p>
        </p:txBody>
      </p:sp>
      <p:sp>
        <p:nvSpPr>
          <p:cNvPr id="21507" name="Slide Number Placeholder 4"/>
          <p:cNvSpPr>
            <a:spLocks noGrp="1"/>
          </p:cNvSpPr>
          <p:nvPr>
            <p:ph type="sldNum" sz="quarter" idx="11"/>
          </p:nvPr>
        </p:nvSpPr>
        <p:spPr>
          <a:xfrm>
            <a:off x="6553200" y="6245225"/>
            <a:ext cx="2057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0" hangingPunct="0"/>
            <a:fld id="{BA3F5850-C418-482A-8836-7567B87E2D8D}" type="slidenum">
              <a:rPr lang="en-US" sz="1400" smtClean="0">
                <a:latin typeface="Times New Roman" pitchFamily="18" charset="0"/>
              </a:rPr>
              <a:pPr eaLnBrk="0" hangingPunct="0"/>
              <a:t>18</a:t>
            </a:fld>
            <a:endParaRPr lang="en-US" sz="1400" smtClean="0">
              <a:latin typeface="Times New Roman" pitchFamily="18" charset="0"/>
            </a:endParaRPr>
          </a:p>
        </p:txBody>
      </p:sp>
      <p:sp>
        <p:nvSpPr>
          <p:cNvPr id="19460" name="Rectangle 2"/>
          <p:cNvSpPr>
            <a:spLocks noGrp="1" noChangeArrowheads="1"/>
          </p:cNvSpPr>
          <p:nvPr>
            <p:ph type="title" idx="4294967295"/>
          </p:nvPr>
        </p:nvSpPr>
        <p:spPr>
          <a:solidFill>
            <a:srgbClr val="660033"/>
          </a:solidFill>
        </p:spPr>
        <p:txBody>
          <a:bodyPr/>
          <a:lstStyle/>
          <a:p>
            <a:pPr eaLnBrk="1" hangingPunct="1">
              <a:defRPr/>
            </a:pPr>
            <a:r>
              <a:rPr lang="en-US" smtClean="0"/>
              <a:t>Conversion to First Normal Form (continued)</a:t>
            </a:r>
          </a:p>
        </p:txBody>
      </p:sp>
      <p:sp>
        <p:nvSpPr>
          <p:cNvPr id="19461" name="Rectangle 3"/>
          <p:cNvSpPr>
            <a:spLocks noGrp="1" noChangeArrowheads="1"/>
          </p:cNvSpPr>
          <p:nvPr>
            <p:ph type="body" idx="4294967295"/>
          </p:nvPr>
        </p:nvSpPr>
        <p:spPr>
          <a:xfrm>
            <a:off x="457200" y="1751013"/>
            <a:ext cx="8229600" cy="4375150"/>
          </a:xfrm>
        </p:spPr>
        <p:txBody>
          <a:bodyPr/>
          <a:lstStyle/>
          <a:p>
            <a:pPr eaLnBrk="1" hangingPunct="1">
              <a:lnSpc>
                <a:spcPct val="90000"/>
              </a:lnSpc>
              <a:defRPr/>
            </a:pPr>
            <a:r>
              <a:rPr lang="en-US" dirty="0" smtClean="0"/>
              <a:t>First normal form describes tabular format in which:</a:t>
            </a:r>
          </a:p>
          <a:p>
            <a:pPr lvl="1" eaLnBrk="1" hangingPunct="1">
              <a:lnSpc>
                <a:spcPct val="90000"/>
              </a:lnSpc>
              <a:defRPr/>
            </a:pPr>
            <a:r>
              <a:rPr lang="en-US" dirty="0" smtClean="0"/>
              <a:t>All key attributes are defined</a:t>
            </a:r>
          </a:p>
          <a:p>
            <a:pPr lvl="1" eaLnBrk="1" hangingPunct="1">
              <a:lnSpc>
                <a:spcPct val="90000"/>
              </a:lnSpc>
              <a:defRPr/>
            </a:pPr>
            <a:r>
              <a:rPr lang="en-US" dirty="0" smtClean="0"/>
              <a:t>There are no repeating groups in the table</a:t>
            </a:r>
          </a:p>
          <a:p>
            <a:pPr lvl="1" eaLnBrk="1" hangingPunct="1">
              <a:lnSpc>
                <a:spcPct val="90000"/>
              </a:lnSpc>
              <a:defRPr/>
            </a:pPr>
            <a:r>
              <a:rPr lang="en-US" dirty="0" smtClean="0"/>
              <a:t>All attributes are dependent on all or part of the  primary key.</a:t>
            </a:r>
          </a:p>
          <a:p>
            <a:pPr lvl="1" eaLnBrk="1" hangingPunct="1">
              <a:lnSpc>
                <a:spcPct val="90000"/>
              </a:lnSpc>
              <a:defRPr/>
            </a:pPr>
            <a:endParaRPr lang="en-US" dirty="0" smtClean="0"/>
          </a:p>
          <a:p>
            <a:pPr eaLnBrk="1" hangingPunct="1">
              <a:lnSpc>
                <a:spcPct val="90000"/>
              </a:lnSpc>
              <a:defRPr/>
            </a:pPr>
            <a:r>
              <a:rPr lang="en-US" dirty="0" smtClean="0"/>
              <a:t>Note: Table may still contain dependencies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4"/>
          <p:cNvSpPr>
            <a:spLocks noGrp="1"/>
          </p:cNvSpPr>
          <p:nvPr>
            <p:ph type="sldNum" sz="quarter" idx="11"/>
          </p:nvPr>
        </p:nvSpPr>
        <p:spPr>
          <a:xfrm>
            <a:off x="6553200" y="6245225"/>
            <a:ext cx="2057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0" hangingPunct="0"/>
            <a:fld id="{8954EC8D-7F65-4E77-8091-7426E0931FEA}" type="slidenum">
              <a:rPr lang="en-US" sz="1400" smtClean="0">
                <a:latin typeface="Times New Roman" pitchFamily="18" charset="0"/>
              </a:rPr>
              <a:pPr eaLnBrk="0" hangingPunct="0"/>
              <a:t>19</a:t>
            </a:fld>
            <a:endParaRPr lang="en-US" sz="1400" smtClean="0">
              <a:latin typeface="Times New Roman" pitchFamily="18" charset="0"/>
            </a:endParaRPr>
          </a:p>
        </p:txBody>
      </p:sp>
      <p:sp>
        <p:nvSpPr>
          <p:cNvPr id="20484" name="Rectangle 2"/>
          <p:cNvSpPr>
            <a:spLocks noGrp="1" noChangeArrowheads="1"/>
          </p:cNvSpPr>
          <p:nvPr>
            <p:ph type="title" idx="4294967295"/>
          </p:nvPr>
        </p:nvSpPr>
        <p:spPr>
          <a:xfrm>
            <a:off x="457200" y="274638"/>
            <a:ext cx="8229600" cy="639762"/>
          </a:xfrm>
          <a:solidFill>
            <a:srgbClr val="660033"/>
          </a:solidFill>
        </p:spPr>
        <p:txBody>
          <a:bodyPr/>
          <a:lstStyle/>
          <a:p>
            <a:pPr eaLnBrk="1" hangingPunct="1">
              <a:defRPr/>
            </a:pPr>
            <a:r>
              <a:rPr lang="en-US" sz="3600" smtClean="0"/>
              <a:t>Conversion to Second Normal Form</a:t>
            </a:r>
          </a:p>
        </p:txBody>
      </p:sp>
      <p:sp>
        <p:nvSpPr>
          <p:cNvPr id="20485" name="Rectangle 3"/>
          <p:cNvSpPr>
            <a:spLocks noGrp="1" noChangeArrowheads="1"/>
          </p:cNvSpPr>
          <p:nvPr>
            <p:ph type="body" idx="4294967295"/>
          </p:nvPr>
        </p:nvSpPr>
        <p:spPr>
          <a:xfrm>
            <a:off x="457200" y="990600"/>
            <a:ext cx="8229600" cy="5135563"/>
          </a:xfrm>
        </p:spPr>
        <p:txBody>
          <a:bodyPr/>
          <a:lstStyle/>
          <a:p>
            <a:pPr eaLnBrk="1" hangingPunct="1">
              <a:lnSpc>
                <a:spcPct val="90000"/>
              </a:lnSpc>
              <a:defRPr/>
            </a:pPr>
            <a:r>
              <a:rPr lang="en-US" dirty="0" smtClean="0"/>
              <a:t>Step 1: Write Each Key Component </a:t>
            </a:r>
            <a:br>
              <a:rPr lang="en-US" dirty="0" smtClean="0"/>
            </a:br>
            <a:r>
              <a:rPr lang="en-US" dirty="0" smtClean="0"/>
              <a:t>on a Separate Line </a:t>
            </a:r>
          </a:p>
          <a:p>
            <a:pPr lvl="1" eaLnBrk="1" hangingPunct="1">
              <a:lnSpc>
                <a:spcPct val="90000"/>
              </a:lnSpc>
              <a:defRPr/>
            </a:pPr>
            <a:r>
              <a:rPr lang="en-US" dirty="0" smtClean="0"/>
              <a:t>Each component will become key in new entity (table)</a:t>
            </a:r>
          </a:p>
          <a:p>
            <a:pPr lvl="1" eaLnBrk="1" hangingPunct="1">
              <a:lnSpc>
                <a:spcPct val="90000"/>
              </a:lnSpc>
              <a:defRPr/>
            </a:pPr>
            <a:endParaRPr lang="en-US" dirty="0" smtClean="0"/>
          </a:p>
          <a:p>
            <a:pPr eaLnBrk="1" hangingPunct="1">
              <a:lnSpc>
                <a:spcPct val="90000"/>
              </a:lnSpc>
              <a:defRPr/>
            </a:pPr>
            <a:r>
              <a:rPr lang="en-US" dirty="0" smtClean="0"/>
              <a:t>Step 2: Assign Corresponding Dependent Attributes </a:t>
            </a:r>
          </a:p>
          <a:p>
            <a:pPr lvl="1" eaLnBrk="1" hangingPunct="1">
              <a:lnSpc>
                <a:spcPct val="90000"/>
              </a:lnSpc>
              <a:defRPr/>
            </a:pPr>
            <a:r>
              <a:rPr lang="en-US" dirty="0" smtClean="0"/>
              <a:t>Determine attributes that are dependent on the key  attribute(s) </a:t>
            </a:r>
          </a:p>
          <a:p>
            <a:pPr lvl="1" eaLnBrk="1" hangingPunct="1">
              <a:lnSpc>
                <a:spcPct val="90000"/>
              </a:lnSpc>
              <a:defRPr/>
            </a:pPr>
            <a:endParaRPr lang="en-US" dirty="0"/>
          </a:p>
          <a:p>
            <a:pPr eaLnBrk="1" hangingPunct="1">
              <a:lnSpc>
                <a:spcPct val="90000"/>
              </a:lnSpc>
              <a:defRPr/>
            </a:pPr>
            <a:r>
              <a:rPr lang="en-US" dirty="0" smtClean="0"/>
              <a:t>Step 3:  Identify transitive dependencies where present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2"/>
          </p:nvPr>
        </p:nvSpPr>
        <p:spPr>
          <a:xfrm>
            <a:off x="457200" y="6248400"/>
            <a:ext cx="38862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l"/>
            <a:r>
              <a:rPr lang="en-US" sz="1800" smtClean="0">
                <a:solidFill>
                  <a:srgbClr val="222222"/>
                </a:solidFill>
                <a:latin typeface="Times New Roman" pitchFamily="18" charset="0"/>
              </a:rPr>
              <a:t>Database Systems, 9th Edition</a:t>
            </a:r>
          </a:p>
        </p:txBody>
      </p:sp>
      <p:sp>
        <p:nvSpPr>
          <p:cNvPr id="5123" name="Slide Number Placeholder 4"/>
          <p:cNvSpPr>
            <a:spLocks noGrp="1"/>
          </p:cNvSpPr>
          <p:nvPr>
            <p:ph type="sldNum" sz="quarter" idx="11"/>
          </p:nvPr>
        </p:nvSpPr>
        <p:spPr>
          <a:xfrm>
            <a:off x="6553200" y="6245225"/>
            <a:ext cx="2057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0" hangingPunct="0"/>
            <a:fld id="{6CB36D62-2C8E-438F-BEB4-FD189D3766F6}" type="slidenum">
              <a:rPr lang="en-US" sz="1400" smtClean="0">
                <a:latin typeface="Times New Roman" pitchFamily="18" charset="0"/>
              </a:rPr>
              <a:pPr eaLnBrk="0" hangingPunct="0"/>
              <a:t>2</a:t>
            </a:fld>
            <a:endParaRPr lang="en-US" sz="1400" smtClean="0">
              <a:latin typeface="Times New Roman" pitchFamily="18" charset="0"/>
            </a:endParaRPr>
          </a:p>
        </p:txBody>
      </p:sp>
      <p:sp>
        <p:nvSpPr>
          <p:cNvPr id="4100" name="Rectangle 1026"/>
          <p:cNvSpPr>
            <a:spLocks noGrp="1" noChangeArrowheads="1"/>
          </p:cNvSpPr>
          <p:nvPr>
            <p:ph type="title" idx="4294967295"/>
          </p:nvPr>
        </p:nvSpPr>
        <p:spPr>
          <a:solidFill>
            <a:srgbClr val="660033"/>
          </a:solidFill>
        </p:spPr>
        <p:txBody>
          <a:bodyPr/>
          <a:lstStyle/>
          <a:p>
            <a:pPr eaLnBrk="1" hangingPunct="1">
              <a:defRPr/>
            </a:pPr>
            <a:r>
              <a:rPr lang="en-US" smtClean="0"/>
              <a:t>Database Tables and Normalization</a:t>
            </a:r>
          </a:p>
        </p:txBody>
      </p:sp>
      <p:sp>
        <p:nvSpPr>
          <p:cNvPr id="4101" name="Rectangle 1027"/>
          <p:cNvSpPr>
            <a:spLocks noGrp="1" noChangeArrowheads="1"/>
          </p:cNvSpPr>
          <p:nvPr>
            <p:ph type="body" idx="4294967295"/>
          </p:nvPr>
        </p:nvSpPr>
        <p:spPr/>
        <p:txBody>
          <a:bodyPr/>
          <a:lstStyle/>
          <a:p>
            <a:pPr eaLnBrk="1" hangingPunct="1">
              <a:defRPr/>
            </a:pPr>
            <a:r>
              <a:rPr lang="en-US" b="1" dirty="0" smtClean="0"/>
              <a:t>Normalization</a:t>
            </a:r>
            <a:r>
              <a:rPr lang="en-US" dirty="0" smtClean="0"/>
              <a:t> </a:t>
            </a:r>
          </a:p>
          <a:p>
            <a:pPr lvl="1" eaLnBrk="1" hangingPunct="1">
              <a:defRPr/>
            </a:pPr>
            <a:r>
              <a:rPr lang="en-US" dirty="0" smtClean="0"/>
              <a:t>Process for evaluating and correcting entity (implemented as tables in the Internal model) structures to ensure that attributes are assigned to the correct entities.</a:t>
            </a:r>
          </a:p>
          <a:p>
            <a:pPr lvl="1" eaLnBrk="1" hangingPunct="1">
              <a:defRPr/>
            </a:pPr>
            <a:r>
              <a:rPr lang="en-US" dirty="0" smtClean="0"/>
              <a:t>Works through a series of stages called normal forms: </a:t>
            </a:r>
          </a:p>
          <a:p>
            <a:pPr lvl="2" eaLnBrk="1" hangingPunct="1">
              <a:defRPr/>
            </a:pPr>
            <a:r>
              <a:rPr lang="en-US" dirty="0" smtClean="0"/>
              <a:t>First normal form (1NF)</a:t>
            </a:r>
          </a:p>
          <a:p>
            <a:pPr lvl="2" eaLnBrk="1" hangingPunct="1">
              <a:defRPr/>
            </a:pPr>
            <a:r>
              <a:rPr lang="en-US" dirty="0" smtClean="0"/>
              <a:t>Second normal form (2NF)</a:t>
            </a:r>
          </a:p>
          <a:p>
            <a:pPr lvl="2" eaLnBrk="1" hangingPunct="1">
              <a:defRPr/>
            </a:pPr>
            <a:r>
              <a:rPr lang="en-US" dirty="0" smtClean="0"/>
              <a:t>Third normal form (3NF)</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2"/>
          </p:nvPr>
        </p:nvSpPr>
        <p:spPr>
          <a:xfrm>
            <a:off x="457200" y="6248400"/>
            <a:ext cx="38862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l"/>
            <a:r>
              <a:rPr lang="en-US" sz="1800" smtClean="0">
                <a:solidFill>
                  <a:srgbClr val="222222"/>
                </a:solidFill>
                <a:latin typeface="Times New Roman" pitchFamily="18" charset="0"/>
              </a:rPr>
              <a:t>Database Systems, 9th Edition</a:t>
            </a:r>
          </a:p>
        </p:txBody>
      </p:sp>
      <p:sp>
        <p:nvSpPr>
          <p:cNvPr id="23555" name="Slide Number Placeholder 4"/>
          <p:cNvSpPr>
            <a:spLocks noGrp="1"/>
          </p:cNvSpPr>
          <p:nvPr>
            <p:ph type="sldNum" sz="quarter" idx="11"/>
          </p:nvPr>
        </p:nvSpPr>
        <p:spPr>
          <a:xfrm>
            <a:off x="6553200" y="6245225"/>
            <a:ext cx="2057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0" hangingPunct="0"/>
            <a:fld id="{714CFC14-5B01-49FF-BCD4-86223CC92E1F}" type="slidenum">
              <a:rPr lang="en-US" sz="1400" smtClean="0">
                <a:latin typeface="Times New Roman" pitchFamily="18" charset="0"/>
              </a:rPr>
              <a:pPr eaLnBrk="0" hangingPunct="0"/>
              <a:t>20</a:t>
            </a:fld>
            <a:endParaRPr lang="en-US" sz="1400" smtClean="0">
              <a:latin typeface="Times New Roman" pitchFamily="18" charset="0"/>
            </a:endParaRPr>
          </a:p>
        </p:txBody>
      </p:sp>
      <p:sp>
        <p:nvSpPr>
          <p:cNvPr id="22532" name="Rectangle 4"/>
          <p:cNvSpPr>
            <a:spLocks noGrp="1" noChangeArrowheads="1"/>
          </p:cNvSpPr>
          <p:nvPr>
            <p:ph type="title" idx="4294967295"/>
          </p:nvPr>
        </p:nvSpPr>
        <p:spPr>
          <a:xfrm>
            <a:off x="457200" y="152400"/>
            <a:ext cx="8229600" cy="563562"/>
          </a:xfrm>
          <a:solidFill>
            <a:srgbClr val="660033"/>
          </a:solidFill>
        </p:spPr>
        <p:txBody>
          <a:bodyPr/>
          <a:lstStyle/>
          <a:p>
            <a:pPr eaLnBrk="1" hangingPunct="1">
              <a:defRPr/>
            </a:pPr>
            <a:r>
              <a:rPr lang="en-US" sz="4000" dirty="0" smtClean="0"/>
              <a:t>Conversion to 2 NF (continued)</a:t>
            </a:r>
          </a:p>
        </p:txBody>
      </p:sp>
      <p:sp>
        <p:nvSpPr>
          <p:cNvPr id="22533" name="Rectangle 5"/>
          <p:cNvSpPr>
            <a:spLocks noGrp="1" noChangeArrowheads="1"/>
          </p:cNvSpPr>
          <p:nvPr>
            <p:ph type="body" idx="4294967295"/>
          </p:nvPr>
        </p:nvSpPr>
        <p:spPr>
          <a:xfrm>
            <a:off x="457200" y="762000"/>
            <a:ext cx="8229600" cy="5364163"/>
          </a:xfrm>
        </p:spPr>
        <p:txBody>
          <a:bodyPr/>
          <a:lstStyle/>
          <a:p>
            <a:pPr eaLnBrk="1" hangingPunct="1">
              <a:defRPr/>
            </a:pPr>
            <a:r>
              <a:rPr lang="en-US" sz="2800" b="1" dirty="0" smtClean="0"/>
              <a:t>Table is in second normal form (2NF) when:</a:t>
            </a:r>
          </a:p>
          <a:p>
            <a:pPr lvl="1" eaLnBrk="1" hangingPunct="1">
              <a:defRPr/>
            </a:pPr>
            <a:r>
              <a:rPr lang="en-US" sz="3600" b="1" dirty="0" smtClean="0"/>
              <a:t>It is in 1NF </a:t>
            </a:r>
            <a:r>
              <a:rPr lang="en-US" sz="3600" b="1" i="1" dirty="0" smtClean="0"/>
              <a:t>and </a:t>
            </a:r>
          </a:p>
          <a:p>
            <a:pPr lvl="1" eaLnBrk="1" hangingPunct="1">
              <a:defRPr/>
            </a:pPr>
            <a:r>
              <a:rPr lang="en-US" sz="3600" b="1" dirty="0" smtClean="0"/>
              <a:t>It includes no </a:t>
            </a:r>
            <a:r>
              <a:rPr lang="en-US" sz="4400" b="1" u="sng" dirty="0" smtClean="0"/>
              <a:t>partial</a:t>
            </a:r>
            <a:r>
              <a:rPr lang="en-US" sz="3600" b="1" dirty="0" smtClean="0"/>
              <a:t> dependencies:</a:t>
            </a:r>
          </a:p>
          <a:p>
            <a:pPr lvl="2" eaLnBrk="1" hangingPunct="1">
              <a:defRPr/>
            </a:pPr>
            <a:r>
              <a:rPr lang="en-US" sz="3200" dirty="0" smtClean="0"/>
              <a:t>No attribute is dependent on only portion of primary key</a:t>
            </a:r>
          </a:p>
          <a:p>
            <a:pPr lvl="2" eaLnBrk="1" hangingPunct="1">
              <a:defRPr/>
            </a:pPr>
            <a:endParaRPr lang="en-US" sz="3200" dirty="0" smtClean="0"/>
          </a:p>
          <a:p>
            <a:pPr lvl="1" eaLnBrk="1" hangingPunct="1">
              <a:defRPr/>
            </a:pPr>
            <a:r>
              <a:rPr lang="en-US" sz="3200" i="1" dirty="0" smtClean="0"/>
              <a:t>(Transitive dependencies may exist)</a:t>
            </a:r>
          </a:p>
          <a:p>
            <a:pPr lvl="1" eaLnBrk="1" hangingPunct="1">
              <a:defRPr/>
            </a:pPr>
            <a:endParaRPr lang="en-US" sz="3200" i="1" dirty="0" smtClean="0"/>
          </a:p>
          <a:p>
            <a:pPr lvl="1" eaLnBrk="1" hangingPunct="1">
              <a:defRPr/>
            </a:pPr>
            <a:r>
              <a:rPr lang="en-US" sz="4000" dirty="0" smtClean="0"/>
              <a:t>Re-draw the dependency diagram</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2"/>
          </p:nvPr>
        </p:nvSpPr>
        <p:spPr>
          <a:xfrm>
            <a:off x="457200" y="6248400"/>
            <a:ext cx="38862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l"/>
            <a:r>
              <a:rPr lang="en-US" sz="1800" smtClean="0">
                <a:solidFill>
                  <a:srgbClr val="222222"/>
                </a:solidFill>
                <a:latin typeface="Times New Roman" pitchFamily="18" charset="0"/>
              </a:rPr>
              <a:t>Database Systems, 9th Edition</a:t>
            </a:r>
          </a:p>
        </p:txBody>
      </p:sp>
      <p:sp>
        <p:nvSpPr>
          <p:cNvPr id="24579" name="Slide Number Placeholder 5"/>
          <p:cNvSpPr>
            <a:spLocks noGrp="1"/>
          </p:cNvSpPr>
          <p:nvPr>
            <p:ph type="sldNum" sz="quarter" idx="11"/>
          </p:nvPr>
        </p:nvSpPr>
        <p:spPr>
          <a:xfrm>
            <a:off x="6553200" y="6245225"/>
            <a:ext cx="2057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0" hangingPunct="0"/>
            <a:fld id="{C489F480-143F-4044-9245-3B8F4D27647F}" type="slidenum">
              <a:rPr lang="en-US" sz="1400" smtClean="0">
                <a:latin typeface="Times New Roman" pitchFamily="18" charset="0"/>
              </a:rPr>
              <a:pPr eaLnBrk="0" hangingPunct="0"/>
              <a:t>21</a:t>
            </a:fld>
            <a:endParaRPr lang="en-US" sz="1400" smtClean="0">
              <a:latin typeface="Times New Roman" pitchFamily="18" charset="0"/>
            </a:endParaRPr>
          </a:p>
        </p:txBody>
      </p:sp>
      <p:pic>
        <p:nvPicPr>
          <p:cNvPr id="24580" name="Picture 6" descr="Fig05-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33400"/>
            <a:ext cx="7924800" cy="559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Rectangle 6"/>
          <p:cNvSpPr>
            <a:spLocks noChangeArrowheads="1"/>
          </p:cNvSpPr>
          <p:nvPr/>
        </p:nvSpPr>
        <p:spPr bwMode="auto">
          <a:xfrm>
            <a:off x="304800" y="6019801"/>
            <a:ext cx="8534400" cy="838200"/>
          </a:xfrm>
          <a:prstGeom prst="rect">
            <a:avLst/>
          </a:prstGeom>
          <a:solidFill>
            <a:srgbClr val="660033"/>
          </a:solidFill>
          <a:ln w="9525">
            <a:solidFill>
              <a:schemeClr val="tx1"/>
            </a:solidFill>
            <a:miter lim="800000"/>
            <a:headEnd/>
            <a:tailEnd/>
          </a:ln>
        </p:spPr>
        <p:txBody>
          <a:bodyPr wrap="none" anchor="ctr"/>
          <a:lstStyle/>
          <a:p>
            <a:pPr algn="ctr"/>
            <a:r>
              <a:rPr lang="en-US" b="1" dirty="0"/>
              <a:t>The Assignment </a:t>
            </a:r>
            <a:r>
              <a:rPr lang="en-US" b="1" dirty="0" smtClean="0"/>
              <a:t>hours (originally referred as just hours)</a:t>
            </a:r>
          </a:p>
          <a:p>
            <a:pPr algn="ctr"/>
            <a:r>
              <a:rPr lang="en-US" b="1" dirty="0" smtClean="0"/>
              <a:t> </a:t>
            </a:r>
            <a:r>
              <a:rPr lang="en-US" b="1" dirty="0"/>
              <a:t>is only related to the combination of </a:t>
            </a:r>
            <a:r>
              <a:rPr lang="en-US" b="1" dirty="0" err="1"/>
              <a:t>Proj_Num</a:t>
            </a:r>
            <a:r>
              <a:rPr lang="en-US" b="1" dirty="0"/>
              <a:t> and </a:t>
            </a:r>
            <a:r>
              <a:rPr lang="en-US" b="1" dirty="0" err="1"/>
              <a:t>Emp_Num</a:t>
            </a:r>
            <a:endParaRPr lang="en-US" b="1" dirty="0"/>
          </a:p>
        </p:txBody>
      </p:sp>
      <p:sp>
        <p:nvSpPr>
          <p:cNvPr id="24582" name="Rectangle 7"/>
          <p:cNvSpPr>
            <a:spLocks noChangeArrowheads="1"/>
          </p:cNvSpPr>
          <p:nvPr/>
        </p:nvSpPr>
        <p:spPr bwMode="auto">
          <a:xfrm>
            <a:off x="990600" y="76200"/>
            <a:ext cx="7315200" cy="381000"/>
          </a:xfrm>
          <a:prstGeom prst="rect">
            <a:avLst/>
          </a:prstGeom>
          <a:solidFill>
            <a:srgbClr val="660033"/>
          </a:solidFill>
          <a:ln w="9525">
            <a:solidFill>
              <a:schemeClr val="tx1"/>
            </a:solidFill>
            <a:miter lim="800000"/>
            <a:headEnd/>
            <a:tailEnd/>
          </a:ln>
        </p:spPr>
        <p:txBody>
          <a:bodyPr wrap="none" anchor="ctr"/>
          <a:lstStyle/>
          <a:p>
            <a:pPr algn="ctr"/>
            <a:r>
              <a:rPr lang="en-US" sz="2400" b="1" dirty="0"/>
              <a:t>Results when steps on previous slide are carried out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2"/>
          </p:nvPr>
        </p:nvSpPr>
        <p:spPr>
          <a:xfrm>
            <a:off x="457200" y="6248400"/>
            <a:ext cx="38862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l"/>
            <a:r>
              <a:rPr lang="en-US" sz="1800" smtClean="0">
                <a:solidFill>
                  <a:srgbClr val="222222"/>
                </a:solidFill>
                <a:latin typeface="Times New Roman" pitchFamily="18" charset="0"/>
              </a:rPr>
              <a:t>Database Systems, 9th Edition</a:t>
            </a:r>
          </a:p>
        </p:txBody>
      </p:sp>
      <p:sp>
        <p:nvSpPr>
          <p:cNvPr id="25603" name="Slide Number Placeholder 4"/>
          <p:cNvSpPr>
            <a:spLocks noGrp="1"/>
          </p:cNvSpPr>
          <p:nvPr>
            <p:ph type="sldNum" sz="quarter" idx="11"/>
          </p:nvPr>
        </p:nvSpPr>
        <p:spPr>
          <a:xfrm>
            <a:off x="6553200" y="6245225"/>
            <a:ext cx="2057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0" hangingPunct="0"/>
            <a:fld id="{6E726148-A332-4203-8FDB-4B35EF22E384}" type="slidenum">
              <a:rPr lang="en-US" sz="1400" smtClean="0">
                <a:latin typeface="Times New Roman" pitchFamily="18" charset="0"/>
              </a:rPr>
              <a:pPr eaLnBrk="0" hangingPunct="0"/>
              <a:t>22</a:t>
            </a:fld>
            <a:endParaRPr lang="en-US" sz="1400" smtClean="0">
              <a:latin typeface="Times New Roman" pitchFamily="18" charset="0"/>
            </a:endParaRPr>
          </a:p>
        </p:txBody>
      </p:sp>
      <p:sp>
        <p:nvSpPr>
          <p:cNvPr id="23556" name="Rectangle 4"/>
          <p:cNvSpPr>
            <a:spLocks noGrp="1" noChangeArrowheads="1"/>
          </p:cNvSpPr>
          <p:nvPr>
            <p:ph type="title" idx="4294967295"/>
          </p:nvPr>
        </p:nvSpPr>
        <p:spPr>
          <a:xfrm>
            <a:off x="457200" y="274638"/>
            <a:ext cx="8229600" cy="639762"/>
          </a:xfrm>
          <a:solidFill>
            <a:srgbClr val="660033"/>
          </a:solidFill>
        </p:spPr>
        <p:txBody>
          <a:bodyPr/>
          <a:lstStyle/>
          <a:p>
            <a:pPr eaLnBrk="1" hangingPunct="1">
              <a:defRPr/>
            </a:pPr>
            <a:r>
              <a:rPr lang="en-US" smtClean="0"/>
              <a:t>Conversion to 3NF</a:t>
            </a:r>
          </a:p>
        </p:txBody>
      </p:sp>
      <p:sp>
        <p:nvSpPr>
          <p:cNvPr id="23557" name="Rectangle 5"/>
          <p:cNvSpPr>
            <a:spLocks noGrp="1" noChangeArrowheads="1"/>
          </p:cNvSpPr>
          <p:nvPr>
            <p:ph type="body" idx="4294967295"/>
          </p:nvPr>
        </p:nvSpPr>
        <p:spPr>
          <a:xfrm>
            <a:off x="457200" y="1066800"/>
            <a:ext cx="8229600" cy="5562600"/>
          </a:xfrm>
        </p:spPr>
        <p:txBody>
          <a:bodyPr/>
          <a:lstStyle/>
          <a:p>
            <a:pPr marL="342900" lvl="1" indent="-342900" eaLnBrk="1" hangingPunct="1">
              <a:buClr>
                <a:schemeClr val="hlink"/>
              </a:buClr>
              <a:defRPr/>
            </a:pPr>
            <a:endParaRPr lang="en-US" dirty="0" smtClean="0"/>
          </a:p>
          <a:p>
            <a:pPr marL="342900" lvl="1" indent="-342900" eaLnBrk="1" hangingPunct="1">
              <a:buClr>
                <a:schemeClr val="hlink"/>
              </a:buClr>
              <a:defRPr/>
            </a:pPr>
            <a:r>
              <a:rPr lang="en-US" sz="3600" b="1" dirty="0" smtClean="0"/>
              <a:t>Step 1: </a:t>
            </a:r>
          </a:p>
          <a:p>
            <a:pPr marL="342900" lvl="1" indent="-342900" eaLnBrk="1" hangingPunct="1">
              <a:buClr>
                <a:schemeClr val="hlink"/>
              </a:buClr>
              <a:defRPr/>
            </a:pPr>
            <a:r>
              <a:rPr lang="en-US" dirty="0" smtClean="0"/>
              <a:t>For every transitive dependency, write its determinant as PK for new table and name the table to reflect its contents and function</a:t>
            </a:r>
          </a:p>
          <a:p>
            <a:pPr lvl="1" eaLnBrk="1" hangingPunct="1">
              <a:defRPr/>
            </a:pPr>
            <a:endParaRPr lang="en-US" dirty="0" smtClean="0"/>
          </a:p>
          <a:p>
            <a:pPr eaLnBrk="1" hangingPunct="1">
              <a:defRPr/>
            </a:pPr>
            <a:r>
              <a:rPr lang="en-US" b="1" dirty="0" smtClean="0"/>
              <a:t>Step 2: </a:t>
            </a:r>
          </a:p>
          <a:p>
            <a:pPr eaLnBrk="1" hangingPunct="1">
              <a:defRPr/>
            </a:pPr>
            <a:r>
              <a:rPr lang="en-US" sz="2800" dirty="0" smtClean="0"/>
              <a:t>Identify attributes dependent on each determinant identified in Step 1, rename the attribute if it makes sense to do so</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2"/>
          </p:nvPr>
        </p:nvSpPr>
        <p:spPr>
          <a:xfrm>
            <a:off x="457200" y="6248400"/>
            <a:ext cx="38862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l"/>
            <a:r>
              <a:rPr lang="en-US" sz="1800" smtClean="0">
                <a:solidFill>
                  <a:srgbClr val="222222"/>
                </a:solidFill>
                <a:latin typeface="Times New Roman" pitchFamily="18" charset="0"/>
              </a:rPr>
              <a:t>Database Systems, 9th Edition</a:t>
            </a:r>
          </a:p>
        </p:txBody>
      </p:sp>
      <p:sp>
        <p:nvSpPr>
          <p:cNvPr id="26627" name="Slide Number Placeholder 4"/>
          <p:cNvSpPr>
            <a:spLocks noGrp="1"/>
          </p:cNvSpPr>
          <p:nvPr>
            <p:ph type="sldNum" sz="quarter" idx="11"/>
          </p:nvPr>
        </p:nvSpPr>
        <p:spPr>
          <a:xfrm>
            <a:off x="6553200" y="6245225"/>
            <a:ext cx="2057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0" hangingPunct="0"/>
            <a:fld id="{85DBA183-B8EF-4926-8807-8054170F778F}" type="slidenum">
              <a:rPr lang="en-US" sz="1400" smtClean="0">
                <a:latin typeface="Times New Roman" pitchFamily="18" charset="0"/>
              </a:rPr>
              <a:pPr eaLnBrk="0" hangingPunct="0"/>
              <a:t>23</a:t>
            </a:fld>
            <a:endParaRPr lang="en-US" sz="1400" smtClean="0">
              <a:latin typeface="Times New Roman" pitchFamily="18" charset="0"/>
            </a:endParaRPr>
          </a:p>
        </p:txBody>
      </p:sp>
      <p:sp>
        <p:nvSpPr>
          <p:cNvPr id="24580" name="Rectangle 2"/>
          <p:cNvSpPr>
            <a:spLocks noGrp="1" noChangeArrowheads="1"/>
          </p:cNvSpPr>
          <p:nvPr>
            <p:ph type="title" idx="4294967295"/>
          </p:nvPr>
        </p:nvSpPr>
        <p:spPr>
          <a:xfrm>
            <a:off x="457200" y="274638"/>
            <a:ext cx="8229600" cy="487362"/>
          </a:xfrm>
          <a:solidFill>
            <a:srgbClr val="660033"/>
          </a:solidFill>
        </p:spPr>
        <p:txBody>
          <a:bodyPr/>
          <a:lstStyle/>
          <a:p>
            <a:pPr eaLnBrk="1" hangingPunct="1">
              <a:defRPr/>
            </a:pPr>
            <a:r>
              <a:rPr lang="en-US" smtClean="0"/>
              <a:t>Conversion to 3NF (continued)</a:t>
            </a:r>
          </a:p>
        </p:txBody>
      </p:sp>
      <p:sp>
        <p:nvSpPr>
          <p:cNvPr id="24581" name="Rectangle 3"/>
          <p:cNvSpPr>
            <a:spLocks noGrp="1" noChangeArrowheads="1"/>
          </p:cNvSpPr>
          <p:nvPr>
            <p:ph type="body" idx="4294967295"/>
          </p:nvPr>
        </p:nvSpPr>
        <p:spPr>
          <a:xfrm>
            <a:off x="457200" y="1066800"/>
            <a:ext cx="8229600" cy="5059363"/>
          </a:xfrm>
        </p:spPr>
        <p:txBody>
          <a:bodyPr/>
          <a:lstStyle/>
          <a:p>
            <a:pPr eaLnBrk="1" hangingPunct="1">
              <a:defRPr/>
            </a:pPr>
            <a:r>
              <a:rPr lang="en-US" b="1" dirty="0" smtClean="0"/>
              <a:t>Step 3: </a:t>
            </a:r>
          </a:p>
          <a:p>
            <a:pPr lvl="1" eaLnBrk="1" hangingPunct="1">
              <a:defRPr/>
            </a:pPr>
            <a:r>
              <a:rPr lang="en-US" dirty="0" smtClean="0"/>
              <a:t>Eliminate all dependent attributes in transitive relationship(s) from each of the tables</a:t>
            </a:r>
          </a:p>
          <a:p>
            <a:pPr lvl="1" eaLnBrk="1" hangingPunct="1">
              <a:defRPr/>
            </a:pPr>
            <a:endParaRPr lang="en-US" dirty="0" smtClean="0"/>
          </a:p>
          <a:p>
            <a:pPr lvl="1" eaLnBrk="1" hangingPunct="1">
              <a:defRPr/>
            </a:pPr>
            <a:r>
              <a:rPr lang="en-US" dirty="0" smtClean="0"/>
              <a:t>Draw new dependency diagram to show all tables defined in Steps 1–3</a:t>
            </a:r>
          </a:p>
          <a:p>
            <a:pPr lvl="1" eaLnBrk="1" hangingPunct="1">
              <a:defRPr/>
            </a:pPr>
            <a:endParaRPr lang="en-US" dirty="0" smtClean="0"/>
          </a:p>
          <a:p>
            <a:pPr lvl="1" eaLnBrk="1" hangingPunct="1">
              <a:defRPr/>
            </a:pPr>
            <a:r>
              <a:rPr lang="en-US" dirty="0" smtClean="0"/>
              <a:t>Check new tables as well as tables modified in Step 3</a:t>
            </a:r>
          </a:p>
          <a:p>
            <a:pPr lvl="2" eaLnBrk="1" hangingPunct="1">
              <a:defRPr/>
            </a:pPr>
            <a:r>
              <a:rPr lang="en-US" dirty="0" smtClean="0"/>
              <a:t>Each table has determinant</a:t>
            </a:r>
          </a:p>
          <a:p>
            <a:pPr lvl="2" eaLnBrk="1" hangingPunct="1">
              <a:defRPr/>
            </a:pPr>
            <a:r>
              <a:rPr lang="en-US" dirty="0" smtClean="0"/>
              <a:t>No table contains inappropriate dependencies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2"/>
          </p:nvPr>
        </p:nvSpPr>
        <p:spPr>
          <a:xfrm>
            <a:off x="457200" y="6248400"/>
            <a:ext cx="38862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l"/>
            <a:r>
              <a:rPr lang="en-US" sz="1800" smtClean="0">
                <a:solidFill>
                  <a:srgbClr val="222222"/>
                </a:solidFill>
                <a:latin typeface="Times New Roman" pitchFamily="18" charset="0"/>
              </a:rPr>
              <a:t>Database Systems, 9th Edition</a:t>
            </a:r>
          </a:p>
        </p:txBody>
      </p:sp>
      <p:sp>
        <p:nvSpPr>
          <p:cNvPr id="27651" name="Slide Number Placeholder 5"/>
          <p:cNvSpPr>
            <a:spLocks noGrp="1"/>
          </p:cNvSpPr>
          <p:nvPr>
            <p:ph type="sldNum" sz="quarter" idx="11"/>
          </p:nvPr>
        </p:nvSpPr>
        <p:spPr>
          <a:xfrm>
            <a:off x="6553200" y="6245225"/>
            <a:ext cx="2057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0" hangingPunct="0"/>
            <a:fld id="{21D4B21F-5204-4244-804B-16614AE37E18}" type="slidenum">
              <a:rPr lang="en-US" sz="1400" smtClean="0">
                <a:latin typeface="Times New Roman" pitchFamily="18" charset="0"/>
              </a:rPr>
              <a:pPr eaLnBrk="0" hangingPunct="0"/>
              <a:t>24</a:t>
            </a:fld>
            <a:endParaRPr lang="en-US" sz="1400" smtClean="0">
              <a:latin typeface="Times New Roman" pitchFamily="18" charset="0"/>
            </a:endParaRPr>
          </a:p>
        </p:txBody>
      </p:sp>
      <p:pic>
        <p:nvPicPr>
          <p:cNvPr id="27652" name="Picture 6" descr="Fig05-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04800"/>
            <a:ext cx="7924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6"/>
          <p:cNvSpPr>
            <a:spLocks noChangeArrowheads="1"/>
          </p:cNvSpPr>
          <p:nvPr/>
        </p:nvSpPr>
        <p:spPr bwMode="auto">
          <a:xfrm>
            <a:off x="381000" y="5562600"/>
            <a:ext cx="8458200" cy="1295400"/>
          </a:xfrm>
          <a:prstGeom prst="rect">
            <a:avLst/>
          </a:prstGeom>
          <a:solidFill>
            <a:srgbClr val="660033"/>
          </a:solidFill>
          <a:ln w="9525">
            <a:solidFill>
              <a:schemeClr val="tx1"/>
            </a:solidFill>
            <a:miter lim="800000"/>
            <a:headEnd/>
            <a:tailEnd/>
          </a:ln>
        </p:spPr>
        <p:txBody>
          <a:bodyPr wrap="none" anchor="ctr"/>
          <a:lstStyle/>
          <a:p>
            <a:r>
              <a:rPr lang="en-US" sz="2400" b="1"/>
              <a:t>We now have 4 tables (or entities) from the original 1 Entity </a:t>
            </a:r>
          </a:p>
          <a:p>
            <a:r>
              <a:rPr lang="en-US" sz="2400" b="1"/>
              <a:t>and we have achieved 3NF. Primary Keys are shown underlined. </a:t>
            </a:r>
          </a:p>
          <a:p>
            <a:r>
              <a:rPr lang="en-US" sz="2400" b="1"/>
              <a:t>There are no partial or transitive  dependencies.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rrowheads="1"/>
          </p:cNvSpPr>
          <p:nvPr>
            <p:ph type="title"/>
          </p:nvPr>
        </p:nvSpPr>
        <p:spPr>
          <a:xfrm>
            <a:off x="457200" y="274638"/>
            <a:ext cx="8229600" cy="1706562"/>
          </a:xfrm>
        </p:spPr>
        <p:txBody>
          <a:bodyPr/>
          <a:lstStyle/>
          <a:p>
            <a:pPr algn="l" eaLnBrk="1" hangingPunct="1">
              <a:defRPr/>
            </a:pPr>
            <a:r>
              <a:rPr lang="en-US" sz="2400" smtClean="0"/>
              <a:t>Relational Schema.  This is written in this manner:</a:t>
            </a:r>
            <a:br>
              <a:rPr lang="en-US" sz="2400" smtClean="0"/>
            </a:br>
            <a:r>
              <a:rPr lang="en-US" sz="2400" smtClean="0"/>
              <a:t/>
            </a:r>
            <a:br>
              <a:rPr lang="en-US" sz="2400" smtClean="0"/>
            </a:br>
            <a:r>
              <a:rPr lang="en-US" sz="2000" smtClean="0"/>
              <a:t>PROJECT (</a:t>
            </a:r>
            <a:r>
              <a:rPr lang="en-US" sz="2000" u="sng" smtClean="0"/>
              <a:t>PROJ_NUM</a:t>
            </a:r>
            <a:r>
              <a:rPr lang="en-US" sz="2000" smtClean="0"/>
              <a:t>, PROJ_NAME)</a:t>
            </a:r>
            <a:br>
              <a:rPr lang="en-US" sz="2000" smtClean="0"/>
            </a:br>
            <a:r>
              <a:rPr lang="en-US" sz="2000" smtClean="0"/>
              <a:t>EMPLOYEE (</a:t>
            </a:r>
            <a:r>
              <a:rPr lang="en-US" sz="2000" u="sng" smtClean="0"/>
              <a:t>EMP_NUM</a:t>
            </a:r>
            <a:r>
              <a:rPr lang="en-US" sz="2000" smtClean="0"/>
              <a:t>, EMP_NAME,JOB_CLASS) </a:t>
            </a:r>
            <a:br>
              <a:rPr lang="en-US" sz="2000" smtClean="0"/>
            </a:br>
            <a:r>
              <a:rPr lang="en-US" sz="1600" smtClean="0"/>
              <a:t> </a:t>
            </a:r>
            <a:endParaRPr lang="en-US" sz="2400" smtClean="0"/>
          </a:p>
        </p:txBody>
      </p:sp>
      <p:pic>
        <p:nvPicPr>
          <p:cNvPr id="28675" name="Picture 6" descr="Fig05-0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671638" y="2133600"/>
            <a:ext cx="5799137" cy="4495800"/>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2"/>
          </p:nvPr>
        </p:nvSpPr>
        <p:spPr>
          <a:xfrm>
            <a:off x="457200" y="6248400"/>
            <a:ext cx="38862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l"/>
            <a:r>
              <a:rPr lang="en-US" sz="1800" smtClean="0">
                <a:solidFill>
                  <a:srgbClr val="222222"/>
                </a:solidFill>
                <a:latin typeface="Times New Roman" pitchFamily="18" charset="0"/>
              </a:rPr>
              <a:t>Database Systems, 9th Edition</a:t>
            </a:r>
          </a:p>
        </p:txBody>
      </p:sp>
      <p:sp>
        <p:nvSpPr>
          <p:cNvPr id="29699" name="Slide Number Placeholder 4"/>
          <p:cNvSpPr>
            <a:spLocks noGrp="1"/>
          </p:cNvSpPr>
          <p:nvPr>
            <p:ph type="sldNum" sz="quarter" idx="11"/>
          </p:nvPr>
        </p:nvSpPr>
        <p:spPr>
          <a:xfrm>
            <a:off x="6553200" y="6245225"/>
            <a:ext cx="2057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0" hangingPunct="0"/>
            <a:fld id="{EBE5B935-0681-43B7-8E2D-79C9E9E2F602}" type="slidenum">
              <a:rPr lang="en-US" sz="1400" smtClean="0">
                <a:latin typeface="Times New Roman" pitchFamily="18" charset="0"/>
              </a:rPr>
              <a:pPr eaLnBrk="0" hangingPunct="0"/>
              <a:t>26</a:t>
            </a:fld>
            <a:endParaRPr lang="en-US" sz="1400" smtClean="0">
              <a:latin typeface="Times New Roman" pitchFamily="18" charset="0"/>
            </a:endParaRPr>
          </a:p>
        </p:txBody>
      </p:sp>
      <p:sp>
        <p:nvSpPr>
          <p:cNvPr id="26628" name="Rectangle 2"/>
          <p:cNvSpPr>
            <a:spLocks noGrp="1" noChangeArrowheads="1"/>
          </p:cNvSpPr>
          <p:nvPr>
            <p:ph type="title" idx="4294967295"/>
          </p:nvPr>
        </p:nvSpPr>
        <p:spPr>
          <a:xfrm>
            <a:off x="457200" y="274638"/>
            <a:ext cx="8229600" cy="487362"/>
          </a:xfrm>
          <a:solidFill>
            <a:srgbClr val="660033"/>
          </a:solidFill>
        </p:spPr>
        <p:txBody>
          <a:bodyPr/>
          <a:lstStyle/>
          <a:p>
            <a:pPr eaLnBrk="1" hangingPunct="1">
              <a:defRPr/>
            </a:pPr>
            <a:r>
              <a:rPr lang="en-US" smtClean="0"/>
              <a:t>Conversion to 3NF (continued)</a:t>
            </a:r>
          </a:p>
        </p:txBody>
      </p:sp>
      <p:sp>
        <p:nvSpPr>
          <p:cNvPr id="26629" name="Rectangle 3"/>
          <p:cNvSpPr>
            <a:spLocks noGrp="1" noChangeArrowheads="1"/>
          </p:cNvSpPr>
          <p:nvPr>
            <p:ph type="body" idx="4294967295"/>
          </p:nvPr>
        </p:nvSpPr>
        <p:spPr/>
        <p:txBody>
          <a:bodyPr/>
          <a:lstStyle/>
          <a:p>
            <a:pPr eaLnBrk="1" hangingPunct="1">
              <a:defRPr/>
            </a:pPr>
            <a:r>
              <a:rPr lang="en-US" smtClean="0"/>
              <a:t>A table is in third normal form (3NF) when both of the following are true:</a:t>
            </a:r>
          </a:p>
          <a:p>
            <a:pPr lvl="1" eaLnBrk="1" hangingPunct="1">
              <a:defRPr/>
            </a:pPr>
            <a:r>
              <a:rPr lang="en-US" sz="4000" b="1" smtClean="0"/>
              <a:t>It is in 2NF</a:t>
            </a:r>
          </a:p>
          <a:p>
            <a:pPr lvl="1" eaLnBrk="1" hangingPunct="1">
              <a:defRPr/>
            </a:pPr>
            <a:r>
              <a:rPr lang="en-US" sz="4000" b="1" smtClean="0"/>
              <a:t>It contains no transitive dependencies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2"/>
          </p:nvPr>
        </p:nvSpPr>
        <p:spPr>
          <a:xfrm>
            <a:off x="457200" y="6248400"/>
            <a:ext cx="38862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l"/>
            <a:r>
              <a:rPr lang="en-US" sz="1800" smtClean="0">
                <a:solidFill>
                  <a:srgbClr val="222222"/>
                </a:solidFill>
                <a:latin typeface="Times New Roman" pitchFamily="18" charset="0"/>
              </a:rPr>
              <a:t>Database Systems, 9th Edition</a:t>
            </a:r>
          </a:p>
        </p:txBody>
      </p:sp>
      <p:sp>
        <p:nvSpPr>
          <p:cNvPr id="30723" name="Slide Number Placeholder 4"/>
          <p:cNvSpPr>
            <a:spLocks noGrp="1"/>
          </p:cNvSpPr>
          <p:nvPr>
            <p:ph type="sldNum" sz="quarter" idx="11"/>
          </p:nvPr>
        </p:nvSpPr>
        <p:spPr>
          <a:xfrm>
            <a:off x="6553200" y="6245225"/>
            <a:ext cx="2057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0" hangingPunct="0"/>
            <a:fld id="{98F7BA9F-353A-4737-A05D-9FDC9D6C27D3}" type="slidenum">
              <a:rPr lang="en-US" sz="1400" smtClean="0">
                <a:latin typeface="Times New Roman" pitchFamily="18" charset="0"/>
              </a:rPr>
              <a:pPr eaLnBrk="0" hangingPunct="0"/>
              <a:t>27</a:t>
            </a:fld>
            <a:endParaRPr lang="en-US" sz="1400" smtClean="0">
              <a:latin typeface="Times New Roman" pitchFamily="18" charset="0"/>
            </a:endParaRPr>
          </a:p>
        </p:txBody>
      </p:sp>
      <p:sp>
        <p:nvSpPr>
          <p:cNvPr id="27652" name="Rectangle 2"/>
          <p:cNvSpPr>
            <a:spLocks noGrp="1" noChangeArrowheads="1"/>
          </p:cNvSpPr>
          <p:nvPr>
            <p:ph type="title" idx="4294967295"/>
          </p:nvPr>
        </p:nvSpPr>
        <p:spPr>
          <a:xfrm>
            <a:off x="457200" y="274638"/>
            <a:ext cx="8229600" cy="792162"/>
          </a:xfrm>
          <a:solidFill>
            <a:srgbClr val="660033"/>
          </a:solidFill>
        </p:spPr>
        <p:txBody>
          <a:bodyPr/>
          <a:lstStyle/>
          <a:p>
            <a:pPr eaLnBrk="1" hangingPunct="1">
              <a:defRPr/>
            </a:pPr>
            <a:r>
              <a:rPr lang="en-US" smtClean="0"/>
              <a:t>Improving the Design</a:t>
            </a:r>
          </a:p>
        </p:txBody>
      </p:sp>
      <p:sp>
        <p:nvSpPr>
          <p:cNvPr id="27653" name="Rectangle 3"/>
          <p:cNvSpPr>
            <a:spLocks noGrp="1" noChangeArrowheads="1"/>
          </p:cNvSpPr>
          <p:nvPr>
            <p:ph type="body" idx="4294967295"/>
          </p:nvPr>
        </p:nvSpPr>
        <p:spPr/>
        <p:txBody>
          <a:bodyPr/>
          <a:lstStyle/>
          <a:p>
            <a:pPr eaLnBrk="1" hangingPunct="1">
              <a:defRPr/>
            </a:pPr>
            <a:r>
              <a:rPr lang="en-US" dirty="0" smtClean="0"/>
              <a:t>Normalization enables Table structures to be cleaned up so that we can eliminate initial partial and transitive dependencies</a:t>
            </a:r>
          </a:p>
          <a:p>
            <a:pPr eaLnBrk="1" hangingPunct="1">
              <a:defRPr/>
            </a:pPr>
            <a:endParaRPr lang="en-US" dirty="0" smtClean="0"/>
          </a:p>
          <a:p>
            <a:pPr eaLnBrk="1" hangingPunct="1">
              <a:defRPr/>
            </a:pPr>
            <a:r>
              <a:rPr lang="en-US" dirty="0" smtClean="0"/>
              <a:t>Normalization is a crucial part of the design process - It is valuable because its use helps eliminate data redundancies by ensuring attributes are attached to appropriate entities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2"/>
          </p:nvPr>
        </p:nvSpPr>
        <p:spPr>
          <a:xfrm>
            <a:off x="457200" y="6248400"/>
            <a:ext cx="38862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l"/>
            <a:r>
              <a:rPr lang="en-US" sz="1800" smtClean="0">
                <a:solidFill>
                  <a:srgbClr val="222222"/>
                </a:solidFill>
                <a:latin typeface="Times New Roman" pitchFamily="18" charset="0"/>
              </a:rPr>
              <a:t>Database Systems, 9th Edition</a:t>
            </a:r>
          </a:p>
        </p:txBody>
      </p:sp>
      <p:sp>
        <p:nvSpPr>
          <p:cNvPr id="31747" name="Slide Number Placeholder 4"/>
          <p:cNvSpPr>
            <a:spLocks noGrp="1"/>
          </p:cNvSpPr>
          <p:nvPr>
            <p:ph type="sldNum" sz="quarter" idx="11"/>
          </p:nvPr>
        </p:nvSpPr>
        <p:spPr>
          <a:xfrm>
            <a:off x="6553200" y="6245225"/>
            <a:ext cx="2057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0" hangingPunct="0"/>
            <a:fld id="{210F80D2-8DB0-4E1B-99B8-FFD8C51C4C4C}" type="slidenum">
              <a:rPr lang="en-US" sz="1400" smtClean="0">
                <a:latin typeface="Times New Roman" pitchFamily="18" charset="0"/>
              </a:rPr>
              <a:pPr eaLnBrk="0" hangingPunct="0"/>
              <a:t>28</a:t>
            </a:fld>
            <a:endParaRPr lang="en-US" sz="1400" smtClean="0">
              <a:latin typeface="Times New Roman" pitchFamily="18" charset="0"/>
            </a:endParaRPr>
          </a:p>
        </p:txBody>
      </p:sp>
      <p:sp>
        <p:nvSpPr>
          <p:cNvPr id="28676" name="Rectangle 2"/>
          <p:cNvSpPr>
            <a:spLocks noGrp="1" noChangeArrowheads="1"/>
          </p:cNvSpPr>
          <p:nvPr>
            <p:ph type="title" idx="4294967295"/>
          </p:nvPr>
        </p:nvSpPr>
        <p:spPr>
          <a:xfrm>
            <a:off x="457200" y="228600"/>
            <a:ext cx="8229600" cy="609600"/>
          </a:xfrm>
          <a:solidFill>
            <a:srgbClr val="660033"/>
          </a:solidFill>
        </p:spPr>
        <p:txBody>
          <a:bodyPr/>
          <a:lstStyle/>
          <a:p>
            <a:pPr eaLnBrk="1" hangingPunct="1">
              <a:defRPr/>
            </a:pPr>
            <a:r>
              <a:rPr lang="en-US" sz="3600" dirty="0" smtClean="0"/>
              <a:t/>
            </a:r>
            <a:br>
              <a:rPr lang="en-US" sz="3600" dirty="0" smtClean="0"/>
            </a:br>
            <a:r>
              <a:rPr lang="en-US" sz="3600" dirty="0" smtClean="0"/>
              <a:t>Improving the Design (continued) </a:t>
            </a:r>
            <a:br>
              <a:rPr lang="en-US" sz="3600" dirty="0" smtClean="0"/>
            </a:br>
            <a:endParaRPr lang="en-US" sz="3200" dirty="0" smtClean="0"/>
          </a:p>
        </p:txBody>
      </p:sp>
      <p:sp>
        <p:nvSpPr>
          <p:cNvPr id="28677" name="Rectangle 3"/>
          <p:cNvSpPr>
            <a:spLocks noGrp="1" noChangeArrowheads="1"/>
          </p:cNvSpPr>
          <p:nvPr>
            <p:ph type="body" idx="4294967295"/>
          </p:nvPr>
        </p:nvSpPr>
        <p:spPr>
          <a:xfrm>
            <a:off x="457200" y="1066800"/>
            <a:ext cx="8229600" cy="5029200"/>
          </a:xfrm>
        </p:spPr>
        <p:txBody>
          <a:bodyPr/>
          <a:lstStyle/>
          <a:p>
            <a:pPr eaLnBrk="1" hangingPunct="1">
              <a:lnSpc>
                <a:spcPct val="80000"/>
              </a:lnSpc>
              <a:defRPr/>
            </a:pPr>
            <a:r>
              <a:rPr lang="en-US" dirty="0" smtClean="0"/>
              <a:t>Issues to address in order to produce a good normalized set of tables: </a:t>
            </a:r>
          </a:p>
          <a:p>
            <a:pPr marL="0" indent="0" eaLnBrk="1" hangingPunct="1">
              <a:lnSpc>
                <a:spcPct val="80000"/>
              </a:lnSpc>
              <a:buNone/>
              <a:defRPr/>
            </a:pPr>
            <a:endParaRPr lang="en-US" dirty="0" smtClean="0"/>
          </a:p>
          <a:p>
            <a:pPr lvl="1" eaLnBrk="1" hangingPunct="1">
              <a:lnSpc>
                <a:spcPct val="80000"/>
              </a:lnSpc>
              <a:defRPr/>
            </a:pPr>
            <a:r>
              <a:rPr lang="en-US" dirty="0" smtClean="0"/>
              <a:t>Evaluate PK Assignments</a:t>
            </a:r>
          </a:p>
          <a:p>
            <a:pPr lvl="1" eaLnBrk="1" hangingPunct="1">
              <a:lnSpc>
                <a:spcPct val="80000"/>
              </a:lnSpc>
              <a:defRPr/>
            </a:pPr>
            <a:r>
              <a:rPr lang="en-US" dirty="0" smtClean="0"/>
              <a:t>Evaluate Naming Conventions</a:t>
            </a:r>
          </a:p>
          <a:p>
            <a:pPr lvl="1" eaLnBrk="1" hangingPunct="1">
              <a:lnSpc>
                <a:spcPct val="80000"/>
              </a:lnSpc>
              <a:defRPr/>
            </a:pPr>
            <a:r>
              <a:rPr lang="en-US" dirty="0" smtClean="0"/>
              <a:t>Refine Attribute Atomicity- reduce to smallest component part </a:t>
            </a:r>
            <a:r>
              <a:rPr lang="en-US" i="1" dirty="0" smtClean="0"/>
              <a:t>(e.g. address as separate attributes)</a:t>
            </a:r>
          </a:p>
          <a:p>
            <a:pPr lvl="1" eaLnBrk="1" hangingPunct="1">
              <a:lnSpc>
                <a:spcPct val="80000"/>
              </a:lnSpc>
              <a:defRPr/>
            </a:pPr>
            <a:r>
              <a:rPr lang="en-US" dirty="0" smtClean="0"/>
              <a:t>Identify New Attributes, as necessary</a:t>
            </a:r>
          </a:p>
          <a:p>
            <a:pPr lvl="1" eaLnBrk="1" hangingPunct="1">
              <a:lnSpc>
                <a:spcPct val="80000"/>
              </a:lnSpc>
              <a:defRPr/>
            </a:pPr>
            <a:r>
              <a:rPr lang="en-US" dirty="0" smtClean="0"/>
              <a:t>Identify New Relationships, as necessary</a:t>
            </a:r>
          </a:p>
          <a:p>
            <a:pPr lvl="1" eaLnBrk="1" hangingPunct="1">
              <a:lnSpc>
                <a:spcPct val="80000"/>
              </a:lnSpc>
              <a:defRPr/>
            </a:pPr>
            <a:r>
              <a:rPr lang="en-US" dirty="0" smtClean="0"/>
              <a:t>Refine Primary Keys as Required </a:t>
            </a:r>
          </a:p>
          <a:p>
            <a:pPr lvl="1" eaLnBrk="1" hangingPunct="1">
              <a:lnSpc>
                <a:spcPct val="80000"/>
              </a:lnSpc>
              <a:defRPr/>
            </a:pPr>
            <a:r>
              <a:rPr lang="en-US" dirty="0" smtClean="0"/>
              <a:t>Maintain Historical Accuracy with client’s usage</a:t>
            </a:r>
          </a:p>
          <a:p>
            <a:pPr marL="457200" lvl="1" indent="0" eaLnBrk="1" hangingPunct="1">
              <a:lnSpc>
                <a:spcPct val="80000"/>
              </a:lnSpc>
              <a:buNone/>
              <a:defRPr/>
            </a:pPr>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2"/>
          </p:nvPr>
        </p:nvSpPr>
        <p:spPr>
          <a:xfrm>
            <a:off x="457200" y="6248400"/>
            <a:ext cx="38862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l"/>
            <a:r>
              <a:rPr lang="en-US" sz="1800" smtClean="0">
                <a:solidFill>
                  <a:srgbClr val="222222"/>
                </a:solidFill>
                <a:latin typeface="Times New Roman" pitchFamily="18" charset="0"/>
              </a:rPr>
              <a:t>Database Systems, 9th Edition</a:t>
            </a:r>
          </a:p>
        </p:txBody>
      </p:sp>
      <p:sp>
        <p:nvSpPr>
          <p:cNvPr id="32771" name="Slide Number Placeholder 5"/>
          <p:cNvSpPr>
            <a:spLocks noGrp="1"/>
          </p:cNvSpPr>
          <p:nvPr>
            <p:ph type="sldNum" sz="quarter" idx="11"/>
          </p:nvPr>
        </p:nvSpPr>
        <p:spPr>
          <a:xfrm>
            <a:off x="6553200" y="6245225"/>
            <a:ext cx="2057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0" hangingPunct="0"/>
            <a:fld id="{4C036A5E-F008-4CFB-9D68-DE3C912F451C}" type="slidenum">
              <a:rPr lang="en-US" sz="1400" smtClean="0">
                <a:latin typeface="Times New Roman" pitchFamily="18" charset="0"/>
              </a:rPr>
              <a:pPr eaLnBrk="0" hangingPunct="0"/>
              <a:t>29</a:t>
            </a:fld>
            <a:endParaRPr lang="en-US" sz="1400" smtClean="0">
              <a:latin typeface="Times New Roman" pitchFamily="18" charset="0"/>
            </a:endParaRPr>
          </a:p>
        </p:txBody>
      </p:sp>
      <p:pic>
        <p:nvPicPr>
          <p:cNvPr id="32772" name="Picture 6" descr="Fig05-06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90600"/>
            <a:ext cx="75438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Rectangle 6"/>
          <p:cNvSpPr>
            <a:spLocks noChangeArrowheads="1"/>
          </p:cNvSpPr>
          <p:nvPr/>
        </p:nvSpPr>
        <p:spPr bwMode="auto">
          <a:xfrm>
            <a:off x="152400" y="152400"/>
            <a:ext cx="8839200" cy="533400"/>
          </a:xfrm>
          <a:prstGeom prst="rect">
            <a:avLst/>
          </a:prstGeom>
          <a:solidFill>
            <a:srgbClr val="660033"/>
          </a:solidFill>
          <a:ln w="9525">
            <a:solidFill>
              <a:schemeClr val="tx1"/>
            </a:solidFill>
            <a:miter lim="800000"/>
            <a:headEnd/>
            <a:tailEnd/>
          </a:ln>
        </p:spPr>
        <p:txBody>
          <a:bodyPr wrap="none" anchor="ctr"/>
          <a:lstStyle/>
          <a:p>
            <a:pPr algn="ctr"/>
            <a:r>
              <a:rPr lang="en-US" sz="1600" b="1" dirty="0"/>
              <a:t>This is what the structure and contents of the Employee table should now look like</a:t>
            </a:r>
            <a:r>
              <a:rPr lang="en-US" sz="1600" b="1" dirty="0" smtClean="0"/>
              <a:t>.</a:t>
            </a:r>
          </a:p>
          <a:p>
            <a:pPr algn="ctr"/>
            <a:r>
              <a:rPr lang="en-US" sz="1600" b="1" dirty="0" smtClean="0"/>
              <a:t>Name Attribute has been broken up and other needed related attributes, such as Hire Date added </a:t>
            </a:r>
            <a:endParaRPr lang="en-US" sz="16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rrowheads="1"/>
          </p:cNvSpPr>
          <p:nvPr>
            <p:ph type="title"/>
          </p:nvPr>
        </p:nvSpPr>
        <p:spPr>
          <a:xfrm>
            <a:off x="457200" y="152400"/>
            <a:ext cx="8229600" cy="639763"/>
          </a:xfrm>
          <a:solidFill>
            <a:srgbClr val="660033"/>
          </a:solidFill>
        </p:spPr>
        <p:txBody>
          <a:bodyPr/>
          <a:lstStyle/>
          <a:p>
            <a:pPr eaLnBrk="1" hangingPunct="1">
              <a:defRPr/>
            </a:pPr>
            <a:r>
              <a:rPr lang="en-US" sz="2400" smtClean="0"/>
              <a:t>Context – Where are we and where are we going from here within the overall process of Relational Database Design</a:t>
            </a:r>
          </a:p>
        </p:txBody>
      </p:sp>
      <p:sp>
        <p:nvSpPr>
          <p:cNvPr id="136195" name="Rectangle 3"/>
          <p:cNvSpPr>
            <a:spLocks noGrp="1" noChangeArrowheads="1"/>
          </p:cNvSpPr>
          <p:nvPr>
            <p:ph type="body" idx="1"/>
          </p:nvPr>
        </p:nvSpPr>
        <p:spPr>
          <a:xfrm>
            <a:off x="457200" y="1066800"/>
            <a:ext cx="8458200" cy="5791200"/>
          </a:xfrm>
        </p:spPr>
        <p:txBody>
          <a:bodyPr/>
          <a:lstStyle/>
          <a:p>
            <a:pPr eaLnBrk="1" hangingPunct="1">
              <a:lnSpc>
                <a:spcPct val="80000"/>
              </a:lnSpc>
              <a:defRPr/>
            </a:pPr>
            <a:r>
              <a:rPr lang="en-US" sz="2200" dirty="0" smtClean="0"/>
              <a:t>We have studied the business rules and have derived Entities and their relationships.</a:t>
            </a:r>
          </a:p>
          <a:p>
            <a:pPr eaLnBrk="1" hangingPunct="1">
              <a:lnSpc>
                <a:spcPct val="80000"/>
              </a:lnSpc>
              <a:defRPr/>
            </a:pPr>
            <a:r>
              <a:rPr lang="en-US" sz="2200" dirty="0" smtClean="0"/>
              <a:t>We are heading towards designing our database structures (tables, indexes and constraints) from our derived entities, attributes and their relationships</a:t>
            </a:r>
          </a:p>
          <a:p>
            <a:pPr eaLnBrk="1" hangingPunct="1">
              <a:lnSpc>
                <a:spcPct val="80000"/>
              </a:lnSpc>
              <a:defRPr/>
            </a:pPr>
            <a:r>
              <a:rPr lang="en-US" sz="2200" dirty="0" smtClean="0"/>
              <a:t>Now we need to examine these entities and their attributes to establish whether we have the most efficient set of entities or whether they be reworked into a revised set that will yield a more efficient organization</a:t>
            </a:r>
          </a:p>
          <a:p>
            <a:pPr eaLnBrk="1" hangingPunct="1">
              <a:lnSpc>
                <a:spcPct val="80000"/>
              </a:lnSpc>
              <a:defRPr/>
            </a:pPr>
            <a:r>
              <a:rPr lang="en-US" sz="2200" dirty="0" smtClean="0"/>
              <a:t>To do this we will apply the technique of </a:t>
            </a:r>
            <a:r>
              <a:rPr lang="en-US" sz="2200" b="1" dirty="0" smtClean="0"/>
              <a:t>Normalization</a:t>
            </a:r>
            <a:r>
              <a:rPr lang="en-US" sz="2200" dirty="0" smtClean="0"/>
              <a:t> to our existing entities. We will ask certain questions to establish whether we can improve on what we have.</a:t>
            </a:r>
          </a:p>
          <a:p>
            <a:pPr eaLnBrk="1" hangingPunct="1">
              <a:lnSpc>
                <a:spcPct val="80000"/>
              </a:lnSpc>
              <a:defRPr/>
            </a:pPr>
            <a:endParaRPr lang="en-US" sz="2200" dirty="0" smtClean="0"/>
          </a:p>
          <a:p>
            <a:pPr eaLnBrk="1" hangingPunct="1">
              <a:lnSpc>
                <a:spcPct val="80000"/>
              </a:lnSpc>
              <a:defRPr/>
            </a:pPr>
            <a:r>
              <a:rPr lang="en-US" sz="2200" u="sng" dirty="0" smtClean="0"/>
              <a:t>Once we have a Normalized set of entities:</a:t>
            </a:r>
          </a:p>
          <a:p>
            <a:pPr eaLnBrk="1" hangingPunct="1">
              <a:lnSpc>
                <a:spcPct val="80000"/>
              </a:lnSpc>
              <a:defRPr/>
            </a:pPr>
            <a:r>
              <a:rPr lang="en-US" sz="1800" dirty="0" smtClean="0"/>
              <a:t>The entities will be represented by our tables in our actual database. </a:t>
            </a:r>
          </a:p>
          <a:p>
            <a:pPr eaLnBrk="1" hangingPunct="1">
              <a:lnSpc>
                <a:spcPct val="80000"/>
              </a:lnSpc>
              <a:defRPr/>
            </a:pPr>
            <a:r>
              <a:rPr lang="en-US" sz="1800" dirty="0" smtClean="0"/>
              <a:t>The attributes will become columns in the respective tables. </a:t>
            </a:r>
          </a:p>
          <a:p>
            <a:pPr eaLnBrk="1" hangingPunct="1">
              <a:lnSpc>
                <a:spcPct val="80000"/>
              </a:lnSpc>
              <a:defRPr/>
            </a:pPr>
            <a:r>
              <a:rPr lang="en-US" sz="1800" dirty="0" smtClean="0"/>
              <a:t>The PKs and FKs will implemented by indexes on the respective tables and will set up the  Integrity (constraint) rules between attributes from related tables. </a:t>
            </a:r>
          </a:p>
          <a:p>
            <a:pPr eaLnBrk="1" hangingPunct="1">
              <a:lnSpc>
                <a:spcPct val="80000"/>
              </a:lnSpc>
              <a:defRPr/>
            </a:pPr>
            <a:r>
              <a:rPr lang="en-US" sz="1800" dirty="0" smtClean="0"/>
              <a:t>Mandatory attribute values will be implemented by ‘NOT NULL’ constraints.</a:t>
            </a:r>
          </a:p>
          <a:p>
            <a:pPr eaLnBrk="1" hangingPunct="1">
              <a:lnSpc>
                <a:spcPct val="80000"/>
              </a:lnSpc>
              <a:defRPr/>
            </a:pPr>
            <a:r>
              <a:rPr lang="en-US" sz="2000" i="1" u="sng" dirty="0" smtClean="0">
                <a:solidFill>
                  <a:srgbClr val="FFFF00"/>
                </a:solidFill>
              </a:rPr>
              <a:t>(Exam: Process of moving from Business Rules to Database Implementation)</a:t>
            </a:r>
            <a:r>
              <a:rPr lang="en-US" sz="2000" dirty="0" smtClean="0">
                <a:solidFill>
                  <a:srgbClr val="FFFF00"/>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36194"/>
                                        </p:tgtEl>
                                        <p:attrNameLst>
                                          <p:attrName>style.visibility</p:attrName>
                                        </p:attrNameLst>
                                      </p:cBhvr>
                                      <p:to>
                                        <p:strVal val="visible"/>
                                      </p:to>
                                    </p:set>
                                    <p:animEffect transition="in" filter="diamond(in)">
                                      <p:cBhvr>
                                        <p:cTn id="7" dur="2000"/>
                                        <p:tgtEl>
                                          <p:spTgt spid="136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36195">
                                            <p:txEl>
                                              <p:pRg st="0" end="0"/>
                                            </p:txEl>
                                          </p:spTgt>
                                        </p:tgtEl>
                                        <p:attrNameLst>
                                          <p:attrName>style.visibility</p:attrName>
                                        </p:attrNameLst>
                                      </p:cBhvr>
                                      <p:to>
                                        <p:strVal val="visible"/>
                                      </p:to>
                                    </p:set>
                                    <p:anim calcmode="lin" valueType="num">
                                      <p:cBhvr additive="base">
                                        <p:cTn id="12" dur="500" fill="hold"/>
                                        <p:tgtEl>
                                          <p:spTgt spid="13619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361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136195">
                                            <p:txEl>
                                              <p:pRg st="1" end="1"/>
                                            </p:txEl>
                                          </p:spTgt>
                                        </p:tgtEl>
                                        <p:attrNameLst>
                                          <p:attrName>style.visibility</p:attrName>
                                        </p:attrNameLst>
                                      </p:cBhvr>
                                      <p:to>
                                        <p:strVal val="visible"/>
                                      </p:to>
                                    </p:set>
                                    <p:anim calcmode="lin" valueType="num">
                                      <p:cBhvr additive="base">
                                        <p:cTn id="18" dur="500" fill="hold"/>
                                        <p:tgtEl>
                                          <p:spTgt spid="136195">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361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136195">
                                            <p:txEl>
                                              <p:pRg st="2" end="2"/>
                                            </p:txEl>
                                          </p:spTgt>
                                        </p:tgtEl>
                                        <p:attrNameLst>
                                          <p:attrName>style.visibility</p:attrName>
                                        </p:attrNameLst>
                                      </p:cBhvr>
                                      <p:to>
                                        <p:strVal val="visible"/>
                                      </p:to>
                                    </p:set>
                                    <p:anim calcmode="lin" valueType="num">
                                      <p:cBhvr additive="base">
                                        <p:cTn id="24" dur="500" fill="hold"/>
                                        <p:tgtEl>
                                          <p:spTgt spid="136195">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361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6" fill="hold" nodeType="clickEffect">
                                  <p:stCondLst>
                                    <p:cond delay="0"/>
                                  </p:stCondLst>
                                  <p:childTnLst>
                                    <p:set>
                                      <p:cBhvr>
                                        <p:cTn id="29" dur="1" fill="hold">
                                          <p:stCondLst>
                                            <p:cond delay="0"/>
                                          </p:stCondLst>
                                        </p:cTn>
                                        <p:tgtEl>
                                          <p:spTgt spid="136195">
                                            <p:txEl>
                                              <p:pRg st="3" end="3"/>
                                            </p:txEl>
                                          </p:spTgt>
                                        </p:tgtEl>
                                        <p:attrNameLst>
                                          <p:attrName>style.visibility</p:attrName>
                                        </p:attrNameLst>
                                      </p:cBhvr>
                                      <p:to>
                                        <p:strVal val="visible"/>
                                      </p:to>
                                    </p:set>
                                    <p:anim calcmode="lin" valueType="num">
                                      <p:cBhvr additive="base">
                                        <p:cTn id="30" dur="500" fill="hold"/>
                                        <p:tgtEl>
                                          <p:spTgt spid="136195">
                                            <p:txEl>
                                              <p:pRg st="3" end="3"/>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36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12" fill="hold" nodeType="clickEffect">
                                  <p:stCondLst>
                                    <p:cond delay="0"/>
                                  </p:stCondLst>
                                  <p:childTnLst>
                                    <p:set>
                                      <p:cBhvr>
                                        <p:cTn id="35" dur="1" fill="hold">
                                          <p:stCondLst>
                                            <p:cond delay="0"/>
                                          </p:stCondLst>
                                        </p:cTn>
                                        <p:tgtEl>
                                          <p:spTgt spid="136195">
                                            <p:txEl>
                                              <p:pRg st="5" end="5"/>
                                            </p:txEl>
                                          </p:spTgt>
                                        </p:tgtEl>
                                        <p:attrNameLst>
                                          <p:attrName>style.visibility</p:attrName>
                                        </p:attrNameLst>
                                      </p:cBhvr>
                                      <p:to>
                                        <p:strVal val="visible"/>
                                      </p:to>
                                    </p:set>
                                    <p:anim calcmode="lin" valueType="num">
                                      <p:cBhvr additive="base">
                                        <p:cTn id="36" dur="500" fill="hold"/>
                                        <p:tgtEl>
                                          <p:spTgt spid="136195">
                                            <p:txEl>
                                              <p:pRg st="5" end="5"/>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361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12" fill="hold" nodeType="clickEffect">
                                  <p:stCondLst>
                                    <p:cond delay="0"/>
                                  </p:stCondLst>
                                  <p:childTnLst>
                                    <p:set>
                                      <p:cBhvr>
                                        <p:cTn id="41" dur="1" fill="hold">
                                          <p:stCondLst>
                                            <p:cond delay="0"/>
                                          </p:stCondLst>
                                        </p:cTn>
                                        <p:tgtEl>
                                          <p:spTgt spid="136195">
                                            <p:txEl>
                                              <p:pRg st="6" end="6"/>
                                            </p:txEl>
                                          </p:spTgt>
                                        </p:tgtEl>
                                        <p:attrNameLst>
                                          <p:attrName>style.visibility</p:attrName>
                                        </p:attrNameLst>
                                      </p:cBhvr>
                                      <p:to>
                                        <p:strVal val="visible"/>
                                      </p:to>
                                    </p:set>
                                    <p:anim calcmode="lin" valueType="num">
                                      <p:cBhvr additive="base">
                                        <p:cTn id="42" dur="500" fill="hold"/>
                                        <p:tgtEl>
                                          <p:spTgt spid="136195">
                                            <p:txEl>
                                              <p:pRg st="6" end="6"/>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361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12" fill="hold" nodeType="clickEffect">
                                  <p:stCondLst>
                                    <p:cond delay="0"/>
                                  </p:stCondLst>
                                  <p:childTnLst>
                                    <p:set>
                                      <p:cBhvr>
                                        <p:cTn id="47" dur="1" fill="hold">
                                          <p:stCondLst>
                                            <p:cond delay="0"/>
                                          </p:stCondLst>
                                        </p:cTn>
                                        <p:tgtEl>
                                          <p:spTgt spid="136195">
                                            <p:txEl>
                                              <p:pRg st="7" end="7"/>
                                            </p:txEl>
                                          </p:spTgt>
                                        </p:tgtEl>
                                        <p:attrNameLst>
                                          <p:attrName>style.visibility</p:attrName>
                                        </p:attrNameLst>
                                      </p:cBhvr>
                                      <p:to>
                                        <p:strVal val="visible"/>
                                      </p:to>
                                    </p:set>
                                    <p:anim calcmode="lin" valueType="num">
                                      <p:cBhvr additive="base">
                                        <p:cTn id="48" dur="500" fill="hold"/>
                                        <p:tgtEl>
                                          <p:spTgt spid="136195">
                                            <p:txEl>
                                              <p:pRg st="7" end="7"/>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13619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12" fill="hold" nodeType="clickEffect">
                                  <p:stCondLst>
                                    <p:cond delay="0"/>
                                  </p:stCondLst>
                                  <p:childTnLst>
                                    <p:set>
                                      <p:cBhvr>
                                        <p:cTn id="53" dur="1" fill="hold">
                                          <p:stCondLst>
                                            <p:cond delay="0"/>
                                          </p:stCondLst>
                                        </p:cTn>
                                        <p:tgtEl>
                                          <p:spTgt spid="136195">
                                            <p:txEl>
                                              <p:pRg st="8" end="8"/>
                                            </p:txEl>
                                          </p:spTgt>
                                        </p:tgtEl>
                                        <p:attrNameLst>
                                          <p:attrName>style.visibility</p:attrName>
                                        </p:attrNameLst>
                                      </p:cBhvr>
                                      <p:to>
                                        <p:strVal val="visible"/>
                                      </p:to>
                                    </p:set>
                                    <p:anim calcmode="lin" valueType="num">
                                      <p:cBhvr additive="base">
                                        <p:cTn id="54" dur="500" fill="hold"/>
                                        <p:tgtEl>
                                          <p:spTgt spid="136195">
                                            <p:txEl>
                                              <p:pRg st="8" end="8"/>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13619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12" fill="hold" nodeType="clickEffect">
                                  <p:stCondLst>
                                    <p:cond delay="0"/>
                                  </p:stCondLst>
                                  <p:childTnLst>
                                    <p:set>
                                      <p:cBhvr>
                                        <p:cTn id="59" dur="1" fill="hold">
                                          <p:stCondLst>
                                            <p:cond delay="0"/>
                                          </p:stCondLst>
                                        </p:cTn>
                                        <p:tgtEl>
                                          <p:spTgt spid="136195">
                                            <p:txEl>
                                              <p:pRg st="9" end="9"/>
                                            </p:txEl>
                                          </p:spTgt>
                                        </p:tgtEl>
                                        <p:attrNameLst>
                                          <p:attrName>style.visibility</p:attrName>
                                        </p:attrNameLst>
                                      </p:cBhvr>
                                      <p:to>
                                        <p:strVal val="visible"/>
                                      </p:to>
                                    </p:set>
                                    <p:anim calcmode="lin" valueType="num">
                                      <p:cBhvr additive="base">
                                        <p:cTn id="60" dur="500" fill="hold"/>
                                        <p:tgtEl>
                                          <p:spTgt spid="136195">
                                            <p:txEl>
                                              <p:pRg st="9" end="9"/>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13619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8" presetClass="entr" presetSubtype="16" fill="hold" nodeType="clickEffect">
                                  <p:stCondLst>
                                    <p:cond delay="0"/>
                                  </p:stCondLst>
                                  <p:childTnLst>
                                    <p:set>
                                      <p:cBhvr>
                                        <p:cTn id="65" dur="1" fill="hold">
                                          <p:stCondLst>
                                            <p:cond delay="0"/>
                                          </p:stCondLst>
                                        </p:cTn>
                                        <p:tgtEl>
                                          <p:spTgt spid="136195">
                                            <p:txEl>
                                              <p:pRg st="10" end="10"/>
                                            </p:txEl>
                                          </p:spTgt>
                                        </p:tgtEl>
                                        <p:attrNameLst>
                                          <p:attrName>style.visibility</p:attrName>
                                        </p:attrNameLst>
                                      </p:cBhvr>
                                      <p:to>
                                        <p:strVal val="visible"/>
                                      </p:to>
                                    </p:set>
                                    <p:animEffect transition="in" filter="diamond(in)">
                                      <p:cBhvr>
                                        <p:cTn id="66" dur="2000"/>
                                        <p:tgtEl>
                                          <p:spTgt spid="1361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2"/>
          </p:nvPr>
        </p:nvSpPr>
        <p:spPr>
          <a:xfrm>
            <a:off x="457200" y="6248400"/>
            <a:ext cx="38862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l"/>
            <a:r>
              <a:rPr lang="en-US" sz="1800" smtClean="0">
                <a:solidFill>
                  <a:srgbClr val="222222"/>
                </a:solidFill>
                <a:latin typeface="Times New Roman" pitchFamily="18" charset="0"/>
              </a:rPr>
              <a:t>Database Systems, 9th Edition</a:t>
            </a:r>
          </a:p>
        </p:txBody>
      </p:sp>
      <p:sp>
        <p:nvSpPr>
          <p:cNvPr id="33795" name="Slide Number Placeholder 4"/>
          <p:cNvSpPr>
            <a:spLocks noGrp="1"/>
          </p:cNvSpPr>
          <p:nvPr>
            <p:ph type="sldNum" sz="quarter" idx="11"/>
          </p:nvPr>
        </p:nvSpPr>
        <p:spPr>
          <a:xfrm>
            <a:off x="6553200" y="6245225"/>
            <a:ext cx="2057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0" hangingPunct="0"/>
            <a:fld id="{A671AABB-6578-4FED-94A3-D59B17E9B593}" type="slidenum">
              <a:rPr lang="en-US" sz="1400" smtClean="0">
                <a:latin typeface="Times New Roman" pitchFamily="18" charset="0"/>
              </a:rPr>
              <a:pPr eaLnBrk="0" hangingPunct="0"/>
              <a:t>30</a:t>
            </a:fld>
            <a:endParaRPr lang="en-US" sz="1400" smtClean="0">
              <a:latin typeface="Times New Roman" pitchFamily="18" charset="0"/>
            </a:endParaRPr>
          </a:p>
        </p:txBody>
      </p:sp>
      <p:sp>
        <p:nvSpPr>
          <p:cNvPr id="30724" name="Rectangle 2"/>
          <p:cNvSpPr>
            <a:spLocks noGrp="1" noChangeArrowheads="1"/>
          </p:cNvSpPr>
          <p:nvPr>
            <p:ph type="title" idx="4294967295"/>
          </p:nvPr>
        </p:nvSpPr>
        <p:spPr>
          <a:xfrm>
            <a:off x="457200" y="274638"/>
            <a:ext cx="8229600" cy="792162"/>
          </a:xfrm>
          <a:solidFill>
            <a:srgbClr val="660033"/>
          </a:solidFill>
        </p:spPr>
        <p:txBody>
          <a:bodyPr/>
          <a:lstStyle/>
          <a:p>
            <a:pPr eaLnBrk="1" hangingPunct="1">
              <a:defRPr/>
            </a:pPr>
            <a:r>
              <a:rPr lang="en-US" dirty="0" smtClean="0"/>
              <a:t>Surrogate Key Considerations</a:t>
            </a:r>
          </a:p>
        </p:txBody>
      </p:sp>
      <p:sp>
        <p:nvSpPr>
          <p:cNvPr id="30725" name="Rectangle 3"/>
          <p:cNvSpPr>
            <a:spLocks noGrp="1" noChangeArrowheads="1"/>
          </p:cNvSpPr>
          <p:nvPr>
            <p:ph type="body" idx="4294967295"/>
          </p:nvPr>
        </p:nvSpPr>
        <p:spPr>
          <a:xfrm>
            <a:off x="457200" y="1219200"/>
            <a:ext cx="8229600" cy="4906963"/>
          </a:xfrm>
        </p:spPr>
        <p:txBody>
          <a:bodyPr/>
          <a:lstStyle/>
          <a:p>
            <a:pPr eaLnBrk="1" hangingPunct="1">
              <a:defRPr/>
            </a:pPr>
            <a:endParaRPr lang="en-US" dirty="0" smtClean="0"/>
          </a:p>
          <a:p>
            <a:pPr eaLnBrk="1" hangingPunct="1">
              <a:defRPr/>
            </a:pPr>
            <a:r>
              <a:rPr lang="en-US" dirty="0" smtClean="0"/>
              <a:t>When primary key is considered to be unsuitable (read more on page 191-192), designers use surrogate keys such as numeric number which is automatically incremented. </a:t>
            </a:r>
          </a:p>
          <a:p>
            <a:pPr eaLnBrk="1" hangingPunct="1">
              <a:defRPr/>
            </a:pPr>
            <a:endParaRPr lang="en-US" dirty="0"/>
          </a:p>
          <a:p>
            <a:pPr eaLnBrk="1" hangingPunct="1">
              <a:defRPr/>
            </a:pPr>
            <a:r>
              <a:rPr lang="en-US" dirty="0" smtClean="0"/>
              <a:t>Most databases systems provide mechanisms for implementing such numeric values </a:t>
            </a:r>
            <a:r>
              <a:rPr lang="en-US" i="1" dirty="0" smtClean="0"/>
              <a:t>(more on this in our SQL sessions)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2"/>
          </p:nvPr>
        </p:nvSpPr>
        <p:spPr>
          <a:xfrm>
            <a:off x="457200" y="6248400"/>
            <a:ext cx="38862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l"/>
            <a:r>
              <a:rPr lang="en-US" sz="1800" smtClean="0">
                <a:solidFill>
                  <a:srgbClr val="222222"/>
                </a:solidFill>
                <a:latin typeface="Times New Roman" pitchFamily="18" charset="0"/>
              </a:rPr>
              <a:t>Database Systems, 9th Edition</a:t>
            </a:r>
          </a:p>
        </p:txBody>
      </p:sp>
      <p:sp>
        <p:nvSpPr>
          <p:cNvPr id="34819" name="Slide Number Placeholder 4"/>
          <p:cNvSpPr>
            <a:spLocks noGrp="1"/>
          </p:cNvSpPr>
          <p:nvPr>
            <p:ph type="sldNum" sz="quarter" idx="11"/>
          </p:nvPr>
        </p:nvSpPr>
        <p:spPr>
          <a:xfrm>
            <a:off x="6553200" y="6245225"/>
            <a:ext cx="2057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0" hangingPunct="0"/>
            <a:fld id="{747D11B1-3405-4BE3-8405-E18DC242D4E6}" type="slidenum">
              <a:rPr lang="en-US" sz="1400" smtClean="0">
                <a:latin typeface="Times New Roman" pitchFamily="18" charset="0"/>
              </a:rPr>
              <a:pPr eaLnBrk="0" hangingPunct="0"/>
              <a:t>31</a:t>
            </a:fld>
            <a:endParaRPr lang="en-US" sz="1400" smtClean="0">
              <a:latin typeface="Times New Roman" pitchFamily="18" charset="0"/>
            </a:endParaRPr>
          </a:p>
        </p:txBody>
      </p:sp>
      <p:sp>
        <p:nvSpPr>
          <p:cNvPr id="31748" name="Rectangle 2"/>
          <p:cNvSpPr>
            <a:spLocks noGrp="1" noChangeArrowheads="1"/>
          </p:cNvSpPr>
          <p:nvPr>
            <p:ph type="title" idx="4294967295"/>
          </p:nvPr>
        </p:nvSpPr>
        <p:spPr>
          <a:xfrm>
            <a:off x="457200" y="152400"/>
            <a:ext cx="8229600" cy="639762"/>
          </a:xfrm>
          <a:solidFill>
            <a:srgbClr val="660033"/>
          </a:solidFill>
        </p:spPr>
        <p:txBody>
          <a:bodyPr/>
          <a:lstStyle/>
          <a:p>
            <a:pPr eaLnBrk="1" hangingPunct="1">
              <a:defRPr/>
            </a:pPr>
            <a:r>
              <a:rPr lang="en-US" dirty="0" smtClean="0"/>
              <a:t>Higher-Level Normal Forms</a:t>
            </a:r>
          </a:p>
        </p:txBody>
      </p:sp>
      <p:sp>
        <p:nvSpPr>
          <p:cNvPr id="31749" name="Rectangle 3"/>
          <p:cNvSpPr>
            <a:spLocks noGrp="1" noChangeArrowheads="1"/>
          </p:cNvSpPr>
          <p:nvPr>
            <p:ph type="body" idx="4294967295"/>
          </p:nvPr>
        </p:nvSpPr>
        <p:spPr>
          <a:xfrm>
            <a:off x="457200" y="914400"/>
            <a:ext cx="8229600" cy="5211763"/>
          </a:xfrm>
        </p:spPr>
        <p:txBody>
          <a:bodyPr/>
          <a:lstStyle/>
          <a:p>
            <a:pPr eaLnBrk="1" hangingPunct="1">
              <a:defRPr/>
            </a:pPr>
            <a:r>
              <a:rPr lang="en-US" dirty="0" smtClean="0"/>
              <a:t>Tables in 3NF perform suitably in business transactional databases </a:t>
            </a:r>
          </a:p>
          <a:p>
            <a:pPr eaLnBrk="1" hangingPunct="1">
              <a:defRPr/>
            </a:pPr>
            <a:r>
              <a:rPr lang="en-US" i="1" dirty="0" smtClean="0"/>
              <a:t>(This is as far as we go in this course)</a:t>
            </a:r>
          </a:p>
          <a:p>
            <a:pPr eaLnBrk="1" hangingPunct="1">
              <a:defRPr/>
            </a:pPr>
            <a:endParaRPr lang="en-US" i="1" dirty="0" smtClean="0"/>
          </a:p>
          <a:p>
            <a:pPr eaLnBrk="1" hangingPunct="1">
              <a:defRPr/>
            </a:pPr>
            <a:r>
              <a:rPr lang="en-US" dirty="0" smtClean="0"/>
              <a:t>Higher order normal forms useful on occasion</a:t>
            </a:r>
          </a:p>
          <a:p>
            <a:pPr eaLnBrk="1" hangingPunct="1">
              <a:defRPr/>
            </a:pPr>
            <a:r>
              <a:rPr lang="en-US" dirty="0" smtClean="0"/>
              <a:t>Two special cases of 3NF:</a:t>
            </a:r>
          </a:p>
          <a:p>
            <a:pPr lvl="1" eaLnBrk="1" hangingPunct="1">
              <a:defRPr/>
            </a:pPr>
            <a:r>
              <a:rPr lang="en-US" dirty="0" smtClean="0"/>
              <a:t>Boyce-</a:t>
            </a:r>
            <a:r>
              <a:rPr lang="en-US" dirty="0" err="1" smtClean="0"/>
              <a:t>Codd</a:t>
            </a:r>
            <a:r>
              <a:rPr lang="en-US" dirty="0" smtClean="0"/>
              <a:t> normal form (BCNF)</a:t>
            </a:r>
          </a:p>
          <a:p>
            <a:pPr lvl="1" eaLnBrk="1" hangingPunct="1">
              <a:defRPr/>
            </a:pPr>
            <a:r>
              <a:rPr lang="en-US" dirty="0" smtClean="0"/>
              <a:t>Fourth normal form (4NF)</a:t>
            </a:r>
          </a:p>
        </p:txBody>
      </p:sp>
      <p:sp>
        <p:nvSpPr>
          <p:cNvPr id="2" name="Rectangle 1"/>
          <p:cNvSpPr/>
          <p:nvPr/>
        </p:nvSpPr>
        <p:spPr bwMode="auto">
          <a:xfrm>
            <a:off x="228600" y="5588977"/>
            <a:ext cx="8686800" cy="838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2400" b="0" i="0" u="none" strike="noStrike" cap="none" normalizeH="0" baseline="0" dirty="0" smtClean="0">
                <a:ln>
                  <a:noFill/>
                </a:ln>
                <a:solidFill>
                  <a:schemeClr val="tx1"/>
                </a:solidFill>
                <a:effectLst/>
                <a:latin typeface="Garamond" pitchFamily="18" charset="0"/>
              </a:rPr>
              <a:t>If you are interested, please refer to the text for</a:t>
            </a:r>
            <a:r>
              <a:rPr kumimoji="0" lang="en-CA" sz="2400" b="0" i="0" u="none" strike="noStrike" cap="none" normalizeH="0" dirty="0" smtClean="0">
                <a:ln>
                  <a:noFill/>
                </a:ln>
                <a:solidFill>
                  <a:schemeClr val="tx1"/>
                </a:solidFill>
                <a:effectLst/>
                <a:latin typeface="Garamond" pitchFamily="18" charset="0"/>
              </a:rPr>
              <a:t> further explanation and examples on these. No exam questions on BCNF or 4NF</a:t>
            </a:r>
            <a:endParaRPr kumimoji="0" lang="en-CA" sz="2400" b="0" i="0" u="none" strike="noStrike" cap="none" normalizeH="0" baseline="0" dirty="0" smtClean="0">
              <a:ln>
                <a:noFill/>
              </a:ln>
              <a:solidFill>
                <a:schemeClr val="tx1"/>
              </a:solidFill>
              <a:effectLst/>
              <a:latin typeface="Garamond"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2"/>
          </p:nvPr>
        </p:nvSpPr>
        <p:spPr>
          <a:xfrm>
            <a:off x="457200" y="6248400"/>
            <a:ext cx="38862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l"/>
            <a:r>
              <a:rPr lang="en-US" sz="1800" smtClean="0">
                <a:solidFill>
                  <a:srgbClr val="222222"/>
                </a:solidFill>
                <a:latin typeface="Times New Roman" pitchFamily="18" charset="0"/>
              </a:rPr>
              <a:t>Database Systems, 9th Edition</a:t>
            </a:r>
          </a:p>
        </p:txBody>
      </p:sp>
      <p:sp>
        <p:nvSpPr>
          <p:cNvPr id="40963" name="Slide Number Placeholder 4"/>
          <p:cNvSpPr>
            <a:spLocks noGrp="1"/>
          </p:cNvSpPr>
          <p:nvPr>
            <p:ph type="sldNum" sz="quarter" idx="11"/>
          </p:nvPr>
        </p:nvSpPr>
        <p:spPr>
          <a:xfrm>
            <a:off x="6553200" y="6245225"/>
            <a:ext cx="2057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0" hangingPunct="0"/>
            <a:fld id="{E1C8EEAB-C657-48D8-A569-48E97EC0CC32}" type="slidenum">
              <a:rPr lang="en-US" sz="1400" smtClean="0">
                <a:latin typeface="Times New Roman" pitchFamily="18" charset="0"/>
              </a:rPr>
              <a:pPr eaLnBrk="0" hangingPunct="0"/>
              <a:t>32</a:t>
            </a:fld>
            <a:endParaRPr lang="en-US" sz="1400" smtClean="0">
              <a:latin typeface="Times New Roman" pitchFamily="18" charset="0"/>
            </a:endParaRPr>
          </a:p>
        </p:txBody>
      </p:sp>
      <p:sp>
        <p:nvSpPr>
          <p:cNvPr id="40964" name="Rectangle 2"/>
          <p:cNvSpPr>
            <a:spLocks noGrp="1" noChangeArrowheads="1"/>
          </p:cNvSpPr>
          <p:nvPr>
            <p:ph type="title" idx="4294967295"/>
          </p:nvPr>
        </p:nvSpPr>
        <p:spPr>
          <a:xfrm>
            <a:off x="457200" y="274638"/>
            <a:ext cx="8229600" cy="563562"/>
          </a:xfrm>
          <a:solidFill>
            <a:srgbClr val="660033"/>
          </a:solidFill>
        </p:spPr>
        <p:txBody>
          <a:bodyPr/>
          <a:lstStyle/>
          <a:p>
            <a:pPr eaLnBrk="1" hangingPunct="1">
              <a:defRPr/>
            </a:pPr>
            <a:r>
              <a:rPr lang="en-US" sz="3600" smtClean="0"/>
              <a:t>Normalization and Database Design</a:t>
            </a:r>
          </a:p>
        </p:txBody>
      </p:sp>
      <p:sp>
        <p:nvSpPr>
          <p:cNvPr id="40965" name="Rectangle 3"/>
          <p:cNvSpPr>
            <a:spLocks noGrp="1" noChangeArrowheads="1"/>
          </p:cNvSpPr>
          <p:nvPr>
            <p:ph type="body" idx="4294967295"/>
          </p:nvPr>
        </p:nvSpPr>
        <p:spPr>
          <a:xfrm>
            <a:off x="457200" y="1295400"/>
            <a:ext cx="8229600" cy="5181600"/>
          </a:xfrm>
        </p:spPr>
        <p:txBody>
          <a:bodyPr/>
          <a:lstStyle/>
          <a:p>
            <a:pPr eaLnBrk="1" hangingPunct="1">
              <a:defRPr/>
            </a:pPr>
            <a:r>
              <a:rPr lang="en-US" dirty="0" smtClean="0"/>
              <a:t>Normalization should be part of the design process</a:t>
            </a:r>
          </a:p>
          <a:p>
            <a:pPr eaLnBrk="1" hangingPunct="1">
              <a:defRPr/>
            </a:pPr>
            <a:r>
              <a:rPr lang="en-US" dirty="0" smtClean="0"/>
              <a:t>Make sure that proposed entities meet required normal form before table structures are created</a:t>
            </a:r>
          </a:p>
          <a:p>
            <a:pPr eaLnBrk="1" hangingPunct="1">
              <a:defRPr/>
            </a:pPr>
            <a:r>
              <a:rPr lang="en-US" dirty="0" smtClean="0"/>
              <a:t>Many real-world databases have been improperly designed or burdened with anomalies</a:t>
            </a:r>
          </a:p>
          <a:p>
            <a:pPr eaLnBrk="1" hangingPunct="1">
              <a:defRPr/>
            </a:pPr>
            <a:r>
              <a:rPr lang="en-US" dirty="0" smtClean="0"/>
              <a:t>You may be asked to redesign and modify existing databases – so it is important that know how to use this tool.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2"/>
          </p:nvPr>
        </p:nvSpPr>
        <p:spPr>
          <a:xfrm>
            <a:off x="457200" y="6248400"/>
            <a:ext cx="38862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l"/>
            <a:r>
              <a:rPr lang="en-US" sz="1800" smtClean="0">
                <a:solidFill>
                  <a:srgbClr val="222222"/>
                </a:solidFill>
                <a:latin typeface="Times New Roman" pitchFamily="18" charset="0"/>
              </a:rPr>
              <a:t>Database Systems, 9th Edition</a:t>
            </a:r>
          </a:p>
        </p:txBody>
      </p:sp>
      <p:sp>
        <p:nvSpPr>
          <p:cNvPr id="41987" name="Slide Number Placeholder 4"/>
          <p:cNvSpPr>
            <a:spLocks noGrp="1"/>
          </p:cNvSpPr>
          <p:nvPr>
            <p:ph type="sldNum" sz="quarter" idx="11"/>
          </p:nvPr>
        </p:nvSpPr>
        <p:spPr>
          <a:xfrm>
            <a:off x="6553200" y="6245225"/>
            <a:ext cx="2057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0" hangingPunct="0"/>
            <a:fld id="{5A1D3D6D-F8CE-4AA0-92D7-2A566466E35E}" type="slidenum">
              <a:rPr lang="en-US" sz="1400" smtClean="0">
                <a:latin typeface="Times New Roman" pitchFamily="18" charset="0"/>
              </a:rPr>
              <a:pPr eaLnBrk="0" hangingPunct="0"/>
              <a:t>33</a:t>
            </a:fld>
            <a:endParaRPr lang="en-US" sz="1400" smtClean="0">
              <a:latin typeface="Times New Roman" pitchFamily="18" charset="0"/>
            </a:endParaRPr>
          </a:p>
        </p:txBody>
      </p:sp>
      <p:sp>
        <p:nvSpPr>
          <p:cNvPr id="41988" name="Rectangle 2"/>
          <p:cNvSpPr>
            <a:spLocks noGrp="1" noChangeArrowheads="1"/>
          </p:cNvSpPr>
          <p:nvPr>
            <p:ph type="title" idx="4294967295"/>
          </p:nvPr>
        </p:nvSpPr>
        <p:spPr>
          <a:xfrm>
            <a:off x="457200" y="381000"/>
            <a:ext cx="8229600" cy="762000"/>
          </a:xfrm>
          <a:solidFill>
            <a:srgbClr val="660033"/>
          </a:solidFill>
        </p:spPr>
        <p:txBody>
          <a:bodyPr/>
          <a:lstStyle/>
          <a:p>
            <a:pPr eaLnBrk="1" hangingPunct="1">
              <a:defRPr/>
            </a:pPr>
            <a:r>
              <a:rPr lang="en-US" sz="2800" dirty="0" smtClean="0"/>
              <a:t>Normalization and Database Design (continued)</a:t>
            </a:r>
          </a:p>
        </p:txBody>
      </p:sp>
      <p:sp>
        <p:nvSpPr>
          <p:cNvPr id="41989" name="Rectangle 3"/>
          <p:cNvSpPr>
            <a:spLocks noGrp="1" noChangeArrowheads="1"/>
          </p:cNvSpPr>
          <p:nvPr>
            <p:ph type="body" idx="4294967295"/>
          </p:nvPr>
        </p:nvSpPr>
        <p:spPr>
          <a:xfrm>
            <a:off x="533400" y="1676400"/>
            <a:ext cx="8077200" cy="5181600"/>
          </a:xfrm>
        </p:spPr>
        <p:txBody>
          <a:bodyPr/>
          <a:lstStyle/>
          <a:p>
            <a:pPr eaLnBrk="1" hangingPunct="1">
              <a:defRPr/>
            </a:pPr>
            <a:r>
              <a:rPr lang="en-US" dirty="0" smtClean="0"/>
              <a:t>The design process should use both ERDs and Normalization procedures. </a:t>
            </a:r>
          </a:p>
          <a:p>
            <a:pPr eaLnBrk="1" hangingPunct="1">
              <a:defRPr/>
            </a:pPr>
            <a:endParaRPr lang="en-US" dirty="0"/>
          </a:p>
          <a:p>
            <a:pPr eaLnBrk="1" hangingPunct="1">
              <a:defRPr/>
            </a:pPr>
            <a:r>
              <a:rPr lang="en-US" dirty="0" smtClean="0"/>
              <a:t>You may need to further refine or add to your ERDs after completing the Normalization process.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2"/>
          </p:nvPr>
        </p:nvSpPr>
        <p:spPr>
          <a:xfrm>
            <a:off x="457200" y="6248400"/>
            <a:ext cx="38862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l"/>
            <a:r>
              <a:rPr lang="en-US" sz="1800" smtClean="0">
                <a:solidFill>
                  <a:srgbClr val="222222"/>
                </a:solidFill>
                <a:latin typeface="Times New Roman" pitchFamily="18" charset="0"/>
              </a:rPr>
              <a:t>Database Systems, 9th Edition</a:t>
            </a:r>
          </a:p>
        </p:txBody>
      </p:sp>
      <p:sp>
        <p:nvSpPr>
          <p:cNvPr id="43011" name="Slide Number Placeholder 4"/>
          <p:cNvSpPr>
            <a:spLocks noGrp="1"/>
          </p:cNvSpPr>
          <p:nvPr>
            <p:ph type="sldNum" sz="quarter" idx="11"/>
          </p:nvPr>
        </p:nvSpPr>
        <p:spPr>
          <a:xfrm>
            <a:off x="6553200" y="6245225"/>
            <a:ext cx="2057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0" hangingPunct="0"/>
            <a:fld id="{F153D61D-0507-4D9E-BCF4-E40061FE34F0}" type="slidenum">
              <a:rPr lang="en-US" sz="1400" smtClean="0">
                <a:latin typeface="Times New Roman" pitchFamily="18" charset="0"/>
              </a:rPr>
              <a:pPr eaLnBrk="0" hangingPunct="0"/>
              <a:t>34</a:t>
            </a:fld>
            <a:endParaRPr lang="en-US" sz="1400" smtClean="0">
              <a:latin typeface="Times New Roman" pitchFamily="18" charset="0"/>
            </a:endParaRPr>
          </a:p>
        </p:txBody>
      </p:sp>
      <p:sp>
        <p:nvSpPr>
          <p:cNvPr id="48133" name="Rectangle 3"/>
          <p:cNvSpPr>
            <a:spLocks noGrp="1" noChangeArrowheads="1"/>
          </p:cNvSpPr>
          <p:nvPr>
            <p:ph type="body" idx="4294967295"/>
          </p:nvPr>
        </p:nvSpPr>
        <p:spPr/>
        <p:txBody>
          <a:bodyPr/>
          <a:lstStyle/>
          <a:p>
            <a:pPr eaLnBrk="1" hangingPunct="1">
              <a:defRPr/>
            </a:pPr>
            <a:r>
              <a:rPr lang="en-US" smtClean="0"/>
              <a:t>Creation of normalized relations is important database design goal</a:t>
            </a:r>
          </a:p>
          <a:p>
            <a:pPr eaLnBrk="1" hangingPunct="1">
              <a:defRPr/>
            </a:pPr>
            <a:r>
              <a:rPr lang="en-US" smtClean="0"/>
              <a:t>Processing requirements should also be a goal</a:t>
            </a:r>
          </a:p>
          <a:p>
            <a:pPr eaLnBrk="1" hangingPunct="1">
              <a:defRPr/>
            </a:pPr>
            <a:r>
              <a:rPr lang="en-US" smtClean="0"/>
              <a:t>If tables decomposed to conform to normalization requirements:</a:t>
            </a:r>
          </a:p>
          <a:p>
            <a:pPr lvl="1" eaLnBrk="1" hangingPunct="1">
              <a:defRPr/>
            </a:pPr>
            <a:r>
              <a:rPr lang="en-US" smtClean="0"/>
              <a:t>Number of database tables expands</a:t>
            </a:r>
          </a:p>
        </p:txBody>
      </p:sp>
      <p:sp>
        <p:nvSpPr>
          <p:cNvPr id="6" name="Rectangle 2"/>
          <p:cNvSpPr txBox="1">
            <a:spLocks noChangeArrowheads="1"/>
          </p:cNvSpPr>
          <p:nvPr/>
        </p:nvSpPr>
        <p:spPr bwMode="auto">
          <a:xfrm>
            <a:off x="457200" y="274638"/>
            <a:ext cx="8229600" cy="1143000"/>
          </a:xfrm>
          <a:prstGeom prst="rect">
            <a:avLst/>
          </a:prstGeom>
          <a:solidFill>
            <a:srgbClr val="660033"/>
          </a:solidFill>
          <a:ln w="9525">
            <a:noFill/>
            <a:miter lim="800000"/>
            <a:headEnd/>
            <a:tailEnd/>
          </a:ln>
          <a:effectLst/>
        </p:spPr>
        <p:txBody>
          <a:bodyPr anchor="ctr"/>
          <a:lst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a:lstStyle>
          <a:p>
            <a:pPr eaLnBrk="1" hangingPunct="1">
              <a:defRPr/>
            </a:pPr>
            <a:r>
              <a:rPr lang="en-US" smtClean="0"/>
              <a:t>Normalization and Database Design (continued)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2"/>
          </p:nvPr>
        </p:nvSpPr>
        <p:spPr>
          <a:xfrm>
            <a:off x="457200" y="6248400"/>
            <a:ext cx="38862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l"/>
            <a:r>
              <a:rPr lang="en-US" sz="1800" smtClean="0">
                <a:solidFill>
                  <a:srgbClr val="222222"/>
                </a:solidFill>
                <a:latin typeface="Times New Roman" pitchFamily="18" charset="0"/>
              </a:rPr>
              <a:t>Database Systems, 9th Edition</a:t>
            </a:r>
          </a:p>
        </p:txBody>
      </p:sp>
      <p:sp>
        <p:nvSpPr>
          <p:cNvPr id="44035" name="Slide Number Placeholder 4"/>
          <p:cNvSpPr>
            <a:spLocks noGrp="1"/>
          </p:cNvSpPr>
          <p:nvPr>
            <p:ph type="sldNum" sz="quarter" idx="11"/>
          </p:nvPr>
        </p:nvSpPr>
        <p:spPr>
          <a:xfrm>
            <a:off x="6553200" y="6245225"/>
            <a:ext cx="2057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0" hangingPunct="0"/>
            <a:fld id="{EF07C5E1-A50E-45A2-BF69-17375DFB99FB}" type="slidenum">
              <a:rPr lang="en-US" sz="1400" smtClean="0">
                <a:latin typeface="Times New Roman" pitchFamily="18" charset="0"/>
              </a:rPr>
              <a:pPr eaLnBrk="0" hangingPunct="0"/>
              <a:t>35</a:t>
            </a:fld>
            <a:endParaRPr lang="en-US" sz="1400" smtClean="0">
              <a:latin typeface="Times New Roman" pitchFamily="18" charset="0"/>
            </a:endParaRPr>
          </a:p>
        </p:txBody>
      </p:sp>
      <p:sp>
        <p:nvSpPr>
          <p:cNvPr id="49157" name="Rectangle 3"/>
          <p:cNvSpPr>
            <a:spLocks noGrp="1" noChangeArrowheads="1"/>
          </p:cNvSpPr>
          <p:nvPr>
            <p:ph type="body" idx="4294967295"/>
          </p:nvPr>
        </p:nvSpPr>
        <p:spPr/>
        <p:txBody>
          <a:bodyPr/>
          <a:lstStyle/>
          <a:p>
            <a:pPr eaLnBrk="1" hangingPunct="1">
              <a:lnSpc>
                <a:spcPct val="90000"/>
              </a:lnSpc>
              <a:defRPr/>
            </a:pPr>
            <a:r>
              <a:rPr lang="en-US" dirty="0" smtClean="0"/>
              <a:t>Defects </a:t>
            </a:r>
            <a:r>
              <a:rPr lang="en-US" dirty="0" smtClean="0"/>
              <a:t>of </a:t>
            </a:r>
            <a:r>
              <a:rPr lang="en-US" dirty="0" err="1" smtClean="0"/>
              <a:t>unnormalized</a:t>
            </a:r>
            <a:r>
              <a:rPr lang="en-US" dirty="0" smtClean="0"/>
              <a:t> tables:</a:t>
            </a:r>
          </a:p>
          <a:p>
            <a:pPr lvl="1" eaLnBrk="1" hangingPunct="1">
              <a:lnSpc>
                <a:spcPct val="90000"/>
              </a:lnSpc>
              <a:defRPr/>
            </a:pPr>
            <a:r>
              <a:rPr lang="en-US" dirty="0" smtClean="0"/>
              <a:t>Data updates are less efficient because tables are larger</a:t>
            </a:r>
          </a:p>
          <a:p>
            <a:pPr lvl="1" eaLnBrk="1" hangingPunct="1">
              <a:lnSpc>
                <a:spcPct val="90000"/>
              </a:lnSpc>
              <a:defRPr/>
            </a:pPr>
            <a:r>
              <a:rPr lang="en-US" dirty="0" smtClean="0"/>
              <a:t>Indexing is more cumbersome</a:t>
            </a:r>
          </a:p>
          <a:p>
            <a:pPr lvl="1" eaLnBrk="1" hangingPunct="1">
              <a:lnSpc>
                <a:spcPct val="90000"/>
              </a:lnSpc>
              <a:defRPr/>
            </a:pPr>
            <a:r>
              <a:rPr lang="en-US" dirty="0" smtClean="0"/>
              <a:t>No simple strategies for creating virtual tables known as views</a:t>
            </a:r>
          </a:p>
          <a:p>
            <a:pPr eaLnBrk="1" hangingPunct="1">
              <a:lnSpc>
                <a:spcPct val="90000"/>
              </a:lnSpc>
              <a:defRPr/>
            </a:pPr>
            <a:endParaRPr lang="en-US" dirty="0" smtClean="0"/>
          </a:p>
        </p:txBody>
      </p:sp>
      <p:sp>
        <p:nvSpPr>
          <p:cNvPr id="6" name="Rectangle 2"/>
          <p:cNvSpPr txBox="1">
            <a:spLocks noChangeArrowheads="1"/>
          </p:cNvSpPr>
          <p:nvPr/>
        </p:nvSpPr>
        <p:spPr bwMode="auto">
          <a:xfrm>
            <a:off x="463550" y="152400"/>
            <a:ext cx="8229600" cy="1143000"/>
          </a:xfrm>
          <a:prstGeom prst="rect">
            <a:avLst/>
          </a:prstGeom>
          <a:solidFill>
            <a:srgbClr val="660033"/>
          </a:solidFill>
          <a:ln w="9525">
            <a:noFill/>
            <a:miter lim="800000"/>
            <a:headEnd/>
            <a:tailEnd/>
          </a:ln>
          <a:effectLst/>
        </p:spPr>
        <p:txBody>
          <a:bodyPr anchor="ctr"/>
          <a:lst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a:lstStyle>
          <a:p>
            <a:pPr eaLnBrk="1" hangingPunct="1">
              <a:defRPr/>
            </a:pPr>
            <a:r>
              <a:rPr lang="en-US" smtClean="0"/>
              <a:t>Normalization and Database Design (continued)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a:solidFill>
            <a:srgbClr val="660033"/>
          </a:solidFill>
        </p:spPr>
        <p:txBody>
          <a:bodyPr/>
          <a:lstStyle/>
          <a:p>
            <a:r>
              <a:rPr lang="en-CA" dirty="0" smtClean="0"/>
              <a:t>Next Step</a:t>
            </a:r>
            <a:endParaRPr lang="en-CA" dirty="0"/>
          </a:p>
        </p:txBody>
      </p:sp>
      <p:sp>
        <p:nvSpPr>
          <p:cNvPr id="3" name="Content Placeholder 2"/>
          <p:cNvSpPr>
            <a:spLocks noGrp="1"/>
          </p:cNvSpPr>
          <p:nvPr>
            <p:ph idx="1"/>
          </p:nvPr>
        </p:nvSpPr>
        <p:spPr>
          <a:xfrm>
            <a:off x="457200" y="838200"/>
            <a:ext cx="8229600" cy="5562600"/>
          </a:xfrm>
        </p:spPr>
        <p:txBody>
          <a:bodyPr/>
          <a:lstStyle/>
          <a:p>
            <a:r>
              <a:rPr lang="en-CA" sz="2400" dirty="0" smtClean="0"/>
              <a:t>With our entities normalised and all our relationships defined we are ready to implementing our design in an RDBMS </a:t>
            </a:r>
            <a:r>
              <a:rPr lang="en-CA" sz="2400" b="1" i="1" dirty="0" smtClean="0"/>
              <a:t>(Internal Model)</a:t>
            </a:r>
          </a:p>
          <a:p>
            <a:r>
              <a:rPr lang="en-CA" sz="2400" dirty="0" smtClean="0"/>
              <a:t>Entities  -&gt; Tables</a:t>
            </a:r>
          </a:p>
          <a:p>
            <a:r>
              <a:rPr lang="en-CA" sz="2400" dirty="0" smtClean="0"/>
              <a:t>Attributes -&gt; Columns within Tables</a:t>
            </a:r>
          </a:p>
          <a:p>
            <a:r>
              <a:rPr lang="en-CA" sz="2400" dirty="0" smtClean="0"/>
              <a:t>Entity Integrity is  are implemented by creating Indexes for Primary Keys which guarantee uniqueness and non null values</a:t>
            </a:r>
          </a:p>
          <a:p>
            <a:r>
              <a:rPr lang="en-CA" sz="2400" dirty="0" smtClean="0"/>
              <a:t>Referential Integrity is implemented by creating references  between PKs and FKs. Once implemented the Internal Model guarantees no violations (PK existence for FK updates, non removal of PK rows where records(s) exist in child table)</a:t>
            </a:r>
          </a:p>
          <a:p>
            <a:r>
              <a:rPr lang="en-CA" sz="2400" dirty="0" smtClean="0"/>
              <a:t>Other constraints (including Non Nulls and default values)are registered at table creation/alter  and are automatically guaranteed by the internal model.</a:t>
            </a:r>
            <a:endParaRPr lang="en-CA" sz="2400" dirty="0"/>
          </a:p>
        </p:txBody>
      </p:sp>
      <p:sp>
        <p:nvSpPr>
          <p:cNvPr id="4" name="Oval 3"/>
          <p:cNvSpPr/>
          <p:nvPr/>
        </p:nvSpPr>
        <p:spPr bwMode="auto">
          <a:xfrm>
            <a:off x="7620000" y="6054969"/>
            <a:ext cx="1447800" cy="7620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2800" b="0" i="0" u="none" strike="noStrike" cap="none" normalizeH="0" baseline="0" dirty="0" smtClean="0">
                <a:ln>
                  <a:noFill/>
                </a:ln>
                <a:solidFill>
                  <a:schemeClr val="tx1"/>
                </a:solidFill>
                <a:effectLst/>
                <a:latin typeface="Garamond" pitchFamily="18" charset="0"/>
              </a:rPr>
              <a:t>Exam</a:t>
            </a:r>
          </a:p>
        </p:txBody>
      </p:sp>
    </p:spTree>
    <p:extLst>
      <p:ext uri="{BB962C8B-B14F-4D97-AF65-F5344CB8AC3E}">
        <p14:creationId xmlns:p14="http://schemas.microsoft.com/office/powerpoint/2010/main" val="24708105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2"/>
          </p:nvPr>
        </p:nvSpPr>
        <p:spPr>
          <a:xfrm>
            <a:off x="457200" y="6248400"/>
            <a:ext cx="38862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l"/>
            <a:r>
              <a:rPr lang="en-US" sz="1800" smtClean="0">
                <a:solidFill>
                  <a:srgbClr val="222222"/>
                </a:solidFill>
                <a:latin typeface="Times New Roman" pitchFamily="18" charset="0"/>
              </a:rPr>
              <a:t>Database Systems, 9th Edition</a:t>
            </a:r>
          </a:p>
        </p:txBody>
      </p:sp>
      <p:sp>
        <p:nvSpPr>
          <p:cNvPr id="45059" name="Slide Number Placeholder 4"/>
          <p:cNvSpPr>
            <a:spLocks noGrp="1"/>
          </p:cNvSpPr>
          <p:nvPr>
            <p:ph type="sldNum" sz="quarter" idx="11"/>
          </p:nvPr>
        </p:nvSpPr>
        <p:spPr>
          <a:xfrm>
            <a:off x="6553200" y="6245225"/>
            <a:ext cx="2057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0" hangingPunct="0"/>
            <a:fld id="{0C3E6D6A-30A1-48A4-B18D-4E3A5FAE2D76}" type="slidenum">
              <a:rPr lang="en-US" sz="1400" smtClean="0">
                <a:latin typeface="Times New Roman" pitchFamily="18" charset="0"/>
              </a:rPr>
              <a:pPr eaLnBrk="0" hangingPunct="0"/>
              <a:t>37</a:t>
            </a:fld>
            <a:endParaRPr lang="en-US" sz="1400" smtClean="0">
              <a:latin typeface="Times New Roman" pitchFamily="18" charset="0"/>
            </a:endParaRPr>
          </a:p>
        </p:txBody>
      </p:sp>
      <p:sp>
        <p:nvSpPr>
          <p:cNvPr id="50180" name="Rectangle 2"/>
          <p:cNvSpPr>
            <a:spLocks noGrp="1" noChangeArrowheads="1"/>
          </p:cNvSpPr>
          <p:nvPr>
            <p:ph type="title" idx="4294967295"/>
          </p:nvPr>
        </p:nvSpPr>
        <p:spPr>
          <a:xfrm>
            <a:off x="457200" y="274638"/>
            <a:ext cx="8229600" cy="563562"/>
          </a:xfrm>
          <a:solidFill>
            <a:srgbClr val="660033"/>
          </a:solidFill>
        </p:spPr>
        <p:txBody>
          <a:bodyPr/>
          <a:lstStyle/>
          <a:p>
            <a:pPr eaLnBrk="1" hangingPunct="1">
              <a:defRPr/>
            </a:pPr>
            <a:r>
              <a:rPr lang="en-US" sz="4000" smtClean="0"/>
              <a:t>Summary</a:t>
            </a:r>
          </a:p>
        </p:txBody>
      </p:sp>
      <p:sp>
        <p:nvSpPr>
          <p:cNvPr id="50181" name="Rectangle 3"/>
          <p:cNvSpPr>
            <a:spLocks noGrp="1" noChangeArrowheads="1"/>
          </p:cNvSpPr>
          <p:nvPr>
            <p:ph type="body" idx="4294967295"/>
          </p:nvPr>
        </p:nvSpPr>
        <p:spPr/>
        <p:txBody>
          <a:bodyPr/>
          <a:lstStyle/>
          <a:p>
            <a:pPr eaLnBrk="1" hangingPunct="1">
              <a:defRPr/>
            </a:pPr>
            <a:r>
              <a:rPr lang="en-US" smtClean="0"/>
              <a:t>Normalization is used to minimize data redundancies</a:t>
            </a:r>
          </a:p>
          <a:p>
            <a:pPr eaLnBrk="1" hangingPunct="1">
              <a:defRPr/>
            </a:pPr>
            <a:r>
              <a:rPr lang="en-US" smtClean="0"/>
              <a:t>First three normal forms (1NF, 2NF, and 3NF) are most commonly encountered</a:t>
            </a:r>
          </a:p>
          <a:p>
            <a:pPr eaLnBrk="1" hangingPunct="1">
              <a:defRPr/>
            </a:pPr>
            <a:r>
              <a:rPr lang="en-US" smtClean="0"/>
              <a:t>Table is in 1NF when:</a:t>
            </a:r>
          </a:p>
          <a:p>
            <a:pPr lvl="1" eaLnBrk="1" hangingPunct="1">
              <a:defRPr/>
            </a:pPr>
            <a:r>
              <a:rPr lang="en-US" smtClean="0"/>
              <a:t>All key attributes are defined</a:t>
            </a:r>
          </a:p>
          <a:p>
            <a:pPr lvl="1" eaLnBrk="1" hangingPunct="1">
              <a:defRPr/>
            </a:pPr>
            <a:r>
              <a:rPr lang="en-US" smtClean="0"/>
              <a:t>All remaining attributes are dependent on primary key</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2"/>
          </p:nvPr>
        </p:nvSpPr>
        <p:spPr>
          <a:xfrm>
            <a:off x="457200" y="6248400"/>
            <a:ext cx="38862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l"/>
            <a:r>
              <a:rPr lang="en-US" sz="1800" smtClean="0">
                <a:solidFill>
                  <a:srgbClr val="222222"/>
                </a:solidFill>
                <a:latin typeface="Times New Roman" pitchFamily="18" charset="0"/>
              </a:rPr>
              <a:t>Database Systems, 9th Edition</a:t>
            </a:r>
          </a:p>
        </p:txBody>
      </p:sp>
      <p:sp>
        <p:nvSpPr>
          <p:cNvPr id="46083" name="Slide Number Placeholder 4"/>
          <p:cNvSpPr>
            <a:spLocks noGrp="1"/>
          </p:cNvSpPr>
          <p:nvPr>
            <p:ph type="sldNum" sz="quarter" idx="11"/>
          </p:nvPr>
        </p:nvSpPr>
        <p:spPr>
          <a:xfrm>
            <a:off x="6553200" y="6245225"/>
            <a:ext cx="2057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0" hangingPunct="0"/>
            <a:fld id="{0FE774B8-539C-4617-9525-A99A05774745}" type="slidenum">
              <a:rPr lang="en-US" sz="1400" smtClean="0">
                <a:latin typeface="Times New Roman" pitchFamily="18" charset="0"/>
              </a:rPr>
              <a:pPr eaLnBrk="0" hangingPunct="0"/>
              <a:t>38</a:t>
            </a:fld>
            <a:endParaRPr lang="en-US" sz="1400" smtClean="0">
              <a:latin typeface="Times New Roman" pitchFamily="18" charset="0"/>
            </a:endParaRPr>
          </a:p>
        </p:txBody>
      </p:sp>
      <p:sp>
        <p:nvSpPr>
          <p:cNvPr id="51204" name="Rectangle 2"/>
          <p:cNvSpPr>
            <a:spLocks noGrp="1" noChangeArrowheads="1"/>
          </p:cNvSpPr>
          <p:nvPr>
            <p:ph type="title" idx="4294967295"/>
          </p:nvPr>
        </p:nvSpPr>
        <p:spPr>
          <a:solidFill>
            <a:srgbClr val="660033"/>
          </a:solidFill>
        </p:spPr>
        <p:txBody>
          <a:bodyPr/>
          <a:lstStyle/>
          <a:p>
            <a:pPr eaLnBrk="1" hangingPunct="1">
              <a:defRPr/>
            </a:pPr>
            <a:r>
              <a:rPr lang="en-US" smtClean="0"/>
              <a:t>Summary (continued)</a:t>
            </a:r>
          </a:p>
        </p:txBody>
      </p:sp>
      <p:sp>
        <p:nvSpPr>
          <p:cNvPr id="51205" name="Rectangle 3"/>
          <p:cNvSpPr>
            <a:spLocks noGrp="1" noChangeArrowheads="1"/>
          </p:cNvSpPr>
          <p:nvPr>
            <p:ph type="body" idx="4294967295"/>
          </p:nvPr>
        </p:nvSpPr>
        <p:spPr/>
        <p:txBody>
          <a:bodyPr/>
          <a:lstStyle/>
          <a:p>
            <a:pPr eaLnBrk="1" hangingPunct="1">
              <a:defRPr/>
            </a:pPr>
            <a:r>
              <a:rPr lang="en-US" sz="3000" smtClean="0"/>
              <a:t>Table is in 2NF when it is in 1NF and contains no partial dependencies</a:t>
            </a:r>
          </a:p>
          <a:p>
            <a:pPr eaLnBrk="1" hangingPunct="1">
              <a:defRPr/>
            </a:pPr>
            <a:r>
              <a:rPr lang="en-US" sz="3000" smtClean="0"/>
              <a:t>Table is in 3NF when it is in 2NF and contains no transitive dependencies</a:t>
            </a:r>
          </a:p>
          <a:p>
            <a:pPr eaLnBrk="1" hangingPunct="1">
              <a:defRPr/>
            </a:pPr>
            <a:r>
              <a:rPr lang="en-US" sz="3000" smtClean="0"/>
              <a:t>Table that is not in 3NF may be split into new tables until all of the tables meet 3NF requirements</a:t>
            </a:r>
          </a:p>
          <a:p>
            <a:pPr eaLnBrk="1" hangingPunct="1">
              <a:defRPr/>
            </a:pPr>
            <a:r>
              <a:rPr lang="en-US" sz="3000" smtClean="0"/>
              <a:t>Normalization is important part—but only part—of the design process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2"/>
          </p:nvPr>
        </p:nvSpPr>
        <p:spPr>
          <a:xfrm>
            <a:off x="457200" y="6248400"/>
            <a:ext cx="38862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l"/>
            <a:r>
              <a:rPr lang="en-US" sz="1800" smtClean="0">
                <a:solidFill>
                  <a:srgbClr val="222222"/>
                </a:solidFill>
                <a:latin typeface="Times New Roman" pitchFamily="18" charset="0"/>
              </a:rPr>
              <a:t>Database Systems, 9th Edition</a:t>
            </a:r>
          </a:p>
        </p:txBody>
      </p:sp>
      <p:sp>
        <p:nvSpPr>
          <p:cNvPr id="47107" name="Slide Number Placeholder 4"/>
          <p:cNvSpPr>
            <a:spLocks noGrp="1"/>
          </p:cNvSpPr>
          <p:nvPr>
            <p:ph type="sldNum" sz="quarter" idx="11"/>
          </p:nvPr>
        </p:nvSpPr>
        <p:spPr>
          <a:xfrm>
            <a:off x="6553200" y="6245225"/>
            <a:ext cx="2057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0" hangingPunct="0"/>
            <a:fld id="{80FBE345-B950-4DCD-A0C1-31AFE356F64F}" type="slidenum">
              <a:rPr lang="en-US" sz="1400" smtClean="0">
                <a:latin typeface="Times New Roman" pitchFamily="18" charset="0"/>
              </a:rPr>
              <a:pPr eaLnBrk="0" hangingPunct="0"/>
              <a:t>39</a:t>
            </a:fld>
            <a:endParaRPr lang="en-US" sz="1400" smtClean="0">
              <a:latin typeface="Times New Roman" pitchFamily="18" charset="0"/>
            </a:endParaRPr>
          </a:p>
        </p:txBody>
      </p:sp>
      <p:sp>
        <p:nvSpPr>
          <p:cNvPr id="52228" name="Rectangle 2"/>
          <p:cNvSpPr>
            <a:spLocks noGrp="1" noChangeArrowheads="1"/>
          </p:cNvSpPr>
          <p:nvPr>
            <p:ph type="title" idx="4294967295"/>
          </p:nvPr>
        </p:nvSpPr>
        <p:spPr>
          <a:solidFill>
            <a:srgbClr val="660033"/>
          </a:solidFill>
        </p:spPr>
        <p:txBody>
          <a:bodyPr/>
          <a:lstStyle/>
          <a:p>
            <a:pPr eaLnBrk="1" hangingPunct="1">
              <a:defRPr/>
            </a:pPr>
            <a:r>
              <a:rPr lang="en-US" smtClean="0"/>
              <a:t>Summary (continued)</a:t>
            </a:r>
          </a:p>
        </p:txBody>
      </p:sp>
      <p:sp>
        <p:nvSpPr>
          <p:cNvPr id="52229" name="Rectangle 3"/>
          <p:cNvSpPr>
            <a:spLocks noGrp="1" noChangeArrowheads="1"/>
          </p:cNvSpPr>
          <p:nvPr>
            <p:ph type="body" idx="4294967295"/>
          </p:nvPr>
        </p:nvSpPr>
        <p:spPr>
          <a:xfrm>
            <a:off x="378069" y="1905000"/>
            <a:ext cx="8229600" cy="3886200"/>
          </a:xfrm>
        </p:spPr>
        <p:txBody>
          <a:bodyPr/>
          <a:lstStyle/>
          <a:p>
            <a:pPr eaLnBrk="1" hangingPunct="1">
              <a:lnSpc>
                <a:spcPct val="90000"/>
              </a:lnSpc>
              <a:defRPr/>
            </a:pPr>
            <a:r>
              <a:rPr lang="en-US" dirty="0" smtClean="0"/>
              <a:t>Tables are sometimes </a:t>
            </a:r>
            <a:r>
              <a:rPr lang="en-US" dirty="0" err="1" smtClean="0"/>
              <a:t>denormalized</a:t>
            </a:r>
            <a:r>
              <a:rPr lang="en-US" dirty="0" smtClean="0"/>
              <a:t> to yield less I/O, which increases processing speed</a:t>
            </a:r>
          </a:p>
        </p:txBody>
      </p:sp>
      <p:sp>
        <p:nvSpPr>
          <p:cNvPr id="6" name="Oval 5"/>
          <p:cNvSpPr/>
          <p:nvPr/>
        </p:nvSpPr>
        <p:spPr bwMode="auto">
          <a:xfrm>
            <a:off x="1679331" y="3352800"/>
            <a:ext cx="5181600" cy="685800"/>
          </a:xfrm>
          <a:prstGeom prst="ellipse">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a:lstStyle/>
          <a:p>
            <a:pPr>
              <a:defRPr/>
            </a:pPr>
            <a:r>
              <a:rPr lang="en-CA" sz="2400" dirty="0"/>
              <a:t>Please read all of Chapter 6</a:t>
            </a:r>
          </a:p>
        </p:txBody>
      </p:sp>
      <p:sp>
        <p:nvSpPr>
          <p:cNvPr id="2" name="Rectangle 1"/>
          <p:cNvSpPr/>
          <p:nvPr/>
        </p:nvSpPr>
        <p:spPr bwMode="auto">
          <a:xfrm>
            <a:off x="228600" y="4572000"/>
            <a:ext cx="8610600" cy="8001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CA" sz="2400" dirty="0" smtClean="0"/>
              <a:t>A good technical read on Normal forms for those who are interested   </a:t>
            </a:r>
            <a:r>
              <a:rPr lang="en-CA" sz="2400" b="1" dirty="0" smtClean="0">
                <a:solidFill>
                  <a:srgbClr val="FFFF00"/>
                </a:solidFill>
              </a:rPr>
              <a:t>http</a:t>
            </a:r>
            <a:r>
              <a:rPr lang="en-CA" sz="2400" b="1" dirty="0">
                <a:solidFill>
                  <a:srgbClr val="FFFF00"/>
                </a:solidFill>
              </a:rPr>
              <a:t>://www.bkent.net/Doc/simple5.htm</a:t>
            </a:r>
            <a:endParaRPr kumimoji="0" lang="en-CA" sz="2400" b="1" i="0" u="none" strike="noStrike" cap="none" normalizeH="0" baseline="0" dirty="0" smtClean="0">
              <a:ln>
                <a:noFill/>
              </a:ln>
              <a:solidFill>
                <a:srgbClr val="FFFF00"/>
              </a:solidFill>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2"/>
          </p:nvPr>
        </p:nvSpPr>
        <p:spPr>
          <a:xfrm>
            <a:off x="457200" y="6248400"/>
            <a:ext cx="38862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l"/>
            <a:r>
              <a:rPr lang="en-US" sz="1800" smtClean="0">
                <a:solidFill>
                  <a:srgbClr val="222222"/>
                </a:solidFill>
                <a:latin typeface="Times New Roman" pitchFamily="18" charset="0"/>
              </a:rPr>
              <a:t>Database Systems, 9th Edition</a:t>
            </a:r>
          </a:p>
        </p:txBody>
      </p:sp>
      <p:sp>
        <p:nvSpPr>
          <p:cNvPr id="6147" name="Slide Number Placeholder 4"/>
          <p:cNvSpPr>
            <a:spLocks noGrp="1"/>
          </p:cNvSpPr>
          <p:nvPr>
            <p:ph type="sldNum" sz="quarter" idx="11"/>
          </p:nvPr>
        </p:nvSpPr>
        <p:spPr>
          <a:xfrm>
            <a:off x="6553200" y="6245225"/>
            <a:ext cx="2057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0" hangingPunct="0"/>
            <a:fld id="{6143D875-41AE-4D96-B397-91E791BEF1B9}" type="slidenum">
              <a:rPr lang="en-US" sz="1400" smtClean="0">
                <a:latin typeface="Times New Roman" pitchFamily="18" charset="0"/>
              </a:rPr>
              <a:pPr eaLnBrk="0" hangingPunct="0"/>
              <a:t>4</a:t>
            </a:fld>
            <a:endParaRPr lang="en-US" sz="1400" smtClean="0">
              <a:latin typeface="Times New Roman" pitchFamily="18" charset="0"/>
            </a:endParaRPr>
          </a:p>
        </p:txBody>
      </p:sp>
      <p:sp>
        <p:nvSpPr>
          <p:cNvPr id="5124" name="Rectangle 1026"/>
          <p:cNvSpPr>
            <a:spLocks noGrp="1" noChangeArrowheads="1"/>
          </p:cNvSpPr>
          <p:nvPr>
            <p:ph type="title" idx="4294967295"/>
          </p:nvPr>
        </p:nvSpPr>
        <p:spPr>
          <a:solidFill>
            <a:srgbClr val="660033"/>
          </a:solidFill>
        </p:spPr>
        <p:txBody>
          <a:bodyPr/>
          <a:lstStyle/>
          <a:p>
            <a:pPr eaLnBrk="1" hangingPunct="1">
              <a:defRPr/>
            </a:pPr>
            <a:r>
              <a:rPr lang="en-US" smtClean="0"/>
              <a:t>Database Tables and Normalization (continued)</a:t>
            </a:r>
          </a:p>
        </p:txBody>
      </p:sp>
      <p:sp>
        <p:nvSpPr>
          <p:cNvPr id="5125" name="Rectangle 1027"/>
          <p:cNvSpPr>
            <a:spLocks noGrp="1" noChangeArrowheads="1"/>
          </p:cNvSpPr>
          <p:nvPr>
            <p:ph type="body" idx="4294967295"/>
          </p:nvPr>
        </p:nvSpPr>
        <p:spPr/>
        <p:txBody>
          <a:bodyPr/>
          <a:lstStyle/>
          <a:p>
            <a:pPr eaLnBrk="1" hangingPunct="1">
              <a:defRPr/>
            </a:pPr>
            <a:r>
              <a:rPr lang="en-US" dirty="0" smtClean="0"/>
              <a:t>Normalization (continued)</a:t>
            </a:r>
          </a:p>
          <a:p>
            <a:pPr lvl="1" eaLnBrk="1" hangingPunct="1">
              <a:defRPr/>
            </a:pPr>
            <a:r>
              <a:rPr lang="en-US" dirty="0" smtClean="0"/>
              <a:t>2NF is better than 1NF; 3NF is better than 2NF</a:t>
            </a:r>
          </a:p>
          <a:p>
            <a:pPr lvl="1" eaLnBrk="1" hangingPunct="1">
              <a:defRPr/>
            </a:pPr>
            <a:r>
              <a:rPr lang="en-US" dirty="0" smtClean="0"/>
              <a:t>For most business database design purposes, 3NF is as far as we need to go</a:t>
            </a:r>
            <a:r>
              <a:rPr lang="en-US" dirty="0" smtClean="0"/>
              <a:t>.</a:t>
            </a:r>
          </a:p>
          <a:p>
            <a:pPr lvl="1" eaLnBrk="1" hangingPunct="1">
              <a:defRPr/>
            </a:pPr>
            <a:endParaRPr lang="en-US" dirty="0" smtClean="0"/>
          </a:p>
          <a:p>
            <a:pPr lvl="1" eaLnBrk="1" hangingPunct="1">
              <a:defRPr/>
            </a:pPr>
            <a:r>
              <a:rPr lang="en-US" dirty="0" smtClean="0"/>
              <a:t>Highest level of normalization are possible but may not be </a:t>
            </a:r>
            <a:r>
              <a:rPr lang="en-US" dirty="0" smtClean="0"/>
              <a:t>desirable</a:t>
            </a:r>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rrowheads="1"/>
          </p:cNvSpPr>
          <p:nvPr>
            <p:ph type="title"/>
          </p:nvPr>
        </p:nvSpPr>
        <p:spPr>
          <a:xfrm>
            <a:off x="457200" y="274638"/>
            <a:ext cx="8229600" cy="715962"/>
          </a:xfrm>
          <a:solidFill>
            <a:srgbClr val="660033"/>
          </a:solidFill>
        </p:spPr>
        <p:txBody>
          <a:bodyPr/>
          <a:lstStyle/>
          <a:p>
            <a:pPr eaLnBrk="1" hangingPunct="1">
              <a:defRPr/>
            </a:pPr>
            <a:r>
              <a:rPr lang="en-US" sz="4000" smtClean="0"/>
              <a:t>Data Warehousing</a:t>
            </a:r>
          </a:p>
        </p:txBody>
      </p:sp>
      <p:sp>
        <p:nvSpPr>
          <p:cNvPr id="129027" name="Rectangle 3"/>
          <p:cNvSpPr>
            <a:spLocks noGrp="1" noChangeArrowheads="1"/>
          </p:cNvSpPr>
          <p:nvPr>
            <p:ph type="body" idx="1"/>
          </p:nvPr>
        </p:nvSpPr>
        <p:spPr>
          <a:xfrm>
            <a:off x="457200" y="1219200"/>
            <a:ext cx="8229600" cy="4525963"/>
          </a:xfrm>
        </p:spPr>
        <p:txBody>
          <a:bodyPr/>
          <a:lstStyle/>
          <a:p>
            <a:pPr eaLnBrk="1" hangingPunct="1">
              <a:lnSpc>
                <a:spcPct val="90000"/>
              </a:lnSpc>
              <a:defRPr/>
            </a:pPr>
            <a:r>
              <a:rPr lang="en-US" sz="2800" smtClean="0"/>
              <a:t>This is covered in Chapter 13</a:t>
            </a:r>
          </a:p>
          <a:p>
            <a:pPr eaLnBrk="1" hangingPunct="1">
              <a:lnSpc>
                <a:spcPct val="90000"/>
              </a:lnSpc>
              <a:defRPr/>
            </a:pPr>
            <a:endParaRPr lang="en-US" sz="2800" smtClean="0"/>
          </a:p>
          <a:p>
            <a:pPr eaLnBrk="1" hangingPunct="1">
              <a:lnSpc>
                <a:spcPct val="90000"/>
              </a:lnSpc>
              <a:defRPr/>
            </a:pPr>
            <a:r>
              <a:rPr lang="en-US" sz="2800" smtClean="0"/>
              <a:t>You need to read this chapter in your own time (Student Home Study Module)</a:t>
            </a:r>
          </a:p>
          <a:p>
            <a:pPr eaLnBrk="1" hangingPunct="1">
              <a:lnSpc>
                <a:spcPct val="90000"/>
              </a:lnSpc>
              <a:defRPr/>
            </a:pPr>
            <a:endParaRPr lang="en-US" sz="2800" smtClean="0"/>
          </a:p>
          <a:p>
            <a:pPr eaLnBrk="1" hangingPunct="1">
              <a:lnSpc>
                <a:spcPct val="90000"/>
              </a:lnSpc>
              <a:defRPr/>
            </a:pPr>
            <a:r>
              <a:rPr lang="en-US" sz="2800" smtClean="0"/>
              <a:t>No Discussion questions questions on this topic</a:t>
            </a:r>
          </a:p>
          <a:p>
            <a:pPr eaLnBrk="1" hangingPunct="1">
              <a:lnSpc>
                <a:spcPct val="90000"/>
              </a:lnSpc>
              <a:defRPr/>
            </a:pPr>
            <a:endParaRPr lang="en-US" sz="2800" smtClean="0"/>
          </a:p>
          <a:p>
            <a:pPr eaLnBrk="1" hangingPunct="1">
              <a:lnSpc>
                <a:spcPct val="90000"/>
              </a:lnSpc>
              <a:defRPr/>
            </a:pPr>
            <a:r>
              <a:rPr lang="en-US" sz="2800" smtClean="0"/>
              <a:t>Any  possible questions on this topic will be taken from the summary given on the chapter and is to be found on page 564. (just one page!)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rrowheads="1"/>
          </p:cNvSpPr>
          <p:nvPr>
            <p:ph type="title"/>
          </p:nvPr>
        </p:nvSpPr>
        <p:spPr>
          <a:xfrm>
            <a:off x="457200" y="274638"/>
            <a:ext cx="8229600" cy="639762"/>
          </a:xfrm>
          <a:solidFill>
            <a:srgbClr val="00B050"/>
          </a:solidFill>
        </p:spPr>
        <p:txBody>
          <a:bodyPr/>
          <a:lstStyle/>
          <a:p>
            <a:pPr eaLnBrk="1" hangingPunct="1">
              <a:defRPr/>
            </a:pPr>
            <a:r>
              <a:rPr lang="en-US" sz="3600" dirty="0" smtClean="0"/>
              <a:t>Normalization – Class/Group Exercise</a:t>
            </a:r>
          </a:p>
        </p:txBody>
      </p:sp>
      <p:sp>
        <p:nvSpPr>
          <p:cNvPr id="131075" name="Rectangle 3"/>
          <p:cNvSpPr>
            <a:spLocks noGrp="1" noChangeArrowheads="1"/>
          </p:cNvSpPr>
          <p:nvPr>
            <p:ph type="body" idx="1"/>
          </p:nvPr>
        </p:nvSpPr>
        <p:spPr>
          <a:xfrm>
            <a:off x="457200" y="1066800"/>
            <a:ext cx="8305800" cy="5562600"/>
          </a:xfrm>
        </p:spPr>
        <p:txBody>
          <a:bodyPr/>
          <a:lstStyle/>
          <a:p>
            <a:pPr eaLnBrk="1" hangingPunct="1">
              <a:defRPr/>
            </a:pPr>
            <a:r>
              <a:rPr lang="en-US" dirty="0" smtClean="0"/>
              <a:t>Let’s take a break. </a:t>
            </a:r>
          </a:p>
          <a:p>
            <a:pPr eaLnBrk="1" hangingPunct="1">
              <a:defRPr/>
            </a:pPr>
            <a:r>
              <a:rPr lang="en-US" dirty="0" smtClean="0"/>
              <a:t>Back at:</a:t>
            </a:r>
          </a:p>
          <a:p>
            <a:pPr eaLnBrk="1" hangingPunct="1">
              <a:defRPr/>
            </a:pPr>
            <a:endParaRPr lang="en-US" dirty="0" smtClean="0"/>
          </a:p>
          <a:p>
            <a:pPr eaLnBrk="1" hangingPunct="1">
              <a:defRPr/>
            </a:pPr>
            <a:r>
              <a:rPr lang="en-US" dirty="0" smtClean="0"/>
              <a:t>When we come back, work on the class group exercise.</a:t>
            </a:r>
          </a:p>
          <a:p>
            <a:pPr eaLnBrk="1" hangingPunct="1">
              <a:defRPr/>
            </a:pPr>
            <a:endParaRPr lang="en-US" dirty="0" smtClean="0"/>
          </a:p>
          <a:p>
            <a:pPr eaLnBrk="1" hangingPunct="1">
              <a:defRPr/>
            </a:pPr>
            <a:r>
              <a:rPr lang="en-US" dirty="0" smtClean="0"/>
              <a:t>Chapter 6 Problems: Question 3</a:t>
            </a:r>
          </a:p>
          <a:p>
            <a:pPr lvl="2" eaLnBrk="1" hangingPunct="1">
              <a:defRPr/>
            </a:pPr>
            <a:endParaRPr lang="en-US" dirty="0" smtClean="0"/>
          </a:p>
          <a:p>
            <a:pPr eaLnBrk="1" hangingPunct="1">
              <a:defRPr/>
            </a:pPr>
            <a:r>
              <a:rPr lang="en-US" dirty="0" smtClean="0"/>
              <a:t>Answers on separate slides – to come.</a:t>
            </a:r>
          </a:p>
          <a:p>
            <a:pPr eaLnBrk="1" hangingPunct="1">
              <a:buFont typeface="Wingdings" pitchFamily="2" charset="2"/>
              <a:buNone/>
              <a:defRPr/>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2"/>
          </p:nvPr>
        </p:nvSpPr>
        <p:spPr>
          <a:xfrm>
            <a:off x="457200" y="6248400"/>
            <a:ext cx="38862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l"/>
            <a:r>
              <a:rPr lang="en-US" sz="1800" smtClean="0">
                <a:solidFill>
                  <a:srgbClr val="222222"/>
                </a:solidFill>
                <a:latin typeface="Times New Roman" pitchFamily="18" charset="0"/>
              </a:rPr>
              <a:t>Database Systems, 9th Edition</a:t>
            </a:r>
          </a:p>
        </p:txBody>
      </p:sp>
      <p:sp>
        <p:nvSpPr>
          <p:cNvPr id="11267" name="Slide Number Placeholder 4"/>
          <p:cNvSpPr>
            <a:spLocks noGrp="1"/>
          </p:cNvSpPr>
          <p:nvPr>
            <p:ph type="sldNum" sz="quarter" idx="11"/>
          </p:nvPr>
        </p:nvSpPr>
        <p:spPr>
          <a:xfrm>
            <a:off x="6553200" y="6245225"/>
            <a:ext cx="2057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0" hangingPunct="0"/>
            <a:fld id="{09EDFEB3-7CE7-4856-B9DF-56CF2DADC4D7}" type="slidenum">
              <a:rPr lang="en-US" sz="1400" smtClean="0">
                <a:latin typeface="Times New Roman" pitchFamily="18" charset="0"/>
              </a:rPr>
              <a:pPr eaLnBrk="0" hangingPunct="0"/>
              <a:t>5</a:t>
            </a:fld>
            <a:endParaRPr lang="en-US" sz="1400" smtClean="0">
              <a:latin typeface="Times New Roman" pitchFamily="18" charset="0"/>
            </a:endParaRPr>
          </a:p>
        </p:txBody>
      </p:sp>
      <p:sp>
        <p:nvSpPr>
          <p:cNvPr id="10244" name="Rectangle 2"/>
          <p:cNvSpPr>
            <a:spLocks noGrp="1" noChangeArrowheads="1"/>
          </p:cNvSpPr>
          <p:nvPr>
            <p:ph type="title" idx="4294967295"/>
          </p:nvPr>
        </p:nvSpPr>
        <p:spPr>
          <a:xfrm>
            <a:off x="457200" y="274638"/>
            <a:ext cx="8229600" cy="944562"/>
          </a:xfrm>
          <a:solidFill>
            <a:srgbClr val="660033"/>
          </a:solidFill>
        </p:spPr>
        <p:txBody>
          <a:bodyPr/>
          <a:lstStyle/>
          <a:p>
            <a:pPr eaLnBrk="1" hangingPunct="1">
              <a:defRPr/>
            </a:pPr>
            <a:r>
              <a:rPr lang="en-US" sz="3600" dirty="0" smtClean="0"/>
              <a:t>The Objective of the Normalization Process is to achieve a state where:</a:t>
            </a:r>
          </a:p>
        </p:txBody>
      </p:sp>
      <p:sp>
        <p:nvSpPr>
          <p:cNvPr id="10245" name="Rectangle 3"/>
          <p:cNvSpPr>
            <a:spLocks noGrp="1" noChangeArrowheads="1"/>
          </p:cNvSpPr>
          <p:nvPr>
            <p:ph type="body" idx="4294967295"/>
          </p:nvPr>
        </p:nvSpPr>
        <p:spPr/>
        <p:txBody>
          <a:bodyPr/>
          <a:lstStyle/>
          <a:p>
            <a:pPr eaLnBrk="1" hangingPunct="1">
              <a:defRPr/>
            </a:pPr>
            <a:r>
              <a:rPr lang="en-US" dirty="0" smtClean="0"/>
              <a:t>Each table represents a single subject (Entity)</a:t>
            </a:r>
          </a:p>
          <a:p>
            <a:pPr eaLnBrk="1" hangingPunct="1">
              <a:defRPr/>
            </a:pPr>
            <a:r>
              <a:rPr lang="en-US" dirty="0" smtClean="0"/>
              <a:t>No data item will be unnecessarily stored in more than one table</a:t>
            </a:r>
          </a:p>
          <a:p>
            <a:pPr eaLnBrk="1" hangingPunct="1">
              <a:defRPr/>
            </a:pPr>
            <a:r>
              <a:rPr lang="en-US" dirty="0" smtClean="0"/>
              <a:t>All attributes in a table are dependent on the primary key</a:t>
            </a:r>
          </a:p>
          <a:p>
            <a:pPr eaLnBrk="1" hangingPunct="1">
              <a:defRPr/>
            </a:pPr>
            <a:r>
              <a:rPr lang="en-US" dirty="0" smtClean="0"/>
              <a:t>Each table void of insertion, update, deletion anomalies</a:t>
            </a:r>
          </a:p>
          <a:p>
            <a:pPr eaLnBrk="1" hangingPunct="1">
              <a:defRPr/>
            </a:pPr>
            <a:r>
              <a:rPr lang="en-US" dirty="0" smtClean="0"/>
              <a:t>All tables </a:t>
            </a:r>
            <a:r>
              <a:rPr lang="en-US" dirty="0"/>
              <a:t>in at least 3NF</a:t>
            </a:r>
          </a:p>
          <a:p>
            <a:pPr eaLnBrk="1" hangingPunct="1">
              <a:defRPr/>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2"/>
          </p:nvPr>
        </p:nvSpPr>
        <p:spPr>
          <a:xfrm>
            <a:off x="457200" y="6248400"/>
            <a:ext cx="38862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l"/>
            <a:r>
              <a:rPr lang="en-US" sz="1800" smtClean="0">
                <a:solidFill>
                  <a:srgbClr val="222222"/>
                </a:solidFill>
                <a:latin typeface="Times New Roman" pitchFamily="18" charset="0"/>
              </a:rPr>
              <a:t>Database Systems, 9th Edition</a:t>
            </a:r>
          </a:p>
        </p:txBody>
      </p:sp>
      <p:sp>
        <p:nvSpPr>
          <p:cNvPr id="12291" name="Slide Number Placeholder 4"/>
          <p:cNvSpPr>
            <a:spLocks noGrp="1"/>
          </p:cNvSpPr>
          <p:nvPr>
            <p:ph type="sldNum" sz="quarter" idx="11"/>
          </p:nvPr>
        </p:nvSpPr>
        <p:spPr>
          <a:xfrm>
            <a:off x="6553200" y="6245225"/>
            <a:ext cx="2057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0" hangingPunct="0"/>
            <a:fld id="{D810D989-CB45-4E3C-9A32-340CD3FF05D8}" type="slidenum">
              <a:rPr lang="en-US" sz="1400" smtClean="0">
                <a:latin typeface="Times New Roman" pitchFamily="18" charset="0"/>
              </a:rPr>
              <a:pPr eaLnBrk="0" hangingPunct="0"/>
              <a:t>6</a:t>
            </a:fld>
            <a:endParaRPr lang="en-US" sz="1400" smtClean="0">
              <a:latin typeface="Times New Roman" pitchFamily="18" charset="0"/>
            </a:endParaRPr>
          </a:p>
        </p:txBody>
      </p:sp>
      <p:sp>
        <p:nvSpPr>
          <p:cNvPr id="12292" name="Rectangle 2"/>
          <p:cNvSpPr>
            <a:spLocks noGrp="1" noChangeArrowheads="1"/>
          </p:cNvSpPr>
          <p:nvPr>
            <p:ph type="title" idx="4294967295"/>
          </p:nvPr>
        </p:nvSpPr>
        <p:spPr>
          <a:solidFill>
            <a:srgbClr val="660033"/>
          </a:solidFill>
        </p:spPr>
        <p:txBody>
          <a:bodyPr/>
          <a:lstStyle/>
          <a:p>
            <a:pPr eaLnBrk="1" hangingPunct="1">
              <a:defRPr/>
            </a:pPr>
            <a:r>
              <a:rPr lang="en-US" dirty="0" smtClean="0"/>
              <a:t>Note: </a:t>
            </a:r>
          </a:p>
        </p:txBody>
      </p:sp>
      <p:sp>
        <p:nvSpPr>
          <p:cNvPr id="12293" name="Rectangle 3"/>
          <p:cNvSpPr>
            <a:spLocks noGrp="1" noChangeArrowheads="1"/>
          </p:cNvSpPr>
          <p:nvPr>
            <p:ph type="body" idx="4294967295"/>
          </p:nvPr>
        </p:nvSpPr>
        <p:spPr/>
        <p:txBody>
          <a:bodyPr/>
          <a:lstStyle/>
          <a:p>
            <a:pPr eaLnBrk="1" hangingPunct="1">
              <a:defRPr/>
            </a:pPr>
            <a:endParaRPr lang="en-US" dirty="0" smtClean="0"/>
          </a:p>
          <a:p>
            <a:pPr eaLnBrk="1" hangingPunct="1">
              <a:defRPr/>
            </a:pPr>
            <a:r>
              <a:rPr lang="en-US" dirty="0" smtClean="0"/>
              <a:t>Normalization works with one relation at a time</a:t>
            </a:r>
          </a:p>
          <a:p>
            <a:pPr eaLnBrk="1" hangingPunct="1">
              <a:defRPr/>
            </a:pPr>
            <a:endParaRPr lang="en-US" dirty="0" smtClean="0"/>
          </a:p>
          <a:p>
            <a:pPr eaLnBrk="1" hangingPunct="1">
              <a:defRPr/>
            </a:pPr>
            <a:r>
              <a:rPr lang="en-US" dirty="0" smtClean="0"/>
              <a:t>Progressively breaks table into new set of relations (or entities) based on identified dependencies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1"/>
          <p:cNvSpPr>
            <a:spLocks noGrp="1"/>
          </p:cNvSpPr>
          <p:nvPr>
            <p:ph type="ftr" sz="quarter" idx="12"/>
          </p:nvPr>
        </p:nvSpPr>
        <p:spPr>
          <a:xfrm>
            <a:off x="457200" y="6248400"/>
            <a:ext cx="38862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l"/>
            <a:r>
              <a:rPr lang="en-US" sz="1800" smtClean="0">
                <a:solidFill>
                  <a:srgbClr val="222222"/>
                </a:solidFill>
                <a:latin typeface="Times New Roman" pitchFamily="18" charset="0"/>
              </a:rPr>
              <a:t>Database Systems, 9th Edition</a:t>
            </a:r>
          </a:p>
        </p:txBody>
      </p:sp>
      <p:sp>
        <p:nvSpPr>
          <p:cNvPr id="13315" name="Slide Number Placeholder 2"/>
          <p:cNvSpPr>
            <a:spLocks noGrp="1"/>
          </p:cNvSpPr>
          <p:nvPr>
            <p:ph type="sldNum" sz="quarter" idx="11"/>
          </p:nvPr>
        </p:nvSpPr>
        <p:spPr>
          <a:xfrm>
            <a:off x="6553200" y="6245225"/>
            <a:ext cx="2057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0" hangingPunct="0"/>
            <a:fld id="{AA1786FD-2C14-44E9-BDE2-058C8664DA76}" type="slidenum">
              <a:rPr lang="en-US" sz="1400" smtClean="0">
                <a:latin typeface="Times New Roman" pitchFamily="18" charset="0"/>
              </a:rPr>
              <a:pPr eaLnBrk="0" hangingPunct="0"/>
              <a:t>7</a:t>
            </a:fld>
            <a:endParaRPr lang="en-US" sz="1400" smtClean="0">
              <a:latin typeface="Times New Roman" pitchFamily="18" charset="0"/>
            </a:endParaRPr>
          </a:p>
        </p:txBody>
      </p:sp>
      <p:pic>
        <p:nvPicPr>
          <p:cNvPr id="13316" name="Picture 1029" descr="Tbl05-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81000"/>
            <a:ext cx="86868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1"/>
          <p:cNvSpPr>
            <a:spLocks noGrp="1"/>
          </p:cNvSpPr>
          <p:nvPr>
            <p:ph type="ftr" sz="quarter" idx="12"/>
          </p:nvPr>
        </p:nvSpPr>
        <p:spPr>
          <a:xfrm>
            <a:off x="457200" y="6248400"/>
            <a:ext cx="38862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l"/>
            <a:r>
              <a:rPr lang="en-US" sz="1800" smtClean="0">
                <a:solidFill>
                  <a:srgbClr val="222222"/>
                </a:solidFill>
                <a:latin typeface="Times New Roman" pitchFamily="18" charset="0"/>
              </a:rPr>
              <a:t>Database Systems, 9th Edition</a:t>
            </a:r>
          </a:p>
        </p:txBody>
      </p:sp>
      <p:sp>
        <p:nvSpPr>
          <p:cNvPr id="14339" name="Slide Number Placeholder 2"/>
          <p:cNvSpPr>
            <a:spLocks noGrp="1"/>
          </p:cNvSpPr>
          <p:nvPr>
            <p:ph type="sldNum" sz="quarter" idx="11"/>
          </p:nvPr>
        </p:nvSpPr>
        <p:spPr>
          <a:xfrm>
            <a:off x="6553200" y="6245225"/>
            <a:ext cx="2057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0" hangingPunct="0"/>
            <a:fld id="{2F036F85-0386-445E-82C6-D7D1004E95D8}" type="slidenum">
              <a:rPr lang="en-US" sz="1400" smtClean="0">
                <a:latin typeface="Times New Roman" pitchFamily="18" charset="0"/>
              </a:rPr>
              <a:pPr eaLnBrk="0" hangingPunct="0"/>
              <a:t>8</a:t>
            </a:fld>
            <a:endParaRPr lang="en-US" sz="1400" smtClean="0">
              <a:latin typeface="Times New Roman" pitchFamily="18" charset="0"/>
            </a:endParaRPr>
          </a:p>
        </p:txBody>
      </p:sp>
      <p:pic>
        <p:nvPicPr>
          <p:cNvPr id="14340" name="Picture 1029" descr="Tbl05-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8600"/>
            <a:ext cx="80010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2"/>
          </p:nvPr>
        </p:nvSpPr>
        <p:spPr>
          <a:xfrm>
            <a:off x="457200" y="6248400"/>
            <a:ext cx="38862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l"/>
            <a:r>
              <a:rPr lang="en-US" sz="1800" smtClean="0">
                <a:solidFill>
                  <a:srgbClr val="222222"/>
                </a:solidFill>
                <a:latin typeface="Times New Roman" pitchFamily="18" charset="0"/>
              </a:rPr>
              <a:t>Database Systems, 9th Edition</a:t>
            </a:r>
          </a:p>
        </p:txBody>
      </p:sp>
      <p:sp>
        <p:nvSpPr>
          <p:cNvPr id="15363" name="Slide Number Placeholder 4"/>
          <p:cNvSpPr>
            <a:spLocks noGrp="1"/>
          </p:cNvSpPr>
          <p:nvPr>
            <p:ph type="sldNum" sz="quarter" idx="11"/>
          </p:nvPr>
        </p:nvSpPr>
        <p:spPr>
          <a:xfrm>
            <a:off x="6553200" y="6245225"/>
            <a:ext cx="2057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0" hangingPunct="0"/>
            <a:fld id="{C51BD210-B09E-401B-BE5B-5F84B12D6F2B}" type="slidenum">
              <a:rPr lang="en-US" sz="1400" smtClean="0">
                <a:latin typeface="Times New Roman" pitchFamily="18" charset="0"/>
              </a:rPr>
              <a:pPr eaLnBrk="0" hangingPunct="0"/>
              <a:t>9</a:t>
            </a:fld>
            <a:endParaRPr lang="en-US" sz="1400" smtClean="0">
              <a:latin typeface="Times New Roman" pitchFamily="18" charset="0"/>
            </a:endParaRPr>
          </a:p>
        </p:txBody>
      </p:sp>
      <p:sp>
        <p:nvSpPr>
          <p:cNvPr id="15364" name="Rectangle 4"/>
          <p:cNvSpPr>
            <a:spLocks noGrp="1" noChangeArrowheads="1"/>
          </p:cNvSpPr>
          <p:nvPr>
            <p:ph type="title" idx="4294967295"/>
          </p:nvPr>
        </p:nvSpPr>
        <p:spPr>
          <a:solidFill>
            <a:srgbClr val="660033"/>
          </a:solidFill>
        </p:spPr>
        <p:txBody>
          <a:bodyPr/>
          <a:lstStyle/>
          <a:p>
            <a:pPr eaLnBrk="1" hangingPunct="1">
              <a:defRPr/>
            </a:pPr>
            <a:r>
              <a:rPr lang="en-US" dirty="0" smtClean="0"/>
              <a:t>Conversion to First Normal Form</a:t>
            </a:r>
          </a:p>
        </p:txBody>
      </p:sp>
      <p:sp>
        <p:nvSpPr>
          <p:cNvPr id="15365" name="Rectangle 5"/>
          <p:cNvSpPr>
            <a:spLocks noGrp="1" noChangeArrowheads="1"/>
          </p:cNvSpPr>
          <p:nvPr>
            <p:ph type="body" idx="4294967295"/>
          </p:nvPr>
        </p:nvSpPr>
        <p:spPr/>
        <p:txBody>
          <a:bodyPr/>
          <a:lstStyle/>
          <a:p>
            <a:pPr eaLnBrk="1" hangingPunct="1">
              <a:defRPr/>
            </a:pPr>
            <a:r>
              <a:rPr lang="en-US" dirty="0" smtClean="0"/>
              <a:t>Step 1: Eliminate the Repeating Groups </a:t>
            </a:r>
          </a:p>
          <a:p>
            <a:pPr lvl="1" eaLnBrk="1" hangingPunct="1">
              <a:defRPr/>
            </a:pPr>
            <a:r>
              <a:rPr lang="en-US" dirty="0" smtClean="0"/>
              <a:t>Eliminate nulls: each repeating group attribute contains an appropriate data value</a:t>
            </a:r>
          </a:p>
          <a:p>
            <a:pPr eaLnBrk="1" hangingPunct="1">
              <a:defRPr/>
            </a:pPr>
            <a:r>
              <a:rPr lang="en-US" dirty="0" smtClean="0"/>
              <a:t>Step 2: Identify the Primary Key </a:t>
            </a:r>
          </a:p>
          <a:p>
            <a:pPr lvl="1" eaLnBrk="1" hangingPunct="1">
              <a:defRPr/>
            </a:pPr>
            <a:r>
              <a:rPr lang="en-US" dirty="0" smtClean="0"/>
              <a:t>Must uniquely identify the attribute’s value</a:t>
            </a:r>
          </a:p>
          <a:p>
            <a:pPr lvl="1" eaLnBrk="1" hangingPunct="1">
              <a:defRPr/>
            </a:pPr>
            <a:r>
              <a:rPr lang="en-US" dirty="0" smtClean="0"/>
              <a:t>New key must be composed, where necessary</a:t>
            </a:r>
          </a:p>
          <a:p>
            <a:pPr eaLnBrk="1" hangingPunct="1">
              <a:defRPr/>
            </a:pPr>
            <a:r>
              <a:rPr lang="en-US" dirty="0" smtClean="0"/>
              <a:t>Step 3: Identify All Dependencies </a:t>
            </a:r>
          </a:p>
          <a:p>
            <a:pPr lvl="1" eaLnBrk="1" hangingPunct="1">
              <a:defRPr/>
            </a:pPr>
            <a:r>
              <a:rPr lang="en-US" dirty="0" smtClean="0"/>
              <a:t>Dependencies depicted with a diagram</a:t>
            </a:r>
          </a:p>
          <a:p>
            <a:pPr lvl="1" eaLnBrk="1" hangingPunct="1">
              <a:defRPr/>
            </a:pP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0</TotalTime>
  <Words>2354</Words>
  <Application>Microsoft Office PowerPoint</Application>
  <PresentationFormat>On-screen Show (4:3)</PresentationFormat>
  <Paragraphs>345</Paragraphs>
  <Slides>41</Slides>
  <Notes>36</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Stream</vt:lpstr>
      <vt:lpstr>Database Systems: Design, Implementation, and Management </vt:lpstr>
      <vt:lpstr>Database Tables and Normalization</vt:lpstr>
      <vt:lpstr>Context – Where are we and where are we going from here within the overall process of Relational Database Design</vt:lpstr>
      <vt:lpstr>Database Tables and Normalization (continued)</vt:lpstr>
      <vt:lpstr>The Objective of the Normalization Process is to achieve a state where:</vt:lpstr>
      <vt:lpstr>Note: </vt:lpstr>
      <vt:lpstr>PowerPoint Presentation</vt:lpstr>
      <vt:lpstr>PowerPoint Presentation</vt:lpstr>
      <vt:lpstr>Conversion to First Normal Form</vt:lpstr>
      <vt:lpstr>Repeating Groups Example</vt:lpstr>
      <vt:lpstr>Demonstrating Repeating Groups</vt:lpstr>
      <vt:lpstr>Removing repeating groups</vt:lpstr>
      <vt:lpstr>PowerPoint Presentation</vt:lpstr>
      <vt:lpstr>NF1 Step 2 – Identify the Primary Key</vt:lpstr>
      <vt:lpstr>Conversion to First Normal Form (Step 3)</vt:lpstr>
      <vt:lpstr>PowerPoint Presentation</vt:lpstr>
      <vt:lpstr>PowerPoint Presentation</vt:lpstr>
      <vt:lpstr>Conversion to First Normal Form (continued)</vt:lpstr>
      <vt:lpstr>Conversion to Second Normal Form</vt:lpstr>
      <vt:lpstr>Conversion to 2 NF (continued)</vt:lpstr>
      <vt:lpstr>PowerPoint Presentation</vt:lpstr>
      <vt:lpstr>Conversion to 3NF</vt:lpstr>
      <vt:lpstr>Conversion to 3NF (continued)</vt:lpstr>
      <vt:lpstr>PowerPoint Presentation</vt:lpstr>
      <vt:lpstr>Relational Schema.  This is written in this manner:  PROJECT (PROJ_NUM, PROJ_NAME) EMPLOYEE (EMP_NUM, EMP_NAME,JOB_CLASS)   </vt:lpstr>
      <vt:lpstr>Conversion to 3NF (continued)</vt:lpstr>
      <vt:lpstr>Improving the Design</vt:lpstr>
      <vt:lpstr> Improving the Design (continued)  </vt:lpstr>
      <vt:lpstr>PowerPoint Presentation</vt:lpstr>
      <vt:lpstr>Surrogate Key Considerations</vt:lpstr>
      <vt:lpstr>Higher-Level Normal Forms</vt:lpstr>
      <vt:lpstr>Normalization and Database Design</vt:lpstr>
      <vt:lpstr>Normalization and Database Design (continued)</vt:lpstr>
      <vt:lpstr>PowerPoint Presentation</vt:lpstr>
      <vt:lpstr>PowerPoint Presentation</vt:lpstr>
      <vt:lpstr>Next Step</vt:lpstr>
      <vt:lpstr>Summary</vt:lpstr>
      <vt:lpstr>Summary (continued)</vt:lpstr>
      <vt:lpstr>Summary (continued)</vt:lpstr>
      <vt:lpstr>Data Warehousing</vt:lpstr>
      <vt:lpstr>Normalization – Class/Group Exercise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
  <cp:lastModifiedBy/>
  <cp:revision>424</cp:revision>
  <dcterms:created xsi:type="dcterms:W3CDTF">2002-09-27T23:29:22Z</dcterms:created>
  <dcterms:modified xsi:type="dcterms:W3CDTF">2014-01-27T20:56:37Z</dcterms:modified>
</cp:coreProperties>
</file>