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63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vpEk8svtvQPxZkbtNxYUZbUqZ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11465-75D7-4923-8399-3F857E34FBCF}">
  <a:tblStyle styleId="{28A11465-75D7-4923-8399-3F857E34FBC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p:cViewPr varScale="1">
        <p:scale>
          <a:sx n="101" d="100"/>
          <a:sy n="101" d="100"/>
        </p:scale>
        <p:origin x="1000" y="192"/>
      </p:cViewPr>
      <p:guideLst>
        <p:guide orient="horz" pos="2160"/>
        <p:guide pos="26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68586e570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g1268586e570_1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68586e570_1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g1268586e570_1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68586e570_1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1268586e570_1_1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68586e570_1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g1268586e570_1_1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68586e570_1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1268586e570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68586e570_1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g1268586e570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68586e570_1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g1268586e570_1_2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268586e570_1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g1268586e570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67e3b74ff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g1267e3b74ff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267e3b74ff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g1267e3b74f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67e3b74ff_2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g1267e3b74ff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68586e57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g1268586e570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268586e57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3" name="Google Shape;393;g1268586e570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68586e570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4" name="Google Shape;404;g1268586e570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68586e570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5" name="Google Shape;415;g1268586e570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268586e570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6" name="Google Shape;426;g1268586e570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268586e570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g1268586e570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268586e570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0" name="Google Shape;450;g1268586e570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268586e570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g1268586e570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268586e570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g1268586e570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268586e570_1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1268586e570_1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68586e570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1268586e570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68586e570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g1268586e570_1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68586e570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1268586e570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68586e570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g1268586e570_1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68586e570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g1268586e570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68586e570_1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1268586e570_1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0"/>
        <p:cNvGrpSpPr/>
        <p:nvPr/>
      </p:nvGrpSpPr>
      <p:grpSpPr>
        <a:xfrm>
          <a:off x="0" y="0"/>
          <a:ext cx="0" cy="0"/>
          <a:chOff x="0" y="0"/>
          <a:chExt cx="0" cy="0"/>
        </a:xfrm>
      </p:grpSpPr>
      <p:sp>
        <p:nvSpPr>
          <p:cNvPr id="11" name="Google Shape;1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7"/>
        <p:cNvGrpSpPr/>
        <p:nvPr/>
      </p:nvGrpSpPr>
      <p:grpSpPr>
        <a:xfrm>
          <a:off x="0" y="0"/>
          <a:ext cx="0" cy="0"/>
          <a:chOff x="0" y="0"/>
          <a:chExt cx="0" cy="0"/>
        </a:xfrm>
      </p:grpSpPr>
      <p:sp>
        <p:nvSpPr>
          <p:cNvPr id="68" name="Google Shape;6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 name="Google Shape;7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1" name="Google Shape;7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2" name="Google Shape;7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3"/>
        <p:cNvGrpSpPr/>
        <p:nvPr/>
      </p:nvGrpSpPr>
      <p:grpSpPr>
        <a:xfrm>
          <a:off x="0" y="0"/>
          <a:ext cx="0" cy="0"/>
          <a:chOff x="0" y="0"/>
          <a:chExt cx="0" cy="0"/>
        </a:xfrm>
      </p:grpSpPr>
      <p:sp>
        <p:nvSpPr>
          <p:cNvPr id="74" name="Google Shape;74;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 name="Google Shape;75;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6" name="Google Shape;7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7" name="Google Shape;7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Google Shape;7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4"/>
        <p:cNvGrpSpPr/>
        <p:nvPr/>
      </p:nvGrpSpPr>
      <p:grpSpPr>
        <a:xfrm>
          <a:off x="0" y="0"/>
          <a:ext cx="0" cy="0"/>
          <a:chOff x="0" y="0"/>
          <a:chExt cx="0" cy="0"/>
        </a:xfrm>
      </p:grpSpPr>
      <p:sp>
        <p:nvSpPr>
          <p:cNvPr id="15" name="Google Shape;15;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7" name="Google Shape;1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 name="Google Shape;1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 name="Google Shape;2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4" name="Google Shape;2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29" name="Google Shape;2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0" name="Google Shape;3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 name="Google Shape;3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7" name="Google Shape;3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8" name="Google Shape;3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Google Shape;42;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4" name="Google Shape;44;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6" name="Google Shape;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7" name="Google Shape;4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Google Shape;56;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57" name="Google Shape;5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8" name="Google Shape;5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9" name="Google Shape;5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35"/>
          <p:cNvSpPr>
            <a:spLocks noGrp="1"/>
          </p:cNvSpPr>
          <p:nvPr>
            <p:ph type="pic" idx="2"/>
          </p:nvPr>
        </p:nvSpPr>
        <p:spPr>
          <a:xfrm>
            <a:off x="5183188" y="987425"/>
            <a:ext cx="6172200" cy="4873625"/>
          </a:xfrm>
          <a:prstGeom prst="rect">
            <a:avLst/>
          </a:prstGeom>
          <a:noFill/>
          <a:ln>
            <a:noFill/>
          </a:ln>
        </p:spPr>
      </p:sp>
      <p:sp>
        <p:nvSpPr>
          <p:cNvPr id="63" name="Google Shape;63;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4" name="Google Shape;6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6" name="Google Shape;6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C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p:nvPr/>
        </p:nvSpPr>
        <p:spPr>
          <a:xfrm rot="-5400000" flipH="1">
            <a:off x="1862812" y="4580611"/>
            <a:ext cx="414577" cy="4140202"/>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7;p26"/>
          <p:cNvSpPr/>
          <p:nvPr/>
        </p:nvSpPr>
        <p:spPr>
          <a:xfrm rot="-5400000" flipH="1">
            <a:off x="5634716" y="4948916"/>
            <a:ext cx="414574" cy="3403599"/>
          </a:xfrm>
          <a:prstGeom prst="rect">
            <a:avLst/>
          </a:prstGeom>
          <a:solidFill>
            <a:srgbClr val="8CB9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8;p26"/>
          <p:cNvSpPr/>
          <p:nvPr/>
        </p:nvSpPr>
        <p:spPr>
          <a:xfrm rot="-5400000" flipH="1">
            <a:off x="8619214" y="5177511"/>
            <a:ext cx="414573" cy="2946405"/>
          </a:xfrm>
          <a:prstGeom prst="rect">
            <a:avLst/>
          </a:prstGeom>
          <a:solidFill>
            <a:srgbClr val="408AD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9;p26"/>
          <p:cNvSpPr/>
          <p:nvPr/>
        </p:nvSpPr>
        <p:spPr>
          <a:xfrm rot="-5400000" flipH="1">
            <a:off x="11038565" y="5704566"/>
            <a:ext cx="414575" cy="1892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rot="-5400000" flipH="1">
            <a:off x="3790623" y="-1543376"/>
            <a:ext cx="4610753"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767A6"/>
              </a:solidFill>
              <a:latin typeface="Times New Roman"/>
              <a:ea typeface="Times New Roman"/>
              <a:cs typeface="Times New Roman"/>
              <a:sym typeface="Times New Roman"/>
            </a:endParaRPr>
          </a:p>
        </p:txBody>
      </p:sp>
      <p:sp>
        <p:nvSpPr>
          <p:cNvPr id="84" name="Google Shape;84;p1"/>
          <p:cNvSpPr/>
          <p:nvPr/>
        </p:nvSpPr>
        <p:spPr>
          <a:xfrm rot="-5400000" flipH="1">
            <a:off x="4365525" y="-1902522"/>
            <a:ext cx="3460949"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767A6"/>
              </a:solidFill>
              <a:latin typeface="Times New Roman"/>
              <a:ea typeface="Times New Roman"/>
              <a:cs typeface="Times New Roman"/>
              <a:sym typeface="Times New Roman"/>
            </a:endParaRPr>
          </a:p>
        </p:txBody>
      </p:sp>
      <p:sp>
        <p:nvSpPr>
          <p:cNvPr id="85" name="Google Shape;85;p1"/>
          <p:cNvSpPr/>
          <p:nvPr/>
        </p:nvSpPr>
        <p:spPr>
          <a:xfrm rot="-5400000" flipH="1">
            <a:off x="5079106" y="-5098115"/>
            <a:ext cx="2033784"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
          <p:cNvSpPr/>
          <p:nvPr/>
        </p:nvSpPr>
        <p:spPr>
          <a:xfrm rot="-5400000" flipH="1">
            <a:off x="4737098" y="-3340100"/>
            <a:ext cx="27178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 name="Google Shape;87;p1"/>
          <p:cNvSpPr/>
          <p:nvPr/>
        </p:nvSpPr>
        <p:spPr>
          <a:xfrm>
            <a:off x="603250" y="1041400"/>
            <a:ext cx="10985500" cy="53753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767A6"/>
              </a:solidFill>
              <a:latin typeface="Times New Roman"/>
              <a:ea typeface="Times New Roman"/>
              <a:cs typeface="Times New Roman"/>
              <a:sym typeface="Times New Roman"/>
            </a:endParaRPr>
          </a:p>
        </p:txBody>
      </p:sp>
      <p:sp>
        <p:nvSpPr>
          <p:cNvPr id="88" name="Google Shape;88;p1"/>
          <p:cNvSpPr txBox="1"/>
          <p:nvPr/>
        </p:nvSpPr>
        <p:spPr>
          <a:xfrm>
            <a:off x="2678667" y="2463001"/>
            <a:ext cx="6834600" cy="1403421"/>
          </a:xfrm>
          <a:prstGeom prst="rect">
            <a:avLst/>
          </a:prstGeom>
          <a:noFill/>
          <a:ln>
            <a:noFill/>
          </a:ln>
        </p:spPr>
        <p:txBody>
          <a:bodyPr spcFirstLastPara="1" wrap="square" lIns="91425" tIns="45700" rIns="91425" bIns="45700" anchor="t" anchorCtr="0">
            <a:spAutoFit/>
          </a:bodyPr>
          <a:lstStyle/>
          <a:p>
            <a:pPr marL="0" marR="0" lvl="0" indent="0" algn="ctr" rtl="0">
              <a:lnSpc>
                <a:spcPct val="141978"/>
              </a:lnSpc>
              <a:spcBef>
                <a:spcPts val="0"/>
              </a:spcBef>
              <a:spcAft>
                <a:spcPts val="0"/>
              </a:spcAft>
              <a:buClr>
                <a:srgbClr val="000000"/>
              </a:buClr>
              <a:buSzPts val="6000"/>
              <a:buFont typeface="Arial"/>
              <a:buNone/>
            </a:pPr>
            <a:r>
              <a:rPr lang="zh-CN" sz="6000" b="0" i="0" u="none" strike="noStrike" cap="none" dirty="0">
                <a:solidFill>
                  <a:srgbClr val="2767A6"/>
                </a:solidFill>
                <a:latin typeface="Times New Roman"/>
                <a:ea typeface="Times New Roman"/>
                <a:cs typeface="Times New Roman"/>
                <a:sym typeface="Times New Roman"/>
              </a:rPr>
              <a:t>TIFFAN</a:t>
            </a:r>
            <a:r>
              <a:rPr lang="en-US" altLang="zh-CN" sz="6000" b="0" i="0" u="none" strike="noStrike" cap="none" dirty="0">
                <a:solidFill>
                  <a:srgbClr val="2767A6"/>
                </a:solidFill>
                <a:latin typeface="Times New Roman"/>
                <a:ea typeface="Times New Roman"/>
                <a:cs typeface="Times New Roman"/>
                <a:sym typeface="Times New Roman"/>
              </a:rPr>
              <a:t>Y</a:t>
            </a:r>
            <a:endParaRPr sz="1400" b="0" i="0" u="none" strike="noStrike" cap="none" dirty="0">
              <a:solidFill>
                <a:srgbClr val="000000"/>
              </a:solidFill>
              <a:latin typeface="Times New Roman"/>
              <a:ea typeface="Times New Roman"/>
              <a:cs typeface="Times New Roman"/>
              <a:sym typeface="Times New Roman"/>
            </a:endParaRPr>
          </a:p>
        </p:txBody>
      </p:sp>
      <p:sp>
        <p:nvSpPr>
          <p:cNvPr id="89" name="Google Shape;89;p1"/>
          <p:cNvSpPr/>
          <p:nvPr/>
        </p:nvSpPr>
        <p:spPr>
          <a:xfrm>
            <a:off x="2904780" y="3853184"/>
            <a:ext cx="638243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Database  Management  System</a:t>
            </a:r>
            <a:endParaRPr sz="2400" b="0" i="0" u="none" strike="noStrike" cap="none">
              <a:solidFill>
                <a:srgbClr val="2767A6"/>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2000"/>
              <a:buFont typeface="Arial"/>
              <a:buNone/>
            </a:pPr>
            <a:r>
              <a:rPr lang="zh-CN" sz="2000" b="0" i="0" u="none" strike="noStrike" cap="none">
                <a:solidFill>
                  <a:srgbClr val="2767A6"/>
                </a:solidFill>
                <a:latin typeface="Times New Roman"/>
                <a:ea typeface="Times New Roman"/>
                <a:cs typeface="Times New Roman"/>
                <a:sym typeface="Times New Roman"/>
              </a:rPr>
              <a:t>by Pokébowl&amp;Milktea</a:t>
            </a:r>
            <a:endParaRPr sz="2000" b="0" i="0" u="none" strike="noStrike" cap="none">
              <a:solidFill>
                <a:srgbClr val="2767A6"/>
              </a:solidFill>
              <a:latin typeface="Times New Roman"/>
              <a:ea typeface="Times New Roman"/>
              <a:cs typeface="Times New Roman"/>
              <a:sym typeface="Times New Roman"/>
            </a:endParaRPr>
          </a:p>
        </p:txBody>
      </p:sp>
      <p:grpSp>
        <p:nvGrpSpPr>
          <p:cNvPr id="90" name="Google Shape;90;p1"/>
          <p:cNvGrpSpPr/>
          <p:nvPr/>
        </p:nvGrpSpPr>
        <p:grpSpPr>
          <a:xfrm>
            <a:off x="3768986" y="5146288"/>
            <a:ext cx="5043383" cy="422671"/>
            <a:chOff x="5241949" y="4370638"/>
            <a:chExt cx="5043383" cy="422671"/>
          </a:xfrm>
        </p:grpSpPr>
        <p:sp>
          <p:nvSpPr>
            <p:cNvPr id="91" name="Google Shape;91;p1"/>
            <p:cNvSpPr/>
            <p:nvPr/>
          </p:nvSpPr>
          <p:spPr>
            <a:xfrm>
              <a:off x="5241949" y="4370638"/>
              <a:ext cx="2052593" cy="408573"/>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1"/>
            <p:cNvSpPr/>
            <p:nvPr/>
          </p:nvSpPr>
          <p:spPr>
            <a:xfrm rot="5400000">
              <a:off x="5281587" y="4382388"/>
              <a:ext cx="418490" cy="403352"/>
            </a:xfrm>
            <a:prstGeom prst="flowChart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 name="Google Shape;93;p1"/>
            <p:cNvSpPr txBox="1"/>
            <p:nvPr/>
          </p:nvSpPr>
          <p:spPr>
            <a:xfrm>
              <a:off x="5789794" y="4407340"/>
              <a:ext cx="13527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41978"/>
                </a:lnSpc>
                <a:spcBef>
                  <a:spcPts val="0"/>
                </a:spcBef>
                <a:spcAft>
                  <a:spcPts val="0"/>
                </a:spcAft>
                <a:buClr>
                  <a:srgbClr val="000000"/>
                </a:buClr>
                <a:buSzPts val="1800"/>
                <a:buFont typeface="Arial"/>
                <a:buNone/>
              </a:pPr>
              <a:r>
                <a:rPr lang="zh-CN" sz="1800" b="0" i="0" u="none" strike="noStrike" cap="none">
                  <a:solidFill>
                    <a:schemeClr val="lt1"/>
                  </a:solidFill>
                  <a:latin typeface="Times New Roman"/>
                  <a:ea typeface="Times New Roman"/>
                  <a:cs typeface="Times New Roman"/>
                  <a:sym typeface="Times New Roman"/>
                </a:rPr>
                <a:t> Han Mo</a:t>
              </a:r>
              <a:endParaRPr sz="1800" b="0" i="0" u="none" strike="noStrike" cap="none">
                <a:solidFill>
                  <a:schemeClr val="lt1"/>
                </a:solidFill>
                <a:latin typeface="Times New Roman"/>
                <a:ea typeface="Times New Roman"/>
                <a:cs typeface="Times New Roman"/>
                <a:sym typeface="Times New Roman"/>
              </a:endParaRPr>
            </a:p>
          </p:txBody>
        </p:sp>
        <p:sp>
          <p:nvSpPr>
            <p:cNvPr id="94" name="Google Shape;94;p1"/>
            <p:cNvSpPr/>
            <p:nvPr/>
          </p:nvSpPr>
          <p:spPr>
            <a:xfrm>
              <a:off x="8146731" y="4370638"/>
              <a:ext cx="2052593" cy="408573"/>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1"/>
            <p:cNvSpPr/>
            <p:nvPr/>
          </p:nvSpPr>
          <p:spPr>
            <a:xfrm rot="5400000">
              <a:off x="8186369" y="4382388"/>
              <a:ext cx="418490" cy="403352"/>
            </a:xfrm>
            <a:prstGeom prst="flowChart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1"/>
            <p:cNvSpPr txBox="1"/>
            <p:nvPr/>
          </p:nvSpPr>
          <p:spPr>
            <a:xfrm>
              <a:off x="8770332" y="4377575"/>
              <a:ext cx="15150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41978"/>
                </a:lnSpc>
                <a:spcBef>
                  <a:spcPts val="0"/>
                </a:spcBef>
                <a:spcAft>
                  <a:spcPts val="0"/>
                </a:spcAft>
                <a:buClr>
                  <a:srgbClr val="000000"/>
                </a:buClr>
                <a:buSzPts val="1800"/>
                <a:buFont typeface="Arial"/>
                <a:buNone/>
              </a:pPr>
              <a:r>
                <a:rPr lang="zh-CN" sz="1800" b="0" i="0" u="none" strike="noStrike" cap="none">
                  <a:solidFill>
                    <a:schemeClr val="lt1"/>
                  </a:solidFill>
                  <a:latin typeface="Times New Roman"/>
                  <a:ea typeface="Times New Roman"/>
                  <a:cs typeface="Times New Roman"/>
                  <a:sym typeface="Times New Roman"/>
                </a:rPr>
                <a:t>Ruixue Qin</a:t>
              </a:r>
              <a:endParaRPr sz="1800" b="0" i="0" u="none" strike="noStrike" cap="none">
                <a:solidFill>
                  <a:schemeClr val="lt1"/>
                </a:solidFill>
                <a:latin typeface="Times New Roman"/>
                <a:ea typeface="Times New Roman"/>
                <a:cs typeface="Times New Roman"/>
                <a:sym typeface="Times New Roman"/>
              </a:endParaRPr>
            </a:p>
          </p:txBody>
        </p:sp>
        <p:pic>
          <p:nvPicPr>
            <p:cNvPr id="97" name="Google Shape;97;p1" descr="用户 纯色填充"/>
            <p:cNvPicPr preferRelativeResize="0"/>
            <p:nvPr/>
          </p:nvPicPr>
          <p:blipFill rotWithShape="1">
            <a:blip r:embed="rId3">
              <a:alphaModFix/>
            </a:blip>
            <a:srcRect/>
            <a:stretch/>
          </p:blipFill>
          <p:spPr>
            <a:xfrm>
              <a:off x="5316995" y="4411424"/>
              <a:ext cx="328581" cy="328581"/>
            </a:xfrm>
            <a:prstGeom prst="rect">
              <a:avLst/>
            </a:prstGeom>
            <a:noFill/>
            <a:ln>
              <a:noFill/>
            </a:ln>
          </p:spPr>
        </p:pic>
      </p:grpSp>
      <p:sp>
        <p:nvSpPr>
          <p:cNvPr id="98" name="Google Shape;98;p1"/>
          <p:cNvSpPr/>
          <p:nvPr/>
        </p:nvSpPr>
        <p:spPr>
          <a:xfrm>
            <a:off x="2606591" y="3727529"/>
            <a:ext cx="6978815" cy="4571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9" name="Google Shape;99;p1" descr="用户 纯色填充"/>
          <p:cNvPicPr preferRelativeResize="0"/>
          <p:nvPr/>
        </p:nvPicPr>
        <p:blipFill rotWithShape="1">
          <a:blip r:embed="rId4">
            <a:alphaModFix/>
          </a:blip>
          <a:srcRect/>
          <a:stretch/>
        </p:blipFill>
        <p:spPr>
          <a:xfrm>
            <a:off x="6725860" y="5173583"/>
            <a:ext cx="328581" cy="32858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268586e570_1_122"/>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21" name="Google Shape;221;g1268586e570_1_122"/>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22" name="Google Shape;222;g1268586e570_1_122"/>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3" name="Google Shape;223;g1268586e570_1_122"/>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24" name="Google Shape;224;g1268586e570_1_122"/>
          <p:cNvSpPr/>
          <p:nvPr/>
        </p:nvSpPr>
        <p:spPr>
          <a:xfrm>
            <a:off x="711325"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25" name="Google Shape;225;g1268586e570_1_122"/>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26" name="Google Shape;226;g1268586e570_1_122"/>
          <p:cNvSpPr txBox="1"/>
          <p:nvPr/>
        </p:nvSpPr>
        <p:spPr>
          <a:xfrm>
            <a:off x="5211225" y="966450"/>
            <a:ext cx="45147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Transaction Type lookup</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27" name="Google Shape;227;g1268586e570_1_122"/>
          <p:cNvGraphicFramePr/>
          <p:nvPr/>
        </p:nvGraphicFramePr>
        <p:xfrm>
          <a:off x="1355000" y="2113375"/>
          <a:ext cx="3000000" cy="3000000"/>
        </p:xfrm>
        <a:graphic>
          <a:graphicData uri="http://schemas.openxmlformats.org/drawingml/2006/table">
            <a:tbl>
              <a:tblPr>
                <a:noFill/>
                <a:tableStyleId>{28A11465-75D7-4923-8399-3F857E34FBCF}</a:tableStyleId>
              </a:tblPr>
              <a:tblGrid>
                <a:gridCol w="2468350">
                  <a:extLst>
                    <a:ext uri="{9D8B030D-6E8A-4147-A177-3AD203B41FA5}">
                      <a16:colId xmlns:a16="http://schemas.microsoft.com/office/drawing/2014/main" val="20000"/>
                    </a:ext>
                  </a:extLst>
                </a:gridCol>
                <a:gridCol w="2846550">
                  <a:extLst>
                    <a:ext uri="{9D8B030D-6E8A-4147-A177-3AD203B41FA5}">
                      <a16:colId xmlns:a16="http://schemas.microsoft.com/office/drawing/2014/main" val="20001"/>
                    </a:ext>
                  </a:extLst>
                </a:gridCol>
                <a:gridCol w="2853650">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transaction_type_id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transaction_type_name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varchar(10)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 is a sales or retrun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graphicFrame>
        <p:nvGraphicFramePr>
          <p:cNvPr id="228" name="Google Shape;228;g1268586e570_1_122"/>
          <p:cNvGraphicFramePr/>
          <p:nvPr/>
        </p:nvGraphicFramePr>
        <p:xfrm>
          <a:off x="1311625" y="3359825"/>
          <a:ext cx="3000000" cy="3000000"/>
        </p:xfrm>
        <a:graphic>
          <a:graphicData uri="http://schemas.openxmlformats.org/drawingml/2006/table">
            <a:tbl>
              <a:tblPr>
                <a:noFill/>
                <a:tableStyleId>{28A11465-75D7-4923-8399-3F857E34FBCF}</a:tableStyleId>
              </a:tblPr>
              <a:tblGrid>
                <a:gridCol w="2511725">
                  <a:extLst>
                    <a:ext uri="{9D8B030D-6E8A-4147-A177-3AD203B41FA5}">
                      <a16:colId xmlns:a16="http://schemas.microsoft.com/office/drawing/2014/main" val="20000"/>
                    </a:ext>
                  </a:extLst>
                </a:gridCol>
                <a:gridCol w="2846550">
                  <a:extLst>
                    <a:ext uri="{9D8B030D-6E8A-4147-A177-3AD203B41FA5}">
                      <a16:colId xmlns:a16="http://schemas.microsoft.com/office/drawing/2014/main" val="20001"/>
                    </a:ext>
                  </a:extLst>
                </a:gridCol>
                <a:gridCol w="2810275">
                  <a:extLst>
                    <a:ext uri="{9D8B030D-6E8A-4147-A177-3AD203B41FA5}">
                      <a16:colId xmlns:a16="http://schemas.microsoft.com/office/drawing/2014/main" val="20002"/>
                    </a:ext>
                  </a:extLst>
                </a:gridCol>
              </a:tblGrid>
              <a:tr h="109600">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pk_transaction_type_id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transaction_type_id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u_transaction_type_name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Unique on transaction type 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each transaction type needs to be unique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268586e570_1_164"/>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34" name="Google Shape;234;g1268586e570_1_164"/>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35" name="Google Shape;235;g1268586e570_1_164"/>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6" name="Google Shape;236;g1268586e570_1_164"/>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37" name="Google Shape;237;g1268586e570_1_164"/>
          <p:cNvSpPr/>
          <p:nvPr/>
        </p:nvSpPr>
        <p:spPr>
          <a:xfrm>
            <a:off x="711325"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38" name="Google Shape;238;g1268586e570_1_164"/>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39" name="Google Shape;239;g1268586e570_1_164"/>
          <p:cNvSpPr txBox="1"/>
          <p:nvPr/>
        </p:nvSpPr>
        <p:spPr>
          <a:xfrm>
            <a:off x="5211225" y="966450"/>
            <a:ext cx="49155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Transaction Item Bridge </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40" name="Google Shape;240;g1268586e570_1_164"/>
          <p:cNvGraphicFramePr/>
          <p:nvPr/>
        </p:nvGraphicFramePr>
        <p:xfrm>
          <a:off x="1560825" y="1745000"/>
          <a:ext cx="3000000" cy="3000000"/>
        </p:xfrm>
        <a:graphic>
          <a:graphicData uri="http://schemas.openxmlformats.org/drawingml/2006/table">
            <a:tbl>
              <a:tblPr>
                <a:noFill/>
                <a:tableStyleId>{28A11465-75D7-4923-8399-3F857E34FBCF}</a:tableStyleId>
              </a:tblPr>
              <a:tblGrid>
                <a:gridCol w="1963525">
                  <a:extLst>
                    <a:ext uri="{9D8B030D-6E8A-4147-A177-3AD203B41FA5}">
                      <a16:colId xmlns:a16="http://schemas.microsoft.com/office/drawing/2014/main" val="20000"/>
                    </a:ext>
                  </a:extLst>
                </a:gridCol>
                <a:gridCol w="2429875">
                  <a:extLst>
                    <a:ext uri="{9D8B030D-6E8A-4147-A177-3AD203B41FA5}">
                      <a16:colId xmlns:a16="http://schemas.microsoft.com/office/drawing/2014/main" val="20001"/>
                    </a:ext>
                  </a:extLst>
                </a:gridCol>
                <a:gridCol w="4135700">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make a pimary key with 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make a pimary key with 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transaction_item_count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how many count of this item in current transaction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bl>
          </a:graphicData>
        </a:graphic>
      </p:graphicFrame>
      <p:graphicFrame>
        <p:nvGraphicFramePr>
          <p:cNvPr id="241" name="Google Shape;241;g1268586e570_1_164"/>
          <p:cNvGraphicFramePr/>
          <p:nvPr/>
        </p:nvGraphicFramePr>
        <p:xfrm>
          <a:off x="1560825" y="3429000"/>
          <a:ext cx="3000000" cy="3000000"/>
        </p:xfrm>
        <a:graphic>
          <a:graphicData uri="http://schemas.openxmlformats.org/drawingml/2006/table">
            <a:tbl>
              <a:tblPr>
                <a:noFill/>
                <a:tableStyleId>{28A11465-75D7-4923-8399-3F857E34FBCF}</a:tableStyleId>
              </a:tblPr>
              <a:tblGrid>
                <a:gridCol w="1948600">
                  <a:extLst>
                    <a:ext uri="{9D8B030D-6E8A-4147-A177-3AD203B41FA5}">
                      <a16:colId xmlns:a16="http://schemas.microsoft.com/office/drawing/2014/main" val="20000"/>
                    </a:ext>
                  </a:extLst>
                </a:gridCol>
                <a:gridCol w="2411375">
                  <a:extLst>
                    <a:ext uri="{9D8B030D-6E8A-4147-A177-3AD203B41FA5}">
                      <a16:colId xmlns:a16="http://schemas.microsoft.com/office/drawing/2014/main" val="20001"/>
                    </a:ext>
                  </a:extLst>
                </a:gridCol>
                <a:gridCol w="410422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pk_transation_id_item_id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transaction_id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3333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fk_transaction_item_transaction_id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transation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what transation does the transaction this piece of item belongs to</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3333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fk_transaction_item_item_id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item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what is the further detail of the item in this transaction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268586e570_1_154"/>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47" name="Google Shape;247;g1268586e570_1_154"/>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48" name="Google Shape;248;g1268586e570_1_154"/>
          <p:cNvSpPr/>
          <p:nvPr/>
        </p:nvSpPr>
        <p:spPr>
          <a:xfrm rot="-5400000" flipH="1">
            <a:off x="5035873" y="-513060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9" name="Google Shape;249;g1268586e570_1_154"/>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50" name="Google Shape;250;g1268586e570_1_154"/>
          <p:cNvSpPr/>
          <p:nvPr/>
        </p:nvSpPr>
        <p:spPr>
          <a:xfrm>
            <a:off x="722125" y="5836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51" name="Google Shape;251;g1268586e570_1_154"/>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52" name="Google Shape;252;g1268586e570_1_154"/>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customer</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53" name="Google Shape;253;g1268586e570_1_154"/>
          <p:cNvGraphicFramePr/>
          <p:nvPr/>
        </p:nvGraphicFramePr>
        <p:xfrm>
          <a:off x="1148975" y="1520550"/>
          <a:ext cx="3000000" cy="3000000"/>
        </p:xfrm>
        <a:graphic>
          <a:graphicData uri="http://schemas.openxmlformats.org/drawingml/2006/table">
            <a:tbl>
              <a:tblPr>
                <a:noFill/>
                <a:tableStyleId>{28A11465-75D7-4923-8399-3F857E34FBCF}</a:tableStyleId>
              </a:tblPr>
              <a:tblGrid>
                <a:gridCol w="3205525">
                  <a:extLst>
                    <a:ext uri="{9D8B030D-6E8A-4147-A177-3AD203B41FA5}">
                      <a16:colId xmlns:a16="http://schemas.microsoft.com/office/drawing/2014/main" val="20000"/>
                    </a:ext>
                  </a:extLst>
                </a:gridCol>
                <a:gridCol w="3141400">
                  <a:extLst>
                    <a:ext uri="{9D8B030D-6E8A-4147-A177-3AD203B41FA5}">
                      <a16:colId xmlns:a16="http://schemas.microsoft.com/office/drawing/2014/main" val="20001"/>
                    </a:ext>
                  </a:extLst>
                </a:gridCol>
                <a:gridCol w="2927700">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b="1" u="none" strike="noStrike" cap="none">
                          <a:latin typeface="Times New Roman"/>
                          <a:ea typeface="Times New Roman"/>
                          <a:cs typeface="Times New Roman"/>
                          <a:sym typeface="Times New Roman"/>
                        </a:rPr>
                        <a:t>Column Name</a:t>
                      </a:r>
                      <a:endParaRPr sz="12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b="1" u="none" strike="noStrike" cap="none">
                          <a:latin typeface="Times New Roman"/>
                          <a:ea typeface="Times New Roman"/>
                          <a:cs typeface="Times New Roman"/>
                          <a:sym typeface="Times New Roman"/>
                        </a:rPr>
                        <a:t>Data Domain</a:t>
                      </a:r>
                      <a:endParaRPr sz="12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b="1" u="none" strike="noStrike" cap="none">
                          <a:latin typeface="Times New Roman"/>
                          <a:ea typeface="Times New Roman"/>
                          <a:cs typeface="Times New Roman"/>
                          <a:sym typeface="Times New Roman"/>
                        </a:rPr>
                        <a:t>Comments</a:t>
                      </a:r>
                      <a:endParaRPr sz="12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60500">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customer_id</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Surrogate key not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will be the primary key</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186550">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customer_firstname</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not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firstname of customer</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customer_lastname</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not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lastname of customer</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customer_email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not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Natural key</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customer_birthday</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date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 date of birth</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customer_phone</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Char 10 not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customer's phone number</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6"/>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customer_title</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int not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what title the customer would like to be called</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7"/>
                  </a:ext>
                </a:extLst>
              </a:tr>
              <a:tr h="150300">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customer_country</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customer's country</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8"/>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customer_state</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customer's state</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9"/>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customer_city</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customer's city</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10"/>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customer_zipcode</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customer's zipcode</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11"/>
                  </a:ext>
                </a:extLst>
              </a:tr>
              <a:tr h="219075">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customer_address</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Varchar 50 null</a:t>
                      </a:r>
                      <a:endParaRPr sz="12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zh-CN" sz="1200" u="none" strike="noStrike" cap="none">
                          <a:latin typeface="Times New Roman"/>
                          <a:ea typeface="Times New Roman"/>
                          <a:cs typeface="Times New Roman"/>
                          <a:sym typeface="Times New Roman"/>
                        </a:rPr>
                        <a:t>customer's address</a:t>
                      </a:r>
                      <a:endParaRPr sz="12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12"/>
                  </a:ext>
                </a:extLst>
              </a:tr>
            </a:tbl>
          </a:graphicData>
        </a:graphic>
      </p:graphicFrame>
      <p:graphicFrame>
        <p:nvGraphicFramePr>
          <p:cNvPr id="254" name="Google Shape;254;g1268586e570_1_154"/>
          <p:cNvGraphicFramePr/>
          <p:nvPr/>
        </p:nvGraphicFramePr>
        <p:xfrm>
          <a:off x="1167263" y="4802400"/>
          <a:ext cx="3000000" cy="3000000"/>
        </p:xfrm>
        <a:graphic>
          <a:graphicData uri="http://schemas.openxmlformats.org/drawingml/2006/table">
            <a:tbl>
              <a:tblPr>
                <a:noFill/>
                <a:tableStyleId>{28A11465-75D7-4923-8399-3F857E34FBCF}</a:tableStyleId>
              </a:tblPr>
              <a:tblGrid>
                <a:gridCol w="3192875">
                  <a:extLst>
                    <a:ext uri="{9D8B030D-6E8A-4147-A177-3AD203B41FA5}">
                      <a16:colId xmlns:a16="http://schemas.microsoft.com/office/drawing/2014/main" val="20000"/>
                    </a:ext>
                  </a:extLst>
                </a:gridCol>
                <a:gridCol w="3129025">
                  <a:extLst>
                    <a:ext uri="{9D8B030D-6E8A-4147-A177-3AD203B41FA5}">
                      <a16:colId xmlns:a16="http://schemas.microsoft.com/office/drawing/2014/main" val="20001"/>
                    </a:ext>
                  </a:extLst>
                </a:gridCol>
                <a:gridCol w="2916150">
                  <a:extLst>
                    <a:ext uri="{9D8B030D-6E8A-4147-A177-3AD203B41FA5}">
                      <a16:colId xmlns:a16="http://schemas.microsoft.com/office/drawing/2014/main" val="20002"/>
                    </a:ext>
                  </a:extLst>
                </a:gridCol>
              </a:tblGrid>
              <a:tr h="200525">
                <a:tc>
                  <a:txBody>
                    <a:bodyPr/>
                    <a:lstStyle/>
                    <a:p>
                      <a:pPr marL="0" marR="0" lvl="0" indent="0" algn="l" rtl="0">
                        <a:lnSpc>
                          <a:spcPct val="115000"/>
                        </a:lnSpc>
                        <a:spcBef>
                          <a:spcPts val="0"/>
                        </a:spcBef>
                        <a:spcAft>
                          <a:spcPts val="0"/>
                        </a:spcAft>
                        <a:buClr>
                          <a:srgbClr val="000000"/>
                        </a:buClr>
                        <a:buSzPts val="1100"/>
                        <a:buFont typeface="Arial"/>
                        <a:buNone/>
                      </a:pPr>
                      <a:r>
                        <a:rPr lang="zh-CN" sz="1100" b="1" u="none" strike="noStrike" cap="none">
                          <a:latin typeface="Calibri"/>
                          <a:ea typeface="Calibri"/>
                          <a:cs typeface="Calibri"/>
                          <a:sym typeface="Calibri"/>
                        </a:rPr>
                        <a:t>Constraint Name</a:t>
                      </a:r>
                      <a:endParaRPr sz="1100" b="1" u="none" strike="noStrike" cap="none">
                        <a:latin typeface="Calibri"/>
                        <a:ea typeface="Calibri"/>
                        <a:cs typeface="Calibri"/>
                        <a:sym typeface="Calibri"/>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100"/>
                        <a:buFont typeface="Arial"/>
                        <a:buNone/>
                      </a:pPr>
                      <a:r>
                        <a:rPr lang="zh-CN" sz="1100" b="1" u="none" strike="noStrike" cap="none">
                          <a:latin typeface="Calibri"/>
                          <a:ea typeface="Calibri"/>
                          <a:cs typeface="Calibri"/>
                          <a:sym typeface="Calibri"/>
                        </a:rPr>
                        <a:t>Type</a:t>
                      </a:r>
                      <a:endParaRPr sz="1100" b="1" u="none" strike="noStrike" cap="none">
                        <a:latin typeface="Calibri"/>
                        <a:ea typeface="Calibri"/>
                        <a:cs typeface="Calibri"/>
                        <a:sym typeface="Calibri"/>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100"/>
                        <a:buFont typeface="Arial"/>
                        <a:buNone/>
                      </a:pPr>
                      <a:r>
                        <a:rPr lang="zh-CN" sz="1100" b="1" u="none" strike="noStrike" cap="none">
                          <a:latin typeface="Calibri"/>
                          <a:ea typeface="Calibri"/>
                          <a:cs typeface="Calibri"/>
                          <a:sym typeface="Calibri"/>
                        </a:rPr>
                        <a:t>Comments</a:t>
                      </a:r>
                      <a:endParaRPr sz="1100" b="1" u="none" strike="noStrike" cap="none">
                        <a:latin typeface="Calibri"/>
                        <a:ea typeface="Calibri"/>
                        <a:cs typeface="Calibri"/>
                        <a:sym typeface="Calibri"/>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34200">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pk_customer_customer_id</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Primary key on customer_id</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Enforces pk over surrogate key on</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zh-CN" sz="1000" u="none" strike="noStrike" cap="none"/>
                        <a:t>table</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32600">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u_customer_customer_email</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Unique on cutomer email</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every customer's email shall be unique</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431950">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fk_customer_customer_title</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Foreign key over customer_title refrence to customer_title lookup table</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zh-CN" sz="1000" u="none" strike="noStrike" cap="none"/>
                        <a:t>what title does the cutomer would like to be called</a:t>
                      </a:r>
                      <a:endParaRPr sz="1000" u="none" strike="noStrike" cap="none"/>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268586e570_1_144"/>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60" name="Google Shape;260;g1268586e570_1_144"/>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61" name="Google Shape;261;g1268586e570_1_144"/>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2" name="Google Shape;262;g1268586e570_1_144"/>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63" name="Google Shape;263;g1268586e570_1_144"/>
          <p:cNvSpPr/>
          <p:nvPr/>
        </p:nvSpPr>
        <p:spPr>
          <a:xfrm>
            <a:off x="711325"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64" name="Google Shape;264;g1268586e570_1_144"/>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65" name="Google Shape;265;g1268586e570_1_144"/>
          <p:cNvSpPr txBox="1"/>
          <p:nvPr/>
        </p:nvSpPr>
        <p:spPr>
          <a:xfrm>
            <a:off x="5211225" y="966450"/>
            <a:ext cx="4007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customer title lookup</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66" name="Google Shape;266;g1268586e570_1_144"/>
          <p:cNvGraphicFramePr/>
          <p:nvPr/>
        </p:nvGraphicFramePr>
        <p:xfrm>
          <a:off x="1679400" y="1874075"/>
          <a:ext cx="3000000" cy="3000000"/>
        </p:xfrm>
        <a:graphic>
          <a:graphicData uri="http://schemas.openxmlformats.org/drawingml/2006/table">
            <a:tbl>
              <a:tblPr>
                <a:noFill/>
                <a:tableStyleId>{28A11465-75D7-4923-8399-3F857E34FBCF}</a:tableStyleId>
              </a:tblPr>
              <a:tblGrid>
                <a:gridCol w="2236900">
                  <a:extLst>
                    <a:ext uri="{9D8B030D-6E8A-4147-A177-3AD203B41FA5}">
                      <a16:colId xmlns:a16="http://schemas.microsoft.com/office/drawing/2014/main" val="20000"/>
                    </a:ext>
                  </a:extLst>
                </a:gridCol>
                <a:gridCol w="2670250">
                  <a:extLst>
                    <a:ext uri="{9D8B030D-6E8A-4147-A177-3AD203B41FA5}">
                      <a16:colId xmlns:a16="http://schemas.microsoft.com/office/drawing/2014/main" val="20001"/>
                    </a:ext>
                  </a:extLst>
                </a:gridCol>
                <a:gridCol w="2740500">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customer_title_id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customer_title_name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varchar(10)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title name cutomer can select from</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graphicFrame>
        <p:nvGraphicFramePr>
          <p:cNvPr id="267" name="Google Shape;267;g1268586e570_1_144"/>
          <p:cNvGraphicFramePr/>
          <p:nvPr/>
        </p:nvGraphicFramePr>
        <p:xfrm>
          <a:off x="1636125" y="3295600"/>
          <a:ext cx="3000000" cy="3000000"/>
        </p:xfrm>
        <a:graphic>
          <a:graphicData uri="http://schemas.openxmlformats.org/drawingml/2006/table">
            <a:tbl>
              <a:tblPr>
                <a:noFill/>
                <a:tableStyleId>{28A11465-75D7-4923-8399-3F857E34FBCF}</a:tableStyleId>
              </a:tblPr>
              <a:tblGrid>
                <a:gridCol w="2230325">
                  <a:extLst>
                    <a:ext uri="{9D8B030D-6E8A-4147-A177-3AD203B41FA5}">
                      <a16:colId xmlns:a16="http://schemas.microsoft.com/office/drawing/2014/main" val="20000"/>
                    </a:ext>
                  </a:extLst>
                </a:gridCol>
                <a:gridCol w="2669275">
                  <a:extLst>
                    <a:ext uri="{9D8B030D-6E8A-4147-A177-3AD203B41FA5}">
                      <a16:colId xmlns:a16="http://schemas.microsoft.com/office/drawing/2014/main" val="20001"/>
                    </a:ext>
                  </a:extLst>
                </a:gridCol>
                <a:gridCol w="279132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pk_customer_title_id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customer_title_id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u_customer_title_name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Unique on transaction type 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each title name needs to be unique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268586e570_1_190"/>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73" name="Google Shape;273;g1268586e570_1_190"/>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74" name="Google Shape;274;g1268586e570_1_190"/>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5" name="Google Shape;275;g1268586e570_1_190"/>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76" name="Google Shape;276;g1268586e570_1_190"/>
          <p:cNvSpPr/>
          <p:nvPr/>
        </p:nvSpPr>
        <p:spPr>
          <a:xfrm>
            <a:off x="711325"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77" name="Google Shape;277;g1268586e570_1_190"/>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78" name="Google Shape;278;g1268586e570_1_190"/>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employee</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79" name="Google Shape;279;g1268586e570_1_190"/>
          <p:cNvGraphicFramePr/>
          <p:nvPr/>
        </p:nvGraphicFramePr>
        <p:xfrm>
          <a:off x="1560850" y="1841500"/>
          <a:ext cx="7975350" cy="1981200"/>
        </p:xfrm>
        <a:graphic>
          <a:graphicData uri="http://schemas.openxmlformats.org/drawingml/2006/table">
            <a:tbl>
              <a:tblPr>
                <a:noFill/>
                <a:tableStyleId>{28A11465-75D7-4923-8399-3F857E34FBCF}</a:tableStyleId>
              </a:tblPr>
              <a:tblGrid>
                <a:gridCol w="2200100">
                  <a:extLst>
                    <a:ext uri="{9D8B030D-6E8A-4147-A177-3AD203B41FA5}">
                      <a16:colId xmlns:a16="http://schemas.microsoft.com/office/drawing/2014/main" val="20000"/>
                    </a:ext>
                  </a:extLst>
                </a:gridCol>
                <a:gridCol w="2150100">
                  <a:extLst>
                    <a:ext uri="{9D8B030D-6E8A-4147-A177-3AD203B41FA5}">
                      <a16:colId xmlns:a16="http://schemas.microsoft.com/office/drawing/2014/main" val="20001"/>
                    </a:ext>
                  </a:extLst>
                </a:gridCol>
                <a:gridCol w="3625150">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employee_firstname</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50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firstname of employee</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employee_lastname</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50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lastname of employee</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employee_email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50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Natural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employee_phone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Char 20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employee's phone number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employee_job_title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50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employee's position level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6"/>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employee_working_location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which store location the employee works at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7"/>
                  </a:ext>
                </a:extLst>
              </a:tr>
            </a:tbl>
          </a:graphicData>
        </a:graphic>
      </p:graphicFrame>
      <p:graphicFrame>
        <p:nvGraphicFramePr>
          <p:cNvPr id="280" name="Google Shape;280;g1268586e570_1_190"/>
          <p:cNvGraphicFramePr/>
          <p:nvPr/>
        </p:nvGraphicFramePr>
        <p:xfrm>
          <a:off x="1560875" y="4171850"/>
          <a:ext cx="7975350" cy="828675"/>
        </p:xfrm>
        <a:graphic>
          <a:graphicData uri="http://schemas.openxmlformats.org/drawingml/2006/table">
            <a:tbl>
              <a:tblPr>
                <a:noFill/>
                <a:tableStyleId>{28A11465-75D7-4923-8399-3F857E34FBCF}</a:tableStyleId>
              </a:tblPr>
              <a:tblGrid>
                <a:gridCol w="2200100">
                  <a:extLst>
                    <a:ext uri="{9D8B030D-6E8A-4147-A177-3AD203B41FA5}">
                      <a16:colId xmlns:a16="http://schemas.microsoft.com/office/drawing/2014/main" val="20000"/>
                    </a:ext>
                  </a:extLst>
                </a:gridCol>
                <a:gridCol w="2150075">
                  <a:extLst>
                    <a:ext uri="{9D8B030D-6E8A-4147-A177-3AD203B41FA5}">
                      <a16:colId xmlns:a16="http://schemas.microsoft.com/office/drawing/2014/main" val="20001"/>
                    </a:ext>
                  </a:extLst>
                </a:gridCol>
                <a:gridCol w="362517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333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pk_employee_employee_id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employee_id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u_employee_employee_email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Unique on eployee's email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every employee's email shall be unique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268586e570_1_134"/>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86" name="Google Shape;286;g1268586e570_1_134"/>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87" name="Google Shape;287;g1268586e570_1_134"/>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8" name="Google Shape;288;g1268586e570_1_134"/>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89" name="Google Shape;289;g1268586e570_1_134"/>
          <p:cNvSpPr/>
          <p:nvPr/>
        </p:nvSpPr>
        <p:spPr>
          <a:xfrm>
            <a:off x="711325"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90" name="Google Shape;290;g1268586e570_1_134"/>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91" name="Google Shape;291;g1268586e570_1_134"/>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store</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92" name="Google Shape;292;g1268586e570_1_134"/>
          <p:cNvGraphicFramePr/>
          <p:nvPr/>
        </p:nvGraphicFramePr>
        <p:xfrm>
          <a:off x="1907500" y="1520550"/>
          <a:ext cx="8116400" cy="2476500"/>
        </p:xfrm>
        <a:graphic>
          <a:graphicData uri="http://schemas.openxmlformats.org/drawingml/2006/table">
            <a:tbl>
              <a:tblPr>
                <a:noFill/>
                <a:tableStyleId>{28A11465-75D7-4923-8399-3F857E34FBCF}</a:tableStyleId>
              </a:tblPr>
              <a:tblGrid>
                <a:gridCol w="2019975">
                  <a:extLst>
                    <a:ext uri="{9D8B030D-6E8A-4147-A177-3AD203B41FA5}">
                      <a16:colId xmlns:a16="http://schemas.microsoft.com/office/drawing/2014/main" val="20000"/>
                    </a:ext>
                  </a:extLst>
                </a:gridCol>
                <a:gridCol w="2945300">
                  <a:extLst>
                    <a:ext uri="{9D8B030D-6E8A-4147-A177-3AD203B41FA5}">
                      <a16:colId xmlns:a16="http://schemas.microsoft.com/office/drawing/2014/main" val="20001"/>
                    </a:ext>
                  </a:extLst>
                </a:gridCol>
                <a:gridCol w="3151125">
                  <a:extLst>
                    <a:ext uri="{9D8B030D-6E8A-4147-A177-3AD203B41FA5}">
                      <a16:colId xmlns:a16="http://schemas.microsoft.com/office/drawing/2014/main" val="20002"/>
                    </a:ext>
                  </a:extLst>
                </a:gridCol>
              </a:tblGrid>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store_type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what kind of store it is</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store_country</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 country</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store_state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 state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store_city</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 city</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store_address</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 address</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6"/>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store_zipcode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char(10)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 zipcode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7"/>
                  </a:ext>
                </a:extLst>
              </a:tr>
              <a:tr h="1651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store_contact_number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char (10)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contact number of the store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8"/>
                  </a:ext>
                </a:extLst>
              </a:tr>
              <a:tr h="731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store_manager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id of employee as manger of the store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9"/>
                  </a:ext>
                </a:extLst>
              </a:tr>
            </a:tbl>
          </a:graphicData>
        </a:graphic>
      </p:graphicFrame>
      <p:graphicFrame>
        <p:nvGraphicFramePr>
          <p:cNvPr id="293" name="Google Shape;293;g1268586e570_1_134"/>
          <p:cNvGraphicFramePr/>
          <p:nvPr/>
        </p:nvGraphicFramePr>
        <p:xfrm>
          <a:off x="1907500" y="4312700"/>
          <a:ext cx="8116375" cy="1218438"/>
        </p:xfrm>
        <a:graphic>
          <a:graphicData uri="http://schemas.openxmlformats.org/drawingml/2006/table">
            <a:tbl>
              <a:tblPr>
                <a:noFill/>
                <a:tableStyleId>{28A11465-75D7-4923-8399-3F857E34FBCF}</a:tableStyleId>
              </a:tblPr>
              <a:tblGrid>
                <a:gridCol w="2019975">
                  <a:extLst>
                    <a:ext uri="{9D8B030D-6E8A-4147-A177-3AD203B41FA5}">
                      <a16:colId xmlns:a16="http://schemas.microsoft.com/office/drawing/2014/main" val="20000"/>
                    </a:ext>
                  </a:extLst>
                </a:gridCol>
                <a:gridCol w="3378775">
                  <a:extLst>
                    <a:ext uri="{9D8B030D-6E8A-4147-A177-3AD203B41FA5}">
                      <a16:colId xmlns:a16="http://schemas.microsoft.com/office/drawing/2014/main" val="20001"/>
                    </a:ext>
                  </a:extLst>
                </a:gridCol>
                <a:gridCol w="271762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store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333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pk_store_store_id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employee_id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a:t>
                      </a:r>
                      <a:endParaRPr sz="1300" u="none" strike="noStrike" cap="none">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fk_store_store_type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store type lookup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A lookup table to define the store type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fk_store_store_manager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employee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who takes charge of the store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268586e570_1_204"/>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99" name="Google Shape;299;g1268586e570_1_204"/>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300" name="Google Shape;300;g1268586e570_1_204"/>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1" name="Google Shape;301;g1268586e570_1_204"/>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302" name="Google Shape;302;g1268586e570_1_204"/>
          <p:cNvSpPr/>
          <p:nvPr/>
        </p:nvSpPr>
        <p:spPr>
          <a:xfrm>
            <a:off x="657150" y="5095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303" name="Google Shape;303;g1268586e570_1_204"/>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304" name="Google Shape;304;g1268586e570_1_204"/>
          <p:cNvSpPr txBox="1"/>
          <p:nvPr/>
        </p:nvSpPr>
        <p:spPr>
          <a:xfrm>
            <a:off x="5211225" y="966450"/>
            <a:ext cx="3792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store type look up</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305" name="Google Shape;305;g1268586e570_1_204"/>
          <p:cNvGraphicFramePr/>
          <p:nvPr/>
        </p:nvGraphicFramePr>
        <p:xfrm>
          <a:off x="1745288" y="2146125"/>
          <a:ext cx="3000000" cy="3000000"/>
        </p:xfrm>
        <a:graphic>
          <a:graphicData uri="http://schemas.openxmlformats.org/drawingml/2006/table">
            <a:tbl>
              <a:tblPr>
                <a:noFill/>
                <a:tableStyleId>{28A11465-75D7-4923-8399-3F857E34FBCF}</a:tableStyleId>
              </a:tblPr>
              <a:tblGrid>
                <a:gridCol w="153645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294322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store_type_id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store_type_name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flatship or authorized retailer or depatment store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graphicFrame>
        <p:nvGraphicFramePr>
          <p:cNvPr id="306" name="Google Shape;306;g1268586e570_1_204"/>
          <p:cNvGraphicFramePr/>
          <p:nvPr/>
        </p:nvGraphicFramePr>
        <p:xfrm>
          <a:off x="1701925" y="3944500"/>
          <a:ext cx="3000000" cy="3000000"/>
        </p:xfrm>
        <a:graphic>
          <a:graphicData uri="http://schemas.openxmlformats.org/drawingml/2006/table">
            <a:tbl>
              <a:tblPr>
                <a:noFill/>
                <a:tableStyleId>{28A11465-75D7-4923-8399-3F857E34FBCF}</a:tableStyleId>
              </a:tblPr>
              <a:tblGrid>
                <a:gridCol w="1476600">
                  <a:extLst>
                    <a:ext uri="{9D8B030D-6E8A-4147-A177-3AD203B41FA5}">
                      <a16:colId xmlns:a16="http://schemas.microsoft.com/office/drawing/2014/main" val="20000"/>
                    </a:ext>
                  </a:extLst>
                </a:gridCol>
                <a:gridCol w="2775300">
                  <a:extLst>
                    <a:ext uri="{9D8B030D-6E8A-4147-A177-3AD203B41FA5}">
                      <a16:colId xmlns:a16="http://schemas.microsoft.com/office/drawing/2014/main" val="20001"/>
                    </a:ext>
                  </a:extLst>
                </a:gridCol>
                <a:gridCol w="3019600">
                  <a:extLst>
                    <a:ext uri="{9D8B030D-6E8A-4147-A177-3AD203B41FA5}">
                      <a16:colId xmlns:a16="http://schemas.microsoft.com/office/drawing/2014/main" val="20002"/>
                    </a:ext>
                  </a:extLst>
                </a:gridCol>
              </a:tblGrid>
              <a:tr h="364050">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store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pk_store_type_id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employee_id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U_store_type_name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Unique on store type 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Each store type name needs to be unique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268586e570_1_231"/>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12" name="Google Shape;312;g1268586e570_1_231"/>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13" name="Google Shape;313;g1268586e570_1_231"/>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4" name="Google Shape;314;g1268586e570_1_231"/>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15" name="Google Shape;315;g1268586e570_1_231"/>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16" name="Google Shape;316;g1268586e570_1_231"/>
          <p:cNvSpPr txBox="1"/>
          <p:nvPr/>
        </p:nvSpPr>
        <p:spPr>
          <a:xfrm>
            <a:off x="924175" y="985904"/>
            <a:ext cx="408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chemeClr val="dk1"/>
              </a:buClr>
              <a:buSzPts val="4000"/>
              <a:buFont typeface="Arial"/>
              <a:buNone/>
            </a:pPr>
            <a:r>
              <a:rPr lang="zh-CN" sz="4000" b="0" i="0" u="none" strike="noStrike" cap="none">
                <a:solidFill>
                  <a:srgbClr val="2767A6"/>
                </a:solidFill>
                <a:latin typeface="Times New Roman"/>
                <a:ea typeface="Times New Roman"/>
                <a:cs typeface="Times New Roman"/>
                <a:sym typeface="Times New Roman"/>
              </a:rPr>
              <a:t>Up/Down script</a:t>
            </a:r>
            <a:endParaRPr sz="1400" b="0" i="0" u="none" strike="noStrike" cap="none">
              <a:solidFill>
                <a:srgbClr val="000000"/>
              </a:solidFill>
              <a:latin typeface="Times New Roman"/>
              <a:ea typeface="Times New Roman"/>
              <a:cs typeface="Times New Roman"/>
              <a:sym typeface="Times New Roman"/>
            </a:endParaRPr>
          </a:p>
        </p:txBody>
      </p:sp>
      <p:pic>
        <p:nvPicPr>
          <p:cNvPr id="317" name="Google Shape;317;g1268586e570_1_231" descr="Text&#10;&#10;Description automatically generated with low confidence"/>
          <p:cNvPicPr preferRelativeResize="0"/>
          <p:nvPr/>
        </p:nvPicPr>
        <p:blipFill rotWithShape="1">
          <a:blip r:embed="rId3">
            <a:alphaModFix/>
          </a:blip>
          <a:srcRect/>
          <a:stretch/>
        </p:blipFill>
        <p:spPr>
          <a:xfrm>
            <a:off x="1091625" y="1812914"/>
            <a:ext cx="5208008" cy="4059182"/>
          </a:xfrm>
          <a:prstGeom prst="rect">
            <a:avLst/>
          </a:prstGeom>
          <a:noFill/>
          <a:ln>
            <a:noFill/>
          </a:ln>
        </p:spPr>
      </p:pic>
      <p:pic>
        <p:nvPicPr>
          <p:cNvPr id="318" name="Google Shape;318;g1268586e570_1_231" descr="Text&#10;&#10;Description automatically generated"/>
          <p:cNvPicPr preferRelativeResize="0"/>
          <p:nvPr/>
        </p:nvPicPr>
        <p:blipFill rotWithShape="1">
          <a:blip r:embed="rId4">
            <a:alphaModFix/>
          </a:blip>
          <a:srcRect/>
          <a:stretch/>
        </p:blipFill>
        <p:spPr>
          <a:xfrm>
            <a:off x="6095998" y="1800214"/>
            <a:ext cx="5316041" cy="41433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24" name="Google Shape;324;p4"/>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25" name="Google Shape;325;p4"/>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6" name="Google Shape;326;p4"/>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27" name="Google Shape;327;p4"/>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28" name="Google Shape;328;p4"/>
          <p:cNvSpPr txBox="1"/>
          <p:nvPr/>
        </p:nvSpPr>
        <p:spPr>
          <a:xfrm>
            <a:off x="924175" y="985904"/>
            <a:ext cx="4081200" cy="966378"/>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chemeClr val="dk1"/>
              </a:buClr>
              <a:buSzPts val="4000"/>
              <a:buFont typeface="Arial"/>
              <a:buNone/>
            </a:pPr>
            <a:r>
              <a:rPr lang="zh-CN" sz="4000" b="0" i="0" u="none" strike="noStrike" cap="none">
                <a:solidFill>
                  <a:srgbClr val="2767A6"/>
                </a:solidFill>
                <a:latin typeface="Times New Roman"/>
                <a:ea typeface="Times New Roman"/>
                <a:cs typeface="Times New Roman"/>
                <a:sym typeface="Times New Roman"/>
              </a:rPr>
              <a:t>Value Insert</a:t>
            </a:r>
            <a:endParaRPr sz="1400" b="0" i="0" u="none" strike="noStrike" cap="none">
              <a:solidFill>
                <a:srgbClr val="000000"/>
              </a:solidFill>
              <a:latin typeface="Times New Roman"/>
              <a:ea typeface="Times New Roman"/>
              <a:cs typeface="Times New Roman"/>
              <a:sym typeface="Times New Roman"/>
            </a:endParaRPr>
          </a:p>
        </p:txBody>
      </p:sp>
      <p:pic>
        <p:nvPicPr>
          <p:cNvPr id="329" name="Google Shape;329;p4" descr="Graphical user interface, text, application, email&#10;&#10;Description automatically generated"/>
          <p:cNvPicPr preferRelativeResize="0"/>
          <p:nvPr/>
        </p:nvPicPr>
        <p:blipFill rotWithShape="1">
          <a:blip r:embed="rId3">
            <a:alphaModFix/>
          </a:blip>
          <a:srcRect/>
          <a:stretch/>
        </p:blipFill>
        <p:spPr>
          <a:xfrm>
            <a:off x="1025273" y="1829380"/>
            <a:ext cx="10185400" cy="40001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267e3b74ff_2_21"/>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35" name="Google Shape;335;g1267e3b74ff_2_21"/>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36" name="Google Shape;336;g1267e3b74ff_2_21"/>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7" name="Google Shape;337;g1267e3b74ff_2_21"/>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38" name="Google Shape;338;g1267e3b74ff_2_21"/>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39" name="Google Shape;339;g1267e3b74ff_2_21"/>
          <p:cNvSpPr txBox="1"/>
          <p:nvPr/>
        </p:nvSpPr>
        <p:spPr>
          <a:xfrm>
            <a:off x="864575" y="580704"/>
            <a:ext cx="408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chemeClr val="dk1"/>
              </a:buClr>
              <a:buSzPts val="4000"/>
              <a:buFont typeface="Arial"/>
              <a:buNone/>
            </a:pPr>
            <a:r>
              <a:rPr lang="zh-CN" sz="4000">
                <a:solidFill>
                  <a:srgbClr val="2767A6"/>
                </a:solidFill>
                <a:latin typeface="Times New Roman"/>
                <a:ea typeface="Times New Roman"/>
                <a:cs typeface="Times New Roman"/>
                <a:sym typeface="Times New Roman"/>
              </a:rPr>
              <a:t>Mock-up</a:t>
            </a:r>
            <a:endParaRPr sz="1400" b="0" i="0" u="none" strike="noStrike" cap="none">
              <a:solidFill>
                <a:srgbClr val="000000"/>
              </a:solidFill>
              <a:latin typeface="Times New Roman"/>
              <a:ea typeface="Times New Roman"/>
              <a:cs typeface="Times New Roman"/>
              <a:sym typeface="Times New Roman"/>
            </a:endParaRPr>
          </a:p>
        </p:txBody>
      </p:sp>
      <p:pic>
        <p:nvPicPr>
          <p:cNvPr id="340" name="Google Shape;340;g1267e3b74ff_2_21"/>
          <p:cNvPicPr preferRelativeResize="0"/>
          <p:nvPr/>
        </p:nvPicPr>
        <p:blipFill>
          <a:blip r:embed="rId3">
            <a:alphaModFix/>
          </a:blip>
          <a:stretch>
            <a:fillRect/>
          </a:stretch>
        </p:blipFill>
        <p:spPr>
          <a:xfrm>
            <a:off x="1118975" y="1288700"/>
            <a:ext cx="4686300" cy="2324100"/>
          </a:xfrm>
          <a:prstGeom prst="rect">
            <a:avLst/>
          </a:prstGeom>
          <a:noFill/>
          <a:ln>
            <a:noFill/>
          </a:ln>
        </p:spPr>
      </p:pic>
      <p:pic>
        <p:nvPicPr>
          <p:cNvPr id="341" name="Google Shape;341;g1267e3b74ff_2_21"/>
          <p:cNvPicPr preferRelativeResize="0"/>
          <p:nvPr/>
        </p:nvPicPr>
        <p:blipFill>
          <a:blip r:embed="rId4">
            <a:alphaModFix/>
          </a:blip>
          <a:stretch>
            <a:fillRect/>
          </a:stretch>
        </p:blipFill>
        <p:spPr>
          <a:xfrm>
            <a:off x="1114213" y="3697125"/>
            <a:ext cx="4695825" cy="2419350"/>
          </a:xfrm>
          <a:prstGeom prst="rect">
            <a:avLst/>
          </a:prstGeom>
          <a:noFill/>
          <a:ln>
            <a:noFill/>
          </a:ln>
        </p:spPr>
      </p:pic>
      <p:pic>
        <p:nvPicPr>
          <p:cNvPr id="342" name="Google Shape;342;g1267e3b74ff_2_21"/>
          <p:cNvPicPr preferRelativeResize="0"/>
          <p:nvPr/>
        </p:nvPicPr>
        <p:blipFill>
          <a:blip r:embed="rId5">
            <a:alphaModFix/>
          </a:blip>
          <a:stretch>
            <a:fillRect/>
          </a:stretch>
        </p:blipFill>
        <p:spPr>
          <a:xfrm>
            <a:off x="6355563" y="1288700"/>
            <a:ext cx="4695825" cy="2324100"/>
          </a:xfrm>
          <a:prstGeom prst="rect">
            <a:avLst/>
          </a:prstGeom>
          <a:noFill/>
          <a:ln>
            <a:noFill/>
          </a:ln>
        </p:spPr>
      </p:pic>
      <p:pic>
        <p:nvPicPr>
          <p:cNvPr id="343" name="Google Shape;343;g1267e3b74ff_2_21"/>
          <p:cNvPicPr preferRelativeResize="0"/>
          <p:nvPr/>
        </p:nvPicPr>
        <p:blipFill>
          <a:blip r:embed="rId6">
            <a:alphaModFix/>
          </a:blip>
          <a:stretch>
            <a:fillRect/>
          </a:stretch>
        </p:blipFill>
        <p:spPr>
          <a:xfrm>
            <a:off x="6355563" y="3701875"/>
            <a:ext cx="4752975" cy="240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rot="-5400000" flipH="1">
            <a:off x="3790623" y="-1543376"/>
            <a:ext cx="4610753"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5" name="Google Shape;105;p2"/>
          <p:cNvSpPr/>
          <p:nvPr/>
        </p:nvSpPr>
        <p:spPr>
          <a:xfrm rot="-5400000" flipH="1">
            <a:off x="4365525" y="-1902522"/>
            <a:ext cx="3460949"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2"/>
          <p:cNvSpPr/>
          <p:nvPr/>
        </p:nvSpPr>
        <p:spPr>
          <a:xfrm rot="-5400000" flipH="1">
            <a:off x="5079106" y="-5098115"/>
            <a:ext cx="2033784"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2"/>
          <p:cNvSpPr/>
          <p:nvPr/>
        </p:nvSpPr>
        <p:spPr>
          <a:xfrm rot="-5400000" flipH="1">
            <a:off x="4737098" y="-3340100"/>
            <a:ext cx="27178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2"/>
          <p:cNvSpPr/>
          <p:nvPr/>
        </p:nvSpPr>
        <p:spPr>
          <a:xfrm>
            <a:off x="1574800" y="512714"/>
            <a:ext cx="10013950" cy="58325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09" name="Google Shape;109;p2"/>
          <p:cNvGrpSpPr/>
          <p:nvPr/>
        </p:nvGrpSpPr>
        <p:grpSpPr>
          <a:xfrm>
            <a:off x="2406731" y="1465562"/>
            <a:ext cx="2717814" cy="2987206"/>
            <a:chOff x="1000124" y="2157411"/>
            <a:chExt cx="2746376" cy="3018600"/>
          </a:xfrm>
        </p:grpSpPr>
        <p:sp>
          <p:nvSpPr>
            <p:cNvPr id="110" name="Google Shape;110;p2"/>
            <p:cNvSpPr/>
            <p:nvPr/>
          </p:nvSpPr>
          <p:spPr>
            <a:xfrm>
              <a:off x="1000124" y="2157411"/>
              <a:ext cx="2746376" cy="2746376"/>
            </a:xfrm>
            <a:prstGeom prst="ellipse">
              <a:avLst/>
            </a:prstGeom>
            <a:solidFill>
              <a:schemeClr val="lt1"/>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2"/>
            <p:cNvSpPr/>
            <p:nvPr/>
          </p:nvSpPr>
          <p:spPr>
            <a:xfrm>
              <a:off x="1190016" y="2809311"/>
              <a:ext cx="2366700" cy="2366700"/>
            </a:xfrm>
            <a:prstGeom prst="ellipse">
              <a:avLst/>
            </a:prstGeom>
            <a:solidFill>
              <a:schemeClr val="accent2"/>
            </a:solidFill>
            <a:ln w="76200" cap="flat" cmpd="sng">
              <a:solidFill>
                <a:srgbClr val="D7E7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sng" strike="noStrike" cap="none" dirty="0">
                  <a:solidFill>
                    <a:schemeClr val="lt1"/>
                  </a:solidFill>
                  <a:latin typeface="Aharoni"/>
                  <a:ea typeface="Aharoni"/>
                  <a:cs typeface="Aharoni"/>
                  <a:sym typeface="Aharoni"/>
                </a:rPr>
                <a:t>TIFFAN</a:t>
              </a:r>
              <a:r>
                <a:rPr lang="en-US" altLang="zh-CN" sz="2400" b="0" i="0" u="sng" strike="noStrike" cap="none" dirty="0">
                  <a:solidFill>
                    <a:schemeClr val="lt1"/>
                  </a:solidFill>
                  <a:latin typeface="Aharoni"/>
                  <a:ea typeface="Aharoni"/>
                  <a:cs typeface="Aharoni"/>
                  <a:sym typeface="Aharoni"/>
                </a:rPr>
                <a:t>Y</a:t>
              </a:r>
              <a:endParaRPr sz="2400" b="0" i="0" u="sng" strike="noStrike" cap="none" dirty="0">
                <a:solidFill>
                  <a:schemeClr val="lt1"/>
                </a:solidFill>
                <a:latin typeface="Aharoni"/>
                <a:ea typeface="Aharoni"/>
                <a:cs typeface="Aharoni"/>
                <a:sym typeface="Aharoni"/>
              </a:endParaRPr>
            </a:p>
          </p:txBody>
        </p:sp>
      </p:grpSp>
      <p:sp>
        <p:nvSpPr>
          <p:cNvPr id="112" name="Google Shape;112;p2"/>
          <p:cNvSpPr/>
          <p:nvPr/>
        </p:nvSpPr>
        <p:spPr>
          <a:xfrm>
            <a:off x="6159374" y="1481861"/>
            <a:ext cx="721800" cy="721800"/>
          </a:xfrm>
          <a:prstGeom prst="flowChartConnector">
            <a:avLst/>
          </a:prstGeom>
          <a:solidFill>
            <a:srgbClr val="B3D0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0" i="0" u="none" strike="noStrike" cap="none">
                <a:solidFill>
                  <a:schemeClr val="lt1"/>
                </a:solidFill>
                <a:latin typeface="Arial"/>
                <a:ea typeface="Arial"/>
                <a:cs typeface="Arial"/>
                <a:sym typeface="Arial"/>
              </a:rPr>
              <a:t>01</a:t>
            </a:r>
            <a:endParaRPr sz="2000" b="0" i="0" u="none" strike="noStrike" cap="none">
              <a:solidFill>
                <a:schemeClr val="lt1"/>
              </a:solidFill>
              <a:latin typeface="Arial"/>
              <a:ea typeface="Arial"/>
              <a:cs typeface="Arial"/>
              <a:sym typeface="Arial"/>
            </a:endParaRPr>
          </a:p>
        </p:txBody>
      </p:sp>
      <p:sp>
        <p:nvSpPr>
          <p:cNvPr id="113" name="Google Shape;113;p2"/>
          <p:cNvSpPr txBox="1"/>
          <p:nvPr/>
        </p:nvSpPr>
        <p:spPr>
          <a:xfrm>
            <a:off x="7273340" y="1581179"/>
            <a:ext cx="2781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rgbClr val="000000"/>
              </a:buClr>
              <a:buSzPts val="2800"/>
              <a:buFont typeface="Arial"/>
              <a:buNone/>
            </a:pPr>
            <a:r>
              <a:rPr lang="zh-CN" sz="2800" b="0" i="0" u="none" strike="noStrike" cap="none">
                <a:solidFill>
                  <a:schemeClr val="accent1"/>
                </a:solidFill>
                <a:latin typeface="Arial"/>
                <a:ea typeface="Arial"/>
                <a:cs typeface="Arial"/>
                <a:sym typeface="Arial"/>
              </a:rPr>
              <a:t>Background</a:t>
            </a:r>
            <a:endParaRPr sz="2800" b="0" i="0" u="none" strike="noStrike" cap="none">
              <a:solidFill>
                <a:schemeClr val="accent1"/>
              </a:solidFill>
              <a:latin typeface="Arial"/>
              <a:ea typeface="Arial"/>
              <a:cs typeface="Arial"/>
              <a:sym typeface="Arial"/>
            </a:endParaRPr>
          </a:p>
        </p:txBody>
      </p:sp>
      <p:sp>
        <p:nvSpPr>
          <p:cNvPr id="114" name="Google Shape;114;p2"/>
          <p:cNvSpPr/>
          <p:nvPr/>
        </p:nvSpPr>
        <p:spPr>
          <a:xfrm>
            <a:off x="6153646" y="2571853"/>
            <a:ext cx="721800" cy="721800"/>
          </a:xfrm>
          <a:prstGeom prst="flowChartConnector">
            <a:avLst/>
          </a:prstGeom>
          <a:solidFill>
            <a:srgbClr val="8CB9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0" i="0" u="none" strike="noStrike" cap="none">
                <a:solidFill>
                  <a:schemeClr val="lt1"/>
                </a:solidFill>
                <a:latin typeface="Arial"/>
                <a:ea typeface="Arial"/>
                <a:cs typeface="Arial"/>
                <a:sym typeface="Arial"/>
              </a:rPr>
              <a:t>02</a:t>
            </a:r>
            <a:endParaRPr sz="2000" b="0" i="0" u="none" strike="noStrike" cap="none">
              <a:solidFill>
                <a:schemeClr val="lt1"/>
              </a:solidFill>
              <a:latin typeface="Arial"/>
              <a:ea typeface="Arial"/>
              <a:cs typeface="Arial"/>
              <a:sym typeface="Arial"/>
            </a:endParaRPr>
          </a:p>
        </p:txBody>
      </p:sp>
      <p:sp>
        <p:nvSpPr>
          <p:cNvPr id="115" name="Google Shape;115;p2"/>
          <p:cNvSpPr txBox="1"/>
          <p:nvPr/>
        </p:nvSpPr>
        <p:spPr>
          <a:xfrm>
            <a:off x="7273340" y="2671171"/>
            <a:ext cx="2781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CN" sz="2800" b="0" i="0" u="none" strike="noStrike" cap="none">
                <a:solidFill>
                  <a:schemeClr val="accent1"/>
                </a:solidFill>
                <a:latin typeface="Arial"/>
                <a:ea typeface="Arial"/>
                <a:cs typeface="Arial"/>
                <a:sym typeface="Arial"/>
              </a:rPr>
              <a:t>Data Model</a:t>
            </a:r>
            <a:endParaRPr sz="2800" b="0" i="0" u="none" strike="noStrike" cap="none">
              <a:solidFill>
                <a:schemeClr val="accent1"/>
              </a:solidFill>
              <a:latin typeface="Arial"/>
              <a:ea typeface="Arial"/>
              <a:cs typeface="Arial"/>
              <a:sym typeface="Arial"/>
            </a:endParaRPr>
          </a:p>
        </p:txBody>
      </p:sp>
      <p:sp>
        <p:nvSpPr>
          <p:cNvPr id="116" name="Google Shape;116;p2"/>
          <p:cNvSpPr/>
          <p:nvPr/>
        </p:nvSpPr>
        <p:spPr>
          <a:xfrm>
            <a:off x="6172204" y="3539400"/>
            <a:ext cx="721800" cy="721800"/>
          </a:xfrm>
          <a:prstGeom prst="flowChartConnector">
            <a:avLst/>
          </a:prstGeom>
          <a:solidFill>
            <a:srgbClr val="408AD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0" i="0" u="none" strike="noStrike" cap="none">
                <a:solidFill>
                  <a:schemeClr val="lt1"/>
                </a:solidFill>
                <a:latin typeface="Arial"/>
                <a:ea typeface="Arial"/>
                <a:cs typeface="Arial"/>
                <a:sym typeface="Arial"/>
              </a:rPr>
              <a:t>03</a:t>
            </a:r>
            <a:endParaRPr sz="2000" b="0" i="0" u="none" strike="noStrike" cap="none">
              <a:solidFill>
                <a:schemeClr val="lt1"/>
              </a:solidFill>
              <a:latin typeface="Arial"/>
              <a:ea typeface="Arial"/>
              <a:cs typeface="Arial"/>
              <a:sym typeface="Arial"/>
            </a:endParaRPr>
          </a:p>
        </p:txBody>
      </p:sp>
      <p:sp>
        <p:nvSpPr>
          <p:cNvPr id="117" name="Google Shape;117;p2"/>
          <p:cNvSpPr/>
          <p:nvPr/>
        </p:nvSpPr>
        <p:spPr>
          <a:xfrm>
            <a:off x="6172204" y="4542248"/>
            <a:ext cx="721800" cy="7218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zh-CN" sz="2000" b="0" i="0" u="none" strike="noStrike" cap="none">
                <a:solidFill>
                  <a:schemeClr val="lt1"/>
                </a:solidFill>
                <a:latin typeface="Arial"/>
                <a:ea typeface="Arial"/>
                <a:cs typeface="Arial"/>
                <a:sym typeface="Arial"/>
              </a:rPr>
              <a:t>04</a:t>
            </a:r>
            <a:endParaRPr sz="2000" b="0" i="0" u="none" strike="noStrike" cap="none">
              <a:solidFill>
                <a:schemeClr val="lt1"/>
              </a:solidFill>
              <a:latin typeface="Arial"/>
              <a:ea typeface="Arial"/>
              <a:cs typeface="Arial"/>
              <a:sym typeface="Arial"/>
            </a:endParaRPr>
          </a:p>
        </p:txBody>
      </p:sp>
      <p:sp>
        <p:nvSpPr>
          <p:cNvPr id="118" name="Google Shape;118;p2"/>
          <p:cNvSpPr txBox="1"/>
          <p:nvPr/>
        </p:nvSpPr>
        <p:spPr>
          <a:xfrm rot="5400000">
            <a:off x="-1538806" y="2921169"/>
            <a:ext cx="4800521" cy="101566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5400"/>
              <a:buFont typeface="Arial"/>
              <a:buNone/>
            </a:pPr>
            <a:r>
              <a:rPr lang="zh-CN" sz="5400" b="0" i="0" u="none" strike="noStrike" cap="none">
                <a:solidFill>
                  <a:srgbClr val="D7E7F6"/>
                </a:solidFill>
                <a:latin typeface="Arial"/>
                <a:ea typeface="Arial"/>
                <a:cs typeface="Arial"/>
                <a:sym typeface="Arial"/>
              </a:rPr>
              <a:t>CONTENTS</a:t>
            </a:r>
            <a:endParaRPr sz="5400" b="0" i="0" u="none" strike="noStrike" cap="none">
              <a:solidFill>
                <a:srgbClr val="D7E7F6"/>
              </a:solidFill>
              <a:latin typeface="Arial"/>
              <a:ea typeface="Arial"/>
              <a:cs typeface="Arial"/>
              <a:sym typeface="Arial"/>
            </a:endParaRPr>
          </a:p>
        </p:txBody>
      </p:sp>
      <p:sp>
        <p:nvSpPr>
          <p:cNvPr id="119" name="Google Shape;119;p2"/>
          <p:cNvSpPr txBox="1"/>
          <p:nvPr/>
        </p:nvSpPr>
        <p:spPr>
          <a:xfrm>
            <a:off x="7273340" y="3638718"/>
            <a:ext cx="373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CN" sz="2800" b="0" i="0" u="none" strike="noStrike" cap="none">
                <a:solidFill>
                  <a:schemeClr val="accent1"/>
                </a:solidFill>
                <a:latin typeface="Arial"/>
                <a:ea typeface="Arial"/>
                <a:cs typeface="Arial"/>
                <a:sym typeface="Arial"/>
              </a:rPr>
              <a:t>Front-End Mockup</a:t>
            </a:r>
            <a:endParaRPr sz="1400" b="0" i="0" u="none" strike="noStrike" cap="none">
              <a:solidFill>
                <a:srgbClr val="000000"/>
              </a:solidFill>
              <a:latin typeface="Arial"/>
              <a:ea typeface="Arial"/>
              <a:cs typeface="Arial"/>
              <a:sym typeface="Arial"/>
            </a:endParaRPr>
          </a:p>
        </p:txBody>
      </p:sp>
      <p:sp>
        <p:nvSpPr>
          <p:cNvPr id="120" name="Google Shape;120;p2"/>
          <p:cNvSpPr txBox="1"/>
          <p:nvPr/>
        </p:nvSpPr>
        <p:spPr>
          <a:xfrm>
            <a:off x="7273340" y="4641548"/>
            <a:ext cx="373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CN" sz="2800">
                <a:solidFill>
                  <a:schemeClr val="accent1"/>
                </a:solidFill>
              </a:rPr>
              <a:t>Business</a:t>
            </a:r>
            <a:r>
              <a:rPr lang="zh-CN" sz="2800" b="0" i="0" u="none" strike="noStrike" cap="none">
                <a:solidFill>
                  <a:schemeClr val="accent1"/>
                </a:solidFill>
                <a:latin typeface="Arial"/>
                <a:ea typeface="Arial"/>
                <a:cs typeface="Arial"/>
                <a:sym typeface="Arial"/>
              </a:rPr>
              <a:t> Question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267e3b74ff_2_0"/>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49" name="Google Shape;349;g1267e3b74ff_2_0"/>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50" name="Google Shape;350;g1267e3b74ff_2_0"/>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1" name="Google Shape;351;g1267e3b74ff_2_0"/>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52" name="Google Shape;352;g1267e3b74ff_2_0"/>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53" name="Google Shape;353;g1267e3b74ff_2_0"/>
          <p:cNvSpPr txBox="1"/>
          <p:nvPr/>
        </p:nvSpPr>
        <p:spPr>
          <a:xfrm>
            <a:off x="856700" y="879429"/>
            <a:ext cx="408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chemeClr val="dk1"/>
              </a:buClr>
              <a:buSzPts val="4000"/>
              <a:buFont typeface="Arial"/>
              <a:buNone/>
            </a:pPr>
            <a:r>
              <a:rPr lang="zh-CN" sz="4000">
                <a:solidFill>
                  <a:srgbClr val="2767A6"/>
                </a:solidFill>
                <a:latin typeface="Times New Roman"/>
                <a:ea typeface="Times New Roman"/>
                <a:cs typeface="Times New Roman"/>
                <a:sym typeface="Times New Roman"/>
              </a:rPr>
              <a:t>Mock-up</a:t>
            </a:r>
            <a:endParaRPr sz="1400" b="0" i="0" u="none" strike="noStrike" cap="none">
              <a:solidFill>
                <a:srgbClr val="000000"/>
              </a:solidFill>
              <a:latin typeface="Times New Roman"/>
              <a:ea typeface="Times New Roman"/>
              <a:cs typeface="Times New Roman"/>
              <a:sym typeface="Times New Roman"/>
            </a:endParaRPr>
          </a:p>
        </p:txBody>
      </p:sp>
      <p:pic>
        <p:nvPicPr>
          <p:cNvPr id="354" name="Google Shape;354;g1267e3b74ff_2_0"/>
          <p:cNvPicPr preferRelativeResize="0"/>
          <p:nvPr/>
        </p:nvPicPr>
        <p:blipFill>
          <a:blip r:embed="rId3">
            <a:alphaModFix/>
          </a:blip>
          <a:stretch>
            <a:fillRect/>
          </a:stretch>
        </p:blipFill>
        <p:spPr>
          <a:xfrm>
            <a:off x="3874188" y="879425"/>
            <a:ext cx="4791075" cy="2324100"/>
          </a:xfrm>
          <a:prstGeom prst="rect">
            <a:avLst/>
          </a:prstGeom>
          <a:noFill/>
          <a:ln>
            <a:noFill/>
          </a:ln>
        </p:spPr>
      </p:pic>
      <p:pic>
        <p:nvPicPr>
          <p:cNvPr id="355" name="Google Shape;355;g1267e3b74ff_2_0"/>
          <p:cNvPicPr preferRelativeResize="0"/>
          <p:nvPr/>
        </p:nvPicPr>
        <p:blipFill>
          <a:blip r:embed="rId4">
            <a:alphaModFix/>
          </a:blip>
          <a:stretch>
            <a:fillRect/>
          </a:stretch>
        </p:blipFill>
        <p:spPr>
          <a:xfrm>
            <a:off x="966263" y="3613800"/>
            <a:ext cx="4886325" cy="2419350"/>
          </a:xfrm>
          <a:prstGeom prst="rect">
            <a:avLst/>
          </a:prstGeom>
          <a:noFill/>
          <a:ln>
            <a:noFill/>
          </a:ln>
        </p:spPr>
      </p:pic>
      <p:pic>
        <p:nvPicPr>
          <p:cNvPr id="356" name="Google Shape;356;g1267e3b74ff_2_0"/>
          <p:cNvPicPr preferRelativeResize="0"/>
          <p:nvPr/>
        </p:nvPicPr>
        <p:blipFill>
          <a:blip r:embed="rId5">
            <a:alphaModFix/>
          </a:blip>
          <a:stretch>
            <a:fillRect/>
          </a:stretch>
        </p:blipFill>
        <p:spPr>
          <a:xfrm>
            <a:off x="6312988" y="3613800"/>
            <a:ext cx="4886325" cy="232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267e3b74ff_2_11"/>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62" name="Google Shape;362;g1267e3b74ff_2_11"/>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63" name="Google Shape;363;g1267e3b74ff_2_11"/>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4" name="Google Shape;364;g1267e3b74ff_2_11"/>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65" name="Google Shape;365;g1267e3b74ff_2_11"/>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41978"/>
              </a:lnSpc>
              <a:spcBef>
                <a:spcPts val="0"/>
              </a:spcBef>
              <a:spcAft>
                <a:spcPts val="0"/>
              </a:spcAft>
              <a:buClr>
                <a:srgbClr val="000000"/>
              </a:buClr>
              <a:buSzPts val="4000"/>
              <a:buFont typeface="Arial"/>
              <a:buNone/>
            </a:pPr>
            <a:endParaRPr sz="4000" b="0" i="0" u="none" strike="noStrike" cap="none">
              <a:solidFill>
                <a:srgbClr val="2767A6"/>
              </a:solidFill>
              <a:latin typeface="Times New Roman"/>
              <a:ea typeface="Times New Roman"/>
              <a:cs typeface="Times New Roman"/>
              <a:sym typeface="Times New Roman"/>
            </a:endParaRPr>
          </a:p>
        </p:txBody>
      </p:sp>
      <p:sp>
        <p:nvSpPr>
          <p:cNvPr id="366" name="Google Shape;366;g1267e3b74ff_2_11"/>
          <p:cNvSpPr txBox="1"/>
          <p:nvPr/>
        </p:nvSpPr>
        <p:spPr>
          <a:xfrm>
            <a:off x="912250" y="740654"/>
            <a:ext cx="408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chemeClr val="dk1"/>
              </a:buClr>
              <a:buSzPts val="4000"/>
              <a:buFont typeface="Arial"/>
              <a:buNone/>
            </a:pPr>
            <a:r>
              <a:rPr lang="zh-CN" sz="4000">
                <a:solidFill>
                  <a:srgbClr val="2767A6"/>
                </a:solidFill>
                <a:latin typeface="Times New Roman"/>
                <a:ea typeface="Times New Roman"/>
                <a:cs typeface="Times New Roman"/>
                <a:sym typeface="Times New Roman"/>
              </a:rPr>
              <a:t>Mock-up</a:t>
            </a:r>
            <a:endParaRPr sz="1400" b="0" i="0" u="none" strike="noStrike" cap="none">
              <a:solidFill>
                <a:srgbClr val="000000"/>
              </a:solidFill>
              <a:latin typeface="Times New Roman"/>
              <a:ea typeface="Times New Roman"/>
              <a:cs typeface="Times New Roman"/>
              <a:sym typeface="Times New Roman"/>
            </a:endParaRPr>
          </a:p>
        </p:txBody>
      </p:sp>
      <p:pic>
        <p:nvPicPr>
          <p:cNvPr id="367" name="Google Shape;367;g1267e3b74ff_2_11"/>
          <p:cNvPicPr preferRelativeResize="0"/>
          <p:nvPr/>
        </p:nvPicPr>
        <p:blipFill>
          <a:blip r:embed="rId3">
            <a:alphaModFix/>
          </a:blip>
          <a:stretch>
            <a:fillRect/>
          </a:stretch>
        </p:blipFill>
        <p:spPr>
          <a:xfrm>
            <a:off x="912250" y="1397000"/>
            <a:ext cx="4686300" cy="2324100"/>
          </a:xfrm>
          <a:prstGeom prst="rect">
            <a:avLst/>
          </a:prstGeom>
          <a:noFill/>
          <a:ln>
            <a:noFill/>
          </a:ln>
        </p:spPr>
      </p:pic>
      <p:pic>
        <p:nvPicPr>
          <p:cNvPr id="368" name="Google Shape;368;g1267e3b74ff_2_11"/>
          <p:cNvPicPr preferRelativeResize="0"/>
          <p:nvPr/>
        </p:nvPicPr>
        <p:blipFill>
          <a:blip r:embed="rId4">
            <a:alphaModFix/>
          </a:blip>
          <a:stretch>
            <a:fillRect/>
          </a:stretch>
        </p:blipFill>
        <p:spPr>
          <a:xfrm>
            <a:off x="659550" y="3787175"/>
            <a:ext cx="4972050" cy="2324100"/>
          </a:xfrm>
          <a:prstGeom prst="rect">
            <a:avLst/>
          </a:prstGeom>
          <a:noFill/>
          <a:ln>
            <a:noFill/>
          </a:ln>
        </p:spPr>
      </p:pic>
      <p:pic>
        <p:nvPicPr>
          <p:cNvPr id="369" name="Google Shape;369;g1267e3b74ff_2_11"/>
          <p:cNvPicPr preferRelativeResize="0"/>
          <p:nvPr/>
        </p:nvPicPr>
        <p:blipFill>
          <a:blip r:embed="rId5">
            <a:alphaModFix/>
          </a:blip>
          <a:stretch>
            <a:fillRect/>
          </a:stretch>
        </p:blipFill>
        <p:spPr>
          <a:xfrm>
            <a:off x="6047688" y="1397000"/>
            <a:ext cx="4714875" cy="2324100"/>
          </a:xfrm>
          <a:prstGeom prst="rect">
            <a:avLst/>
          </a:prstGeom>
          <a:noFill/>
          <a:ln>
            <a:noFill/>
          </a:ln>
        </p:spPr>
      </p:pic>
      <p:pic>
        <p:nvPicPr>
          <p:cNvPr id="370" name="Google Shape;370;g1267e3b74ff_2_11"/>
          <p:cNvPicPr preferRelativeResize="0"/>
          <p:nvPr/>
        </p:nvPicPr>
        <p:blipFill>
          <a:blip r:embed="rId6">
            <a:alphaModFix/>
          </a:blip>
          <a:stretch>
            <a:fillRect/>
          </a:stretch>
        </p:blipFill>
        <p:spPr>
          <a:xfrm>
            <a:off x="6047700" y="3787175"/>
            <a:ext cx="4714875" cy="232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
          <p:cNvSpPr/>
          <p:nvPr/>
        </p:nvSpPr>
        <p:spPr>
          <a:xfrm rot="-5400000" flipH="1">
            <a:off x="3790623" y="-1543376"/>
            <a:ext cx="4610753"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p3"/>
          <p:cNvSpPr/>
          <p:nvPr/>
        </p:nvSpPr>
        <p:spPr>
          <a:xfrm rot="-5400000" flipH="1">
            <a:off x="4365525" y="-1902522"/>
            <a:ext cx="3460949"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7" name="Google Shape;377;p3"/>
          <p:cNvSpPr/>
          <p:nvPr/>
        </p:nvSpPr>
        <p:spPr>
          <a:xfrm rot="-5400000" flipH="1">
            <a:off x="5079106" y="-5098115"/>
            <a:ext cx="2033784"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8" name="Google Shape;378;p3"/>
          <p:cNvSpPr/>
          <p:nvPr/>
        </p:nvSpPr>
        <p:spPr>
          <a:xfrm rot="-5400000" flipH="1">
            <a:off x="4737098" y="-3340100"/>
            <a:ext cx="27178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9" name="Google Shape;379;p3"/>
          <p:cNvSpPr txBox="1"/>
          <p:nvPr/>
        </p:nvSpPr>
        <p:spPr>
          <a:xfrm>
            <a:off x="1536150" y="2463000"/>
            <a:ext cx="9272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300"/>
              <a:buFont typeface="Arial"/>
              <a:buNone/>
            </a:pPr>
            <a:r>
              <a:rPr lang="zh-CN" sz="6300" b="1" i="0" u="none" strike="noStrike" cap="none">
                <a:solidFill>
                  <a:schemeClr val="lt1"/>
                </a:solidFill>
                <a:latin typeface="Arial"/>
                <a:ea typeface="Arial"/>
                <a:cs typeface="Arial"/>
                <a:sym typeface="Arial"/>
              </a:rPr>
              <a:t>BUSINESS QUES</a:t>
            </a:r>
            <a:r>
              <a:rPr lang="zh-CN" sz="6300" b="1">
                <a:solidFill>
                  <a:schemeClr val="lt1"/>
                </a:solidFill>
              </a:rPr>
              <a:t>T</a:t>
            </a:r>
            <a:r>
              <a:rPr lang="zh-CN" sz="6300" b="1" i="0" u="none" strike="noStrike" cap="none">
                <a:solidFill>
                  <a:schemeClr val="lt1"/>
                </a:solidFill>
                <a:latin typeface="Arial"/>
                <a:ea typeface="Arial"/>
                <a:cs typeface="Arial"/>
                <a:sym typeface="Arial"/>
              </a:rPr>
              <a:t>IONS</a:t>
            </a:r>
            <a:endParaRPr sz="6300" b="1"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268586e570_0_1"/>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g1268586e570_0_1"/>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Google Shape;386;g1268586e570_0_1"/>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g1268586e570_0_1"/>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8" name="Google Shape;388;g1268586e570_0_1"/>
          <p:cNvSpPr/>
          <p:nvPr/>
        </p:nvSpPr>
        <p:spPr>
          <a:xfrm>
            <a:off x="521850" y="1656700"/>
            <a:ext cx="10877700" cy="4012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9" name="Google Shape;389;g1268586e570_0_1"/>
          <p:cNvSpPr txBox="1"/>
          <p:nvPr/>
        </p:nvSpPr>
        <p:spPr>
          <a:xfrm>
            <a:off x="400700" y="243050"/>
            <a:ext cx="109965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700" b="1" i="0" u="none" strike="noStrike" cap="none">
              <a:solidFill>
                <a:schemeClr val="dk1"/>
              </a:solidFill>
              <a:latin typeface="Arial"/>
              <a:ea typeface="Arial"/>
              <a:cs typeface="Arial"/>
              <a:sym typeface="Arial"/>
            </a:endParaRPr>
          </a:p>
          <a:p>
            <a:pPr marL="914400" marR="0" lvl="0" indent="-374650" algn="l" rtl="0">
              <a:lnSpc>
                <a:spcPct val="115000"/>
              </a:lnSpc>
              <a:spcBef>
                <a:spcPts val="0"/>
              </a:spcBef>
              <a:spcAft>
                <a:spcPts val="0"/>
              </a:spcAft>
              <a:buClr>
                <a:schemeClr val="accent1"/>
              </a:buClr>
              <a:buSzPts val="2300"/>
              <a:buFont typeface="Arial"/>
              <a:buAutoNum type="arabicPeriod"/>
            </a:pPr>
            <a:r>
              <a:rPr lang="zh-CN" sz="2300" b="1" i="0" u="none" strike="noStrike" cap="none">
                <a:solidFill>
                  <a:schemeClr val="accent1"/>
                </a:solidFill>
                <a:latin typeface="Arial"/>
                <a:ea typeface="Arial"/>
                <a:cs typeface="Arial"/>
                <a:sym typeface="Arial"/>
              </a:rPr>
              <a:t>Give me a list customer who made purchase over $5000</a:t>
            </a:r>
            <a:endParaRPr sz="2600" b="0" i="0" u="none" strike="noStrike" cap="none">
              <a:solidFill>
                <a:schemeClr val="accent1"/>
              </a:solidFill>
              <a:latin typeface="Arial"/>
              <a:ea typeface="Arial"/>
              <a:cs typeface="Arial"/>
              <a:sym typeface="Arial"/>
            </a:endParaRPr>
          </a:p>
        </p:txBody>
      </p:sp>
      <p:sp>
        <p:nvSpPr>
          <p:cNvPr id="390" name="Google Shape;390;g1268586e570_0_1"/>
          <p:cNvSpPr txBox="1"/>
          <p:nvPr/>
        </p:nvSpPr>
        <p:spPr>
          <a:xfrm>
            <a:off x="942650" y="1871500"/>
            <a:ext cx="9518400" cy="36327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0000FF"/>
                </a:solidFill>
                <a:highlight>
                  <a:srgbClr val="FFFFFE"/>
                </a:highlight>
                <a:latin typeface="Arial"/>
                <a:ea typeface="Arial"/>
                <a:cs typeface="Arial"/>
                <a:sym typeface="Arial"/>
              </a:rPr>
              <a:t>With</a:t>
            </a:r>
            <a:r>
              <a:rPr lang="zh-CN" sz="1400" b="0" i="0" u="none" strike="noStrike" cap="none">
                <a:solidFill>
                  <a:srgbClr val="212121"/>
                </a:solidFill>
                <a:highlight>
                  <a:srgbClr val="FFFFFE"/>
                </a:highlight>
                <a:latin typeface="Arial"/>
                <a:ea typeface="Arial"/>
                <a:cs typeface="Arial"/>
                <a:sym typeface="Arial"/>
              </a:rPr>
              <a:t> customer_purchase </a:t>
            </a:r>
            <a:r>
              <a:rPr lang="zh-CN" sz="1400" b="0" i="0" u="none" strike="noStrike" cap="none">
                <a:solidFill>
                  <a:srgbClr val="0000FF"/>
                </a:solidFill>
                <a:highlight>
                  <a:srgbClr val="FFFFFE"/>
                </a:highlight>
                <a:latin typeface="Arial"/>
                <a:ea typeface="Arial"/>
                <a:cs typeface="Arial"/>
                <a:sym typeface="Arial"/>
              </a:rPr>
              <a:t>as</a:t>
            </a:r>
            <a:r>
              <a:rPr lang="zh-CN" sz="1400" b="0" i="0" u="none" strike="noStrike" cap="none">
                <a:solidFill>
                  <a:srgbClr val="212121"/>
                </a:solidFill>
                <a:highlight>
                  <a:srgbClr val="FFFFFE"/>
                </a:highlight>
                <a:latin typeface="Arial"/>
                <a:ea typeface="Arial"/>
                <a:cs typeface="Arial"/>
                <a:sym typeface="Arial"/>
              </a:rPr>
              <a:t>(</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0000FF"/>
                </a:solidFill>
                <a:highlight>
                  <a:srgbClr val="FFFFFE"/>
                </a:highlight>
                <a:latin typeface="Arial"/>
                <a:ea typeface="Arial"/>
                <a:cs typeface="Arial"/>
                <a:sym typeface="Arial"/>
              </a:rPr>
              <a:t>select</a:t>
            </a:r>
            <a:r>
              <a:rPr lang="zh-CN" sz="1400" b="0" i="0" u="none" strike="noStrike" cap="none">
                <a:solidFill>
                  <a:srgbClr val="212121"/>
                </a:solidFill>
                <a:highlight>
                  <a:srgbClr val="FFFFFE"/>
                </a:highlight>
                <a:latin typeface="Arial"/>
                <a:ea typeface="Arial"/>
                <a:cs typeface="Arial"/>
                <a:sym typeface="Arial"/>
              </a:rPr>
              <a:t> c.customer_id, c.customer_firstname, c.customer_lastname, c.customer_email,</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795E26"/>
                </a:solidFill>
                <a:highlight>
                  <a:srgbClr val="FFFFFE"/>
                </a:highlight>
                <a:latin typeface="Arial"/>
                <a:ea typeface="Arial"/>
                <a:cs typeface="Arial"/>
                <a:sym typeface="Arial"/>
              </a:rPr>
              <a:t>sum</a:t>
            </a:r>
            <a:r>
              <a:rPr lang="zh-CN" sz="1400" b="0" i="0" u="none" strike="noStrike" cap="none">
                <a:solidFill>
                  <a:srgbClr val="212121"/>
                </a:solidFill>
                <a:highlight>
                  <a:srgbClr val="FFFFFE"/>
                </a:highlight>
                <a:latin typeface="Arial"/>
                <a:ea typeface="Arial"/>
                <a:cs typeface="Arial"/>
                <a:sym typeface="Arial"/>
              </a:rPr>
              <a:t>(s.total_sales) </a:t>
            </a:r>
            <a:r>
              <a:rPr lang="zh-CN" sz="1400" b="0" i="0" u="none" strike="noStrike" cap="none">
                <a:solidFill>
                  <a:srgbClr val="0000FF"/>
                </a:solidFill>
                <a:highlight>
                  <a:srgbClr val="FFFFFE"/>
                </a:highlight>
                <a:latin typeface="Arial"/>
                <a:ea typeface="Arial"/>
                <a:cs typeface="Arial"/>
                <a:sym typeface="Arial"/>
              </a:rPr>
              <a:t>over</a:t>
            </a:r>
            <a:r>
              <a:rPr lang="zh-CN" sz="1400" b="0" i="0" u="none" strike="noStrike" cap="none">
                <a:solidFill>
                  <a:srgbClr val="212121"/>
                </a:solidFill>
                <a:highlight>
                  <a:srgbClr val="FFFFFE"/>
                </a:highlight>
                <a:latin typeface="Arial"/>
                <a:ea typeface="Arial"/>
                <a:cs typeface="Arial"/>
                <a:sym typeface="Arial"/>
              </a:rPr>
              <a:t>(</a:t>
            </a:r>
            <a:r>
              <a:rPr lang="zh-CN" sz="1400" b="0" i="0" u="none" strike="noStrike" cap="none">
                <a:solidFill>
                  <a:srgbClr val="0000FF"/>
                </a:solidFill>
                <a:highlight>
                  <a:srgbClr val="FFFFFE"/>
                </a:highlight>
                <a:latin typeface="Arial"/>
                <a:ea typeface="Arial"/>
                <a:cs typeface="Arial"/>
                <a:sym typeface="Arial"/>
              </a:rPr>
              <a:t>partition</a:t>
            </a: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by</a:t>
            </a:r>
            <a:r>
              <a:rPr lang="zh-CN" sz="1400" b="0" i="0" u="none" strike="noStrike" cap="none">
                <a:solidFill>
                  <a:srgbClr val="212121"/>
                </a:solidFill>
                <a:highlight>
                  <a:srgbClr val="FFFFFE"/>
                </a:highlight>
                <a:latin typeface="Arial"/>
                <a:ea typeface="Arial"/>
                <a:cs typeface="Arial"/>
                <a:sym typeface="Arial"/>
              </a:rPr>
              <a:t> c.customer_id) </a:t>
            </a:r>
            <a:r>
              <a:rPr lang="zh-CN" sz="1400" b="0" i="0" u="none" strike="noStrike" cap="none">
                <a:solidFill>
                  <a:srgbClr val="0000FF"/>
                </a:solidFill>
                <a:highlight>
                  <a:srgbClr val="FFFFFE"/>
                </a:highlight>
                <a:latin typeface="Arial"/>
                <a:ea typeface="Arial"/>
                <a:cs typeface="Arial"/>
                <a:sym typeface="Arial"/>
              </a:rPr>
              <a:t>as</a:t>
            </a:r>
            <a:r>
              <a:rPr lang="zh-CN" sz="1400" b="0" i="0" u="none" strike="noStrike" cap="none">
                <a:solidFill>
                  <a:srgbClr val="212121"/>
                </a:solidFill>
                <a:highlight>
                  <a:srgbClr val="FFFFFE"/>
                </a:highlight>
                <a:latin typeface="Arial"/>
                <a:ea typeface="Arial"/>
                <a:cs typeface="Arial"/>
                <a:sym typeface="Arial"/>
              </a:rPr>
              <a:t> total_purchase</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from</a:t>
            </a:r>
            <a:r>
              <a:rPr lang="zh-CN" sz="1400" b="0" i="0" u="none" strike="noStrike" cap="none">
                <a:solidFill>
                  <a:srgbClr val="212121"/>
                </a:solidFill>
                <a:highlight>
                  <a:srgbClr val="FFFFFE"/>
                </a:highlight>
                <a:latin typeface="Arial"/>
                <a:ea typeface="Arial"/>
                <a:cs typeface="Arial"/>
                <a:sym typeface="Arial"/>
              </a:rPr>
              <a:t> transactions t</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left join</a:t>
            </a:r>
            <a:r>
              <a:rPr lang="zh-CN" sz="1400" b="0" i="0" u="none" strike="noStrike" cap="none">
                <a:solidFill>
                  <a:srgbClr val="212121"/>
                </a:solidFill>
                <a:highlight>
                  <a:srgbClr val="FFFFFE"/>
                </a:highlight>
                <a:latin typeface="Arial"/>
                <a:ea typeface="Arial"/>
                <a:cs typeface="Arial"/>
                <a:sym typeface="Arial"/>
              </a:rPr>
              <a:t> customers c </a:t>
            </a:r>
            <a:r>
              <a:rPr lang="zh-CN" sz="1400" b="0" i="0" u="none" strike="noStrike" cap="none">
                <a:solidFill>
                  <a:srgbClr val="0000FF"/>
                </a:solidFill>
                <a:highlight>
                  <a:srgbClr val="FFFFFE"/>
                </a:highlight>
                <a:latin typeface="Arial"/>
                <a:ea typeface="Arial"/>
                <a:cs typeface="Arial"/>
                <a:sym typeface="Arial"/>
              </a:rPr>
              <a:t>on</a:t>
            </a:r>
            <a:r>
              <a:rPr lang="zh-CN" sz="1400" b="0" i="0" u="none" strike="noStrike" cap="none">
                <a:solidFill>
                  <a:srgbClr val="212121"/>
                </a:solidFill>
                <a:highlight>
                  <a:srgbClr val="FFFFFE"/>
                </a:highlight>
                <a:latin typeface="Arial"/>
                <a:ea typeface="Arial"/>
                <a:cs typeface="Arial"/>
                <a:sym typeface="Arial"/>
              </a:rPr>
              <a:t> t.transaction_customer </a:t>
            </a:r>
            <a:r>
              <a:rPr lang="zh-CN" sz="1400" b="0" i="0" u="none" strike="noStrike" cap="none">
                <a:solidFill>
                  <a:schemeClr val="dk1"/>
                </a:solidFill>
                <a:highlight>
                  <a:srgbClr val="FFFFFE"/>
                </a:highlight>
                <a:latin typeface="Arial"/>
                <a:ea typeface="Arial"/>
                <a:cs typeface="Arial"/>
                <a:sym typeface="Arial"/>
              </a:rPr>
              <a:t>=</a:t>
            </a:r>
            <a:r>
              <a:rPr lang="zh-CN" sz="1400" b="0" i="0" u="none" strike="noStrike" cap="none">
                <a:solidFill>
                  <a:srgbClr val="212121"/>
                </a:solidFill>
                <a:highlight>
                  <a:srgbClr val="FFFFFE"/>
                </a:highlight>
                <a:latin typeface="Arial"/>
                <a:ea typeface="Arial"/>
                <a:cs typeface="Arial"/>
                <a:sym typeface="Arial"/>
              </a:rPr>
              <a:t> c.customer_id</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left join</a:t>
            </a:r>
            <a:r>
              <a:rPr lang="zh-CN" sz="1400" b="0" i="0" u="none" strike="noStrike" cap="none">
                <a:solidFill>
                  <a:srgbClr val="212121"/>
                </a:solidFill>
                <a:highlight>
                  <a:srgbClr val="FFFFFE"/>
                </a:highlight>
                <a:latin typeface="Arial"/>
                <a:ea typeface="Arial"/>
                <a:cs typeface="Arial"/>
                <a:sym typeface="Arial"/>
              </a:rPr>
              <a:t> transaction_sales s </a:t>
            </a:r>
            <a:r>
              <a:rPr lang="zh-CN" sz="1400" b="0" i="0" u="none" strike="noStrike" cap="none">
                <a:solidFill>
                  <a:srgbClr val="0000FF"/>
                </a:solidFill>
                <a:highlight>
                  <a:srgbClr val="FFFFFE"/>
                </a:highlight>
                <a:latin typeface="Arial"/>
                <a:ea typeface="Arial"/>
                <a:cs typeface="Arial"/>
                <a:sym typeface="Arial"/>
              </a:rPr>
              <a:t>on</a:t>
            </a:r>
            <a:r>
              <a:rPr lang="zh-CN" sz="1400" b="0" i="0" u="none" strike="noStrike" cap="none">
                <a:solidFill>
                  <a:srgbClr val="212121"/>
                </a:solidFill>
                <a:highlight>
                  <a:srgbClr val="FFFFFE"/>
                </a:highlight>
                <a:latin typeface="Arial"/>
                <a:ea typeface="Arial"/>
                <a:cs typeface="Arial"/>
                <a:sym typeface="Arial"/>
              </a:rPr>
              <a:t> t.transaction_id </a:t>
            </a:r>
            <a:r>
              <a:rPr lang="zh-CN" sz="1400" b="0" i="0" u="none" strike="noStrike" cap="none">
                <a:solidFill>
                  <a:schemeClr val="dk1"/>
                </a:solidFill>
                <a:highlight>
                  <a:srgbClr val="FFFFFE"/>
                </a:highlight>
                <a:latin typeface="Arial"/>
                <a:ea typeface="Arial"/>
                <a:cs typeface="Arial"/>
                <a:sym typeface="Arial"/>
              </a:rPr>
              <a:t>=</a:t>
            </a:r>
            <a:endParaRPr sz="1400" b="0" i="0" u="none" strike="noStrike" cap="none">
              <a:solidFill>
                <a:schemeClr val="dk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s.transaction_item_transaction_id</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0000FF"/>
                </a:solidFill>
                <a:highlight>
                  <a:srgbClr val="FFFFFE"/>
                </a:highlight>
                <a:latin typeface="Arial"/>
                <a:ea typeface="Arial"/>
                <a:cs typeface="Arial"/>
                <a:sym typeface="Arial"/>
              </a:rPr>
              <a:t>select</a:t>
            </a: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chemeClr val="dk1"/>
                </a:solidFill>
                <a:highlight>
                  <a:srgbClr val="FFFFFE"/>
                </a:highlight>
                <a:latin typeface="Arial"/>
                <a:ea typeface="Arial"/>
                <a:cs typeface="Arial"/>
                <a:sym typeface="Arial"/>
              </a:rPr>
              <a:t>*</a:t>
            </a: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from</a:t>
            </a:r>
            <a:r>
              <a:rPr lang="zh-CN" sz="1400" b="0" i="0" u="none" strike="noStrike" cap="none">
                <a:solidFill>
                  <a:srgbClr val="212121"/>
                </a:solidFill>
                <a:highlight>
                  <a:srgbClr val="FFFFFE"/>
                </a:highlight>
                <a:latin typeface="Arial"/>
                <a:ea typeface="Arial"/>
                <a:cs typeface="Arial"/>
                <a:sym typeface="Arial"/>
              </a:rPr>
              <a:t> customer_purchase</a:t>
            </a:r>
            <a:endParaRPr sz="14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where</a:t>
            </a:r>
            <a:r>
              <a:rPr lang="zh-CN" sz="1400" b="0" i="0" u="none" strike="noStrike" cap="none">
                <a:solidFill>
                  <a:srgbClr val="212121"/>
                </a:solidFill>
                <a:highlight>
                  <a:srgbClr val="FFFFFE"/>
                </a:highlight>
                <a:latin typeface="Arial"/>
                <a:ea typeface="Arial"/>
                <a:cs typeface="Arial"/>
                <a:sym typeface="Arial"/>
              </a:rPr>
              <a:t> total_purchase </a:t>
            </a:r>
            <a:r>
              <a:rPr lang="zh-CN" sz="1400" b="0" i="0" u="none" strike="noStrike" cap="none">
                <a:solidFill>
                  <a:schemeClr val="dk1"/>
                </a:solidFill>
                <a:highlight>
                  <a:srgbClr val="FFFFFE"/>
                </a:highlight>
                <a:latin typeface="Arial"/>
                <a:ea typeface="Arial"/>
                <a:cs typeface="Arial"/>
                <a:sym typeface="Arial"/>
              </a:rPr>
              <a:t>&gt;=</a:t>
            </a: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9885A"/>
                </a:solidFill>
                <a:highlight>
                  <a:srgbClr val="FFFFFE"/>
                </a:highlight>
                <a:latin typeface="Arial"/>
                <a:ea typeface="Arial"/>
                <a:cs typeface="Arial"/>
                <a:sym typeface="Arial"/>
              </a:rPr>
              <a:t>5000</a:t>
            </a:r>
            <a:endParaRPr sz="1400" b="0" i="0" u="none" strike="noStrike" cap="none">
              <a:solidFill>
                <a:srgbClr val="09885A"/>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zh-CN" sz="1400" b="0" i="0" u="none" strike="noStrike" cap="none">
                <a:solidFill>
                  <a:srgbClr val="212121"/>
                </a:solidFill>
                <a:highlight>
                  <a:srgbClr val="FFFFFE"/>
                </a:highlight>
                <a:latin typeface="Arial"/>
                <a:ea typeface="Arial"/>
                <a:cs typeface="Arial"/>
                <a:sym typeface="Arial"/>
              </a:rPr>
              <a:t>    </a:t>
            </a:r>
            <a:r>
              <a:rPr lang="zh-CN" sz="1400" b="0" i="0" u="none" strike="noStrike" cap="none">
                <a:solidFill>
                  <a:srgbClr val="0000FF"/>
                </a:solidFill>
                <a:highlight>
                  <a:srgbClr val="FFFFFE"/>
                </a:highlight>
                <a:latin typeface="Arial"/>
                <a:ea typeface="Arial"/>
                <a:cs typeface="Arial"/>
                <a:sym typeface="Arial"/>
              </a:rPr>
              <a:t>order by</a:t>
            </a:r>
            <a:r>
              <a:rPr lang="zh-CN" sz="1400" b="0" i="0" u="none" strike="noStrike" cap="none">
                <a:solidFill>
                  <a:srgbClr val="212121"/>
                </a:solidFill>
                <a:highlight>
                  <a:srgbClr val="FFFFFE"/>
                </a:highlight>
                <a:latin typeface="Arial"/>
                <a:ea typeface="Arial"/>
                <a:cs typeface="Arial"/>
                <a:sym typeface="Arial"/>
              </a:rPr>
              <a:t> total_purchase </a:t>
            </a:r>
            <a:r>
              <a:rPr lang="zh-CN" sz="1400" b="0" i="0" u="none" strike="noStrike" cap="none">
                <a:solidFill>
                  <a:srgbClr val="0000FF"/>
                </a:solidFill>
                <a:highlight>
                  <a:srgbClr val="FFFFFE"/>
                </a:highlight>
                <a:latin typeface="Arial"/>
                <a:ea typeface="Arial"/>
                <a:cs typeface="Arial"/>
                <a:sym typeface="Arial"/>
              </a:rPr>
              <a:t>desc</a:t>
            </a:r>
            <a:endParaRPr sz="1400" b="0" i="0" u="none" strike="noStrike" cap="none">
              <a:solidFill>
                <a:srgbClr val="0000FF"/>
              </a:solidFill>
              <a:highlight>
                <a:srgbClr val="FFFFFE"/>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1268586e570_0_13"/>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Google Shape;396;g1268586e570_0_13"/>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7" name="Google Shape;397;g1268586e570_0_13"/>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8" name="Google Shape;398;g1268586e570_0_13"/>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9" name="Google Shape;399;g1268586e570_0_13"/>
          <p:cNvSpPr/>
          <p:nvPr/>
        </p:nvSpPr>
        <p:spPr>
          <a:xfrm>
            <a:off x="521850" y="1859025"/>
            <a:ext cx="10877700" cy="3576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0" name="Google Shape;400;g1268586e570_0_13"/>
          <p:cNvSpPr txBox="1"/>
          <p:nvPr/>
        </p:nvSpPr>
        <p:spPr>
          <a:xfrm>
            <a:off x="400700" y="243050"/>
            <a:ext cx="109965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914400" marR="0" lvl="0" indent="-374650" algn="l" rtl="0">
              <a:lnSpc>
                <a:spcPct val="115000"/>
              </a:lnSpc>
              <a:spcBef>
                <a:spcPts val="0"/>
              </a:spcBef>
              <a:spcAft>
                <a:spcPts val="0"/>
              </a:spcAft>
              <a:buClr>
                <a:schemeClr val="accent1"/>
              </a:buClr>
              <a:buSzPts val="2300"/>
              <a:buFont typeface="Arial"/>
              <a:buAutoNum type="arabicPeriod"/>
            </a:pPr>
            <a:r>
              <a:rPr lang="zh-CN" sz="2300" b="1" i="0" u="none" strike="noStrike" cap="none">
                <a:solidFill>
                  <a:schemeClr val="accent1"/>
                </a:solidFill>
                <a:latin typeface="Arial"/>
                <a:ea typeface="Arial"/>
                <a:cs typeface="Arial"/>
                <a:sym typeface="Arial"/>
              </a:rPr>
              <a:t>Give me a list customer who made purchase over $5000</a:t>
            </a:r>
            <a:endParaRPr sz="2600" b="0" i="0" u="none" strike="noStrike" cap="none">
              <a:solidFill>
                <a:schemeClr val="accent1"/>
              </a:solidFill>
              <a:latin typeface="Arial"/>
              <a:ea typeface="Arial"/>
              <a:cs typeface="Arial"/>
              <a:sym typeface="Arial"/>
            </a:endParaRPr>
          </a:p>
        </p:txBody>
      </p:sp>
      <p:pic>
        <p:nvPicPr>
          <p:cNvPr id="401" name="Google Shape;401;g1268586e570_0_13"/>
          <p:cNvPicPr preferRelativeResize="0"/>
          <p:nvPr/>
        </p:nvPicPr>
        <p:blipFill>
          <a:blip r:embed="rId3">
            <a:alphaModFix/>
          </a:blip>
          <a:stretch>
            <a:fillRect/>
          </a:stretch>
        </p:blipFill>
        <p:spPr>
          <a:xfrm>
            <a:off x="736000" y="2899475"/>
            <a:ext cx="10565901" cy="131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268586e570_0_25"/>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7" name="Google Shape;407;g1268586e570_0_25"/>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8" name="Google Shape;408;g1268586e570_0_25"/>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9" name="Google Shape;409;g1268586e570_0_25"/>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0" name="Google Shape;410;g1268586e570_0_25"/>
          <p:cNvSpPr/>
          <p:nvPr/>
        </p:nvSpPr>
        <p:spPr>
          <a:xfrm>
            <a:off x="521850" y="1656700"/>
            <a:ext cx="10877700" cy="4012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1" name="Google Shape;411;g1268586e570_0_25"/>
          <p:cNvSpPr txBox="1"/>
          <p:nvPr/>
        </p:nvSpPr>
        <p:spPr>
          <a:xfrm>
            <a:off x="400700" y="243050"/>
            <a:ext cx="116271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2300"/>
              <a:buFont typeface="Arial"/>
              <a:buNone/>
            </a:pPr>
            <a:r>
              <a:rPr lang="zh-CN" sz="2300" b="1" i="0" u="none" strike="noStrike" cap="none">
                <a:solidFill>
                  <a:schemeClr val="accent1"/>
                </a:solidFill>
                <a:latin typeface="Arial"/>
                <a:ea typeface="Arial"/>
                <a:cs typeface="Arial"/>
                <a:sym typeface="Arial"/>
              </a:rPr>
              <a:t>2. Rank the employees regarding to value of purchases they </a:t>
            </a:r>
            <a:r>
              <a:rPr lang="zh-CN" sz="2300" b="1">
                <a:solidFill>
                  <a:schemeClr val="accent1"/>
                </a:solidFill>
              </a:rPr>
              <a:t>have </a:t>
            </a:r>
            <a:r>
              <a:rPr lang="zh-CN" sz="2300" b="1" i="0" u="none" strike="noStrike" cap="none">
                <a:solidFill>
                  <a:schemeClr val="accent1"/>
                </a:solidFill>
                <a:latin typeface="Arial"/>
                <a:ea typeface="Arial"/>
                <a:cs typeface="Arial"/>
                <a:sym typeface="Arial"/>
              </a:rPr>
              <a:t>helped with</a:t>
            </a:r>
            <a:endParaRPr sz="2300" b="1" i="0" u="none" strike="noStrike" cap="none">
              <a:solidFill>
                <a:schemeClr val="accent1"/>
              </a:solidFill>
              <a:latin typeface="Arial"/>
              <a:ea typeface="Arial"/>
              <a:cs typeface="Arial"/>
              <a:sym typeface="Arial"/>
            </a:endParaRPr>
          </a:p>
        </p:txBody>
      </p:sp>
      <p:sp>
        <p:nvSpPr>
          <p:cNvPr id="412" name="Google Shape;412;g1268586e570_0_25"/>
          <p:cNvSpPr txBox="1"/>
          <p:nvPr/>
        </p:nvSpPr>
        <p:spPr>
          <a:xfrm>
            <a:off x="942650" y="2046225"/>
            <a:ext cx="9518400" cy="34710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0000FF"/>
                </a:solidFill>
                <a:highlight>
                  <a:srgbClr val="FFFFFE"/>
                </a:highlight>
                <a:latin typeface="Arial"/>
                <a:ea typeface="Arial"/>
                <a:cs typeface="Arial"/>
                <a:sym typeface="Arial"/>
              </a:rPr>
              <a:t>select</a:t>
            </a:r>
            <a:r>
              <a:rPr lang="zh-CN" sz="1900" b="0" i="0" u="none" strike="noStrike" cap="none">
                <a:solidFill>
                  <a:srgbClr val="212121"/>
                </a:solidFill>
                <a:highlight>
                  <a:srgbClr val="FFFFFE"/>
                </a:highlight>
                <a:latin typeface="Arial"/>
                <a:ea typeface="Arial"/>
                <a:cs typeface="Arial"/>
                <a:sym typeface="Arial"/>
              </a:rPr>
              <a:t> t.transaction_id, e.employee_id, e.employee_firstname,</a:t>
            </a:r>
            <a:endParaRPr sz="19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212121"/>
                </a:solidFill>
                <a:highlight>
                  <a:srgbClr val="FFFFFE"/>
                </a:highlight>
                <a:latin typeface="Arial"/>
                <a:ea typeface="Arial"/>
                <a:cs typeface="Arial"/>
                <a:sym typeface="Arial"/>
              </a:rPr>
              <a:t>   e.employee_lastname, e.employee_job_title,s.total_sales</a:t>
            </a:r>
            <a:endParaRPr sz="19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212121"/>
                </a:solidFill>
                <a:highlight>
                  <a:srgbClr val="FFFFFE"/>
                </a:highlight>
                <a:latin typeface="Arial"/>
                <a:ea typeface="Arial"/>
                <a:cs typeface="Arial"/>
                <a:sym typeface="Arial"/>
              </a:rPr>
              <a:t>   </a:t>
            </a:r>
            <a:r>
              <a:rPr lang="zh-CN" sz="1900" b="0" i="0" u="none" strike="noStrike" cap="none">
                <a:solidFill>
                  <a:srgbClr val="0000FF"/>
                </a:solidFill>
                <a:highlight>
                  <a:srgbClr val="FFFFFE"/>
                </a:highlight>
                <a:latin typeface="Arial"/>
                <a:ea typeface="Arial"/>
                <a:cs typeface="Arial"/>
                <a:sym typeface="Arial"/>
              </a:rPr>
              <a:t>from</a:t>
            </a:r>
            <a:r>
              <a:rPr lang="zh-CN" sz="1900" b="0" i="0" u="none" strike="noStrike" cap="none">
                <a:solidFill>
                  <a:srgbClr val="212121"/>
                </a:solidFill>
                <a:highlight>
                  <a:srgbClr val="FFFFFE"/>
                </a:highlight>
                <a:latin typeface="Arial"/>
                <a:ea typeface="Arial"/>
                <a:cs typeface="Arial"/>
                <a:sym typeface="Arial"/>
              </a:rPr>
              <a:t> transactions t</a:t>
            </a:r>
            <a:endParaRPr sz="19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212121"/>
                </a:solidFill>
                <a:highlight>
                  <a:srgbClr val="FFFFFE"/>
                </a:highlight>
                <a:latin typeface="Arial"/>
                <a:ea typeface="Arial"/>
                <a:cs typeface="Arial"/>
                <a:sym typeface="Arial"/>
              </a:rPr>
              <a:t>   </a:t>
            </a:r>
            <a:r>
              <a:rPr lang="zh-CN" sz="1900" b="0" i="0" u="none" strike="noStrike" cap="none">
                <a:solidFill>
                  <a:srgbClr val="0000FF"/>
                </a:solidFill>
                <a:highlight>
                  <a:srgbClr val="FFFFFE"/>
                </a:highlight>
                <a:latin typeface="Arial"/>
                <a:ea typeface="Arial"/>
                <a:cs typeface="Arial"/>
                <a:sym typeface="Arial"/>
              </a:rPr>
              <a:t>left join</a:t>
            </a:r>
            <a:r>
              <a:rPr lang="zh-CN" sz="1900" b="0" i="0" u="none" strike="noStrike" cap="none">
                <a:solidFill>
                  <a:srgbClr val="212121"/>
                </a:solidFill>
                <a:highlight>
                  <a:srgbClr val="FFFFFE"/>
                </a:highlight>
                <a:latin typeface="Arial"/>
                <a:ea typeface="Arial"/>
                <a:cs typeface="Arial"/>
                <a:sym typeface="Arial"/>
              </a:rPr>
              <a:t> employees e </a:t>
            </a:r>
            <a:r>
              <a:rPr lang="zh-CN" sz="1900" b="0" i="0" u="none" strike="noStrike" cap="none">
                <a:solidFill>
                  <a:srgbClr val="0000FF"/>
                </a:solidFill>
                <a:highlight>
                  <a:srgbClr val="FFFFFE"/>
                </a:highlight>
                <a:latin typeface="Arial"/>
                <a:ea typeface="Arial"/>
                <a:cs typeface="Arial"/>
                <a:sym typeface="Arial"/>
              </a:rPr>
              <a:t>on</a:t>
            </a:r>
            <a:r>
              <a:rPr lang="zh-CN" sz="1900" b="0" i="0" u="none" strike="noStrike" cap="none">
                <a:solidFill>
                  <a:srgbClr val="212121"/>
                </a:solidFill>
                <a:highlight>
                  <a:srgbClr val="FFFFFE"/>
                </a:highlight>
                <a:latin typeface="Arial"/>
                <a:ea typeface="Arial"/>
                <a:cs typeface="Arial"/>
                <a:sym typeface="Arial"/>
              </a:rPr>
              <a:t> t.transaction_sales_assistant </a:t>
            </a:r>
            <a:r>
              <a:rPr lang="zh-CN" sz="1900" b="0" i="0" u="none" strike="noStrike" cap="none">
                <a:solidFill>
                  <a:schemeClr val="dk1"/>
                </a:solidFill>
                <a:highlight>
                  <a:srgbClr val="FFFFFE"/>
                </a:highlight>
                <a:latin typeface="Arial"/>
                <a:ea typeface="Arial"/>
                <a:cs typeface="Arial"/>
                <a:sym typeface="Arial"/>
              </a:rPr>
              <a:t>=</a:t>
            </a:r>
            <a:r>
              <a:rPr lang="zh-CN" sz="1900" b="0" i="0" u="none" strike="noStrike" cap="none">
                <a:solidFill>
                  <a:srgbClr val="212121"/>
                </a:solidFill>
                <a:highlight>
                  <a:srgbClr val="FFFFFE"/>
                </a:highlight>
                <a:latin typeface="Arial"/>
                <a:ea typeface="Arial"/>
                <a:cs typeface="Arial"/>
                <a:sym typeface="Arial"/>
              </a:rPr>
              <a:t> e.employee_id</a:t>
            </a:r>
            <a:endParaRPr sz="19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212121"/>
                </a:solidFill>
                <a:highlight>
                  <a:srgbClr val="FFFFFE"/>
                </a:highlight>
                <a:latin typeface="Arial"/>
                <a:ea typeface="Arial"/>
                <a:cs typeface="Arial"/>
                <a:sym typeface="Arial"/>
              </a:rPr>
              <a:t>   </a:t>
            </a:r>
            <a:r>
              <a:rPr lang="zh-CN" sz="1900" b="0" i="0" u="none" strike="noStrike" cap="none">
                <a:solidFill>
                  <a:srgbClr val="0000FF"/>
                </a:solidFill>
                <a:highlight>
                  <a:srgbClr val="FFFFFE"/>
                </a:highlight>
                <a:latin typeface="Arial"/>
                <a:ea typeface="Arial"/>
                <a:cs typeface="Arial"/>
                <a:sym typeface="Arial"/>
              </a:rPr>
              <a:t>left join</a:t>
            </a:r>
            <a:r>
              <a:rPr lang="zh-CN" sz="1900" b="0" i="0" u="none" strike="noStrike" cap="none">
                <a:solidFill>
                  <a:srgbClr val="212121"/>
                </a:solidFill>
                <a:highlight>
                  <a:srgbClr val="FFFFFE"/>
                </a:highlight>
                <a:latin typeface="Arial"/>
                <a:ea typeface="Arial"/>
                <a:cs typeface="Arial"/>
                <a:sym typeface="Arial"/>
              </a:rPr>
              <a:t> transaction_sales s </a:t>
            </a:r>
            <a:r>
              <a:rPr lang="zh-CN" sz="1900" b="0" i="0" u="none" strike="noStrike" cap="none">
                <a:solidFill>
                  <a:srgbClr val="0000FF"/>
                </a:solidFill>
                <a:highlight>
                  <a:srgbClr val="FFFFFE"/>
                </a:highlight>
                <a:latin typeface="Arial"/>
                <a:ea typeface="Arial"/>
                <a:cs typeface="Arial"/>
                <a:sym typeface="Arial"/>
              </a:rPr>
              <a:t>on</a:t>
            </a:r>
            <a:r>
              <a:rPr lang="zh-CN" sz="1900" b="0" i="0" u="none" strike="noStrike" cap="none">
                <a:solidFill>
                  <a:srgbClr val="212121"/>
                </a:solidFill>
                <a:highlight>
                  <a:srgbClr val="FFFFFE"/>
                </a:highlight>
                <a:latin typeface="Arial"/>
                <a:ea typeface="Arial"/>
                <a:cs typeface="Arial"/>
                <a:sym typeface="Arial"/>
              </a:rPr>
              <a:t> t.transaction_id </a:t>
            </a:r>
            <a:r>
              <a:rPr lang="zh-CN" sz="1900" b="0" i="0" u="none" strike="noStrike" cap="none">
                <a:solidFill>
                  <a:schemeClr val="dk1"/>
                </a:solidFill>
                <a:highlight>
                  <a:srgbClr val="FFFFFE"/>
                </a:highlight>
                <a:latin typeface="Arial"/>
                <a:ea typeface="Arial"/>
                <a:cs typeface="Arial"/>
                <a:sym typeface="Arial"/>
              </a:rPr>
              <a:t>=</a:t>
            </a:r>
            <a:r>
              <a:rPr lang="zh-CN" sz="1900" b="0" i="0" u="none" strike="noStrike" cap="none">
                <a:solidFill>
                  <a:srgbClr val="212121"/>
                </a:solidFill>
                <a:highlight>
                  <a:srgbClr val="FFFFFE"/>
                </a:highlight>
                <a:latin typeface="Arial"/>
                <a:ea typeface="Arial"/>
                <a:cs typeface="Arial"/>
                <a:sym typeface="Arial"/>
              </a:rPr>
              <a:t> </a:t>
            </a:r>
            <a:endParaRPr sz="19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212121"/>
                </a:solidFill>
                <a:highlight>
                  <a:srgbClr val="FFFFFE"/>
                </a:highlight>
                <a:latin typeface="Arial"/>
                <a:ea typeface="Arial"/>
                <a:cs typeface="Arial"/>
                <a:sym typeface="Arial"/>
              </a:rPr>
              <a:t>             s.transaction_item_transaction_id</a:t>
            </a:r>
            <a:endParaRPr sz="19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zh-CN" sz="1900" b="0" i="0" u="none" strike="noStrike" cap="none">
                <a:solidFill>
                  <a:srgbClr val="212121"/>
                </a:solidFill>
                <a:highlight>
                  <a:srgbClr val="FFFFFE"/>
                </a:highlight>
                <a:latin typeface="Arial"/>
                <a:ea typeface="Arial"/>
                <a:cs typeface="Arial"/>
                <a:sym typeface="Arial"/>
              </a:rPr>
              <a:t>   </a:t>
            </a:r>
            <a:r>
              <a:rPr lang="zh-CN" sz="1900" b="0" i="0" u="none" strike="noStrike" cap="none">
                <a:solidFill>
                  <a:srgbClr val="0000FF"/>
                </a:solidFill>
                <a:highlight>
                  <a:srgbClr val="FFFFFE"/>
                </a:highlight>
                <a:latin typeface="Arial"/>
                <a:ea typeface="Arial"/>
                <a:cs typeface="Arial"/>
                <a:sym typeface="Arial"/>
              </a:rPr>
              <a:t>order by</a:t>
            </a:r>
            <a:r>
              <a:rPr lang="zh-CN" sz="1900" b="0" i="0" u="none" strike="noStrike" cap="none">
                <a:solidFill>
                  <a:srgbClr val="212121"/>
                </a:solidFill>
                <a:highlight>
                  <a:srgbClr val="FFFFFE"/>
                </a:highlight>
                <a:latin typeface="Arial"/>
                <a:ea typeface="Arial"/>
                <a:cs typeface="Arial"/>
                <a:sym typeface="Arial"/>
              </a:rPr>
              <a:t> s.total_sales </a:t>
            </a:r>
            <a:r>
              <a:rPr lang="zh-CN" sz="1900" b="0" i="0" u="none" strike="noStrike" cap="none">
                <a:solidFill>
                  <a:srgbClr val="0000FF"/>
                </a:solidFill>
                <a:highlight>
                  <a:srgbClr val="FFFFFE"/>
                </a:highlight>
                <a:latin typeface="Arial"/>
                <a:ea typeface="Arial"/>
                <a:cs typeface="Arial"/>
                <a:sym typeface="Arial"/>
              </a:rPr>
              <a:t>desc</a:t>
            </a:r>
            <a:endParaRPr sz="1900" b="0" i="0" u="none" strike="noStrike" cap="none">
              <a:solidFill>
                <a:srgbClr val="0000FF"/>
              </a:solidFill>
              <a:highlight>
                <a:srgbClr val="FFFFFE"/>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268586e570_0_35"/>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8" name="Google Shape;418;g1268586e570_0_35"/>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9" name="Google Shape;419;g1268586e570_0_35"/>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0" name="Google Shape;420;g1268586e570_0_35"/>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1" name="Google Shape;421;g1268586e570_0_35"/>
          <p:cNvSpPr/>
          <p:nvPr/>
        </p:nvSpPr>
        <p:spPr>
          <a:xfrm>
            <a:off x="521850" y="1859025"/>
            <a:ext cx="10877700" cy="3576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22" name="Google Shape;422;g1268586e570_0_35"/>
          <p:cNvPicPr preferRelativeResize="0"/>
          <p:nvPr/>
        </p:nvPicPr>
        <p:blipFill rotWithShape="1">
          <a:blip r:embed="rId3">
            <a:alphaModFix/>
          </a:blip>
          <a:srcRect/>
          <a:stretch/>
        </p:blipFill>
        <p:spPr>
          <a:xfrm>
            <a:off x="715400" y="2090900"/>
            <a:ext cx="10484425" cy="2997425"/>
          </a:xfrm>
          <a:prstGeom prst="rect">
            <a:avLst/>
          </a:prstGeom>
          <a:noFill/>
          <a:ln>
            <a:noFill/>
          </a:ln>
        </p:spPr>
      </p:pic>
      <p:sp>
        <p:nvSpPr>
          <p:cNvPr id="423" name="Google Shape;423;g1268586e570_0_35"/>
          <p:cNvSpPr txBox="1"/>
          <p:nvPr/>
        </p:nvSpPr>
        <p:spPr>
          <a:xfrm>
            <a:off x="400700" y="243050"/>
            <a:ext cx="117912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2300"/>
              <a:buFont typeface="Arial"/>
              <a:buNone/>
            </a:pPr>
            <a:r>
              <a:rPr lang="zh-CN" sz="2300" b="1" i="0" u="none" strike="noStrike" cap="none">
                <a:solidFill>
                  <a:schemeClr val="accent1"/>
                </a:solidFill>
                <a:latin typeface="Arial"/>
                <a:ea typeface="Arial"/>
                <a:cs typeface="Arial"/>
                <a:sym typeface="Arial"/>
              </a:rPr>
              <a:t>2. Rank the employees regarding to value of purchases they </a:t>
            </a:r>
            <a:r>
              <a:rPr lang="zh-CN" sz="2300" b="1">
                <a:solidFill>
                  <a:schemeClr val="accent1"/>
                </a:solidFill>
              </a:rPr>
              <a:t>have </a:t>
            </a:r>
            <a:r>
              <a:rPr lang="zh-CN" sz="2300" b="1" i="0" u="none" strike="noStrike" cap="none">
                <a:solidFill>
                  <a:schemeClr val="accent1"/>
                </a:solidFill>
                <a:latin typeface="Arial"/>
                <a:ea typeface="Arial"/>
                <a:cs typeface="Arial"/>
                <a:sym typeface="Arial"/>
              </a:rPr>
              <a:t>helped with</a:t>
            </a:r>
            <a:endParaRPr sz="2300" b="1" i="0" u="none" strike="noStrike" cap="none">
              <a:solidFill>
                <a:schemeClr val="accen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268586e570_0_49"/>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Google Shape;429;g1268586e570_0_49"/>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Google Shape;430;g1268586e570_0_49"/>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Google Shape;431;g1268586e570_0_49"/>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Google Shape;432;g1268586e570_0_49"/>
          <p:cNvSpPr/>
          <p:nvPr/>
        </p:nvSpPr>
        <p:spPr>
          <a:xfrm>
            <a:off x="521850" y="1656700"/>
            <a:ext cx="10877700" cy="4012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Google Shape;433;g1268586e570_0_49"/>
          <p:cNvSpPr txBox="1"/>
          <p:nvPr/>
        </p:nvSpPr>
        <p:spPr>
          <a:xfrm>
            <a:off x="400700" y="243050"/>
            <a:ext cx="109965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2300"/>
              <a:buFont typeface="Arial"/>
              <a:buNone/>
            </a:pPr>
            <a:r>
              <a:rPr lang="zh-CN" sz="2300" b="1" i="0" u="none" strike="noStrike" cap="none">
                <a:solidFill>
                  <a:schemeClr val="accent1"/>
                </a:solidFill>
                <a:latin typeface="Arial"/>
                <a:ea typeface="Arial"/>
                <a:cs typeface="Arial"/>
                <a:sym typeface="Arial"/>
              </a:rPr>
              <a:t>3. Gift choice: what is the best selling item in jewelry under $500? </a:t>
            </a:r>
            <a:endParaRPr sz="2300" b="1" i="0" u="none" strike="noStrike" cap="none">
              <a:solidFill>
                <a:schemeClr val="accent1"/>
              </a:solidFill>
              <a:latin typeface="Arial"/>
              <a:ea typeface="Arial"/>
              <a:cs typeface="Arial"/>
              <a:sym typeface="Arial"/>
            </a:endParaRPr>
          </a:p>
        </p:txBody>
      </p:sp>
      <p:sp>
        <p:nvSpPr>
          <p:cNvPr id="434" name="Google Shape;434;g1268586e570_0_49"/>
          <p:cNvSpPr txBox="1"/>
          <p:nvPr/>
        </p:nvSpPr>
        <p:spPr>
          <a:xfrm>
            <a:off x="942650" y="1970025"/>
            <a:ext cx="9518400" cy="3532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0000FF"/>
                </a:solidFill>
                <a:highlight>
                  <a:srgbClr val="FFFFFE"/>
                </a:highlight>
                <a:latin typeface="Arial"/>
                <a:ea typeface="Arial"/>
                <a:cs typeface="Arial"/>
                <a:sym typeface="Arial"/>
              </a:rPr>
              <a:t>with</a:t>
            </a:r>
            <a:r>
              <a:rPr lang="zh-CN" sz="1500" b="0" i="0" u="none" strike="noStrike" cap="none">
                <a:solidFill>
                  <a:srgbClr val="212121"/>
                </a:solidFill>
                <a:highlight>
                  <a:srgbClr val="FFFFFE"/>
                </a:highlight>
                <a:latin typeface="Arial"/>
                <a:ea typeface="Arial"/>
                <a:cs typeface="Arial"/>
                <a:sym typeface="Arial"/>
              </a:rPr>
              <a:t> item_sold </a:t>
            </a:r>
            <a:r>
              <a:rPr lang="zh-CN" sz="1500" b="0" i="0" u="none" strike="noStrike" cap="none">
                <a:solidFill>
                  <a:srgbClr val="0000FF"/>
                </a:solidFill>
                <a:highlight>
                  <a:srgbClr val="FFFFFE"/>
                </a:highlight>
                <a:latin typeface="Arial"/>
                <a:ea typeface="Arial"/>
                <a:cs typeface="Arial"/>
                <a:sym typeface="Arial"/>
              </a:rPr>
              <a:t>as</a:t>
            </a:r>
            <a:r>
              <a:rPr lang="zh-CN" sz="1500" b="0" i="0" u="none" strike="noStrike" cap="none">
                <a:solidFill>
                  <a:srgbClr val="212121"/>
                </a:solidFill>
                <a:highlight>
                  <a:srgbClr val="FFFFFE"/>
                </a:highlight>
                <a:latin typeface="Arial"/>
                <a:ea typeface="Arial"/>
                <a:cs typeface="Arial"/>
                <a:sym typeface="Arial"/>
              </a:rPr>
              <a: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0000FF"/>
                </a:solidFill>
                <a:highlight>
                  <a:srgbClr val="FFFFFE"/>
                </a:highlight>
                <a:latin typeface="Arial"/>
                <a:ea typeface="Arial"/>
                <a:cs typeface="Arial"/>
                <a:sym typeface="Arial"/>
              </a:rPr>
              <a:t>select distinct</a:t>
            </a:r>
            <a:r>
              <a:rPr lang="zh-CN" sz="1500" b="0" i="0" u="none" strike="noStrike" cap="none">
                <a:solidFill>
                  <a:srgbClr val="212121"/>
                </a:solidFill>
                <a:highlight>
                  <a:srgbClr val="FFFFFE"/>
                </a:highlight>
                <a:latin typeface="Arial"/>
                <a:ea typeface="Arial"/>
                <a:cs typeface="Arial"/>
                <a:sym typeface="Arial"/>
              </a:rPr>
              <a:t> i.transaction_item_item_id,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795E26"/>
                </a:solidFill>
                <a:highlight>
                  <a:srgbClr val="FFFFFE"/>
                </a:highlight>
                <a:latin typeface="Arial"/>
                <a:ea typeface="Arial"/>
                <a:cs typeface="Arial"/>
                <a:sym typeface="Arial"/>
              </a:rPr>
              <a:t>sum</a:t>
            </a:r>
            <a:r>
              <a:rPr lang="zh-CN" sz="1500" b="0" i="0" u="none" strike="noStrike" cap="none">
                <a:solidFill>
                  <a:srgbClr val="212121"/>
                </a:solidFill>
                <a:highlight>
                  <a:srgbClr val="FFFFFE"/>
                </a:highlight>
                <a:latin typeface="Arial"/>
                <a:ea typeface="Arial"/>
                <a:cs typeface="Arial"/>
                <a:sym typeface="Arial"/>
              </a:rPr>
              <a:t>(i.transaction_item_count) </a:t>
            </a:r>
            <a:r>
              <a:rPr lang="zh-CN" sz="1500" b="0" i="0" u="none" strike="noStrike" cap="none">
                <a:solidFill>
                  <a:srgbClr val="0000FF"/>
                </a:solidFill>
                <a:highlight>
                  <a:srgbClr val="FFFFFE"/>
                </a:highlight>
                <a:latin typeface="Arial"/>
                <a:ea typeface="Arial"/>
                <a:cs typeface="Arial"/>
                <a:sym typeface="Arial"/>
              </a:rPr>
              <a:t>over</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PARTITION</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by</a:t>
            </a:r>
            <a:r>
              <a:rPr lang="zh-CN" sz="1500" b="0" i="0" u="none" strike="noStrike" cap="none">
                <a:solidFill>
                  <a:srgbClr val="212121"/>
                </a:solidFill>
                <a:highlight>
                  <a:srgbClr val="FFFFFE"/>
                </a:highlight>
                <a:latin typeface="Arial"/>
                <a:ea typeface="Arial"/>
                <a:cs typeface="Arial"/>
                <a:sym typeface="Arial"/>
              </a:rPr>
              <a:t> i.transaction_item_item_id) </a:t>
            </a:r>
            <a:r>
              <a:rPr lang="zh-CN" sz="1500" b="0" i="0" u="none" strike="noStrike" cap="none">
                <a:solidFill>
                  <a:srgbClr val="0000FF"/>
                </a:solidFill>
                <a:highlight>
                  <a:srgbClr val="FFFFFE"/>
                </a:highlight>
                <a:latin typeface="Arial"/>
                <a:ea typeface="Arial"/>
                <a:cs typeface="Arial"/>
                <a:sym typeface="Arial"/>
              </a:rPr>
              <a:t>as</a:t>
            </a:r>
            <a:r>
              <a:rPr lang="zh-CN" sz="1500" b="0" i="0" u="none" strike="noStrike" cap="none">
                <a:solidFill>
                  <a:srgbClr val="212121"/>
                </a:solidFill>
                <a:highlight>
                  <a:srgbClr val="FFFFFE"/>
                </a:highlight>
                <a:latin typeface="Arial"/>
                <a:ea typeface="Arial"/>
                <a:cs typeface="Arial"/>
                <a:sym typeface="Arial"/>
              </a:rPr>
              <a:t> count_of_item_sold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from</a:t>
            </a:r>
            <a:r>
              <a:rPr lang="zh-CN" sz="1500" b="0" i="0" u="none" strike="noStrike" cap="none">
                <a:solidFill>
                  <a:srgbClr val="212121"/>
                </a:solidFill>
                <a:highlight>
                  <a:srgbClr val="FFFFFE"/>
                </a:highlight>
                <a:latin typeface="Arial"/>
                <a:ea typeface="Arial"/>
                <a:cs typeface="Arial"/>
                <a:sym typeface="Arial"/>
              </a:rPr>
              <a:t> transaction_item i</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group by</a:t>
            </a:r>
            <a:r>
              <a:rPr lang="zh-CN" sz="1500" b="0" i="0" u="none" strike="noStrike" cap="none">
                <a:solidFill>
                  <a:srgbClr val="212121"/>
                </a:solidFill>
                <a:highlight>
                  <a:srgbClr val="FFFFFE"/>
                </a:highlight>
                <a:latin typeface="Arial"/>
                <a:ea typeface="Arial"/>
                <a:cs typeface="Arial"/>
                <a:sym typeface="Arial"/>
              </a:rPr>
              <a:t> i.transaction_item_item_id, i.transaction_item_count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0000FF"/>
                </a:solidFill>
                <a:highlight>
                  <a:srgbClr val="FFFFFE"/>
                </a:highlight>
                <a:latin typeface="Arial"/>
                <a:ea typeface="Arial"/>
                <a:cs typeface="Arial"/>
                <a:sym typeface="Arial"/>
              </a:rPr>
              <a:t>select</a:t>
            </a:r>
            <a:r>
              <a:rPr lang="zh-CN" sz="1500" b="0" i="0" u="none" strike="noStrike" cap="none">
                <a:solidFill>
                  <a:srgbClr val="212121"/>
                </a:solidFill>
                <a:highlight>
                  <a:srgbClr val="FFFFFE"/>
                </a:highlight>
                <a:latin typeface="Arial"/>
                <a:ea typeface="Arial"/>
                <a:cs typeface="Arial"/>
                <a:sym typeface="Arial"/>
              </a:rPr>
              <a:t> item_id, item_name, item_department, item_price, item_materials, item_gemstone, item_carat_weight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from</a:t>
            </a:r>
            <a:r>
              <a:rPr lang="zh-CN" sz="1500" b="0" i="0" u="none" strike="noStrike" cap="none">
                <a:solidFill>
                  <a:srgbClr val="212121"/>
                </a:solidFill>
                <a:highlight>
                  <a:srgbClr val="FFFFFE"/>
                </a:highlight>
                <a:latin typeface="Arial"/>
                <a:ea typeface="Arial"/>
                <a:cs typeface="Arial"/>
                <a:sym typeface="Arial"/>
              </a:rPr>
              <a:t> item_sold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left join</a:t>
            </a:r>
            <a:r>
              <a:rPr lang="zh-CN" sz="1500" b="0" i="0" u="none" strike="noStrike" cap="none">
                <a:solidFill>
                  <a:srgbClr val="212121"/>
                </a:solidFill>
                <a:highlight>
                  <a:srgbClr val="FFFFFE"/>
                </a:highlight>
                <a:latin typeface="Arial"/>
                <a:ea typeface="Arial"/>
                <a:cs typeface="Arial"/>
                <a:sym typeface="Arial"/>
              </a:rPr>
              <a:t> items </a:t>
            </a:r>
            <a:r>
              <a:rPr lang="zh-CN" sz="1500" b="0" i="0" u="none" strike="noStrike" cap="none">
                <a:solidFill>
                  <a:srgbClr val="0000FF"/>
                </a:solidFill>
                <a:highlight>
                  <a:srgbClr val="FFFFFE"/>
                </a:highlight>
                <a:latin typeface="Arial"/>
                <a:ea typeface="Arial"/>
                <a:cs typeface="Arial"/>
                <a:sym typeface="Arial"/>
              </a:rPr>
              <a:t>on</a:t>
            </a:r>
            <a:r>
              <a:rPr lang="zh-CN" sz="1500" b="0" i="0" u="none" strike="noStrike" cap="none">
                <a:solidFill>
                  <a:srgbClr val="212121"/>
                </a:solidFill>
                <a:highlight>
                  <a:srgbClr val="FFFFFE"/>
                </a:highlight>
                <a:latin typeface="Arial"/>
                <a:ea typeface="Arial"/>
                <a:cs typeface="Arial"/>
                <a:sym typeface="Arial"/>
              </a:rPr>
              <a:t> item_sold.transaction_item_item_id </a:t>
            </a:r>
            <a:r>
              <a:rPr lang="zh-CN" sz="1500" b="0" i="0" u="none" strike="noStrike" cap="none">
                <a:solidFill>
                  <a:schemeClr val="dk1"/>
                </a:solidFill>
                <a:highlight>
                  <a:srgbClr val="FFFFFE"/>
                </a:highlight>
                <a:latin typeface="Arial"/>
                <a:ea typeface="Arial"/>
                <a:cs typeface="Arial"/>
                <a:sym typeface="Arial"/>
              </a:rPr>
              <a:t>=</a:t>
            </a:r>
            <a:r>
              <a:rPr lang="zh-CN" sz="1500" b="0" i="0" u="none" strike="noStrike" cap="none">
                <a:solidFill>
                  <a:srgbClr val="212121"/>
                </a:solidFill>
                <a:highlight>
                  <a:srgbClr val="FFFFFE"/>
                </a:highlight>
                <a:latin typeface="Arial"/>
                <a:ea typeface="Arial"/>
                <a:cs typeface="Arial"/>
                <a:sym typeface="Arial"/>
              </a:rPr>
              <a:t> items.item_id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where</a:t>
            </a:r>
            <a:r>
              <a:rPr lang="zh-CN" sz="1500" b="0" i="0" u="none" strike="noStrike" cap="none">
                <a:solidFill>
                  <a:srgbClr val="212121"/>
                </a:solidFill>
                <a:highlight>
                  <a:srgbClr val="FFFFFE"/>
                </a:highlight>
                <a:latin typeface="Arial"/>
                <a:ea typeface="Arial"/>
                <a:cs typeface="Arial"/>
                <a:sym typeface="Arial"/>
              </a:rPr>
              <a:t> items.item_price </a:t>
            </a:r>
            <a:r>
              <a:rPr lang="zh-CN" sz="1500" b="0" i="0" u="none" strike="noStrike" cap="none">
                <a:solidFill>
                  <a:schemeClr val="dk1"/>
                </a:solidFill>
                <a:highlight>
                  <a:srgbClr val="FFFFFE"/>
                </a:highlight>
                <a:latin typeface="Arial"/>
                <a:ea typeface="Arial"/>
                <a:cs typeface="Arial"/>
                <a:sym typeface="Arial"/>
              </a:rPr>
              <a:t>&lt;</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9885A"/>
                </a:solidFill>
                <a:highlight>
                  <a:srgbClr val="FFFFFE"/>
                </a:highlight>
                <a:latin typeface="Arial"/>
                <a:ea typeface="Arial"/>
                <a:cs typeface="Arial"/>
                <a:sym typeface="Arial"/>
              </a:rPr>
              <a:t>500</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and</a:t>
            </a:r>
            <a:r>
              <a:rPr lang="zh-CN" sz="1500" b="0" i="0" u="none" strike="noStrike" cap="none">
                <a:solidFill>
                  <a:srgbClr val="212121"/>
                </a:solidFill>
                <a:highlight>
                  <a:srgbClr val="FFFFFE"/>
                </a:highlight>
                <a:latin typeface="Arial"/>
                <a:ea typeface="Arial"/>
                <a:cs typeface="Arial"/>
                <a:sym typeface="Arial"/>
              </a:rPr>
              <a:t> item_department </a:t>
            </a:r>
            <a:r>
              <a:rPr lang="zh-CN" sz="1500" b="0" i="0" u="none" strike="noStrike" cap="none">
                <a:solidFill>
                  <a:schemeClr val="dk1"/>
                </a:solidFill>
                <a:highlight>
                  <a:srgbClr val="FFFFFE"/>
                </a:highlight>
                <a:latin typeface="Arial"/>
                <a:ea typeface="Arial"/>
                <a:cs typeface="Arial"/>
                <a:sym typeface="Arial"/>
              </a:rPr>
              <a:t>=</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A31515"/>
                </a:solidFill>
                <a:highlight>
                  <a:srgbClr val="FFFFFE"/>
                </a:highlight>
                <a:latin typeface="Arial"/>
                <a:ea typeface="Arial"/>
                <a:cs typeface="Arial"/>
                <a:sym typeface="Arial"/>
              </a:rPr>
              <a:t>'Jewelry'</a:t>
            </a:r>
            <a:endParaRPr sz="1500" b="0" i="0" u="none" strike="noStrike" cap="none">
              <a:solidFill>
                <a:srgbClr val="0000FF"/>
              </a:solidFill>
              <a:highlight>
                <a:srgbClr val="FFFFFE"/>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268586e570_0_59"/>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0" name="Google Shape;440;g1268586e570_0_59"/>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1" name="Google Shape;441;g1268586e570_0_59"/>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2" name="Google Shape;442;g1268586e570_0_59"/>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3" name="Google Shape;443;g1268586e570_0_59"/>
          <p:cNvSpPr/>
          <p:nvPr/>
        </p:nvSpPr>
        <p:spPr>
          <a:xfrm>
            <a:off x="521850" y="1859025"/>
            <a:ext cx="10877700" cy="3576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4" name="Google Shape;444;g1268586e570_0_59"/>
          <p:cNvSpPr txBox="1"/>
          <p:nvPr/>
        </p:nvSpPr>
        <p:spPr>
          <a:xfrm>
            <a:off x="400700" y="243050"/>
            <a:ext cx="109965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2300"/>
              <a:buFont typeface="Arial"/>
              <a:buNone/>
            </a:pPr>
            <a:r>
              <a:rPr lang="zh-CN" sz="2300" b="1" i="0" u="none" strike="noStrike" cap="none">
                <a:solidFill>
                  <a:schemeClr val="accent1"/>
                </a:solidFill>
                <a:latin typeface="Arial"/>
                <a:ea typeface="Arial"/>
                <a:cs typeface="Arial"/>
                <a:sym typeface="Arial"/>
              </a:rPr>
              <a:t>3. Gift choice: what is the best selling item in jewelry under $500? </a:t>
            </a:r>
            <a:endParaRPr sz="2300" b="1" i="0" u="none" strike="noStrike" cap="none">
              <a:solidFill>
                <a:schemeClr val="accent1"/>
              </a:solidFill>
              <a:latin typeface="Arial"/>
              <a:ea typeface="Arial"/>
              <a:cs typeface="Arial"/>
              <a:sym typeface="Arial"/>
            </a:endParaRPr>
          </a:p>
        </p:txBody>
      </p:sp>
      <p:sp>
        <p:nvSpPr>
          <p:cNvPr id="445" name="Google Shape;445;g1268586e570_0_59"/>
          <p:cNvSpPr txBox="1"/>
          <p:nvPr/>
        </p:nvSpPr>
        <p:spPr>
          <a:xfrm>
            <a:off x="3090700" y="3297625"/>
            <a:ext cx="567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6" name="Google Shape;446;g1268586e570_0_59"/>
          <p:cNvPicPr preferRelativeResize="0"/>
          <p:nvPr/>
        </p:nvPicPr>
        <p:blipFill rotWithShape="1">
          <a:blip r:embed="rId3">
            <a:alphaModFix/>
          </a:blip>
          <a:srcRect/>
          <a:stretch/>
        </p:blipFill>
        <p:spPr>
          <a:xfrm>
            <a:off x="1085869" y="2401099"/>
            <a:ext cx="9902058" cy="400200"/>
          </a:xfrm>
          <a:prstGeom prst="rect">
            <a:avLst/>
          </a:prstGeom>
          <a:noFill/>
          <a:ln>
            <a:noFill/>
          </a:ln>
        </p:spPr>
      </p:pic>
      <p:sp>
        <p:nvSpPr>
          <p:cNvPr id="447" name="Google Shape;447;g1268586e570_0_59"/>
          <p:cNvSpPr txBox="1"/>
          <p:nvPr/>
        </p:nvSpPr>
        <p:spPr>
          <a:xfrm>
            <a:off x="2511242" y="3345251"/>
            <a:ext cx="68346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41978"/>
              </a:lnSpc>
              <a:spcBef>
                <a:spcPts val="0"/>
              </a:spcBef>
              <a:spcAft>
                <a:spcPts val="0"/>
              </a:spcAft>
              <a:buClr>
                <a:srgbClr val="000000"/>
              </a:buClr>
              <a:buSzPts val="6000"/>
              <a:buFont typeface="Arial"/>
              <a:buNone/>
            </a:pPr>
            <a:r>
              <a:rPr lang="zh-CN" sz="6000" b="0" i="0" u="none" strike="noStrike" cap="none">
                <a:solidFill>
                  <a:srgbClr val="2767A6"/>
                </a:solidFill>
                <a:latin typeface="Times New Roman"/>
                <a:ea typeface="Times New Roman"/>
                <a:cs typeface="Times New Roman"/>
                <a:sym typeface="Times New Roman"/>
              </a:rPr>
              <a:t>NOTHING LEFT!!!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1268586e570_0_80"/>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3" name="Google Shape;453;g1268586e570_0_80"/>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4" name="Google Shape;454;g1268586e570_0_80"/>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5" name="Google Shape;455;g1268586e570_0_80"/>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6" name="Google Shape;456;g1268586e570_0_80"/>
          <p:cNvSpPr/>
          <p:nvPr/>
        </p:nvSpPr>
        <p:spPr>
          <a:xfrm>
            <a:off x="521850" y="1656700"/>
            <a:ext cx="10877700" cy="4012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7" name="Google Shape;457;g1268586e570_0_80"/>
          <p:cNvSpPr txBox="1"/>
          <p:nvPr/>
        </p:nvSpPr>
        <p:spPr>
          <a:xfrm>
            <a:off x="400700" y="243050"/>
            <a:ext cx="109965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2300"/>
              <a:buFont typeface="Arial"/>
              <a:buNone/>
            </a:pPr>
            <a:r>
              <a:rPr lang="zh-CN" sz="2300" b="1" i="0" u="none" strike="noStrike" cap="none">
                <a:solidFill>
                  <a:schemeClr val="accent1"/>
                </a:solidFill>
                <a:latin typeface="Arial"/>
                <a:ea typeface="Arial"/>
                <a:cs typeface="Arial"/>
                <a:sym typeface="Arial"/>
              </a:rPr>
              <a:t>3. Gift choice: what is the best selling item in jewelry under $1000? </a:t>
            </a:r>
            <a:endParaRPr sz="2300" b="1" i="0" u="none" strike="noStrike" cap="none">
              <a:solidFill>
                <a:schemeClr val="accent1"/>
              </a:solidFill>
              <a:latin typeface="Arial"/>
              <a:ea typeface="Arial"/>
              <a:cs typeface="Arial"/>
              <a:sym typeface="Arial"/>
            </a:endParaRPr>
          </a:p>
        </p:txBody>
      </p:sp>
      <p:sp>
        <p:nvSpPr>
          <p:cNvPr id="458" name="Google Shape;458;g1268586e570_0_80"/>
          <p:cNvSpPr txBox="1"/>
          <p:nvPr/>
        </p:nvSpPr>
        <p:spPr>
          <a:xfrm>
            <a:off x="942650" y="1970025"/>
            <a:ext cx="9518400" cy="3532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0000FF"/>
                </a:solidFill>
                <a:highlight>
                  <a:srgbClr val="FFFFFE"/>
                </a:highlight>
                <a:latin typeface="Arial"/>
                <a:ea typeface="Arial"/>
                <a:cs typeface="Arial"/>
                <a:sym typeface="Arial"/>
              </a:rPr>
              <a:t>with</a:t>
            </a:r>
            <a:r>
              <a:rPr lang="zh-CN" sz="1500" b="0" i="0" u="none" strike="noStrike" cap="none">
                <a:solidFill>
                  <a:srgbClr val="212121"/>
                </a:solidFill>
                <a:highlight>
                  <a:srgbClr val="FFFFFE"/>
                </a:highlight>
                <a:latin typeface="Arial"/>
                <a:ea typeface="Arial"/>
                <a:cs typeface="Arial"/>
                <a:sym typeface="Arial"/>
              </a:rPr>
              <a:t> item_sold </a:t>
            </a:r>
            <a:r>
              <a:rPr lang="zh-CN" sz="1500" b="0" i="0" u="none" strike="noStrike" cap="none">
                <a:solidFill>
                  <a:srgbClr val="0000FF"/>
                </a:solidFill>
                <a:highlight>
                  <a:srgbClr val="FFFFFE"/>
                </a:highlight>
                <a:latin typeface="Arial"/>
                <a:ea typeface="Arial"/>
                <a:cs typeface="Arial"/>
                <a:sym typeface="Arial"/>
              </a:rPr>
              <a:t>as</a:t>
            </a:r>
            <a:r>
              <a:rPr lang="zh-CN" sz="1500" b="0" i="0" u="none" strike="noStrike" cap="none">
                <a:solidFill>
                  <a:srgbClr val="212121"/>
                </a:solidFill>
                <a:highlight>
                  <a:srgbClr val="FFFFFE"/>
                </a:highlight>
                <a:latin typeface="Arial"/>
                <a:ea typeface="Arial"/>
                <a:cs typeface="Arial"/>
                <a:sym typeface="Arial"/>
              </a:rPr>
              <a: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0000FF"/>
                </a:solidFill>
                <a:highlight>
                  <a:srgbClr val="FFFFFE"/>
                </a:highlight>
                <a:latin typeface="Arial"/>
                <a:ea typeface="Arial"/>
                <a:cs typeface="Arial"/>
                <a:sym typeface="Arial"/>
              </a:rPr>
              <a:t>select distinct</a:t>
            </a:r>
            <a:r>
              <a:rPr lang="zh-CN" sz="1500" b="0" i="0" u="none" strike="noStrike" cap="none">
                <a:solidFill>
                  <a:srgbClr val="212121"/>
                </a:solidFill>
                <a:highlight>
                  <a:srgbClr val="FFFFFE"/>
                </a:highlight>
                <a:latin typeface="Arial"/>
                <a:ea typeface="Arial"/>
                <a:cs typeface="Arial"/>
                <a:sym typeface="Arial"/>
              </a:rPr>
              <a:t> i.transaction_item_item_id,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795E26"/>
                </a:solidFill>
                <a:highlight>
                  <a:srgbClr val="FFFFFE"/>
                </a:highlight>
                <a:latin typeface="Arial"/>
                <a:ea typeface="Arial"/>
                <a:cs typeface="Arial"/>
                <a:sym typeface="Arial"/>
              </a:rPr>
              <a:t>sum</a:t>
            </a:r>
            <a:r>
              <a:rPr lang="zh-CN" sz="1500" b="0" i="0" u="none" strike="noStrike" cap="none">
                <a:solidFill>
                  <a:srgbClr val="212121"/>
                </a:solidFill>
                <a:highlight>
                  <a:srgbClr val="FFFFFE"/>
                </a:highlight>
                <a:latin typeface="Arial"/>
                <a:ea typeface="Arial"/>
                <a:cs typeface="Arial"/>
                <a:sym typeface="Arial"/>
              </a:rPr>
              <a:t>(i.transaction_item_count) </a:t>
            </a:r>
            <a:r>
              <a:rPr lang="zh-CN" sz="1500" b="0" i="0" u="none" strike="noStrike" cap="none">
                <a:solidFill>
                  <a:srgbClr val="0000FF"/>
                </a:solidFill>
                <a:highlight>
                  <a:srgbClr val="FFFFFE"/>
                </a:highlight>
                <a:latin typeface="Arial"/>
                <a:ea typeface="Arial"/>
                <a:cs typeface="Arial"/>
                <a:sym typeface="Arial"/>
              </a:rPr>
              <a:t>over</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PARTITION</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by</a:t>
            </a:r>
            <a:r>
              <a:rPr lang="zh-CN" sz="1500" b="0" i="0" u="none" strike="noStrike" cap="none">
                <a:solidFill>
                  <a:srgbClr val="212121"/>
                </a:solidFill>
                <a:highlight>
                  <a:srgbClr val="FFFFFE"/>
                </a:highlight>
                <a:latin typeface="Arial"/>
                <a:ea typeface="Arial"/>
                <a:cs typeface="Arial"/>
                <a:sym typeface="Arial"/>
              </a:rPr>
              <a:t> i.transaction_item_item_id) </a:t>
            </a:r>
            <a:r>
              <a:rPr lang="zh-CN" sz="1500" b="0" i="0" u="none" strike="noStrike" cap="none">
                <a:solidFill>
                  <a:srgbClr val="0000FF"/>
                </a:solidFill>
                <a:highlight>
                  <a:srgbClr val="FFFFFE"/>
                </a:highlight>
                <a:latin typeface="Arial"/>
                <a:ea typeface="Arial"/>
                <a:cs typeface="Arial"/>
                <a:sym typeface="Arial"/>
              </a:rPr>
              <a:t>as</a:t>
            </a:r>
            <a:r>
              <a:rPr lang="zh-CN" sz="1500" b="0" i="0" u="none" strike="noStrike" cap="none">
                <a:solidFill>
                  <a:srgbClr val="212121"/>
                </a:solidFill>
                <a:highlight>
                  <a:srgbClr val="FFFFFE"/>
                </a:highlight>
                <a:latin typeface="Arial"/>
                <a:ea typeface="Arial"/>
                <a:cs typeface="Arial"/>
                <a:sym typeface="Arial"/>
              </a:rPr>
              <a:t> count_of_item_sold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from</a:t>
            </a:r>
            <a:r>
              <a:rPr lang="zh-CN" sz="1500" b="0" i="0" u="none" strike="noStrike" cap="none">
                <a:solidFill>
                  <a:srgbClr val="212121"/>
                </a:solidFill>
                <a:highlight>
                  <a:srgbClr val="FFFFFE"/>
                </a:highlight>
                <a:latin typeface="Arial"/>
                <a:ea typeface="Arial"/>
                <a:cs typeface="Arial"/>
                <a:sym typeface="Arial"/>
              </a:rPr>
              <a:t> transaction_item i</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group by</a:t>
            </a:r>
            <a:r>
              <a:rPr lang="zh-CN" sz="1500" b="0" i="0" u="none" strike="noStrike" cap="none">
                <a:solidFill>
                  <a:srgbClr val="212121"/>
                </a:solidFill>
                <a:highlight>
                  <a:srgbClr val="FFFFFE"/>
                </a:highlight>
                <a:latin typeface="Arial"/>
                <a:ea typeface="Arial"/>
                <a:cs typeface="Arial"/>
                <a:sym typeface="Arial"/>
              </a:rPr>
              <a:t> i.transaction_item_item_id, i.transaction_item_count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0000FF"/>
                </a:solidFill>
                <a:highlight>
                  <a:srgbClr val="FFFFFE"/>
                </a:highlight>
                <a:latin typeface="Arial"/>
                <a:ea typeface="Arial"/>
                <a:cs typeface="Arial"/>
                <a:sym typeface="Arial"/>
              </a:rPr>
              <a:t>select</a:t>
            </a:r>
            <a:r>
              <a:rPr lang="zh-CN" sz="1500" b="0" i="0" u="none" strike="noStrike" cap="none">
                <a:solidFill>
                  <a:srgbClr val="212121"/>
                </a:solidFill>
                <a:highlight>
                  <a:srgbClr val="FFFFFE"/>
                </a:highlight>
                <a:latin typeface="Arial"/>
                <a:ea typeface="Arial"/>
                <a:cs typeface="Arial"/>
                <a:sym typeface="Arial"/>
              </a:rPr>
              <a:t> item_id, item_name, item_department, item_price, item_materials, item_gemstone, item_carat_weight</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from</a:t>
            </a:r>
            <a:r>
              <a:rPr lang="zh-CN" sz="1500" b="0" i="0" u="none" strike="noStrike" cap="none">
                <a:solidFill>
                  <a:srgbClr val="212121"/>
                </a:solidFill>
                <a:highlight>
                  <a:srgbClr val="FFFFFE"/>
                </a:highlight>
                <a:latin typeface="Arial"/>
                <a:ea typeface="Arial"/>
                <a:cs typeface="Arial"/>
                <a:sym typeface="Arial"/>
              </a:rPr>
              <a:t> item_sold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left join</a:t>
            </a:r>
            <a:r>
              <a:rPr lang="zh-CN" sz="1500" b="0" i="0" u="none" strike="noStrike" cap="none">
                <a:solidFill>
                  <a:srgbClr val="212121"/>
                </a:solidFill>
                <a:highlight>
                  <a:srgbClr val="FFFFFE"/>
                </a:highlight>
                <a:latin typeface="Arial"/>
                <a:ea typeface="Arial"/>
                <a:cs typeface="Arial"/>
                <a:sym typeface="Arial"/>
              </a:rPr>
              <a:t> items </a:t>
            </a:r>
            <a:r>
              <a:rPr lang="zh-CN" sz="1500" b="0" i="0" u="none" strike="noStrike" cap="none">
                <a:solidFill>
                  <a:srgbClr val="0000FF"/>
                </a:solidFill>
                <a:highlight>
                  <a:srgbClr val="FFFFFE"/>
                </a:highlight>
                <a:latin typeface="Arial"/>
                <a:ea typeface="Arial"/>
                <a:cs typeface="Arial"/>
                <a:sym typeface="Arial"/>
              </a:rPr>
              <a:t>on</a:t>
            </a:r>
            <a:r>
              <a:rPr lang="zh-CN" sz="1500" b="0" i="0" u="none" strike="noStrike" cap="none">
                <a:solidFill>
                  <a:srgbClr val="212121"/>
                </a:solidFill>
                <a:highlight>
                  <a:srgbClr val="FFFFFE"/>
                </a:highlight>
                <a:latin typeface="Arial"/>
                <a:ea typeface="Arial"/>
                <a:cs typeface="Arial"/>
                <a:sym typeface="Arial"/>
              </a:rPr>
              <a:t> item_sold.transaction_item_item_id </a:t>
            </a:r>
            <a:r>
              <a:rPr lang="zh-CN" sz="1500" b="0" i="0" u="none" strike="noStrike" cap="none">
                <a:solidFill>
                  <a:schemeClr val="dk1"/>
                </a:solidFill>
                <a:highlight>
                  <a:srgbClr val="FFFFFE"/>
                </a:highlight>
                <a:latin typeface="Arial"/>
                <a:ea typeface="Arial"/>
                <a:cs typeface="Arial"/>
                <a:sym typeface="Arial"/>
              </a:rPr>
              <a:t>=</a:t>
            </a:r>
            <a:r>
              <a:rPr lang="zh-CN" sz="1500" b="0" i="0" u="none" strike="noStrike" cap="none">
                <a:solidFill>
                  <a:srgbClr val="212121"/>
                </a:solidFill>
                <a:highlight>
                  <a:srgbClr val="FFFFFE"/>
                </a:highlight>
                <a:latin typeface="Arial"/>
                <a:ea typeface="Arial"/>
                <a:cs typeface="Arial"/>
                <a:sym typeface="Arial"/>
              </a:rPr>
              <a:t> items.item_id</a:t>
            </a:r>
            <a:endParaRPr sz="1500" b="0" i="0" u="none" strike="noStrike" cap="none">
              <a:solidFill>
                <a:srgbClr val="212121"/>
              </a:solidFill>
              <a:highlight>
                <a:srgbClr val="FFFFFE"/>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where</a:t>
            </a:r>
            <a:r>
              <a:rPr lang="zh-CN" sz="1500" b="0" i="0" u="none" strike="noStrike" cap="none">
                <a:solidFill>
                  <a:srgbClr val="212121"/>
                </a:solidFill>
                <a:highlight>
                  <a:srgbClr val="FFFFFE"/>
                </a:highlight>
                <a:latin typeface="Arial"/>
                <a:ea typeface="Arial"/>
                <a:cs typeface="Arial"/>
                <a:sym typeface="Arial"/>
              </a:rPr>
              <a:t> items.item_price </a:t>
            </a:r>
            <a:r>
              <a:rPr lang="zh-CN" sz="1500" b="0" i="0" u="none" strike="noStrike" cap="none">
                <a:solidFill>
                  <a:schemeClr val="dk1"/>
                </a:solidFill>
                <a:highlight>
                  <a:srgbClr val="FFFFFE"/>
                </a:highlight>
                <a:latin typeface="Arial"/>
                <a:ea typeface="Arial"/>
                <a:cs typeface="Arial"/>
                <a:sym typeface="Arial"/>
              </a:rPr>
              <a:t>&lt;</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9885A"/>
                </a:solidFill>
                <a:highlight>
                  <a:srgbClr val="FFFFFE"/>
                </a:highlight>
                <a:latin typeface="Arial"/>
                <a:ea typeface="Arial"/>
                <a:cs typeface="Arial"/>
                <a:sym typeface="Arial"/>
              </a:rPr>
              <a:t>1000</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0000FF"/>
                </a:solidFill>
                <a:highlight>
                  <a:srgbClr val="FFFFFE"/>
                </a:highlight>
                <a:latin typeface="Arial"/>
                <a:ea typeface="Arial"/>
                <a:cs typeface="Arial"/>
                <a:sym typeface="Arial"/>
              </a:rPr>
              <a:t>and</a:t>
            </a:r>
            <a:r>
              <a:rPr lang="zh-CN" sz="1500" b="0" i="0" u="none" strike="noStrike" cap="none">
                <a:solidFill>
                  <a:srgbClr val="212121"/>
                </a:solidFill>
                <a:highlight>
                  <a:srgbClr val="FFFFFE"/>
                </a:highlight>
                <a:latin typeface="Arial"/>
                <a:ea typeface="Arial"/>
                <a:cs typeface="Arial"/>
                <a:sym typeface="Arial"/>
              </a:rPr>
              <a:t> item_department </a:t>
            </a:r>
            <a:r>
              <a:rPr lang="zh-CN" sz="1500" b="0" i="0" u="none" strike="noStrike" cap="none">
                <a:solidFill>
                  <a:schemeClr val="dk1"/>
                </a:solidFill>
                <a:highlight>
                  <a:srgbClr val="FFFFFE"/>
                </a:highlight>
                <a:latin typeface="Arial"/>
                <a:ea typeface="Arial"/>
                <a:cs typeface="Arial"/>
                <a:sym typeface="Arial"/>
              </a:rPr>
              <a:t>=</a:t>
            </a:r>
            <a:r>
              <a:rPr lang="zh-CN" sz="1500" b="0" i="0" u="none" strike="noStrike" cap="none">
                <a:solidFill>
                  <a:srgbClr val="212121"/>
                </a:solidFill>
                <a:highlight>
                  <a:srgbClr val="FFFFFE"/>
                </a:highlight>
                <a:latin typeface="Arial"/>
                <a:ea typeface="Arial"/>
                <a:cs typeface="Arial"/>
                <a:sym typeface="Arial"/>
              </a:rPr>
              <a:t> </a:t>
            </a:r>
            <a:r>
              <a:rPr lang="zh-CN" sz="1500" b="0" i="0" u="none" strike="noStrike" cap="none">
                <a:solidFill>
                  <a:srgbClr val="A31515"/>
                </a:solidFill>
                <a:highlight>
                  <a:srgbClr val="FFFFFE"/>
                </a:highlight>
                <a:latin typeface="Arial"/>
                <a:ea typeface="Arial"/>
                <a:cs typeface="Arial"/>
                <a:sym typeface="Arial"/>
              </a:rPr>
              <a:t>'Jewelry'</a:t>
            </a:r>
            <a:endParaRPr sz="1500" b="0" i="0" u="none" strike="noStrike" cap="none">
              <a:solidFill>
                <a:srgbClr val="0000FF"/>
              </a:solidFill>
              <a:highlight>
                <a:srgbClr val="FFFFFE"/>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p:nvPr/>
        </p:nvSpPr>
        <p:spPr>
          <a:xfrm rot="-5400000" flipH="1">
            <a:off x="3790623" y="-1543376"/>
            <a:ext cx="4610753"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 name="Google Shape;126;p13"/>
          <p:cNvSpPr/>
          <p:nvPr/>
        </p:nvSpPr>
        <p:spPr>
          <a:xfrm rot="-5400000" flipH="1">
            <a:off x="4365525" y="-1902522"/>
            <a:ext cx="3460949"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13"/>
          <p:cNvSpPr/>
          <p:nvPr/>
        </p:nvSpPr>
        <p:spPr>
          <a:xfrm rot="-5400000" flipH="1">
            <a:off x="5079106" y="-5098115"/>
            <a:ext cx="2033784"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13"/>
          <p:cNvSpPr/>
          <p:nvPr/>
        </p:nvSpPr>
        <p:spPr>
          <a:xfrm rot="-5400000" flipH="1">
            <a:off x="4737098" y="-3340100"/>
            <a:ext cx="27178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13"/>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13"/>
          <p:cNvSpPr txBox="1"/>
          <p:nvPr/>
        </p:nvSpPr>
        <p:spPr>
          <a:xfrm>
            <a:off x="924175" y="985904"/>
            <a:ext cx="408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rgbClr val="000000"/>
              </a:buClr>
              <a:buSzPts val="4000"/>
              <a:buFont typeface="Arial"/>
              <a:buNone/>
            </a:pPr>
            <a:r>
              <a:rPr lang="zh-CN" sz="4000" b="0" i="0" u="none" strike="noStrike" cap="none">
                <a:solidFill>
                  <a:srgbClr val="2767A6"/>
                </a:solidFill>
                <a:latin typeface="Times New Roman"/>
                <a:ea typeface="Times New Roman"/>
                <a:cs typeface="Times New Roman"/>
                <a:sym typeface="Times New Roman"/>
              </a:rPr>
              <a:t>Background </a:t>
            </a:r>
            <a:endParaRPr sz="1400" b="0" i="0" u="none" strike="noStrike" cap="none">
              <a:solidFill>
                <a:srgbClr val="000000"/>
              </a:solidFill>
              <a:latin typeface="Times New Roman"/>
              <a:ea typeface="Times New Roman"/>
              <a:cs typeface="Times New Roman"/>
              <a:sym typeface="Times New Roman"/>
            </a:endParaRPr>
          </a:p>
        </p:txBody>
      </p:sp>
      <p:sp>
        <p:nvSpPr>
          <p:cNvPr id="131" name="Google Shape;131;p13"/>
          <p:cNvSpPr txBox="1"/>
          <p:nvPr/>
        </p:nvSpPr>
        <p:spPr>
          <a:xfrm>
            <a:off x="1536050" y="2167703"/>
            <a:ext cx="9258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zh-CN" sz="1800" b="0" i="0" u="none" strike="noStrike" cap="none" dirty="0">
                <a:solidFill>
                  <a:srgbClr val="2767A6"/>
                </a:solidFill>
                <a:latin typeface="Arial"/>
                <a:ea typeface="Arial"/>
                <a:cs typeface="Arial"/>
                <a:sym typeface="Arial"/>
              </a:rPr>
              <a:t>TIFFA</a:t>
            </a:r>
            <a:r>
              <a:rPr lang="en-US" altLang="zh-CN" sz="1800" b="0" i="0" u="none" strike="noStrike" cap="none" dirty="0">
                <a:solidFill>
                  <a:srgbClr val="2767A6"/>
                </a:solidFill>
                <a:latin typeface="Arial"/>
                <a:ea typeface="Arial"/>
                <a:cs typeface="Arial"/>
                <a:sym typeface="Arial"/>
              </a:rPr>
              <a:t>NY</a:t>
            </a:r>
            <a:r>
              <a:rPr lang="zh-CN" sz="1800" b="0" i="0" u="none" strike="noStrike" cap="none" dirty="0">
                <a:solidFill>
                  <a:srgbClr val="2767A6"/>
                </a:solidFill>
                <a:latin typeface="Arial"/>
                <a:ea typeface="Arial"/>
                <a:cs typeface="Arial"/>
                <a:sym typeface="Arial"/>
              </a:rPr>
              <a:t> is a is a</a:t>
            </a:r>
            <a:r>
              <a:rPr lang="en-US" altLang="zh-CN" sz="1800" b="0" i="0" u="none" strike="noStrike" cap="none" dirty="0">
                <a:solidFill>
                  <a:srgbClr val="2767A6"/>
                </a:solidFill>
                <a:latin typeface="Arial"/>
                <a:ea typeface="Arial"/>
                <a:cs typeface="Arial"/>
                <a:sym typeface="Arial"/>
              </a:rPr>
              <a:t> </a:t>
            </a:r>
            <a:r>
              <a:rPr lang="zh-CN" sz="1800" b="0" i="0" u="none" strike="noStrike" cap="none" dirty="0">
                <a:solidFill>
                  <a:srgbClr val="2767A6"/>
                </a:solidFill>
                <a:latin typeface="Arial"/>
                <a:ea typeface="Arial"/>
                <a:cs typeface="Arial"/>
                <a:sym typeface="Arial"/>
              </a:rPr>
              <a:t>luxury jewelry and specialty retailer. It sells jewelry, home goods, fragrances, watches, personal accessories etc. The database is mainly designed to help the retail management from two aspects, product and transaction. </a:t>
            </a:r>
            <a:endParaRPr sz="1800" b="0" i="0" u="none" strike="noStrike" cap="none" dirty="0">
              <a:solidFill>
                <a:srgbClr val="2767A6"/>
              </a:solidFill>
              <a:latin typeface="Arial"/>
              <a:ea typeface="Arial"/>
              <a:cs typeface="Arial"/>
              <a:sym typeface="Arial"/>
            </a:endParaRPr>
          </a:p>
        </p:txBody>
      </p:sp>
      <p:pic>
        <p:nvPicPr>
          <p:cNvPr id="132" name="Google Shape;132;p13" descr="Icon&#10;&#10;Description automatically generated"/>
          <p:cNvPicPr preferRelativeResize="0"/>
          <p:nvPr/>
        </p:nvPicPr>
        <p:blipFill rotWithShape="1">
          <a:blip r:embed="rId3">
            <a:alphaModFix/>
          </a:blip>
          <a:srcRect/>
          <a:stretch/>
        </p:blipFill>
        <p:spPr>
          <a:xfrm>
            <a:off x="8229600" y="3222705"/>
            <a:ext cx="2921000" cy="2921000"/>
          </a:xfrm>
          <a:prstGeom prst="rect">
            <a:avLst/>
          </a:prstGeom>
          <a:noFill/>
          <a:ln>
            <a:noFill/>
          </a:ln>
        </p:spPr>
      </p:pic>
      <p:sp>
        <p:nvSpPr>
          <p:cNvPr id="133" name="Google Shape;133;p13"/>
          <p:cNvSpPr txBox="1"/>
          <p:nvPr/>
        </p:nvSpPr>
        <p:spPr>
          <a:xfrm>
            <a:off x="1536050" y="3340991"/>
            <a:ext cx="6515700" cy="258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zh-CN" sz="1800" b="0" i="0" u="none" strike="noStrike" cap="none">
                <a:solidFill>
                  <a:srgbClr val="2767A6"/>
                </a:solidFill>
                <a:latin typeface="Arial"/>
                <a:ea typeface="Arial"/>
                <a:cs typeface="Arial"/>
                <a:sym typeface="Arial"/>
              </a:rPr>
              <a:t>The database will </a:t>
            </a:r>
            <a:r>
              <a:rPr lang="zh-CN" sz="1800">
                <a:solidFill>
                  <a:srgbClr val="2767A6"/>
                </a:solidFill>
              </a:rPr>
              <a:t>take</a:t>
            </a:r>
            <a:r>
              <a:rPr lang="zh-CN" sz="1800" b="0" i="0" u="none" strike="noStrike" cap="none">
                <a:solidFill>
                  <a:srgbClr val="2767A6"/>
                </a:solidFill>
                <a:latin typeface="Arial"/>
                <a:ea typeface="Arial"/>
                <a:cs typeface="Arial"/>
                <a:sym typeface="Arial"/>
              </a:rPr>
              <a:t> </a:t>
            </a:r>
            <a:r>
              <a:rPr lang="zh-CN" sz="1800">
                <a:solidFill>
                  <a:srgbClr val="2767A6"/>
                </a:solidFill>
              </a:rPr>
              <a:t>care of </a:t>
            </a:r>
            <a:r>
              <a:rPr lang="zh-CN" sz="1800" b="0" i="0" u="none" strike="noStrike" cap="none">
                <a:solidFill>
                  <a:srgbClr val="2767A6"/>
                </a:solidFill>
                <a:latin typeface="Arial"/>
                <a:ea typeface="Arial"/>
                <a:cs typeface="Arial"/>
                <a:sym typeface="Arial"/>
              </a:rPr>
              <a:t>the product departments, and document the product facts like price, collections, materials, descriptions and so on. On the other hand, transaction details including invoices, customers information and employees who help with the sales process can also be recorded and connected, which make things easier to produce reports later for further analysis.</a:t>
            </a:r>
            <a:endParaRPr sz="1800" b="0" i="0" u="none" strike="noStrike" cap="none">
              <a:solidFill>
                <a:srgbClr val="2767A6"/>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1268586e570_0_90"/>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4" name="Google Shape;464;g1268586e570_0_90"/>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5" name="Google Shape;465;g1268586e570_0_90"/>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6" name="Google Shape;466;g1268586e570_0_90"/>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7" name="Google Shape;467;g1268586e570_0_90"/>
          <p:cNvSpPr/>
          <p:nvPr/>
        </p:nvSpPr>
        <p:spPr>
          <a:xfrm>
            <a:off x="521850" y="1859025"/>
            <a:ext cx="10877700" cy="3576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8" name="Google Shape;468;g1268586e570_0_90"/>
          <p:cNvSpPr txBox="1"/>
          <p:nvPr/>
        </p:nvSpPr>
        <p:spPr>
          <a:xfrm>
            <a:off x="400700" y="243050"/>
            <a:ext cx="10996500" cy="8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endParaRPr sz="17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2300"/>
              <a:buFont typeface="Arial"/>
              <a:buNone/>
            </a:pPr>
            <a:r>
              <a:rPr lang="zh-CN" sz="2300" b="1" i="0" u="none" strike="noStrike" cap="none">
                <a:solidFill>
                  <a:schemeClr val="accent1"/>
                </a:solidFill>
                <a:latin typeface="Arial"/>
                <a:ea typeface="Arial"/>
                <a:cs typeface="Arial"/>
                <a:sym typeface="Arial"/>
              </a:rPr>
              <a:t>3. Gift choice: what is the best selling item in jewelry under $1000? </a:t>
            </a:r>
            <a:endParaRPr sz="2300" b="1" i="0" u="none" strike="noStrike" cap="none">
              <a:solidFill>
                <a:schemeClr val="accent1"/>
              </a:solidFill>
              <a:latin typeface="Arial"/>
              <a:ea typeface="Arial"/>
              <a:cs typeface="Arial"/>
              <a:sym typeface="Arial"/>
            </a:endParaRPr>
          </a:p>
        </p:txBody>
      </p:sp>
      <p:sp>
        <p:nvSpPr>
          <p:cNvPr id="469" name="Google Shape;469;g1268586e570_0_90"/>
          <p:cNvSpPr txBox="1"/>
          <p:nvPr/>
        </p:nvSpPr>
        <p:spPr>
          <a:xfrm>
            <a:off x="3090700" y="3297625"/>
            <a:ext cx="567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0" name="Google Shape;470;g1268586e570_0_90"/>
          <p:cNvPicPr preferRelativeResize="0"/>
          <p:nvPr/>
        </p:nvPicPr>
        <p:blipFill rotWithShape="1">
          <a:blip r:embed="rId3">
            <a:alphaModFix/>
          </a:blip>
          <a:srcRect/>
          <a:stretch/>
        </p:blipFill>
        <p:spPr>
          <a:xfrm>
            <a:off x="659525" y="2284250"/>
            <a:ext cx="10602350" cy="790825"/>
          </a:xfrm>
          <a:prstGeom prst="rect">
            <a:avLst/>
          </a:prstGeom>
          <a:noFill/>
          <a:ln>
            <a:noFill/>
          </a:ln>
        </p:spPr>
      </p:pic>
      <p:sp>
        <p:nvSpPr>
          <p:cNvPr id="471" name="Google Shape;471;g1268586e570_0_90"/>
          <p:cNvSpPr txBox="1"/>
          <p:nvPr/>
        </p:nvSpPr>
        <p:spPr>
          <a:xfrm>
            <a:off x="959400" y="3685500"/>
            <a:ext cx="30015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41978"/>
              </a:lnSpc>
              <a:spcBef>
                <a:spcPts val="0"/>
              </a:spcBef>
              <a:spcAft>
                <a:spcPts val="0"/>
              </a:spcAft>
              <a:buClr>
                <a:srgbClr val="000000"/>
              </a:buClr>
              <a:buSzPts val="6000"/>
              <a:buFont typeface="Arial"/>
              <a:buNone/>
            </a:pPr>
            <a:r>
              <a:rPr lang="zh-CN" sz="6000" b="0" i="0" u="none" strike="noStrike" cap="none">
                <a:solidFill>
                  <a:srgbClr val="2767A6"/>
                </a:solidFill>
                <a:latin typeface="Times New Roman"/>
                <a:ea typeface="Times New Roman"/>
                <a:cs typeface="Times New Roman"/>
                <a:sym typeface="Times New Roman"/>
              </a:rPr>
              <a:t>Jewelry!</a:t>
            </a:r>
            <a:endParaRPr sz="1400" b="0" i="0" u="none" strike="noStrike" cap="none">
              <a:solidFill>
                <a:srgbClr val="000000"/>
              </a:solidFill>
              <a:latin typeface="Times New Roman"/>
              <a:ea typeface="Times New Roman"/>
              <a:cs typeface="Times New Roman"/>
              <a:sym typeface="Times New Roman"/>
            </a:endParaRPr>
          </a:p>
        </p:txBody>
      </p:sp>
      <p:sp>
        <p:nvSpPr>
          <p:cNvPr id="472" name="Google Shape;472;g1268586e570_0_90"/>
          <p:cNvSpPr txBox="1"/>
          <p:nvPr/>
        </p:nvSpPr>
        <p:spPr>
          <a:xfrm>
            <a:off x="7996075" y="3920375"/>
            <a:ext cx="32658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rgbClr val="000000"/>
              </a:buClr>
              <a:buSzPts val="6000"/>
              <a:buFont typeface="Arial"/>
              <a:buNone/>
            </a:pPr>
            <a:r>
              <a:rPr lang="zh-CN" sz="6000" b="0" i="0" u="none" strike="noStrike" cap="none">
                <a:solidFill>
                  <a:srgbClr val="2767A6"/>
                </a:solidFill>
                <a:latin typeface="Times New Roman"/>
                <a:ea typeface="Times New Roman"/>
                <a:cs typeface="Times New Roman"/>
                <a:sym typeface="Times New Roman"/>
              </a:rPr>
              <a:t>Platinum!</a:t>
            </a:r>
            <a:endParaRPr sz="1400" b="0" i="0" u="none" strike="noStrike" cap="none">
              <a:solidFill>
                <a:srgbClr val="000000"/>
              </a:solidFill>
              <a:latin typeface="Times New Roman"/>
              <a:ea typeface="Times New Roman"/>
              <a:cs typeface="Times New Roman"/>
              <a:sym typeface="Times New Roman"/>
            </a:endParaRPr>
          </a:p>
        </p:txBody>
      </p:sp>
      <p:sp>
        <p:nvSpPr>
          <p:cNvPr id="473" name="Google Shape;473;g1268586e570_0_90"/>
          <p:cNvSpPr txBox="1"/>
          <p:nvPr/>
        </p:nvSpPr>
        <p:spPr>
          <a:xfrm>
            <a:off x="4530375" y="3429000"/>
            <a:ext cx="33408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41978"/>
              </a:lnSpc>
              <a:spcBef>
                <a:spcPts val="0"/>
              </a:spcBef>
              <a:spcAft>
                <a:spcPts val="0"/>
              </a:spcAft>
              <a:buClr>
                <a:srgbClr val="000000"/>
              </a:buClr>
              <a:buSzPts val="6000"/>
              <a:buFont typeface="Arial"/>
              <a:buNone/>
            </a:pPr>
            <a:r>
              <a:rPr lang="zh-CN" sz="6000" b="0" i="0" u="none" strike="noStrike" cap="none">
                <a:solidFill>
                  <a:srgbClr val="2767A6"/>
                </a:solidFill>
                <a:latin typeface="Times New Roman"/>
                <a:ea typeface="Times New Roman"/>
                <a:cs typeface="Times New Roman"/>
                <a:sym typeface="Times New Roman"/>
              </a:rPr>
              <a:t>Diamond!</a:t>
            </a:r>
            <a:endParaRPr sz="1400" b="0" i="0" u="none" strike="noStrike" cap="none">
              <a:solidFill>
                <a:srgbClr val="000000"/>
              </a:solidFill>
              <a:latin typeface="Times New Roman"/>
              <a:ea typeface="Times New Roman"/>
              <a:cs typeface="Times New Roman"/>
              <a:sym typeface="Times New Roman"/>
            </a:endParaRPr>
          </a:p>
        </p:txBody>
      </p:sp>
      <p:sp>
        <p:nvSpPr>
          <p:cNvPr id="474" name="Google Shape;474;g1268586e570_0_90"/>
          <p:cNvSpPr/>
          <p:nvPr/>
        </p:nvSpPr>
        <p:spPr>
          <a:xfrm>
            <a:off x="655000" y="2572450"/>
            <a:ext cx="10517075" cy="273300"/>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1268586e570_0_111"/>
          <p:cNvSpPr txBox="1"/>
          <p:nvPr/>
        </p:nvSpPr>
        <p:spPr>
          <a:xfrm>
            <a:off x="2678667" y="2463001"/>
            <a:ext cx="6834600" cy="1246800"/>
          </a:xfrm>
          <a:prstGeom prst="rect">
            <a:avLst/>
          </a:prstGeom>
          <a:noFill/>
          <a:ln>
            <a:noFill/>
          </a:ln>
        </p:spPr>
        <p:txBody>
          <a:bodyPr spcFirstLastPara="1" wrap="square" lIns="91425" tIns="45700" rIns="91425" bIns="45700" anchor="t" anchorCtr="0">
            <a:spAutoFit/>
          </a:bodyPr>
          <a:lstStyle/>
          <a:p>
            <a:pPr marL="0" marR="0" lvl="0" indent="0" algn="ctr" rtl="0">
              <a:lnSpc>
                <a:spcPct val="141978"/>
              </a:lnSpc>
              <a:spcBef>
                <a:spcPts val="0"/>
              </a:spcBef>
              <a:spcAft>
                <a:spcPts val="0"/>
              </a:spcAft>
              <a:buClr>
                <a:srgbClr val="000000"/>
              </a:buClr>
              <a:buSzPts val="7500"/>
              <a:buFont typeface="Arial"/>
              <a:buNone/>
            </a:pPr>
            <a:r>
              <a:rPr lang="zh-CN" sz="7500" b="0" i="0" u="none" strike="noStrike" cap="none">
                <a:solidFill>
                  <a:srgbClr val="2767A6"/>
                </a:solidFill>
                <a:latin typeface="Times New Roman"/>
                <a:ea typeface="Times New Roman"/>
                <a:cs typeface="Times New Roman"/>
                <a:sym typeface="Times New Roman"/>
              </a:rPr>
              <a:t>QUESTIONS?</a:t>
            </a:r>
            <a:endParaRPr sz="2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1268586e570_1_222"/>
          <p:cNvSpPr txBox="1"/>
          <p:nvPr/>
        </p:nvSpPr>
        <p:spPr>
          <a:xfrm>
            <a:off x="1691552" y="2073600"/>
            <a:ext cx="8808900" cy="2885700"/>
          </a:xfrm>
          <a:prstGeom prst="rect">
            <a:avLst/>
          </a:prstGeom>
          <a:noFill/>
          <a:ln>
            <a:noFill/>
          </a:ln>
        </p:spPr>
        <p:txBody>
          <a:bodyPr spcFirstLastPara="1" wrap="square" lIns="91425" tIns="45700" rIns="91425" bIns="45700" anchor="t" anchorCtr="0">
            <a:spAutoFit/>
          </a:bodyPr>
          <a:lstStyle/>
          <a:p>
            <a:pPr marL="0" marR="0" lvl="0" indent="0" algn="ctr" rtl="0">
              <a:lnSpc>
                <a:spcPct val="141978"/>
              </a:lnSpc>
              <a:spcBef>
                <a:spcPts val="0"/>
              </a:spcBef>
              <a:spcAft>
                <a:spcPts val="0"/>
              </a:spcAft>
              <a:buClr>
                <a:srgbClr val="000000"/>
              </a:buClr>
              <a:buSzPts val="7500"/>
              <a:buFont typeface="Arial"/>
              <a:buNone/>
            </a:pPr>
            <a:r>
              <a:rPr lang="zh-CN" sz="7500" b="0" i="0" u="none" strike="noStrike" cap="none">
                <a:solidFill>
                  <a:srgbClr val="2767A6"/>
                </a:solidFill>
                <a:latin typeface="Times New Roman"/>
                <a:ea typeface="Times New Roman"/>
                <a:cs typeface="Times New Roman"/>
                <a:sym typeface="Times New Roman"/>
              </a:rPr>
              <a:t>Thank you for listening :D</a:t>
            </a:r>
            <a:endParaRPr sz="2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68586e570_1_33"/>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g1268586e570_1_33"/>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g1268586e570_1_33"/>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g1268586e570_1_33"/>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g1268586e570_1_33"/>
          <p:cNvSpPr/>
          <p:nvPr/>
        </p:nvSpPr>
        <p:spPr>
          <a:xfrm>
            <a:off x="685350"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g1268586e570_1_33"/>
          <p:cNvSpPr txBox="1"/>
          <p:nvPr/>
        </p:nvSpPr>
        <p:spPr>
          <a:xfrm>
            <a:off x="657225" y="-32850"/>
            <a:ext cx="4828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rgbClr val="000000"/>
              </a:buClr>
              <a:buSzPts val="4000"/>
              <a:buFont typeface="Arial"/>
              <a:buNone/>
            </a:pPr>
            <a:r>
              <a:rPr lang="zh-CN" sz="4000" b="0" i="0" u="none" strike="noStrike" cap="none">
                <a:solidFill>
                  <a:srgbClr val="2767A6"/>
                </a:solidFill>
                <a:latin typeface="Arial"/>
                <a:ea typeface="Arial"/>
                <a:cs typeface="Arial"/>
                <a:sym typeface="Arial"/>
              </a:rPr>
              <a:t>Conceptual Model</a:t>
            </a:r>
            <a:endParaRPr sz="1400" b="0" i="0" u="none" strike="noStrike" cap="none">
              <a:solidFill>
                <a:srgbClr val="000000"/>
              </a:solidFill>
              <a:latin typeface="Arial"/>
              <a:ea typeface="Arial"/>
              <a:cs typeface="Arial"/>
              <a:sym typeface="Arial"/>
            </a:endParaRPr>
          </a:p>
        </p:txBody>
      </p:sp>
      <p:pic>
        <p:nvPicPr>
          <p:cNvPr id="144" name="Google Shape;144;g1268586e570_1_33"/>
          <p:cNvPicPr preferRelativeResize="0"/>
          <p:nvPr/>
        </p:nvPicPr>
        <p:blipFill rotWithShape="1">
          <a:blip r:embed="rId3">
            <a:alphaModFix/>
          </a:blip>
          <a:srcRect/>
          <a:stretch/>
        </p:blipFill>
        <p:spPr>
          <a:xfrm>
            <a:off x="2383525" y="650050"/>
            <a:ext cx="6967365" cy="5557800"/>
          </a:xfrm>
          <a:prstGeom prst="rect">
            <a:avLst/>
          </a:prstGeom>
          <a:noFill/>
          <a:ln>
            <a:noFill/>
          </a:ln>
        </p:spPr>
      </p:pic>
      <p:sp>
        <p:nvSpPr>
          <p:cNvPr id="145" name="Google Shape;145;g1268586e570_1_33"/>
          <p:cNvSpPr/>
          <p:nvPr/>
        </p:nvSpPr>
        <p:spPr>
          <a:xfrm>
            <a:off x="2707575" y="2824350"/>
            <a:ext cx="1834725" cy="1985150"/>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46" name="Google Shape;146;g1268586e570_1_33"/>
          <p:cNvSpPr/>
          <p:nvPr/>
        </p:nvSpPr>
        <p:spPr>
          <a:xfrm>
            <a:off x="2646200" y="675150"/>
            <a:ext cx="1834725" cy="188102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47" name="Google Shape;147;g1268586e570_1_33"/>
          <p:cNvSpPr/>
          <p:nvPr/>
        </p:nvSpPr>
        <p:spPr>
          <a:xfrm>
            <a:off x="5183575" y="2666000"/>
            <a:ext cx="1881250" cy="1985150"/>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48" name="Google Shape;148;g1268586e570_1_33"/>
          <p:cNvSpPr/>
          <p:nvPr/>
        </p:nvSpPr>
        <p:spPr>
          <a:xfrm>
            <a:off x="7422100" y="2666000"/>
            <a:ext cx="1689250" cy="188102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268586e570_1_42"/>
          <p:cNvSpPr/>
          <p:nvPr/>
        </p:nvSpPr>
        <p:spPr>
          <a:xfrm rot="-5400000" flipH="1">
            <a:off x="3790649" y="-154340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g1268586e570_1_42"/>
          <p:cNvSpPr/>
          <p:nvPr/>
        </p:nvSpPr>
        <p:spPr>
          <a:xfrm rot="-5400000" flipH="1">
            <a:off x="4365600" y="-190259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g1268586e570_1_42"/>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 name="Google Shape;156;g1268586e570_1_42"/>
          <p:cNvSpPr/>
          <p:nvPr/>
        </p:nvSpPr>
        <p:spPr>
          <a:xfrm rot="-5400000" flipH="1">
            <a:off x="4737148" y="-334015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 name="Google Shape;157;g1268586e570_1_42"/>
          <p:cNvSpPr/>
          <p:nvPr/>
        </p:nvSpPr>
        <p:spPr>
          <a:xfrm>
            <a:off x="657225" y="65005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 name="Google Shape;158;g1268586e570_1_42"/>
          <p:cNvSpPr txBox="1"/>
          <p:nvPr/>
        </p:nvSpPr>
        <p:spPr>
          <a:xfrm>
            <a:off x="761675" y="-19000"/>
            <a:ext cx="48288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41978"/>
              </a:lnSpc>
              <a:spcBef>
                <a:spcPts val="0"/>
              </a:spcBef>
              <a:spcAft>
                <a:spcPts val="0"/>
              </a:spcAft>
              <a:buClr>
                <a:srgbClr val="000000"/>
              </a:buClr>
              <a:buSzPts val="4000"/>
              <a:buFont typeface="Arial"/>
              <a:buNone/>
            </a:pPr>
            <a:r>
              <a:rPr lang="zh-CN" sz="4000" b="0" i="0" u="none" strike="noStrike" cap="none">
                <a:solidFill>
                  <a:srgbClr val="2767A6"/>
                </a:solidFill>
                <a:latin typeface="Arial"/>
                <a:ea typeface="Arial"/>
                <a:cs typeface="Arial"/>
                <a:sym typeface="Arial"/>
              </a:rPr>
              <a:t>Logical Model</a:t>
            </a:r>
            <a:endParaRPr sz="1400" b="0" i="0" u="none" strike="noStrike" cap="none">
              <a:solidFill>
                <a:srgbClr val="000000"/>
              </a:solidFill>
              <a:latin typeface="Arial"/>
              <a:ea typeface="Arial"/>
              <a:cs typeface="Arial"/>
              <a:sym typeface="Arial"/>
            </a:endParaRPr>
          </a:p>
        </p:txBody>
      </p:sp>
      <p:pic>
        <p:nvPicPr>
          <p:cNvPr id="159" name="Google Shape;159;g1268586e570_1_42"/>
          <p:cNvPicPr preferRelativeResize="0"/>
          <p:nvPr/>
        </p:nvPicPr>
        <p:blipFill rotWithShape="1">
          <a:blip r:embed="rId3">
            <a:alphaModFix/>
          </a:blip>
          <a:srcRect/>
          <a:stretch/>
        </p:blipFill>
        <p:spPr>
          <a:xfrm>
            <a:off x="1614325" y="689000"/>
            <a:ext cx="8252981" cy="5518850"/>
          </a:xfrm>
          <a:prstGeom prst="rect">
            <a:avLst/>
          </a:prstGeom>
          <a:noFill/>
          <a:ln>
            <a:noFill/>
          </a:ln>
        </p:spPr>
      </p:pic>
      <p:sp>
        <p:nvSpPr>
          <p:cNvPr id="160" name="Google Shape;160;g1268586e570_1_42"/>
          <p:cNvSpPr/>
          <p:nvPr/>
        </p:nvSpPr>
        <p:spPr>
          <a:xfrm>
            <a:off x="6198925" y="3375425"/>
            <a:ext cx="1694825" cy="18280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61" name="Google Shape;161;g1268586e570_1_42"/>
          <p:cNvSpPr/>
          <p:nvPr/>
        </p:nvSpPr>
        <p:spPr>
          <a:xfrm>
            <a:off x="2088650" y="3581400"/>
            <a:ext cx="1860525" cy="18280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62" name="Google Shape;162;g1268586e570_1_42"/>
          <p:cNvSpPr/>
          <p:nvPr/>
        </p:nvSpPr>
        <p:spPr>
          <a:xfrm>
            <a:off x="4411325" y="3159738"/>
            <a:ext cx="1621888" cy="278572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63" name="Google Shape;163;g1268586e570_1_42"/>
          <p:cNvSpPr/>
          <p:nvPr/>
        </p:nvSpPr>
        <p:spPr>
          <a:xfrm>
            <a:off x="3803075" y="689000"/>
            <a:ext cx="1416125" cy="234812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268586e570_1_53"/>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69" name="Google Shape;169;g1268586e570_1_53"/>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70" name="Google Shape;170;g1268586e570_1_53"/>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767A6"/>
              </a:solidFill>
              <a:latin typeface="Times New Roman"/>
              <a:ea typeface="Times New Roman"/>
              <a:cs typeface="Times New Roman"/>
              <a:sym typeface="Times New Roman"/>
            </a:endParaRPr>
          </a:p>
        </p:txBody>
      </p:sp>
      <p:sp>
        <p:nvSpPr>
          <p:cNvPr id="171" name="Google Shape;171;g1268586e570_1_53"/>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72" name="Google Shape;172;g1268586e570_1_53"/>
          <p:cNvSpPr/>
          <p:nvPr/>
        </p:nvSpPr>
        <p:spPr>
          <a:xfrm>
            <a:off x="691725" y="704282"/>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767A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767A6"/>
              </a:solidFill>
              <a:latin typeface="Times New Roman"/>
              <a:ea typeface="Times New Roman"/>
              <a:cs typeface="Times New Roman"/>
              <a:sym typeface="Times New Roman"/>
            </a:endParaRPr>
          </a:p>
        </p:txBody>
      </p:sp>
      <p:sp>
        <p:nvSpPr>
          <p:cNvPr id="173" name="Google Shape;173;g1268586e570_1_53"/>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174" name="Google Shape;174;g1268586e570_1_53"/>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a:t>
            </a:r>
            <a:r>
              <a:rPr lang="zh-CN" sz="2400">
                <a:solidFill>
                  <a:srgbClr val="2767A6"/>
                </a:solidFill>
                <a:latin typeface="Times New Roman"/>
                <a:ea typeface="Times New Roman"/>
                <a:cs typeface="Times New Roman"/>
                <a:sym typeface="Times New Roman"/>
              </a:rPr>
              <a:t>items</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175" name="Google Shape;175;g1268586e570_1_53"/>
          <p:cNvGraphicFramePr/>
          <p:nvPr/>
        </p:nvGraphicFramePr>
        <p:xfrm>
          <a:off x="1587925" y="1552700"/>
          <a:ext cx="9085300" cy="3037725"/>
        </p:xfrm>
        <a:graphic>
          <a:graphicData uri="http://schemas.openxmlformats.org/drawingml/2006/table">
            <a:tbl>
              <a:tblPr>
                <a:noFill/>
                <a:tableStyleId>{28A11465-75D7-4923-8399-3F857E34FBCF}</a:tableStyleId>
              </a:tblPr>
              <a:tblGrid>
                <a:gridCol w="2227200">
                  <a:extLst>
                    <a:ext uri="{9D8B030D-6E8A-4147-A177-3AD203B41FA5}">
                      <a16:colId xmlns:a16="http://schemas.microsoft.com/office/drawing/2014/main" val="20000"/>
                    </a:ext>
                  </a:extLst>
                </a:gridCol>
                <a:gridCol w="3509675">
                  <a:extLst>
                    <a:ext uri="{9D8B030D-6E8A-4147-A177-3AD203B41FA5}">
                      <a16:colId xmlns:a16="http://schemas.microsoft.com/office/drawing/2014/main" val="20001"/>
                    </a:ext>
                  </a:extLst>
                </a:gridCol>
                <a:gridCol w="3348425">
                  <a:extLst>
                    <a:ext uri="{9D8B030D-6E8A-4147-A177-3AD203B41FA5}">
                      <a16:colId xmlns:a16="http://schemas.microsoft.com/office/drawing/2014/main" val="20002"/>
                    </a:ext>
                  </a:extLst>
                </a:gridCol>
              </a:tblGrid>
              <a:tr h="213800">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512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512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length 20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 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3638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item_department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length 20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departmrnt of the company</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2512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item_category</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length 20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category of the item</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2663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item_collection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which collection belongs to</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r h="2512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item_price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Money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price the the item</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6"/>
                  </a:ext>
                </a:extLst>
              </a:tr>
              <a:tr h="3484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item_materials</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varchar(20)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what kinds of materials item use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7"/>
                  </a:ext>
                </a:extLst>
              </a:tr>
              <a:tr h="25555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item_gemstone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varchar(20)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what kind of stone item use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8"/>
                  </a:ext>
                </a:extLst>
              </a:tr>
              <a:tr h="2555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item_carat_weight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float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how much does item weight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09"/>
                  </a:ext>
                </a:extLst>
              </a:tr>
              <a:tr h="29555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item_description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length 150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detailed descprtion of the item</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AF5"/>
                    </a:solidFill>
                  </a:tcPr>
                </a:tc>
                <a:extLst>
                  <a:ext uri="{0D108BD9-81ED-4DB2-BD59-A6C34878D82A}">
                    <a16:rowId xmlns:a16="http://schemas.microsoft.com/office/drawing/2014/main" val="10010"/>
                  </a:ext>
                </a:extLst>
              </a:tr>
            </a:tbl>
          </a:graphicData>
        </a:graphic>
      </p:graphicFrame>
      <p:graphicFrame>
        <p:nvGraphicFramePr>
          <p:cNvPr id="176" name="Google Shape;176;g1268586e570_1_53"/>
          <p:cNvGraphicFramePr/>
          <p:nvPr/>
        </p:nvGraphicFramePr>
        <p:xfrm>
          <a:off x="1587925" y="4817025"/>
          <a:ext cx="9139450" cy="1271063"/>
        </p:xfrm>
        <a:graphic>
          <a:graphicData uri="http://schemas.openxmlformats.org/drawingml/2006/table">
            <a:tbl>
              <a:tblPr>
                <a:noFill/>
                <a:tableStyleId>{28A11465-75D7-4923-8399-3F857E34FBCF}</a:tableStyleId>
              </a:tblPr>
              <a:tblGrid>
                <a:gridCol w="2240475">
                  <a:extLst>
                    <a:ext uri="{9D8B030D-6E8A-4147-A177-3AD203B41FA5}">
                      <a16:colId xmlns:a16="http://schemas.microsoft.com/office/drawing/2014/main" val="20000"/>
                    </a:ext>
                  </a:extLst>
                </a:gridCol>
                <a:gridCol w="3428800">
                  <a:extLst>
                    <a:ext uri="{9D8B030D-6E8A-4147-A177-3AD203B41FA5}">
                      <a16:colId xmlns:a16="http://schemas.microsoft.com/office/drawing/2014/main" val="20001"/>
                    </a:ext>
                  </a:extLst>
                </a:gridCol>
                <a:gridCol w="347017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761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item_id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a:t>
                      </a:r>
                      <a:endParaRPr sz="1300" u="none" strike="noStrike" cap="none">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3002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fk_items_item_collection</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collection_lookup table</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A lookup table to restrict collections</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ck_items_item_prices</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Check item_price &gt;0</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we only consider positive price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268586e570_1_67"/>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82" name="Google Shape;182;g1268586e570_1_67"/>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83" name="Google Shape;183;g1268586e570_1_67"/>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4" name="Google Shape;184;g1268586e570_1_67"/>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85" name="Google Shape;185;g1268586e570_1_67"/>
          <p:cNvSpPr/>
          <p:nvPr/>
        </p:nvSpPr>
        <p:spPr>
          <a:xfrm>
            <a:off x="711325"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86" name="Google Shape;186;g1268586e570_1_67"/>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graphicFrame>
        <p:nvGraphicFramePr>
          <p:cNvPr id="187" name="Google Shape;187;g1268586e570_1_67"/>
          <p:cNvGraphicFramePr/>
          <p:nvPr/>
        </p:nvGraphicFramePr>
        <p:xfrm>
          <a:off x="1879775" y="1787200"/>
          <a:ext cx="3000000" cy="3000000"/>
        </p:xfrm>
        <a:graphic>
          <a:graphicData uri="http://schemas.openxmlformats.org/drawingml/2006/table">
            <a:tbl>
              <a:tblPr>
                <a:noFill/>
                <a:tableStyleId>{28A11465-75D7-4923-8399-3F857E34FBCF}</a:tableStyleId>
              </a:tblPr>
              <a:tblGrid>
                <a:gridCol w="2349375">
                  <a:extLst>
                    <a:ext uri="{9D8B030D-6E8A-4147-A177-3AD203B41FA5}">
                      <a16:colId xmlns:a16="http://schemas.microsoft.com/office/drawing/2014/main" val="20000"/>
                    </a:ext>
                  </a:extLst>
                </a:gridCol>
                <a:gridCol w="2360300">
                  <a:extLst>
                    <a:ext uri="{9D8B030D-6E8A-4147-A177-3AD203B41FA5}">
                      <a16:colId xmlns:a16="http://schemas.microsoft.com/office/drawing/2014/main" val="20001"/>
                    </a:ext>
                  </a:extLst>
                </a:gridCol>
                <a:gridCol w="2677200">
                  <a:extLst>
                    <a:ext uri="{9D8B030D-6E8A-4147-A177-3AD203B41FA5}">
                      <a16:colId xmlns:a16="http://schemas.microsoft.com/office/drawing/2014/main" val="20002"/>
                    </a:ext>
                  </a:extLst>
                </a:gridCol>
              </a:tblGrid>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collection_id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collection_name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length 50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name of collection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3524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collection_designer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designer who leads the collection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collection_date_release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date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date the collection release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2000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collection_description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Varchar length 150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detailed descprtion of the collection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bl>
          </a:graphicData>
        </a:graphic>
      </p:graphicFrame>
      <p:sp>
        <p:nvSpPr>
          <p:cNvPr id="188" name="Google Shape;188;g1268586e570_1_67"/>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collections</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189" name="Google Shape;189;g1268586e570_1_67"/>
          <p:cNvGraphicFramePr/>
          <p:nvPr/>
        </p:nvGraphicFramePr>
        <p:xfrm>
          <a:off x="1855725" y="4334375"/>
          <a:ext cx="3000000" cy="3000000"/>
        </p:xfrm>
        <a:graphic>
          <a:graphicData uri="http://schemas.openxmlformats.org/drawingml/2006/table">
            <a:tbl>
              <a:tblPr>
                <a:noFill/>
                <a:tableStyleId>{28A11465-75D7-4923-8399-3F857E34FBCF}</a:tableStyleId>
              </a:tblPr>
              <a:tblGrid>
                <a:gridCol w="2364675">
                  <a:extLst>
                    <a:ext uri="{9D8B030D-6E8A-4147-A177-3AD203B41FA5}">
                      <a16:colId xmlns:a16="http://schemas.microsoft.com/office/drawing/2014/main" val="20000"/>
                    </a:ext>
                  </a:extLst>
                </a:gridCol>
                <a:gridCol w="2375675">
                  <a:extLst>
                    <a:ext uri="{9D8B030D-6E8A-4147-A177-3AD203B41FA5}">
                      <a16:colId xmlns:a16="http://schemas.microsoft.com/office/drawing/2014/main" val="20001"/>
                    </a:ext>
                  </a:extLst>
                </a:gridCol>
                <a:gridCol w="2694625">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7FBADA"/>
                      </a:solidFill>
                      <a:prstDash val="solid"/>
                      <a:round/>
                      <a:headEnd type="none" w="sm" len="sm"/>
                      <a:tailEnd type="none" w="sm" len="sm"/>
                    </a:lnL>
                    <a:lnR w="9525" cap="flat" cmpd="sng">
                      <a:solidFill>
                        <a:srgbClr val="7FBADA"/>
                      </a:solidFill>
                      <a:prstDash val="solid"/>
                      <a:round/>
                      <a:headEnd type="none" w="sm" len="sm"/>
                      <a:tailEnd type="none" w="sm" len="sm"/>
                    </a:lnR>
                    <a:lnT w="9525" cap="flat" cmpd="sng">
                      <a:solidFill>
                        <a:srgbClr val="7FBADA"/>
                      </a:solidFill>
                      <a:prstDash val="solid"/>
                      <a:round/>
                      <a:headEnd type="none" w="sm" len="sm"/>
                      <a:tailEnd type="none" w="sm" len="sm"/>
                    </a:lnT>
                    <a:lnB w="9525" cap="flat" cmpd="sng">
                      <a:solidFill>
                        <a:srgbClr val="7FBADA"/>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7FBADA"/>
                      </a:solidFill>
                      <a:prstDash val="solid"/>
                      <a:round/>
                      <a:headEnd type="none" w="sm" len="sm"/>
                      <a:tailEnd type="none" w="sm" len="sm"/>
                    </a:lnL>
                    <a:lnR w="9525" cap="flat" cmpd="sng">
                      <a:solidFill>
                        <a:srgbClr val="7FBADA"/>
                      </a:solidFill>
                      <a:prstDash val="solid"/>
                      <a:round/>
                      <a:headEnd type="none" w="sm" len="sm"/>
                      <a:tailEnd type="none" w="sm" len="sm"/>
                    </a:lnR>
                    <a:lnT w="9525" cap="flat" cmpd="sng">
                      <a:solidFill>
                        <a:srgbClr val="7FBADA"/>
                      </a:solidFill>
                      <a:prstDash val="solid"/>
                      <a:round/>
                      <a:headEnd type="none" w="sm" len="sm"/>
                      <a:tailEnd type="none" w="sm" len="sm"/>
                    </a:lnT>
                    <a:lnB w="9525" cap="flat" cmpd="sng">
                      <a:solidFill>
                        <a:srgbClr val="7FBADA"/>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7FBADA"/>
                      </a:solidFill>
                      <a:prstDash val="solid"/>
                      <a:round/>
                      <a:headEnd type="none" w="sm" len="sm"/>
                      <a:tailEnd type="none" w="sm" len="sm"/>
                    </a:lnL>
                    <a:lnR w="9525" cap="flat" cmpd="sng">
                      <a:solidFill>
                        <a:srgbClr val="7FBADA"/>
                      </a:solidFill>
                      <a:prstDash val="solid"/>
                      <a:round/>
                      <a:headEnd type="none" w="sm" len="sm"/>
                      <a:tailEnd type="none" w="sm" len="sm"/>
                    </a:lnR>
                    <a:lnT w="9525" cap="flat" cmpd="sng">
                      <a:solidFill>
                        <a:srgbClr val="7FBADA"/>
                      </a:solidFill>
                      <a:prstDash val="solid"/>
                      <a:round/>
                      <a:headEnd type="none" w="sm" len="sm"/>
                      <a:tailEnd type="none" w="sm" len="sm"/>
                    </a:lnT>
                    <a:lnB w="9525" cap="flat" cmpd="sng">
                      <a:solidFill>
                        <a:srgbClr val="7FBADA"/>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333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pk_collections_collection_id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FBADA"/>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collection_id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FBADA"/>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a:t>
                      </a:r>
                      <a:endParaRPr sz="1300" u="none" strike="noStrike" cap="none">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7FBADA"/>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268586e570_1_90"/>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95" name="Google Shape;195;g1268586e570_1_90"/>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96" name="Google Shape;196;g1268586e570_1_90"/>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g1268586e570_1_90"/>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98" name="Google Shape;198;g1268586e570_1_90"/>
          <p:cNvSpPr/>
          <p:nvPr/>
        </p:nvSpPr>
        <p:spPr>
          <a:xfrm>
            <a:off x="733000"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99" name="Google Shape;199;g1268586e570_1_90"/>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00" name="Google Shape;200;g1268586e570_1_90"/>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designers</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01" name="Google Shape;201;g1268586e570_1_90"/>
          <p:cNvGraphicFramePr/>
          <p:nvPr/>
        </p:nvGraphicFramePr>
        <p:xfrm>
          <a:off x="1831675" y="1787625"/>
          <a:ext cx="7716300" cy="2033750"/>
        </p:xfrm>
        <a:graphic>
          <a:graphicData uri="http://schemas.openxmlformats.org/drawingml/2006/table">
            <a:tbl>
              <a:tblPr>
                <a:noFill/>
                <a:tableStyleId>{28A11465-75D7-4923-8399-3F857E34FBCF}</a:tableStyleId>
              </a:tblPr>
              <a:tblGrid>
                <a:gridCol w="2477150">
                  <a:extLst>
                    <a:ext uri="{9D8B030D-6E8A-4147-A177-3AD203B41FA5}">
                      <a16:colId xmlns:a16="http://schemas.microsoft.com/office/drawing/2014/main" val="20000"/>
                    </a:ext>
                  </a:extLst>
                </a:gridCol>
                <a:gridCol w="2291350">
                  <a:extLst>
                    <a:ext uri="{9D8B030D-6E8A-4147-A177-3AD203B41FA5}">
                      <a16:colId xmlns:a16="http://schemas.microsoft.com/office/drawing/2014/main" val="20001"/>
                    </a:ext>
                  </a:extLst>
                </a:gridCol>
                <a:gridCol w="2947800">
                  <a:extLst>
                    <a:ext uri="{9D8B030D-6E8A-4147-A177-3AD203B41FA5}">
                      <a16:colId xmlns:a16="http://schemas.microsoft.com/office/drawing/2014/main" val="20002"/>
                    </a:ext>
                  </a:extLst>
                </a:gridCol>
              </a:tblGrid>
              <a:tr h="280500">
                <a:tc>
                  <a:txBody>
                    <a:bodyPr/>
                    <a:lstStyle/>
                    <a:p>
                      <a:pPr marL="0" marR="0" lvl="0" indent="0" algn="l" rtl="0">
                        <a:lnSpc>
                          <a:spcPct val="115000"/>
                        </a:lnSpc>
                        <a:spcBef>
                          <a:spcPts val="0"/>
                        </a:spcBef>
                        <a:spcAft>
                          <a:spcPts val="0"/>
                        </a:spcAft>
                        <a:buClr>
                          <a:srgbClr val="000000"/>
                        </a:buClr>
                        <a:buSzPts val="1100"/>
                        <a:buFont typeface="Arial"/>
                        <a:buNone/>
                      </a:pPr>
                      <a:r>
                        <a:rPr lang="zh-CN" sz="1100" b="1" u="none" strike="noStrike" cap="none">
                          <a:latin typeface="Times New Roman"/>
                          <a:ea typeface="Times New Roman"/>
                          <a:cs typeface="Times New Roman"/>
                          <a:sym typeface="Times New Roman"/>
                        </a:rPr>
                        <a:t>Column Name</a:t>
                      </a:r>
                      <a:endParaRPr sz="11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100"/>
                        <a:buFont typeface="Arial"/>
                        <a:buNone/>
                      </a:pPr>
                      <a:r>
                        <a:rPr lang="zh-CN" sz="1100" b="1" u="none" strike="noStrike" cap="none">
                          <a:latin typeface="Times New Roman"/>
                          <a:ea typeface="Times New Roman"/>
                          <a:cs typeface="Times New Roman"/>
                          <a:sym typeface="Times New Roman"/>
                        </a:rPr>
                        <a:t>Data Domain</a:t>
                      </a:r>
                      <a:endParaRPr sz="11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100"/>
                        <a:buFont typeface="Arial"/>
                        <a:buNone/>
                      </a:pPr>
                      <a:r>
                        <a:rPr lang="zh-CN" sz="1100" b="1" u="none" strike="noStrike" cap="none">
                          <a:latin typeface="Times New Roman"/>
                          <a:ea typeface="Times New Roman"/>
                          <a:cs typeface="Times New Roman"/>
                          <a:sym typeface="Times New Roman"/>
                        </a:rPr>
                        <a:t>Comments</a:t>
                      </a:r>
                      <a:endParaRPr sz="11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50650">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designer_id</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Surrogate key not null</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Will be the primary key</a:t>
                      </a:r>
                      <a:endParaRPr sz="14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350650">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designer_firstname</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Varchar length 50 not null</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firstname of the designer</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350650">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designer_lastname</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Varchar length 50 not null</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lastname of the designer</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350650">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designer_email</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Varchar length 50 not null</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designer's email, Natural key</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350650">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designer_home_country</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Varchar length 50 not null</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zh-CN" sz="1400" u="none" strike="noStrike" cap="none">
                          <a:latin typeface="Times New Roman"/>
                          <a:ea typeface="Times New Roman"/>
                          <a:cs typeface="Times New Roman"/>
                          <a:sym typeface="Times New Roman"/>
                        </a:rPr>
                        <a:t>the home country of designer</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bl>
          </a:graphicData>
        </a:graphic>
      </p:graphicFrame>
      <p:graphicFrame>
        <p:nvGraphicFramePr>
          <p:cNvPr id="202" name="Google Shape;202;g1268586e570_1_90"/>
          <p:cNvGraphicFramePr/>
          <p:nvPr/>
        </p:nvGraphicFramePr>
        <p:xfrm>
          <a:off x="1831675" y="4334375"/>
          <a:ext cx="7716300" cy="970788"/>
        </p:xfrm>
        <a:graphic>
          <a:graphicData uri="http://schemas.openxmlformats.org/drawingml/2006/table">
            <a:tbl>
              <a:tblPr>
                <a:noFill/>
                <a:tableStyleId>{28A11465-75D7-4923-8399-3F857E34FBCF}</a:tableStyleId>
              </a:tblPr>
              <a:tblGrid>
                <a:gridCol w="2477150">
                  <a:extLst>
                    <a:ext uri="{9D8B030D-6E8A-4147-A177-3AD203B41FA5}">
                      <a16:colId xmlns:a16="http://schemas.microsoft.com/office/drawing/2014/main" val="20000"/>
                    </a:ext>
                  </a:extLst>
                </a:gridCol>
                <a:gridCol w="2291350">
                  <a:extLst>
                    <a:ext uri="{9D8B030D-6E8A-4147-A177-3AD203B41FA5}">
                      <a16:colId xmlns:a16="http://schemas.microsoft.com/office/drawing/2014/main" val="20001"/>
                    </a:ext>
                  </a:extLst>
                </a:gridCol>
                <a:gridCol w="2947800">
                  <a:extLst>
                    <a:ext uri="{9D8B030D-6E8A-4147-A177-3AD203B41FA5}">
                      <a16:colId xmlns:a16="http://schemas.microsoft.com/office/drawing/2014/main" val="20002"/>
                    </a:ext>
                  </a:extLst>
                </a:gridCol>
              </a:tblGrid>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pk_designers_designer_id</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designer_id</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 pk over surrogate key on table</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2190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u_designers_designer_email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Unique on designer_email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natural key to establish entity integrity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268586e570_1_102"/>
          <p:cNvSpPr/>
          <p:nvPr/>
        </p:nvSpPr>
        <p:spPr>
          <a:xfrm rot="-5400000" flipH="1">
            <a:off x="3790649" y="-1543353"/>
            <a:ext cx="4610700" cy="1219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08" name="Google Shape;208;g1268586e570_1_102"/>
          <p:cNvSpPr/>
          <p:nvPr/>
        </p:nvSpPr>
        <p:spPr>
          <a:xfrm rot="-5400000" flipH="1">
            <a:off x="4365600" y="-1902546"/>
            <a:ext cx="3460800" cy="1219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09" name="Google Shape;209;g1268586e570_1_102"/>
          <p:cNvSpPr/>
          <p:nvPr/>
        </p:nvSpPr>
        <p:spPr>
          <a:xfrm rot="-5400000" flipH="1">
            <a:off x="5079148" y="-5098157"/>
            <a:ext cx="2033700" cy="12192000"/>
          </a:xfrm>
          <a:prstGeom prst="rect">
            <a:avLst/>
          </a:prstGeom>
          <a:solidFill>
            <a:srgbClr val="B0CF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0" name="Google Shape;210;g1268586e570_1_102"/>
          <p:cNvSpPr/>
          <p:nvPr/>
        </p:nvSpPr>
        <p:spPr>
          <a:xfrm rot="-5400000" flipH="1">
            <a:off x="4737148" y="-3340100"/>
            <a:ext cx="2717700" cy="12192000"/>
          </a:xfrm>
          <a:prstGeom prst="rect">
            <a:avLst/>
          </a:prstGeom>
          <a:solidFill>
            <a:srgbClr val="8BB8E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11" name="Google Shape;211;g1268586e570_1_102"/>
          <p:cNvSpPr/>
          <p:nvPr/>
        </p:nvSpPr>
        <p:spPr>
          <a:xfrm>
            <a:off x="689350" y="650107"/>
            <a:ext cx="10877700" cy="55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212" name="Google Shape;212;g1268586e570_1_102"/>
          <p:cNvSpPr txBox="1"/>
          <p:nvPr/>
        </p:nvSpPr>
        <p:spPr>
          <a:xfrm>
            <a:off x="834225" y="812550"/>
            <a:ext cx="37920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zh-CN" sz="4000" b="0" i="0" u="none" strike="noStrike" cap="none">
                <a:solidFill>
                  <a:srgbClr val="2767A6"/>
                </a:solidFill>
                <a:latin typeface="Times New Roman"/>
                <a:ea typeface="Times New Roman"/>
                <a:cs typeface="Times New Roman"/>
                <a:sym typeface="Times New Roman"/>
              </a:rPr>
              <a:t>Data Dictionary</a:t>
            </a:r>
            <a:endParaRPr sz="4000" b="0" i="0" u="none" strike="noStrike" cap="none">
              <a:solidFill>
                <a:srgbClr val="2767A6"/>
              </a:solidFill>
              <a:latin typeface="Times New Roman"/>
              <a:ea typeface="Times New Roman"/>
              <a:cs typeface="Times New Roman"/>
              <a:sym typeface="Times New Roman"/>
            </a:endParaRPr>
          </a:p>
        </p:txBody>
      </p:sp>
      <p:sp>
        <p:nvSpPr>
          <p:cNvPr id="213" name="Google Shape;213;g1268586e570_1_102"/>
          <p:cNvSpPr txBox="1"/>
          <p:nvPr/>
        </p:nvSpPr>
        <p:spPr>
          <a:xfrm>
            <a:off x="5211225" y="966450"/>
            <a:ext cx="2741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67A6"/>
                </a:solidFill>
                <a:latin typeface="Times New Roman"/>
                <a:ea typeface="Times New Roman"/>
                <a:cs typeface="Times New Roman"/>
                <a:sym typeface="Times New Roman"/>
              </a:rPr>
              <a:t>Table: transactions</a:t>
            </a:r>
            <a:endParaRPr sz="2400" b="0" i="0" u="none" strike="noStrike" cap="none">
              <a:solidFill>
                <a:srgbClr val="2767A6"/>
              </a:solidFill>
              <a:latin typeface="Times New Roman"/>
              <a:ea typeface="Times New Roman"/>
              <a:cs typeface="Times New Roman"/>
              <a:sym typeface="Times New Roman"/>
            </a:endParaRPr>
          </a:p>
        </p:txBody>
      </p:sp>
      <p:graphicFrame>
        <p:nvGraphicFramePr>
          <p:cNvPr id="214" name="Google Shape;214;g1268586e570_1_102"/>
          <p:cNvGraphicFramePr/>
          <p:nvPr/>
        </p:nvGraphicFramePr>
        <p:xfrm>
          <a:off x="1398325" y="1593325"/>
          <a:ext cx="3000000" cy="3000000"/>
        </p:xfrm>
        <a:graphic>
          <a:graphicData uri="http://schemas.openxmlformats.org/drawingml/2006/table">
            <a:tbl>
              <a:tblPr>
                <a:noFill/>
                <a:tableStyleId>{28A11465-75D7-4923-8399-3F857E34FBCF}</a:tableStyleId>
              </a:tblPr>
              <a:tblGrid>
                <a:gridCol w="3187050">
                  <a:extLst>
                    <a:ext uri="{9D8B030D-6E8A-4147-A177-3AD203B41FA5}">
                      <a16:colId xmlns:a16="http://schemas.microsoft.com/office/drawing/2014/main" val="20000"/>
                    </a:ext>
                  </a:extLst>
                </a:gridCol>
                <a:gridCol w="3260325">
                  <a:extLst>
                    <a:ext uri="{9D8B030D-6E8A-4147-A177-3AD203B41FA5}">
                      <a16:colId xmlns:a16="http://schemas.microsoft.com/office/drawing/2014/main" val="20001"/>
                    </a:ext>
                  </a:extLst>
                </a:gridCol>
                <a:gridCol w="3012375">
                  <a:extLst>
                    <a:ext uri="{9D8B030D-6E8A-4147-A177-3AD203B41FA5}">
                      <a16:colId xmlns:a16="http://schemas.microsoft.com/office/drawing/2014/main" val="20002"/>
                    </a:ext>
                  </a:extLst>
                </a:gridCol>
              </a:tblGrid>
              <a:tr h="245600">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Column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Data Domain</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3106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Surrogate key not null</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will be the primary key</a:t>
                      </a:r>
                      <a:endParaRPr sz="1300"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37612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transaction_type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identify the transaction is a sale or return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2847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transaction_time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date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when the transaction happened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2847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transaction_location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where the transaction happened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2847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transaction_customer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not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who made the purchase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r h="2847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transaction_sales_assistant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Int null</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who helps the transation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6"/>
                  </a:ext>
                </a:extLst>
              </a:tr>
            </a:tbl>
          </a:graphicData>
        </a:graphic>
      </p:graphicFrame>
      <p:graphicFrame>
        <p:nvGraphicFramePr>
          <p:cNvPr id="215" name="Google Shape;215;g1268586e570_1_102"/>
          <p:cNvGraphicFramePr/>
          <p:nvPr/>
        </p:nvGraphicFramePr>
        <p:xfrm>
          <a:off x="1398325" y="3729450"/>
          <a:ext cx="3000000" cy="3000000"/>
        </p:xfrm>
        <a:graphic>
          <a:graphicData uri="http://schemas.openxmlformats.org/drawingml/2006/table">
            <a:tbl>
              <a:tblPr>
                <a:noFill/>
                <a:tableStyleId>{28A11465-75D7-4923-8399-3F857E34FBCF}</a:tableStyleId>
              </a:tblPr>
              <a:tblGrid>
                <a:gridCol w="3142050">
                  <a:extLst>
                    <a:ext uri="{9D8B030D-6E8A-4147-A177-3AD203B41FA5}">
                      <a16:colId xmlns:a16="http://schemas.microsoft.com/office/drawing/2014/main" val="20000"/>
                    </a:ext>
                  </a:extLst>
                </a:gridCol>
                <a:gridCol w="3305325">
                  <a:extLst>
                    <a:ext uri="{9D8B030D-6E8A-4147-A177-3AD203B41FA5}">
                      <a16:colId xmlns:a16="http://schemas.microsoft.com/office/drawing/2014/main" val="20001"/>
                    </a:ext>
                  </a:extLst>
                </a:gridCol>
                <a:gridCol w="3012375">
                  <a:extLst>
                    <a:ext uri="{9D8B030D-6E8A-4147-A177-3AD203B41FA5}">
                      <a16:colId xmlns:a16="http://schemas.microsoft.com/office/drawing/2014/main" val="20002"/>
                    </a:ext>
                  </a:extLst>
                </a:gridCol>
              </a:tblGrid>
              <a:tr h="262400">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Constraint Name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Type</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b="1" u="none" strike="noStrike" cap="none">
                          <a:latin typeface="Times New Roman"/>
                          <a:ea typeface="Times New Roman"/>
                          <a:cs typeface="Times New Roman"/>
                          <a:sym typeface="Times New Roman"/>
                        </a:rPr>
                        <a:t>Comments</a:t>
                      </a:r>
                      <a:endParaRPr sz="1300" b="1" u="none" strike="noStrike" cap="none">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FBADA"/>
                    </a:solidFill>
                  </a:tcPr>
                </a:tc>
                <a:extLst>
                  <a:ext uri="{0D108BD9-81ED-4DB2-BD59-A6C34878D82A}">
                    <a16:rowId xmlns:a16="http://schemas.microsoft.com/office/drawing/2014/main" val="10000"/>
                  </a:ext>
                </a:extLst>
              </a:tr>
              <a:tr h="4873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pk_transactions_transaction_id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Primary key on transaction_id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Enforces pk over surrogate key on</a:t>
                      </a:r>
                      <a:endParaRPr sz="1300" u="none" strike="noStrike" cap="none">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1"/>
                  </a:ext>
                </a:extLst>
              </a:tr>
              <a:tr h="4873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fk_transactions_transaction_type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transaction_type lookup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A lookup table to define the transations is a sales of sales or return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2"/>
                  </a:ext>
                </a:extLst>
              </a:tr>
              <a:tr h="4873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fk_transactions_transaction_location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store lookup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A lookup table to pinpoint where the transation happened</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3"/>
                  </a:ext>
                </a:extLst>
              </a:tr>
              <a:tr h="325475">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fk_transaction_transaction_customer</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customer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customer who made the transaction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4"/>
                  </a:ext>
                </a:extLst>
              </a:tr>
              <a:tr h="262400">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fk_transaction_transaction_sales_assistant</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Foreign key references employee table</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tc>
                  <a:txBody>
                    <a:bodyPr/>
                    <a:lstStyle/>
                    <a:p>
                      <a:pPr marL="0" marR="0" lvl="0" indent="0" algn="l" rtl="0">
                        <a:lnSpc>
                          <a:spcPct val="115000"/>
                        </a:lnSpc>
                        <a:spcBef>
                          <a:spcPts val="0"/>
                        </a:spcBef>
                        <a:spcAft>
                          <a:spcPts val="0"/>
                        </a:spcAft>
                        <a:buClr>
                          <a:srgbClr val="000000"/>
                        </a:buClr>
                        <a:buSzPts val="1300"/>
                        <a:buFont typeface="Arial"/>
                        <a:buNone/>
                      </a:pPr>
                      <a:r>
                        <a:rPr lang="zh-CN" sz="1300" u="none" strike="noStrike" cap="none">
                          <a:latin typeface="Times New Roman"/>
                          <a:ea typeface="Times New Roman"/>
                          <a:cs typeface="Times New Roman"/>
                          <a:sym typeface="Times New Roman"/>
                        </a:rPr>
                        <a:t>The employee who assists the transaction</a:t>
                      </a:r>
                      <a:endParaRPr sz="13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AF5"/>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63C3"/>
      </a:accent1>
      <a:accent2>
        <a:srgbClr val="408AD2"/>
      </a:accent2>
      <a:accent3>
        <a:srgbClr val="3396CF"/>
      </a:accent3>
      <a:accent4>
        <a:srgbClr val="A0D284"/>
      </a:accent4>
      <a:accent5>
        <a:srgbClr val="F5CD39"/>
      </a:accent5>
      <a:accent6>
        <a:srgbClr val="BEBEBE"/>
      </a:accent6>
      <a:hlink>
        <a:srgbClr val="0063C3"/>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1644</Words>
  <Application>Microsoft Macintosh PowerPoint</Application>
  <PresentationFormat>Widescreen</PresentationFormat>
  <Paragraphs>451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Aharoni</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8618213036731</dc:creator>
  <cp:lastModifiedBy>Han Mo</cp:lastModifiedBy>
  <cp:revision>1</cp:revision>
  <dcterms:created xsi:type="dcterms:W3CDTF">2022-03-28T05:19:12Z</dcterms:created>
  <dcterms:modified xsi:type="dcterms:W3CDTF">2023-07-21T22:35:13Z</dcterms:modified>
</cp:coreProperties>
</file>