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500"/>
    <a:srgbClr val="FFDD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4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0F06-907F-42B6-9FC0-93FCE9DDC2CF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F2EF-31EB-40B0-BC42-D428063681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85794"/>
            <a:ext cx="7772400" cy="3143271"/>
          </a:xfrm>
          <a:noFill/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latin typeface="Bahnschrift Condensed" pitchFamily="34" charset="0"/>
              </a:rPr>
              <a:t>MINICURSO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6000" b="1" dirty="0" smtClean="0">
                <a:solidFill>
                  <a:srgbClr val="0070C0"/>
                </a:solidFill>
                <a:latin typeface="Bahnschrift" pitchFamily="34" charset="0"/>
              </a:rPr>
              <a:t>SQL</a:t>
            </a:r>
            <a:r>
              <a:rPr lang="pt-BR" b="1" dirty="0" smtClean="0">
                <a:solidFill>
                  <a:srgbClr val="0070C0"/>
                </a:solidFill>
                <a:latin typeface="Bahnschrift" pitchFamily="34" charset="0"/>
              </a:rPr>
              <a:t/>
            </a:r>
            <a:br>
              <a:rPr lang="pt-BR" b="1" dirty="0" smtClean="0">
                <a:solidFill>
                  <a:srgbClr val="0070C0"/>
                </a:solidFill>
                <a:latin typeface="Bahnschrift" pitchFamily="34" charset="0"/>
              </a:rPr>
            </a:br>
            <a:r>
              <a:rPr lang="pt-BR" b="1" dirty="0" smtClean="0">
                <a:solidFill>
                  <a:srgbClr val="0070C0"/>
                </a:solidFill>
                <a:latin typeface="Bahnschrift" pitchFamily="34" charset="0"/>
              </a:rPr>
              <a:t>Criação, manutenção e controle em Banco de Dados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olidFill>
                  <a:srgbClr val="0070C0"/>
                </a:solidFill>
              </a:rPr>
              <a:t>-- </a:t>
            </a:r>
            <a:r>
              <a:rPr lang="pt-BR" dirty="0" err="1" smtClean="0">
                <a:solidFill>
                  <a:srgbClr val="0070C0"/>
                </a:solidFill>
              </a:rPr>
              <a:t>MySQL</a:t>
            </a:r>
            <a:r>
              <a:rPr lang="pt-BR" dirty="0" smtClean="0">
                <a:solidFill>
                  <a:srgbClr val="0070C0"/>
                </a:solidFill>
              </a:rPr>
              <a:t> --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4429132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rgbClr val="C49500"/>
                </a:solidFill>
              </a:rPr>
              <a:t>CEFET MG – </a:t>
            </a:r>
            <a:r>
              <a:rPr lang="pt-BR" i="1" dirty="0" smtClean="0">
                <a:solidFill>
                  <a:srgbClr val="C49500"/>
                </a:solidFill>
              </a:rPr>
              <a:t>Campus</a:t>
            </a:r>
            <a:r>
              <a:rPr lang="pt-BR" dirty="0" smtClean="0">
                <a:solidFill>
                  <a:srgbClr val="C49500"/>
                </a:solidFill>
              </a:rPr>
              <a:t> Nepomuceno</a:t>
            </a:r>
          </a:p>
          <a:p>
            <a:r>
              <a:rPr lang="pt-BR" dirty="0" err="1" smtClean="0">
                <a:solidFill>
                  <a:srgbClr val="C49500"/>
                </a:solidFill>
              </a:rPr>
              <a:t>Profa</a:t>
            </a:r>
            <a:r>
              <a:rPr lang="pt-BR" dirty="0" smtClean="0">
                <a:solidFill>
                  <a:srgbClr val="C49500"/>
                </a:solidFill>
              </a:rPr>
              <a:t>. Rosana </a:t>
            </a:r>
            <a:r>
              <a:rPr lang="pt-BR" dirty="0" err="1" smtClean="0">
                <a:solidFill>
                  <a:srgbClr val="C49500"/>
                </a:solidFill>
              </a:rPr>
              <a:t>Massahud</a:t>
            </a:r>
            <a:endParaRPr lang="pt-BR" dirty="0" smtClean="0">
              <a:solidFill>
                <a:srgbClr val="C49500"/>
              </a:solidFill>
            </a:endParaRPr>
          </a:p>
          <a:p>
            <a:r>
              <a:rPr lang="pt-BR" dirty="0" smtClean="0">
                <a:solidFill>
                  <a:srgbClr val="C49500"/>
                </a:solidFill>
              </a:rPr>
              <a:t>Dez/2021</a:t>
            </a:r>
            <a:endParaRPr lang="pt-BR" dirty="0">
              <a:solidFill>
                <a:srgbClr val="C495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1438"/>
            <a:ext cx="4929190" cy="714356"/>
          </a:xfrm>
        </p:spPr>
        <p:txBody>
          <a:bodyPr>
            <a:normAutofit fontScale="90000"/>
          </a:bodyPr>
          <a:lstStyle/>
          <a:p>
            <a:pPr algn="l"/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Processo de Projeto de </a:t>
            </a:r>
            <a:b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</a:br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Banco de Dados</a:t>
            </a:r>
          </a:p>
        </p:txBody>
      </p:sp>
      <p:sp>
        <p:nvSpPr>
          <p:cNvPr id="5" name="Nuvem 4"/>
          <p:cNvSpPr/>
          <p:nvPr/>
        </p:nvSpPr>
        <p:spPr>
          <a:xfrm>
            <a:off x="5905502" y="71414"/>
            <a:ext cx="1714512" cy="928694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inimundo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ector de seta reta 6"/>
          <p:cNvCxnSpPr>
            <a:stCxn id="5" idx="1"/>
            <a:endCxn id="8" idx="0"/>
          </p:cNvCxnSpPr>
          <p:nvPr/>
        </p:nvCxnSpPr>
        <p:spPr>
          <a:xfrm rot="5400000">
            <a:off x="6583669" y="1178208"/>
            <a:ext cx="3581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119816" y="1357298"/>
            <a:ext cx="1285884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Levantamento e Análise de requisitos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34064" y="2214554"/>
            <a:ext cx="1857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solidFill>
                  <a:schemeClr val="accent2"/>
                </a:solidFill>
              </a:rPr>
              <a:t>Requisitos de Dados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10"/>
          <p:cNvCxnSpPr>
            <a:stCxn id="8" idx="2"/>
            <a:endCxn id="10" idx="0"/>
          </p:cNvCxnSpPr>
          <p:nvPr/>
        </p:nvCxnSpPr>
        <p:spPr>
          <a:xfrm rot="5400000">
            <a:off x="6655601" y="2107397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2"/>
            <a:endCxn id="28" idx="0"/>
          </p:cNvCxnSpPr>
          <p:nvPr/>
        </p:nvCxnSpPr>
        <p:spPr>
          <a:xfrm rot="16200000" flipH="1">
            <a:off x="6642161" y="2658316"/>
            <a:ext cx="248339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76861" y="3428206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>
                <a:solidFill>
                  <a:schemeClr val="accent2"/>
                </a:solidFill>
              </a:rPr>
              <a:t>Esquema Conceitual</a:t>
            </a:r>
            <a:br>
              <a:rPr lang="pt-BR" sz="1500" b="1" dirty="0" smtClean="0">
                <a:solidFill>
                  <a:schemeClr val="accent2"/>
                </a:solidFill>
              </a:rPr>
            </a:br>
            <a:r>
              <a:rPr lang="pt-BR" sz="1500" b="1" dirty="0" smtClean="0">
                <a:solidFill>
                  <a:schemeClr val="accent2"/>
                </a:solidFill>
              </a:rPr>
              <a:t>Modelo de dados de alto nível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25" name="Conector de seta reta 24"/>
          <p:cNvCxnSpPr>
            <a:stCxn id="28" idx="2"/>
            <a:endCxn id="24" idx="0"/>
          </p:cNvCxnSpPr>
          <p:nvPr/>
        </p:nvCxnSpPr>
        <p:spPr>
          <a:xfrm rot="5400000">
            <a:off x="6663142" y="3321446"/>
            <a:ext cx="21352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Quadro 27"/>
          <p:cNvSpPr/>
          <p:nvPr/>
        </p:nvSpPr>
        <p:spPr>
          <a:xfrm>
            <a:off x="5734051" y="2786058"/>
            <a:ext cx="2071702" cy="428628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chemeClr val="tx1"/>
                </a:solidFill>
              </a:rPr>
              <a:t>PROJETO CONCEITUAL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486399" y="4286256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PROJETO LÓGICO (MAPAMENTO </a:t>
            </a:r>
            <a:br>
              <a:rPr lang="pt-BR" sz="1200" dirty="0" smtClean="0">
                <a:solidFill>
                  <a:schemeClr val="tx1"/>
                </a:solidFill>
              </a:rPr>
            </a:br>
            <a:r>
              <a:rPr lang="pt-BR" sz="1200" dirty="0" smtClean="0">
                <a:solidFill>
                  <a:schemeClr val="tx1"/>
                </a:solidFill>
              </a:rPr>
              <a:t>DO MODELO DE DADOS)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de seta reta 34"/>
          <p:cNvCxnSpPr>
            <a:stCxn id="24" idx="2"/>
            <a:endCxn id="34" idx="0"/>
          </p:cNvCxnSpPr>
          <p:nvPr/>
        </p:nvCxnSpPr>
        <p:spPr>
          <a:xfrm rot="16200000" flipH="1">
            <a:off x="6619066" y="4133039"/>
            <a:ext cx="304052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386386" y="4927610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Lógico</a:t>
            </a:r>
            <a:br>
              <a:rPr lang="pt-BR" sz="1200" b="1" dirty="0" smtClean="0"/>
            </a:br>
            <a:r>
              <a:rPr lang="pt-BR" sz="1200" b="1" dirty="0" smtClean="0"/>
              <a:t>(Em um modelo de dados de um SGBD específico)</a:t>
            </a:r>
            <a:endParaRPr lang="pt-BR" sz="1200" b="1" dirty="0"/>
          </a:p>
        </p:txBody>
      </p:sp>
      <p:cxnSp>
        <p:nvCxnSpPr>
          <p:cNvPr id="41" name="Conector de seta reta 40"/>
          <p:cNvCxnSpPr>
            <a:stCxn id="34" idx="2"/>
            <a:endCxn id="40" idx="0"/>
          </p:cNvCxnSpPr>
          <p:nvPr/>
        </p:nvCxnSpPr>
        <p:spPr>
          <a:xfrm rot="16200000" flipH="1">
            <a:off x="6633773" y="4781956"/>
            <a:ext cx="284164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486399" y="5786454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FÍSICO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43" name="Conector de seta reta 42"/>
          <p:cNvCxnSpPr>
            <a:stCxn id="40" idx="2"/>
            <a:endCxn id="42" idx="0"/>
          </p:cNvCxnSpPr>
          <p:nvPr/>
        </p:nvCxnSpPr>
        <p:spPr>
          <a:xfrm rot="5400000">
            <a:off x="6669599" y="5676625"/>
            <a:ext cx="212513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86386" y="6438149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Interno</a:t>
            </a:r>
            <a:endParaRPr lang="pt-BR" sz="1200" b="1" dirty="0"/>
          </a:p>
        </p:txBody>
      </p:sp>
      <p:cxnSp>
        <p:nvCxnSpPr>
          <p:cNvPr id="46" name="Conector de seta reta 45"/>
          <p:cNvCxnSpPr>
            <a:stCxn id="42" idx="2"/>
            <a:endCxn id="45" idx="0"/>
          </p:cNvCxnSpPr>
          <p:nvPr/>
        </p:nvCxnSpPr>
        <p:spPr>
          <a:xfrm rot="16200000" flipH="1">
            <a:off x="6628603" y="6287324"/>
            <a:ext cx="294505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814618" y="228599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Requisitos Funcionais</a:t>
            </a:r>
            <a:endParaRPr lang="pt-BR" sz="1200" b="1" dirty="0"/>
          </a:p>
        </p:txBody>
      </p:sp>
      <p:cxnSp>
        <p:nvCxnSpPr>
          <p:cNvPr id="50" name="Conector de seta reta 49"/>
          <p:cNvCxnSpPr>
            <a:stCxn id="8" idx="1"/>
            <a:endCxn id="48" idx="0"/>
          </p:cNvCxnSpPr>
          <p:nvPr/>
        </p:nvCxnSpPr>
        <p:spPr>
          <a:xfrm rot="10800000" flipV="1">
            <a:off x="3707594" y="1678768"/>
            <a:ext cx="2412223" cy="6072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2867006" y="2857496"/>
            <a:ext cx="1685937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ANÁLISE FUNCIONAL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55" name="Conector de seta reta 54"/>
          <p:cNvCxnSpPr>
            <a:stCxn id="48" idx="2"/>
            <a:endCxn id="54" idx="0"/>
          </p:cNvCxnSpPr>
          <p:nvPr/>
        </p:nvCxnSpPr>
        <p:spPr>
          <a:xfrm rot="16200000" flipH="1">
            <a:off x="3561532" y="2709052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2314552" y="3509191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Especificação de </a:t>
            </a:r>
            <a:br>
              <a:rPr lang="pt-BR" sz="1200" b="1" dirty="0" smtClean="0"/>
            </a:br>
            <a:r>
              <a:rPr lang="pt-BR" sz="1200" b="1" dirty="0" smtClean="0"/>
              <a:t>Transação de alto nível</a:t>
            </a:r>
            <a:endParaRPr lang="pt-BR" sz="1200" b="1" dirty="0"/>
          </a:p>
        </p:txBody>
      </p:sp>
      <p:cxnSp>
        <p:nvCxnSpPr>
          <p:cNvPr id="57" name="Conector de seta reta 56"/>
          <p:cNvCxnSpPr>
            <a:stCxn id="54" idx="2"/>
            <a:endCxn id="56" idx="0"/>
          </p:cNvCxnSpPr>
          <p:nvPr/>
        </p:nvCxnSpPr>
        <p:spPr>
          <a:xfrm rot="5400000">
            <a:off x="3561532" y="3360747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34" idx="1"/>
          </p:cNvCxnSpPr>
          <p:nvPr/>
        </p:nvCxnSpPr>
        <p:spPr>
          <a:xfrm rot="10800000">
            <a:off x="1214415" y="4442347"/>
            <a:ext cx="4271985" cy="2250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719367" y="4857760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DO PROGRAMA DE APLICAÇÃO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68" name="Conector de seta reta 67"/>
          <p:cNvCxnSpPr>
            <a:stCxn id="56" idx="2"/>
            <a:endCxn id="67" idx="0"/>
          </p:cNvCxnSpPr>
          <p:nvPr/>
        </p:nvCxnSpPr>
        <p:spPr>
          <a:xfrm rot="5400000">
            <a:off x="3262951" y="4413118"/>
            <a:ext cx="886904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rot="16200000" flipH="1">
            <a:off x="3814750" y="4143380"/>
            <a:ext cx="1857388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2714605" y="5715016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IMPLEMENTAÇÃO </a:t>
            </a:r>
            <a:br>
              <a:rPr lang="pt-BR" sz="1300" dirty="0" smtClean="0">
                <a:solidFill>
                  <a:schemeClr val="tx1"/>
                </a:solidFill>
              </a:rPr>
            </a:br>
            <a:r>
              <a:rPr lang="pt-BR" sz="1300" dirty="0" smtClean="0">
                <a:solidFill>
                  <a:schemeClr val="tx1"/>
                </a:solidFill>
              </a:rPr>
              <a:t>DA TRANSAÇÃO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73"/>
          <p:cNvCxnSpPr>
            <a:stCxn id="67" idx="2"/>
            <a:endCxn id="73" idx="0"/>
          </p:cNvCxnSpPr>
          <p:nvPr/>
        </p:nvCxnSpPr>
        <p:spPr>
          <a:xfrm rot="5400000">
            <a:off x="3452798" y="5462602"/>
            <a:ext cx="500066" cy="4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2690791" y="6324921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Programa de Aplicação</a:t>
            </a:r>
            <a:endParaRPr lang="pt-BR" sz="1200" b="1" dirty="0"/>
          </a:p>
        </p:txBody>
      </p:sp>
      <p:cxnSp>
        <p:nvCxnSpPr>
          <p:cNvPr id="77" name="Conector de seta reta 76"/>
          <p:cNvCxnSpPr>
            <a:stCxn id="73" idx="2"/>
            <a:endCxn id="76" idx="0"/>
          </p:cNvCxnSpPr>
          <p:nvPr/>
        </p:nvCxnSpPr>
        <p:spPr>
          <a:xfrm rot="5400000">
            <a:off x="3569330" y="6193800"/>
            <a:ext cx="252715" cy="9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5400000" flipH="1" flipV="1">
            <a:off x="1064387" y="4107661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rot="16200000" flipH="1" flipV="1">
            <a:off x="1065181" y="4754572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1314420" y="3844357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/>
                </a:solidFill>
              </a:rPr>
              <a:t>Independente de SGBD</a:t>
            </a:r>
            <a:endParaRPr lang="pt-BR" sz="1600" b="1" dirty="0">
              <a:solidFill>
                <a:schemeClr val="accent2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1314420" y="4487299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SGBD específico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0" y="658100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latin typeface="Verdana" pitchFamily="34" charset="0"/>
                <a:ea typeface="Verdana" pitchFamily="34" charset="0"/>
              </a:rPr>
              <a:t>CEFET MG –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profa</a:t>
            </a:r>
            <a:r>
              <a:rPr lang="pt-BR" sz="1000" dirty="0" smtClean="0">
                <a:latin typeface="Verdana" pitchFamily="34" charset="0"/>
                <a:ea typeface="Verdana" pitchFamily="34" charset="0"/>
              </a:rPr>
              <a:t>. Rosana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Massahud</a:t>
            </a:r>
            <a:endParaRPr lang="pt-BR" sz="1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43240" y="3409950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DISCIPLINA</a:t>
            </a:r>
            <a:endParaRPr lang="pt-B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86446" y="2395831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PROFESSOR</a:t>
            </a:r>
            <a:endParaRPr lang="pt-B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1214422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</a:rPr>
              <a:t>DEPARTAMENTO</a:t>
            </a:r>
            <a:endParaRPr lang="pt-BR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4643446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2"/>
                </a:solidFill>
              </a:rPr>
              <a:t>ESTUDANTE</a:t>
            </a:r>
            <a:endParaRPr lang="pt-BR" sz="2400" b="1" dirty="0">
              <a:solidFill>
                <a:schemeClr val="accent2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90522" y="5338776"/>
            <a:ext cx="214314" cy="21431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357290" y="5338776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152633" y="5329251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2952739" y="5300676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 rot="5400000" flipH="1" flipV="1">
            <a:off x="732207" y="5142322"/>
            <a:ext cx="214314" cy="1785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5400000" flipH="1" flipV="1">
            <a:off x="1518025" y="5142321"/>
            <a:ext cx="214314" cy="1785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5400000" flipH="1" flipV="1">
            <a:off x="2303843" y="5142322"/>
            <a:ext cx="214314" cy="1785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 rot="18214545">
            <a:off x="-184200" y="57378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matricula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 rot="18214545">
            <a:off x="848646" y="5586572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821507" y="6072206"/>
            <a:ext cx="178593" cy="1428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rot="8700000" flipV="1">
            <a:off x="953489" y="6176783"/>
            <a:ext cx="178593" cy="1428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18214545">
            <a:off x="401084" y="6213327"/>
            <a:ext cx="59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nome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 rot="18214545">
            <a:off x="624973" y="6320561"/>
            <a:ext cx="91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sobrenome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 rot="18420031">
            <a:off x="1484576" y="5664329"/>
            <a:ext cx="928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err="1" smtClean="0"/>
              <a:t>endereco</a:t>
            </a:r>
            <a:endParaRPr lang="pt-BR" sz="1500" dirty="0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1500168" y="6143644"/>
            <a:ext cx="178593" cy="1428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rot="5400000" flipH="1" flipV="1">
            <a:off x="1607324" y="6260326"/>
            <a:ext cx="223838" cy="1333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rot="16200000" flipV="1">
            <a:off x="1768058" y="6304379"/>
            <a:ext cx="204790" cy="261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16200000" flipV="1">
            <a:off x="1965307" y="6108719"/>
            <a:ext cx="213520" cy="14208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 rot="18780054">
            <a:off x="863000" y="6379814"/>
            <a:ext cx="838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logradouro</a:t>
            </a:r>
            <a:endParaRPr lang="pt-BR" sz="1100" dirty="0"/>
          </a:p>
        </p:txBody>
      </p:sp>
      <p:sp>
        <p:nvSpPr>
          <p:cNvPr id="36" name="CaixaDeTexto 35"/>
          <p:cNvSpPr txBox="1"/>
          <p:nvPr/>
        </p:nvSpPr>
        <p:spPr>
          <a:xfrm rot="18780054">
            <a:off x="1170624" y="6471582"/>
            <a:ext cx="637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numero</a:t>
            </a:r>
            <a:endParaRPr lang="pt-BR" sz="1100" dirty="0"/>
          </a:p>
        </p:txBody>
      </p:sp>
      <p:sp>
        <p:nvSpPr>
          <p:cNvPr id="37" name="CaixaDeTexto 36"/>
          <p:cNvSpPr txBox="1"/>
          <p:nvPr/>
        </p:nvSpPr>
        <p:spPr>
          <a:xfrm rot="4840632">
            <a:off x="1655529" y="6468000"/>
            <a:ext cx="527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bairro</a:t>
            </a:r>
            <a:endParaRPr lang="pt-BR" sz="1100" dirty="0"/>
          </a:p>
        </p:txBody>
      </p:sp>
      <p:sp>
        <p:nvSpPr>
          <p:cNvPr id="38" name="CaixaDeTexto 37"/>
          <p:cNvSpPr txBox="1"/>
          <p:nvPr/>
        </p:nvSpPr>
        <p:spPr>
          <a:xfrm rot="3442746">
            <a:off x="1970481" y="6335560"/>
            <a:ext cx="576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cidade</a:t>
            </a:r>
            <a:endParaRPr lang="pt-BR" sz="1100" dirty="0"/>
          </a:p>
        </p:txBody>
      </p:sp>
      <p:cxnSp>
        <p:nvCxnSpPr>
          <p:cNvPr id="39" name="Conector reto 38"/>
          <p:cNvCxnSpPr/>
          <p:nvPr/>
        </p:nvCxnSpPr>
        <p:spPr>
          <a:xfrm rot="16200000" flipV="1">
            <a:off x="2115299" y="5965050"/>
            <a:ext cx="213520" cy="14208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 rot="3442746">
            <a:off x="2120473" y="6191891"/>
            <a:ext cx="576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estado</a:t>
            </a:r>
            <a:endParaRPr lang="pt-BR" sz="1100" dirty="0"/>
          </a:p>
        </p:txBody>
      </p:sp>
      <p:cxnSp>
        <p:nvCxnSpPr>
          <p:cNvPr id="41" name="Conector reto 40"/>
          <p:cNvCxnSpPr/>
          <p:nvPr/>
        </p:nvCxnSpPr>
        <p:spPr>
          <a:xfrm rot="16200000" flipV="1">
            <a:off x="2776527" y="5133985"/>
            <a:ext cx="223839" cy="20479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 rot="2691060">
            <a:off x="3001792" y="548227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sexo</a:t>
            </a:r>
            <a:endParaRPr lang="pt-BR" dirty="0"/>
          </a:p>
        </p:txBody>
      </p:sp>
      <p:sp>
        <p:nvSpPr>
          <p:cNvPr id="44" name="Elipse 43"/>
          <p:cNvSpPr/>
          <p:nvPr/>
        </p:nvSpPr>
        <p:spPr>
          <a:xfrm>
            <a:off x="3376604" y="4124330"/>
            <a:ext cx="214314" cy="214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924498" y="4071942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4402127" y="4114805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7" name="Conector reto 46"/>
          <p:cNvCxnSpPr/>
          <p:nvPr/>
        </p:nvCxnSpPr>
        <p:spPr>
          <a:xfrm rot="5400000" flipH="1" flipV="1">
            <a:off x="3518289" y="3918351"/>
            <a:ext cx="214314" cy="1785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rot="5400000" flipH="1" flipV="1">
            <a:off x="4085233" y="3908825"/>
            <a:ext cx="214314" cy="1785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rot="5400000" flipH="1" flipV="1">
            <a:off x="4553337" y="3908826"/>
            <a:ext cx="214314" cy="1785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 rot="18214545">
            <a:off x="2751429" y="4385328"/>
            <a:ext cx="95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codigo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 rot="18214545">
            <a:off x="3415854" y="4372126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 rot="18420031">
            <a:off x="3824169" y="4404962"/>
            <a:ext cx="8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err="1" smtClean="0"/>
              <a:t>creditos</a:t>
            </a:r>
            <a:endParaRPr lang="pt-BR" sz="1500" dirty="0"/>
          </a:p>
        </p:txBody>
      </p:sp>
      <p:sp>
        <p:nvSpPr>
          <p:cNvPr id="53" name="Elipse 52"/>
          <p:cNvSpPr/>
          <p:nvPr/>
        </p:nvSpPr>
        <p:spPr>
          <a:xfrm>
            <a:off x="1438253" y="795319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2205021" y="795319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000364" y="785794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reto 55"/>
          <p:cNvCxnSpPr/>
          <p:nvPr/>
        </p:nvCxnSpPr>
        <p:spPr>
          <a:xfrm rot="5400000" flipH="1" flipV="1">
            <a:off x="1279787" y="1008442"/>
            <a:ext cx="214314" cy="17859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rot="5400000" flipH="1" flipV="1">
            <a:off x="2065605" y="1008441"/>
            <a:ext cx="214314" cy="17859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rot="5400000" flipH="1" flipV="1">
            <a:off x="2851423" y="1008442"/>
            <a:ext cx="214314" cy="17859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 rot="18214545">
            <a:off x="1322668" y="241924"/>
            <a:ext cx="95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codigo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 rot="18214545">
            <a:off x="2139292" y="343022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 rot="18420031">
            <a:off x="2907852" y="237572"/>
            <a:ext cx="1113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err="1" smtClean="0"/>
              <a:t>localizacao</a:t>
            </a:r>
            <a:endParaRPr lang="pt-BR" sz="1500" dirty="0"/>
          </a:p>
        </p:txBody>
      </p:sp>
      <p:sp>
        <p:nvSpPr>
          <p:cNvPr id="62" name="Elipse 61"/>
          <p:cNvSpPr/>
          <p:nvPr/>
        </p:nvSpPr>
        <p:spPr>
          <a:xfrm>
            <a:off x="6153161" y="1980513"/>
            <a:ext cx="214314" cy="2143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6643702" y="1980513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7715272" y="1970988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5" name="Conector reto 64"/>
          <p:cNvCxnSpPr/>
          <p:nvPr/>
        </p:nvCxnSpPr>
        <p:spPr>
          <a:xfrm rot="5400000" flipH="1" flipV="1">
            <a:off x="5994695" y="2193636"/>
            <a:ext cx="214314" cy="1785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rot="5400000" flipH="1" flipV="1">
            <a:off x="6482967" y="2193635"/>
            <a:ext cx="214314" cy="1785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rot="5400000" flipH="1" flipV="1">
            <a:off x="7566331" y="2193636"/>
            <a:ext cx="214314" cy="1785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 rot="18214545">
            <a:off x="5990359" y="1662093"/>
            <a:ext cx="4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 rot="18214545">
            <a:off x="6559126" y="1528216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 rot="18420031">
            <a:off x="7701368" y="1494542"/>
            <a:ext cx="8626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contato</a:t>
            </a:r>
            <a:endParaRPr lang="pt-BR" sz="1500" dirty="0"/>
          </a:p>
        </p:txBody>
      </p:sp>
      <p:sp>
        <p:nvSpPr>
          <p:cNvPr id="71" name="Elipse 70"/>
          <p:cNvSpPr/>
          <p:nvPr/>
        </p:nvSpPr>
        <p:spPr>
          <a:xfrm>
            <a:off x="7137183" y="1980514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/>
          <p:cNvCxnSpPr/>
          <p:nvPr/>
        </p:nvCxnSpPr>
        <p:spPr>
          <a:xfrm rot="5400000" flipH="1" flipV="1">
            <a:off x="6976448" y="2193636"/>
            <a:ext cx="214314" cy="1785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 rot="18214545">
            <a:off x="7124045" y="1506261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cpf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 rot="18514502">
            <a:off x="8123469" y="1037551"/>
            <a:ext cx="714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(0..n)</a:t>
            </a:r>
            <a:endParaRPr lang="pt-BR" sz="1500" dirty="0"/>
          </a:p>
        </p:txBody>
      </p:sp>
      <p:sp>
        <p:nvSpPr>
          <p:cNvPr id="84" name="Losango 83"/>
          <p:cNvSpPr/>
          <p:nvPr/>
        </p:nvSpPr>
        <p:spPr>
          <a:xfrm>
            <a:off x="1185839" y="3357562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/>
          <p:cNvCxnSpPr>
            <a:stCxn id="84" idx="2"/>
            <a:endCxn id="7" idx="0"/>
          </p:cNvCxnSpPr>
          <p:nvPr/>
        </p:nvCxnSpPr>
        <p:spPr>
          <a:xfrm rot="5400000">
            <a:off x="1253705" y="4282684"/>
            <a:ext cx="714380" cy="7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>
            <a:stCxn id="84" idx="3"/>
            <a:endCxn id="4" idx="1"/>
          </p:cNvCxnSpPr>
          <p:nvPr/>
        </p:nvCxnSpPr>
        <p:spPr>
          <a:xfrm flipV="1">
            <a:off x="2043095" y="3640783"/>
            <a:ext cx="1100145" cy="25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1242989" y="350043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matricula</a:t>
            </a:r>
            <a:endParaRPr lang="pt-BR" sz="1100" dirty="0"/>
          </a:p>
        </p:txBody>
      </p:sp>
      <p:sp>
        <p:nvSpPr>
          <p:cNvPr id="92" name="Losango 91"/>
          <p:cNvSpPr/>
          <p:nvPr/>
        </p:nvSpPr>
        <p:spPr>
          <a:xfrm>
            <a:off x="2786050" y="2126597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/>
          <p:cNvCxnSpPr>
            <a:stCxn id="92" idx="2"/>
          </p:cNvCxnSpPr>
          <p:nvPr/>
        </p:nvCxnSpPr>
        <p:spPr>
          <a:xfrm rot="5400000">
            <a:off x="2853916" y="3051719"/>
            <a:ext cx="714380" cy="7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stCxn id="6" idx="2"/>
            <a:endCxn id="92" idx="0"/>
          </p:cNvCxnSpPr>
          <p:nvPr/>
        </p:nvCxnSpPr>
        <p:spPr>
          <a:xfrm rot="16200000" flipH="1">
            <a:off x="2364340" y="1276259"/>
            <a:ext cx="450510" cy="125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/>
          <p:cNvSpPr txBox="1"/>
          <p:nvPr/>
        </p:nvSpPr>
        <p:spPr>
          <a:xfrm>
            <a:off x="2857488" y="228599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oferecida</a:t>
            </a:r>
            <a:endParaRPr lang="pt-BR" sz="1100" dirty="0"/>
          </a:p>
        </p:txBody>
      </p:sp>
      <p:sp>
        <p:nvSpPr>
          <p:cNvPr id="98" name="Losango 97"/>
          <p:cNvSpPr/>
          <p:nvPr/>
        </p:nvSpPr>
        <p:spPr>
          <a:xfrm>
            <a:off x="6684660" y="3357244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9" name="Conector reto 98"/>
          <p:cNvCxnSpPr/>
          <p:nvPr/>
        </p:nvCxnSpPr>
        <p:spPr>
          <a:xfrm rot="10800000">
            <a:off x="5786446" y="3620781"/>
            <a:ext cx="898214" cy="22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98" idx="0"/>
            <a:endCxn id="5" idx="2"/>
          </p:cNvCxnSpPr>
          <p:nvPr/>
        </p:nvCxnSpPr>
        <p:spPr>
          <a:xfrm rot="16200000" flipV="1">
            <a:off x="6860795" y="3104750"/>
            <a:ext cx="499748" cy="5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osango 104"/>
          <p:cNvSpPr/>
          <p:nvPr/>
        </p:nvSpPr>
        <p:spPr>
          <a:xfrm>
            <a:off x="4786314" y="4500570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6" name="Conector reto 105"/>
          <p:cNvCxnSpPr>
            <a:endCxn id="105" idx="1"/>
          </p:cNvCxnSpPr>
          <p:nvPr/>
        </p:nvCxnSpPr>
        <p:spPr>
          <a:xfrm rot="5400000">
            <a:off x="4464843" y="4179099"/>
            <a:ext cx="928694" cy="28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>
            <a:stCxn id="105" idx="3"/>
          </p:cNvCxnSpPr>
          <p:nvPr/>
        </p:nvCxnSpPr>
        <p:spPr>
          <a:xfrm flipH="1" flipV="1">
            <a:off x="5572132" y="3857628"/>
            <a:ext cx="71438" cy="9286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4776789" y="4658063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 smtClean="0"/>
              <a:t>pre</a:t>
            </a:r>
            <a:r>
              <a:rPr lang="pt-BR" sz="1100" dirty="0" smtClean="0"/>
              <a:t> requisito</a:t>
            </a:r>
            <a:endParaRPr lang="pt-BR" sz="1100" dirty="0"/>
          </a:p>
        </p:txBody>
      </p:sp>
      <p:sp>
        <p:nvSpPr>
          <p:cNvPr id="116" name="Losango 115"/>
          <p:cNvSpPr/>
          <p:nvPr/>
        </p:nvSpPr>
        <p:spPr>
          <a:xfrm>
            <a:off x="4195759" y="500042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7" name="Conector reto 116"/>
          <p:cNvCxnSpPr>
            <a:stCxn id="116" idx="1"/>
            <a:endCxn id="6" idx="3"/>
          </p:cNvCxnSpPr>
          <p:nvPr/>
        </p:nvCxnSpPr>
        <p:spPr>
          <a:xfrm rot="10800000" flipV="1">
            <a:off x="3286117" y="785793"/>
            <a:ext cx="909643" cy="6594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116" idx="3"/>
            <a:endCxn id="5" idx="0"/>
          </p:cNvCxnSpPr>
          <p:nvPr/>
        </p:nvCxnSpPr>
        <p:spPr>
          <a:xfrm>
            <a:off x="5053015" y="785794"/>
            <a:ext cx="2055034" cy="16100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4391024" y="642918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aloca</a:t>
            </a:r>
            <a:endParaRPr lang="pt-BR" sz="1100" dirty="0"/>
          </a:p>
        </p:txBody>
      </p:sp>
      <p:sp>
        <p:nvSpPr>
          <p:cNvPr id="123" name="Losango 122"/>
          <p:cNvSpPr/>
          <p:nvPr/>
        </p:nvSpPr>
        <p:spPr>
          <a:xfrm>
            <a:off x="4143372" y="1500174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/>
          <p:cNvCxnSpPr>
            <a:stCxn id="123" idx="1"/>
            <a:endCxn id="6" idx="3"/>
          </p:cNvCxnSpPr>
          <p:nvPr/>
        </p:nvCxnSpPr>
        <p:spPr>
          <a:xfrm rot="10800000">
            <a:off x="3286116" y="1445256"/>
            <a:ext cx="857256" cy="340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>
            <a:stCxn id="123" idx="3"/>
            <a:endCxn id="5" idx="1"/>
          </p:cNvCxnSpPr>
          <p:nvPr/>
        </p:nvCxnSpPr>
        <p:spPr>
          <a:xfrm>
            <a:off x="5000628" y="1785926"/>
            <a:ext cx="785818" cy="8407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/>
          <p:cNvSpPr txBox="1"/>
          <p:nvPr/>
        </p:nvSpPr>
        <p:spPr>
          <a:xfrm>
            <a:off x="4286248" y="1643050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chefia</a:t>
            </a:r>
            <a:endParaRPr lang="pt-BR" sz="1100" dirty="0"/>
          </a:p>
        </p:txBody>
      </p:sp>
      <p:cxnSp>
        <p:nvCxnSpPr>
          <p:cNvPr id="131" name="Conector reto 130"/>
          <p:cNvCxnSpPr/>
          <p:nvPr/>
        </p:nvCxnSpPr>
        <p:spPr>
          <a:xfrm rot="5400000" flipH="1" flipV="1">
            <a:off x="7072328" y="2000242"/>
            <a:ext cx="857259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7286644" y="1142984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tem</a:t>
            </a:r>
            <a:endParaRPr lang="pt-BR" sz="110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2857488" y="32861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41" name="CaixaDeTexto 140"/>
          <p:cNvSpPr txBox="1"/>
          <p:nvPr/>
        </p:nvSpPr>
        <p:spPr>
          <a:xfrm>
            <a:off x="1285852" y="43455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cxnSp>
        <p:nvCxnSpPr>
          <p:cNvPr id="142" name="Conector reto 141"/>
          <p:cNvCxnSpPr/>
          <p:nvPr/>
        </p:nvCxnSpPr>
        <p:spPr>
          <a:xfrm rot="5400000">
            <a:off x="1210842" y="4282684"/>
            <a:ext cx="714380" cy="7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/>
          <p:cNvSpPr txBox="1"/>
          <p:nvPr/>
        </p:nvSpPr>
        <p:spPr>
          <a:xfrm>
            <a:off x="1785918" y="164305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sp>
        <p:nvSpPr>
          <p:cNvPr id="144" name="CaixaDeTexto 143"/>
          <p:cNvSpPr txBox="1"/>
          <p:nvPr/>
        </p:nvSpPr>
        <p:spPr>
          <a:xfrm>
            <a:off x="3214678" y="30718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cxnSp>
        <p:nvCxnSpPr>
          <p:cNvPr id="145" name="Conector reto 144"/>
          <p:cNvCxnSpPr/>
          <p:nvPr/>
        </p:nvCxnSpPr>
        <p:spPr>
          <a:xfrm rot="5400000">
            <a:off x="2808672" y="3068238"/>
            <a:ext cx="714380" cy="7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5429256" y="264318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47" name="CaixaDeTexto 146"/>
          <p:cNvSpPr txBox="1"/>
          <p:nvPr/>
        </p:nvSpPr>
        <p:spPr>
          <a:xfrm>
            <a:off x="4500562" y="30718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50" name="CaixaDeTexto 149"/>
          <p:cNvSpPr txBox="1"/>
          <p:nvPr/>
        </p:nvSpPr>
        <p:spPr>
          <a:xfrm>
            <a:off x="5572132" y="385762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51" name="CaixaDeTexto 150"/>
          <p:cNvSpPr txBox="1"/>
          <p:nvPr/>
        </p:nvSpPr>
        <p:spPr>
          <a:xfrm>
            <a:off x="4786314" y="37861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52" name="CaixaDeTexto 151"/>
          <p:cNvSpPr txBox="1"/>
          <p:nvPr/>
        </p:nvSpPr>
        <p:spPr>
          <a:xfrm rot="17408083">
            <a:off x="4590299" y="4161423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tem</a:t>
            </a:r>
            <a:endParaRPr lang="pt-BR" sz="1100" dirty="0"/>
          </a:p>
        </p:txBody>
      </p:sp>
      <p:sp>
        <p:nvSpPr>
          <p:cNvPr id="153" name="CaixaDeTexto 152"/>
          <p:cNvSpPr txBox="1"/>
          <p:nvPr/>
        </p:nvSpPr>
        <p:spPr>
          <a:xfrm rot="5400000">
            <a:off x="5518078" y="4262608"/>
            <a:ext cx="35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é</a:t>
            </a:r>
          </a:p>
        </p:txBody>
      </p:sp>
      <p:sp>
        <p:nvSpPr>
          <p:cNvPr id="154" name="CaixaDeTexto 153"/>
          <p:cNvSpPr txBox="1"/>
          <p:nvPr/>
        </p:nvSpPr>
        <p:spPr>
          <a:xfrm>
            <a:off x="7077093" y="210025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55" name="CaixaDeTexto 154"/>
          <p:cNvSpPr txBox="1"/>
          <p:nvPr/>
        </p:nvSpPr>
        <p:spPr>
          <a:xfrm>
            <a:off x="3238491" y="10594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cxnSp>
        <p:nvCxnSpPr>
          <p:cNvPr id="156" name="Conector reto 155"/>
          <p:cNvCxnSpPr/>
          <p:nvPr/>
        </p:nvCxnSpPr>
        <p:spPr>
          <a:xfrm>
            <a:off x="5000628" y="795319"/>
            <a:ext cx="2055034" cy="16100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/>
          <p:cNvSpPr txBox="1"/>
          <p:nvPr/>
        </p:nvSpPr>
        <p:spPr>
          <a:xfrm>
            <a:off x="5572132" y="214311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3286116" y="15001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cxnSp>
        <p:nvCxnSpPr>
          <p:cNvPr id="159" name="Conector reto 158"/>
          <p:cNvCxnSpPr/>
          <p:nvPr/>
        </p:nvCxnSpPr>
        <p:spPr>
          <a:xfrm rot="10800000">
            <a:off x="3286116" y="1497643"/>
            <a:ext cx="857256" cy="340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aixaDeTexto 159"/>
          <p:cNvSpPr txBox="1"/>
          <p:nvPr/>
        </p:nvSpPr>
        <p:spPr>
          <a:xfrm>
            <a:off x="7500958" y="17144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7500958" y="6429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cxnSp>
        <p:nvCxnSpPr>
          <p:cNvPr id="162" name="Conector reto 161"/>
          <p:cNvCxnSpPr/>
          <p:nvPr/>
        </p:nvCxnSpPr>
        <p:spPr>
          <a:xfrm rot="16200000" flipH="1">
            <a:off x="7358083" y="785793"/>
            <a:ext cx="28575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ipse 126"/>
          <p:cNvSpPr/>
          <p:nvPr/>
        </p:nvSpPr>
        <p:spPr>
          <a:xfrm>
            <a:off x="7858148" y="3143248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8" name="Conector reto 127"/>
          <p:cNvCxnSpPr>
            <a:stCxn id="98" idx="3"/>
            <a:endCxn id="127" idx="3"/>
          </p:cNvCxnSpPr>
          <p:nvPr/>
        </p:nvCxnSpPr>
        <p:spPr>
          <a:xfrm flipV="1">
            <a:off x="7541916" y="3326176"/>
            <a:ext cx="347618" cy="316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/>
          <p:cNvSpPr txBox="1"/>
          <p:nvPr/>
        </p:nvSpPr>
        <p:spPr>
          <a:xfrm rot="20433215">
            <a:off x="8099927" y="2930497"/>
            <a:ext cx="923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semestre</a:t>
            </a:r>
            <a:endParaRPr lang="pt-BR" sz="1500" dirty="0"/>
          </a:p>
        </p:txBody>
      </p:sp>
      <p:sp>
        <p:nvSpPr>
          <p:cNvPr id="136" name="Elipse 135"/>
          <p:cNvSpPr/>
          <p:nvPr/>
        </p:nvSpPr>
        <p:spPr>
          <a:xfrm>
            <a:off x="7743848" y="3746139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7" name="Conector reto 136"/>
          <p:cNvCxnSpPr>
            <a:stCxn id="98" idx="3"/>
            <a:endCxn id="136" idx="2"/>
          </p:cNvCxnSpPr>
          <p:nvPr/>
        </p:nvCxnSpPr>
        <p:spPr>
          <a:xfrm>
            <a:off x="7541916" y="3642996"/>
            <a:ext cx="201932" cy="2103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/>
          <p:cNvSpPr txBox="1"/>
          <p:nvPr/>
        </p:nvSpPr>
        <p:spPr>
          <a:xfrm rot="20715901">
            <a:off x="8026944" y="3541076"/>
            <a:ext cx="923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turma</a:t>
            </a:r>
            <a:endParaRPr lang="pt-BR" sz="1500" dirty="0"/>
          </a:p>
        </p:txBody>
      </p:sp>
      <p:sp>
        <p:nvSpPr>
          <p:cNvPr id="164" name="Elipse 163"/>
          <p:cNvSpPr/>
          <p:nvPr/>
        </p:nvSpPr>
        <p:spPr>
          <a:xfrm>
            <a:off x="813581" y="2938458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5" name="Conector reto 164"/>
          <p:cNvCxnSpPr>
            <a:stCxn id="84" idx="0"/>
            <a:endCxn id="164" idx="5"/>
          </p:cNvCxnSpPr>
          <p:nvPr/>
        </p:nvCxnSpPr>
        <p:spPr>
          <a:xfrm rot="16200000" flipV="1">
            <a:off x="1187400" y="2930495"/>
            <a:ext cx="236176" cy="6179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ixaDeTexto 165"/>
          <p:cNvSpPr txBox="1"/>
          <p:nvPr/>
        </p:nvSpPr>
        <p:spPr>
          <a:xfrm rot="18420031">
            <a:off x="731059" y="2456896"/>
            <a:ext cx="923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nota</a:t>
            </a:r>
            <a:endParaRPr lang="pt-BR" sz="1500" dirty="0"/>
          </a:p>
        </p:txBody>
      </p:sp>
      <p:sp>
        <p:nvSpPr>
          <p:cNvPr id="134" name="Quadro 133"/>
          <p:cNvSpPr/>
          <p:nvPr/>
        </p:nvSpPr>
        <p:spPr>
          <a:xfrm rot="2750514">
            <a:off x="7247297" y="1032199"/>
            <a:ext cx="500066" cy="500066"/>
          </a:xfrm>
          <a:prstGeom prst="fram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Quadro 134"/>
          <p:cNvSpPr/>
          <p:nvPr/>
        </p:nvSpPr>
        <p:spPr>
          <a:xfrm>
            <a:off x="5572132" y="71414"/>
            <a:ext cx="2714644" cy="571504"/>
          </a:xfrm>
          <a:prstGeom prst="fram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>
                    <a:lumMod val="50000"/>
                  </a:schemeClr>
                </a:solidFill>
              </a:rPr>
              <a:t>AVALIAÇÃO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0" y="658100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latin typeface="Verdana" pitchFamily="34" charset="0"/>
                <a:ea typeface="Verdana" pitchFamily="34" charset="0"/>
              </a:rPr>
              <a:t>CEFET MG –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profa</a:t>
            </a:r>
            <a:r>
              <a:rPr lang="pt-BR" sz="1000" dirty="0" smtClean="0">
                <a:latin typeface="Verdana" pitchFamily="34" charset="0"/>
                <a:ea typeface="Verdana" pitchFamily="34" charset="0"/>
              </a:rPr>
              <a:t>. Rosana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Massahud</a:t>
            </a:r>
            <a:endParaRPr lang="pt-BR" sz="1000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172" name="Conector reto 171"/>
          <p:cNvCxnSpPr/>
          <p:nvPr/>
        </p:nvCxnSpPr>
        <p:spPr>
          <a:xfrm rot="16200000" flipH="1">
            <a:off x="7307281" y="785793"/>
            <a:ext cx="28575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aixaDeTexto 180"/>
          <p:cNvSpPr txBox="1"/>
          <p:nvPr/>
        </p:nvSpPr>
        <p:spPr>
          <a:xfrm>
            <a:off x="5786446" y="5357826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LIVRO_TEXTO</a:t>
            </a:r>
            <a:endParaRPr lang="pt-BR" sz="2400" b="1" dirty="0">
              <a:solidFill>
                <a:srgbClr val="00B050"/>
              </a:solidFill>
            </a:endParaRPr>
          </a:p>
        </p:txBody>
      </p:sp>
      <p:cxnSp>
        <p:nvCxnSpPr>
          <p:cNvPr id="182" name="Conector reto 181"/>
          <p:cNvCxnSpPr>
            <a:stCxn id="181" idx="0"/>
            <a:endCxn id="98" idx="2"/>
          </p:cNvCxnSpPr>
          <p:nvPr/>
        </p:nvCxnSpPr>
        <p:spPr>
          <a:xfrm rot="5400000" flipH="1" flipV="1">
            <a:off x="6396129" y="4640668"/>
            <a:ext cx="1429078" cy="5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aixaDeTexto 184"/>
          <p:cNvSpPr txBox="1"/>
          <p:nvPr/>
        </p:nvSpPr>
        <p:spPr>
          <a:xfrm>
            <a:off x="7072330" y="278605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1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86" name="CaixaDeTexto 185"/>
          <p:cNvSpPr txBox="1"/>
          <p:nvPr/>
        </p:nvSpPr>
        <p:spPr>
          <a:xfrm>
            <a:off x="7072330" y="50599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87" name="CaixaDeTexto 186"/>
          <p:cNvSpPr txBox="1"/>
          <p:nvPr/>
        </p:nvSpPr>
        <p:spPr>
          <a:xfrm>
            <a:off x="5786446" y="32861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cxnSp>
        <p:nvCxnSpPr>
          <p:cNvPr id="188" name="Conector reto 187"/>
          <p:cNvCxnSpPr/>
          <p:nvPr/>
        </p:nvCxnSpPr>
        <p:spPr>
          <a:xfrm rot="10800000">
            <a:off x="5816926" y="3684272"/>
            <a:ext cx="898214" cy="22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129"/>
          <p:cNvSpPr txBox="1"/>
          <p:nvPr/>
        </p:nvSpPr>
        <p:spPr>
          <a:xfrm>
            <a:off x="6858016" y="350043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turma</a:t>
            </a:r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4282" y="3143248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DISCIPLINA</a:t>
            </a:r>
            <a:endParaRPr lang="pt-B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86446" y="2395831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PROFESSOR</a:t>
            </a:r>
            <a:endParaRPr lang="pt-B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1214422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</a:rPr>
              <a:t>DEPARTAMENTO</a:t>
            </a:r>
            <a:endParaRPr lang="pt-BR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4643446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2"/>
                </a:solidFill>
              </a:rPr>
              <a:t>ESTUDANTE</a:t>
            </a:r>
            <a:endParaRPr lang="pt-BR" sz="2400" b="1" dirty="0">
              <a:solidFill>
                <a:schemeClr val="accent2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90522" y="5338776"/>
            <a:ext cx="214314" cy="21431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357290" y="5338776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152633" y="5329251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2952739" y="5300676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 rot="5400000" flipH="1" flipV="1">
            <a:off x="732207" y="5142322"/>
            <a:ext cx="214314" cy="1785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5400000" flipH="1" flipV="1">
            <a:off x="1518025" y="5142321"/>
            <a:ext cx="214314" cy="1785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5400000" flipH="1" flipV="1">
            <a:off x="2303843" y="5142322"/>
            <a:ext cx="214314" cy="1785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 rot="18214545">
            <a:off x="-184200" y="57378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matricula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 rot="18214545">
            <a:off x="848646" y="5586572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821507" y="6072206"/>
            <a:ext cx="178593" cy="1428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rot="8700000" flipV="1">
            <a:off x="953489" y="6176783"/>
            <a:ext cx="178593" cy="1428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18214545">
            <a:off x="401084" y="6213327"/>
            <a:ext cx="59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nome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 rot="18214545">
            <a:off x="624973" y="6320561"/>
            <a:ext cx="91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sobrenome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 rot="18420031">
            <a:off x="1484576" y="5664329"/>
            <a:ext cx="928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err="1" smtClean="0"/>
              <a:t>endereco</a:t>
            </a:r>
            <a:endParaRPr lang="pt-BR" sz="1500" dirty="0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1500168" y="6143644"/>
            <a:ext cx="178593" cy="1428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rot="5400000" flipH="1" flipV="1">
            <a:off x="1607324" y="6260326"/>
            <a:ext cx="223838" cy="1333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rot="16200000" flipV="1">
            <a:off x="1768058" y="6304379"/>
            <a:ext cx="204790" cy="261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16200000" flipV="1">
            <a:off x="1965307" y="6108719"/>
            <a:ext cx="213520" cy="14208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 rot="18780054">
            <a:off x="863000" y="6379814"/>
            <a:ext cx="838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logradouro</a:t>
            </a:r>
            <a:endParaRPr lang="pt-BR" sz="1100" dirty="0"/>
          </a:p>
        </p:txBody>
      </p:sp>
      <p:sp>
        <p:nvSpPr>
          <p:cNvPr id="36" name="CaixaDeTexto 35"/>
          <p:cNvSpPr txBox="1"/>
          <p:nvPr/>
        </p:nvSpPr>
        <p:spPr>
          <a:xfrm rot="18780054">
            <a:off x="1170624" y="6471582"/>
            <a:ext cx="637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numero</a:t>
            </a:r>
            <a:endParaRPr lang="pt-BR" sz="1100" dirty="0"/>
          </a:p>
        </p:txBody>
      </p:sp>
      <p:sp>
        <p:nvSpPr>
          <p:cNvPr id="37" name="CaixaDeTexto 36"/>
          <p:cNvSpPr txBox="1"/>
          <p:nvPr/>
        </p:nvSpPr>
        <p:spPr>
          <a:xfrm rot="4840632">
            <a:off x="1655529" y="6468000"/>
            <a:ext cx="527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bairro</a:t>
            </a:r>
            <a:endParaRPr lang="pt-BR" sz="1100" dirty="0"/>
          </a:p>
        </p:txBody>
      </p:sp>
      <p:sp>
        <p:nvSpPr>
          <p:cNvPr id="38" name="CaixaDeTexto 37"/>
          <p:cNvSpPr txBox="1"/>
          <p:nvPr/>
        </p:nvSpPr>
        <p:spPr>
          <a:xfrm rot="3442746">
            <a:off x="1970481" y="6335560"/>
            <a:ext cx="576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cidade</a:t>
            </a:r>
            <a:endParaRPr lang="pt-BR" sz="1100" dirty="0"/>
          </a:p>
        </p:txBody>
      </p:sp>
      <p:cxnSp>
        <p:nvCxnSpPr>
          <p:cNvPr id="39" name="Conector reto 38"/>
          <p:cNvCxnSpPr/>
          <p:nvPr/>
        </p:nvCxnSpPr>
        <p:spPr>
          <a:xfrm rot="16200000" flipV="1">
            <a:off x="2115299" y="5965050"/>
            <a:ext cx="213520" cy="14208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 rot="3442746">
            <a:off x="2120473" y="6191891"/>
            <a:ext cx="576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estado</a:t>
            </a:r>
            <a:endParaRPr lang="pt-BR" sz="1100" dirty="0"/>
          </a:p>
        </p:txBody>
      </p:sp>
      <p:cxnSp>
        <p:nvCxnSpPr>
          <p:cNvPr id="41" name="Conector reto 40"/>
          <p:cNvCxnSpPr/>
          <p:nvPr/>
        </p:nvCxnSpPr>
        <p:spPr>
          <a:xfrm rot="16200000" flipV="1">
            <a:off x="2776527" y="5133985"/>
            <a:ext cx="223839" cy="20479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 rot="2691060">
            <a:off x="3001792" y="548227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sexo</a:t>
            </a:r>
            <a:endParaRPr lang="pt-BR" dirty="0"/>
          </a:p>
        </p:txBody>
      </p:sp>
      <p:sp>
        <p:nvSpPr>
          <p:cNvPr id="44" name="Elipse 43"/>
          <p:cNvSpPr/>
          <p:nvPr/>
        </p:nvSpPr>
        <p:spPr>
          <a:xfrm>
            <a:off x="571472" y="3786190"/>
            <a:ext cx="214314" cy="214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0100" y="3786190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616045" y="3829053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7" name="Conector reto 46"/>
          <p:cNvCxnSpPr/>
          <p:nvPr/>
        </p:nvCxnSpPr>
        <p:spPr>
          <a:xfrm rot="5400000" flipH="1" flipV="1">
            <a:off x="696489" y="3661173"/>
            <a:ext cx="214314" cy="1785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rot="5400000" flipH="1" flipV="1">
            <a:off x="1160835" y="3623073"/>
            <a:ext cx="214314" cy="1785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rot="5400000" flipH="1" flipV="1">
            <a:off x="1767255" y="3623074"/>
            <a:ext cx="214314" cy="1785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 rot="18214545">
            <a:off x="-29970" y="4028138"/>
            <a:ext cx="95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codigo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 rot="18214545">
            <a:off x="491456" y="4086374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 rot="18420031">
            <a:off x="1038087" y="4119210"/>
            <a:ext cx="8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err="1" smtClean="0"/>
              <a:t>creditos</a:t>
            </a:r>
            <a:endParaRPr lang="pt-BR" sz="1500" dirty="0"/>
          </a:p>
        </p:txBody>
      </p:sp>
      <p:sp>
        <p:nvSpPr>
          <p:cNvPr id="53" name="Elipse 52"/>
          <p:cNvSpPr/>
          <p:nvPr/>
        </p:nvSpPr>
        <p:spPr>
          <a:xfrm>
            <a:off x="1438253" y="795319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2205021" y="795319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000364" y="785794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reto 55"/>
          <p:cNvCxnSpPr/>
          <p:nvPr/>
        </p:nvCxnSpPr>
        <p:spPr>
          <a:xfrm rot="5400000" flipH="1" flipV="1">
            <a:off x="1279787" y="1008442"/>
            <a:ext cx="214314" cy="17859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rot="5400000" flipH="1" flipV="1">
            <a:off x="2065605" y="1008441"/>
            <a:ext cx="214314" cy="17859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rot="5400000" flipH="1" flipV="1">
            <a:off x="2851423" y="1008442"/>
            <a:ext cx="214314" cy="17859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 rot="18214545">
            <a:off x="1322668" y="241924"/>
            <a:ext cx="95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codigo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 rot="18214545">
            <a:off x="2139292" y="343022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 rot="18420031">
            <a:off x="2907852" y="237572"/>
            <a:ext cx="1113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err="1" smtClean="0"/>
              <a:t>localizacao</a:t>
            </a:r>
            <a:endParaRPr lang="pt-BR" sz="1500" dirty="0"/>
          </a:p>
        </p:txBody>
      </p:sp>
      <p:sp>
        <p:nvSpPr>
          <p:cNvPr id="62" name="Elipse 61"/>
          <p:cNvSpPr/>
          <p:nvPr/>
        </p:nvSpPr>
        <p:spPr>
          <a:xfrm>
            <a:off x="6153161" y="1980513"/>
            <a:ext cx="214314" cy="2143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6643702" y="1980513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7715272" y="1970988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5" name="Conector reto 64"/>
          <p:cNvCxnSpPr/>
          <p:nvPr/>
        </p:nvCxnSpPr>
        <p:spPr>
          <a:xfrm rot="5400000" flipH="1" flipV="1">
            <a:off x="5994695" y="2193636"/>
            <a:ext cx="214314" cy="1785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rot="5400000" flipH="1" flipV="1">
            <a:off x="6482967" y="2193635"/>
            <a:ext cx="214314" cy="1785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rot="5400000" flipH="1" flipV="1">
            <a:off x="7566331" y="2193636"/>
            <a:ext cx="214314" cy="1785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 rot="18214545">
            <a:off x="5990359" y="1662093"/>
            <a:ext cx="4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 rot="18214545">
            <a:off x="6559126" y="1528216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 rot="18420031">
            <a:off x="7701368" y="1494542"/>
            <a:ext cx="8626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contato</a:t>
            </a:r>
            <a:endParaRPr lang="pt-BR" sz="1500" dirty="0"/>
          </a:p>
        </p:txBody>
      </p:sp>
      <p:sp>
        <p:nvSpPr>
          <p:cNvPr id="71" name="Elipse 70"/>
          <p:cNvSpPr/>
          <p:nvPr/>
        </p:nvSpPr>
        <p:spPr>
          <a:xfrm>
            <a:off x="7137183" y="1980514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/>
          <p:cNvCxnSpPr/>
          <p:nvPr/>
        </p:nvCxnSpPr>
        <p:spPr>
          <a:xfrm rot="5400000" flipH="1" flipV="1">
            <a:off x="6976448" y="2193636"/>
            <a:ext cx="214314" cy="1785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 rot="18214545">
            <a:off x="7124045" y="1506261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cpf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 rot="18514502">
            <a:off x="8123469" y="1037551"/>
            <a:ext cx="714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(0..n)</a:t>
            </a:r>
            <a:endParaRPr lang="pt-BR" sz="1500" dirty="0"/>
          </a:p>
        </p:txBody>
      </p:sp>
      <p:sp>
        <p:nvSpPr>
          <p:cNvPr id="92" name="Losango 91"/>
          <p:cNvSpPr/>
          <p:nvPr/>
        </p:nvSpPr>
        <p:spPr>
          <a:xfrm>
            <a:off x="1142976" y="1928802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/>
          <p:cNvCxnSpPr>
            <a:stCxn id="92" idx="2"/>
          </p:cNvCxnSpPr>
          <p:nvPr/>
        </p:nvCxnSpPr>
        <p:spPr>
          <a:xfrm rot="5400000">
            <a:off x="1210842" y="2853924"/>
            <a:ext cx="714380" cy="7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stCxn id="6" idx="2"/>
            <a:endCxn id="92" idx="0"/>
          </p:cNvCxnSpPr>
          <p:nvPr/>
        </p:nvCxnSpPr>
        <p:spPr>
          <a:xfrm rot="5400000">
            <a:off x="1641702" y="1605990"/>
            <a:ext cx="252715" cy="39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/>
          <p:cNvSpPr txBox="1"/>
          <p:nvPr/>
        </p:nvSpPr>
        <p:spPr>
          <a:xfrm>
            <a:off x="1214414" y="209582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oferecida</a:t>
            </a:r>
            <a:endParaRPr lang="pt-BR" sz="1100" dirty="0"/>
          </a:p>
        </p:txBody>
      </p:sp>
      <p:sp>
        <p:nvSpPr>
          <p:cNvPr id="105" name="Losango 104"/>
          <p:cNvSpPr/>
          <p:nvPr/>
        </p:nvSpPr>
        <p:spPr>
          <a:xfrm>
            <a:off x="2000232" y="4214818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6" name="Conector reto 105"/>
          <p:cNvCxnSpPr>
            <a:endCxn id="105" idx="1"/>
          </p:cNvCxnSpPr>
          <p:nvPr/>
        </p:nvCxnSpPr>
        <p:spPr>
          <a:xfrm rot="5400000">
            <a:off x="1678761" y="3893347"/>
            <a:ext cx="928694" cy="28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>
            <a:stCxn id="105" idx="3"/>
          </p:cNvCxnSpPr>
          <p:nvPr/>
        </p:nvCxnSpPr>
        <p:spPr>
          <a:xfrm flipH="1" flipV="1">
            <a:off x="2786050" y="3571876"/>
            <a:ext cx="71438" cy="9286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1990707" y="4372311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 smtClean="0"/>
              <a:t>pre</a:t>
            </a:r>
            <a:r>
              <a:rPr lang="pt-BR" sz="1100" dirty="0" smtClean="0"/>
              <a:t> requisito</a:t>
            </a:r>
            <a:endParaRPr lang="pt-BR" sz="1100" dirty="0"/>
          </a:p>
        </p:txBody>
      </p:sp>
      <p:sp>
        <p:nvSpPr>
          <p:cNvPr id="116" name="Losango 115"/>
          <p:cNvSpPr/>
          <p:nvPr/>
        </p:nvSpPr>
        <p:spPr>
          <a:xfrm>
            <a:off x="4195759" y="500042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7" name="Conector reto 116"/>
          <p:cNvCxnSpPr>
            <a:stCxn id="116" idx="1"/>
            <a:endCxn id="6" idx="3"/>
          </p:cNvCxnSpPr>
          <p:nvPr/>
        </p:nvCxnSpPr>
        <p:spPr>
          <a:xfrm rot="10800000" flipV="1">
            <a:off x="3286117" y="785793"/>
            <a:ext cx="909643" cy="6594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116" idx="3"/>
            <a:endCxn id="5" idx="0"/>
          </p:cNvCxnSpPr>
          <p:nvPr/>
        </p:nvCxnSpPr>
        <p:spPr>
          <a:xfrm>
            <a:off x="5053015" y="785794"/>
            <a:ext cx="2055034" cy="16100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4391024" y="642918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aloca</a:t>
            </a:r>
            <a:endParaRPr lang="pt-BR" sz="1100" dirty="0"/>
          </a:p>
        </p:txBody>
      </p:sp>
      <p:sp>
        <p:nvSpPr>
          <p:cNvPr id="123" name="Losango 122"/>
          <p:cNvSpPr/>
          <p:nvPr/>
        </p:nvSpPr>
        <p:spPr>
          <a:xfrm>
            <a:off x="4143372" y="1500174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/>
          <p:cNvCxnSpPr>
            <a:stCxn id="123" idx="1"/>
            <a:endCxn id="6" idx="3"/>
          </p:cNvCxnSpPr>
          <p:nvPr/>
        </p:nvCxnSpPr>
        <p:spPr>
          <a:xfrm rot="10800000">
            <a:off x="3286116" y="1445256"/>
            <a:ext cx="857256" cy="340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>
            <a:stCxn id="123" idx="3"/>
            <a:endCxn id="5" idx="1"/>
          </p:cNvCxnSpPr>
          <p:nvPr/>
        </p:nvCxnSpPr>
        <p:spPr>
          <a:xfrm>
            <a:off x="5000628" y="1785926"/>
            <a:ext cx="785818" cy="8407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/>
          <p:cNvSpPr txBox="1"/>
          <p:nvPr/>
        </p:nvSpPr>
        <p:spPr>
          <a:xfrm>
            <a:off x="4286248" y="1643050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chefia</a:t>
            </a:r>
            <a:endParaRPr lang="pt-BR" sz="1100" dirty="0"/>
          </a:p>
        </p:txBody>
      </p:sp>
      <p:cxnSp>
        <p:nvCxnSpPr>
          <p:cNvPr id="131" name="Conector reto 130"/>
          <p:cNvCxnSpPr/>
          <p:nvPr/>
        </p:nvCxnSpPr>
        <p:spPr>
          <a:xfrm rot="5400000" flipH="1" flipV="1">
            <a:off x="7072328" y="2000242"/>
            <a:ext cx="857259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7286644" y="1142984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tem</a:t>
            </a:r>
            <a:endParaRPr lang="pt-BR" sz="110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4071934" y="35718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43" name="CaixaDeTexto 142"/>
          <p:cNvSpPr txBox="1"/>
          <p:nvPr/>
        </p:nvSpPr>
        <p:spPr>
          <a:xfrm>
            <a:off x="1785918" y="164305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sp>
        <p:nvSpPr>
          <p:cNvPr id="144" name="CaixaDeTexto 143"/>
          <p:cNvSpPr txBox="1"/>
          <p:nvPr/>
        </p:nvSpPr>
        <p:spPr>
          <a:xfrm>
            <a:off x="1071538" y="278605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cxnSp>
        <p:nvCxnSpPr>
          <p:cNvPr id="145" name="Conector reto 144"/>
          <p:cNvCxnSpPr/>
          <p:nvPr/>
        </p:nvCxnSpPr>
        <p:spPr>
          <a:xfrm rot="5400000">
            <a:off x="1146548" y="2782486"/>
            <a:ext cx="714380" cy="7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/>
          <p:cNvSpPr txBox="1"/>
          <p:nvPr/>
        </p:nvSpPr>
        <p:spPr>
          <a:xfrm>
            <a:off x="2786050" y="35718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51" name="CaixaDeTexto 150"/>
          <p:cNvSpPr txBox="1"/>
          <p:nvPr/>
        </p:nvSpPr>
        <p:spPr>
          <a:xfrm>
            <a:off x="2000232" y="35004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52" name="CaixaDeTexto 151"/>
          <p:cNvSpPr txBox="1"/>
          <p:nvPr/>
        </p:nvSpPr>
        <p:spPr>
          <a:xfrm rot="17408083">
            <a:off x="1804217" y="3875671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tem</a:t>
            </a:r>
            <a:endParaRPr lang="pt-BR" sz="1100" dirty="0"/>
          </a:p>
        </p:txBody>
      </p:sp>
      <p:sp>
        <p:nvSpPr>
          <p:cNvPr id="153" name="CaixaDeTexto 152"/>
          <p:cNvSpPr txBox="1"/>
          <p:nvPr/>
        </p:nvSpPr>
        <p:spPr>
          <a:xfrm rot="5400000">
            <a:off x="2731996" y="3976856"/>
            <a:ext cx="35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é</a:t>
            </a:r>
          </a:p>
        </p:txBody>
      </p:sp>
      <p:sp>
        <p:nvSpPr>
          <p:cNvPr id="154" name="CaixaDeTexto 153"/>
          <p:cNvSpPr txBox="1"/>
          <p:nvPr/>
        </p:nvSpPr>
        <p:spPr>
          <a:xfrm>
            <a:off x="7077093" y="210025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55" name="CaixaDeTexto 154"/>
          <p:cNvSpPr txBox="1"/>
          <p:nvPr/>
        </p:nvSpPr>
        <p:spPr>
          <a:xfrm>
            <a:off x="3238491" y="10594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cxnSp>
        <p:nvCxnSpPr>
          <p:cNvPr id="156" name="Conector reto 155"/>
          <p:cNvCxnSpPr/>
          <p:nvPr/>
        </p:nvCxnSpPr>
        <p:spPr>
          <a:xfrm>
            <a:off x="5000628" y="795319"/>
            <a:ext cx="2055034" cy="16100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/>
          <p:cNvSpPr txBox="1"/>
          <p:nvPr/>
        </p:nvSpPr>
        <p:spPr>
          <a:xfrm>
            <a:off x="5572132" y="214311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3286116" y="15001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cxnSp>
        <p:nvCxnSpPr>
          <p:cNvPr id="159" name="Conector reto 158"/>
          <p:cNvCxnSpPr/>
          <p:nvPr/>
        </p:nvCxnSpPr>
        <p:spPr>
          <a:xfrm rot="10800000">
            <a:off x="3286116" y="1497643"/>
            <a:ext cx="857256" cy="340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aixaDeTexto 159"/>
          <p:cNvSpPr txBox="1"/>
          <p:nvPr/>
        </p:nvSpPr>
        <p:spPr>
          <a:xfrm>
            <a:off x="7500958" y="17144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7500958" y="6429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cxnSp>
        <p:nvCxnSpPr>
          <p:cNvPr id="162" name="Conector reto 161"/>
          <p:cNvCxnSpPr/>
          <p:nvPr/>
        </p:nvCxnSpPr>
        <p:spPr>
          <a:xfrm rot="16200000" flipH="1">
            <a:off x="7358083" y="785793"/>
            <a:ext cx="28575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ipse 126"/>
          <p:cNvSpPr/>
          <p:nvPr/>
        </p:nvSpPr>
        <p:spPr>
          <a:xfrm>
            <a:off x="5929322" y="3857628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8" name="Conector reto 127"/>
          <p:cNvCxnSpPr/>
          <p:nvPr/>
        </p:nvCxnSpPr>
        <p:spPr>
          <a:xfrm>
            <a:off x="5500694" y="3500438"/>
            <a:ext cx="460014" cy="4286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/>
          <p:cNvSpPr txBox="1"/>
          <p:nvPr/>
        </p:nvSpPr>
        <p:spPr>
          <a:xfrm rot="20433215">
            <a:off x="6028226" y="3787753"/>
            <a:ext cx="923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semestre</a:t>
            </a:r>
            <a:endParaRPr lang="pt-BR" sz="1500" dirty="0"/>
          </a:p>
        </p:txBody>
      </p:sp>
      <p:sp>
        <p:nvSpPr>
          <p:cNvPr id="136" name="Elipse 135"/>
          <p:cNvSpPr/>
          <p:nvPr/>
        </p:nvSpPr>
        <p:spPr>
          <a:xfrm>
            <a:off x="5357818" y="4000504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4" name="Quadro 133"/>
          <p:cNvSpPr/>
          <p:nvPr/>
        </p:nvSpPr>
        <p:spPr>
          <a:xfrm rot="2750514">
            <a:off x="7247297" y="1032199"/>
            <a:ext cx="500066" cy="500066"/>
          </a:xfrm>
          <a:prstGeom prst="fram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Quadro 134"/>
          <p:cNvSpPr/>
          <p:nvPr/>
        </p:nvSpPr>
        <p:spPr>
          <a:xfrm>
            <a:off x="5572132" y="71414"/>
            <a:ext cx="2714644" cy="571504"/>
          </a:xfrm>
          <a:prstGeom prst="fram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>
                    <a:lumMod val="50000"/>
                  </a:schemeClr>
                </a:solidFill>
              </a:rPr>
              <a:t>AVALIAÇÃO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0" y="658100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latin typeface="Verdana" pitchFamily="34" charset="0"/>
                <a:ea typeface="Verdana" pitchFamily="34" charset="0"/>
              </a:rPr>
              <a:t>CEFET MG –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profa</a:t>
            </a:r>
            <a:r>
              <a:rPr lang="pt-BR" sz="1000" dirty="0" smtClean="0">
                <a:latin typeface="Verdana" pitchFamily="34" charset="0"/>
                <a:ea typeface="Verdana" pitchFamily="34" charset="0"/>
              </a:rPr>
              <a:t>. Rosana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Massahud</a:t>
            </a:r>
            <a:endParaRPr lang="pt-BR" sz="1000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172" name="Conector reto 171"/>
          <p:cNvCxnSpPr/>
          <p:nvPr/>
        </p:nvCxnSpPr>
        <p:spPr>
          <a:xfrm rot="16200000" flipH="1">
            <a:off x="7307281" y="785793"/>
            <a:ext cx="28575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aixaDeTexto 180"/>
          <p:cNvSpPr txBox="1"/>
          <p:nvPr/>
        </p:nvSpPr>
        <p:spPr>
          <a:xfrm>
            <a:off x="5786446" y="5357826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LIVRO_TEXTO</a:t>
            </a:r>
            <a:endParaRPr lang="pt-BR" sz="2400" b="1" dirty="0">
              <a:solidFill>
                <a:srgbClr val="00B050"/>
              </a:solidFill>
            </a:endParaRPr>
          </a:p>
        </p:txBody>
      </p:sp>
      <p:cxnSp>
        <p:nvCxnSpPr>
          <p:cNvPr id="182" name="Conector reto 181"/>
          <p:cNvCxnSpPr>
            <a:stCxn id="181" idx="0"/>
            <a:endCxn id="199" idx="2"/>
          </p:cNvCxnSpPr>
          <p:nvPr/>
        </p:nvCxnSpPr>
        <p:spPr>
          <a:xfrm rot="16200000" flipV="1">
            <a:off x="5768587" y="4018363"/>
            <a:ext cx="571504" cy="21074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aixaDeTexto 184"/>
          <p:cNvSpPr txBox="1"/>
          <p:nvPr/>
        </p:nvSpPr>
        <p:spPr>
          <a:xfrm>
            <a:off x="7072330" y="278605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1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86" name="CaixaDeTexto 185"/>
          <p:cNvSpPr txBox="1"/>
          <p:nvPr/>
        </p:nvSpPr>
        <p:spPr>
          <a:xfrm>
            <a:off x="7072330" y="50599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87" name="CaixaDeTexto 186"/>
          <p:cNvSpPr txBox="1"/>
          <p:nvPr/>
        </p:nvSpPr>
        <p:spPr>
          <a:xfrm>
            <a:off x="5786446" y="32861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80" name="Retângulo 179"/>
          <p:cNvSpPr/>
          <p:nvPr/>
        </p:nvSpPr>
        <p:spPr>
          <a:xfrm>
            <a:off x="3428992" y="3000372"/>
            <a:ext cx="207170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3" name="Losango 182"/>
          <p:cNvSpPr/>
          <p:nvPr/>
        </p:nvSpPr>
        <p:spPr>
          <a:xfrm>
            <a:off x="3500430" y="3071810"/>
            <a:ext cx="1857388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CaixaDeTexto 183"/>
          <p:cNvSpPr txBox="1"/>
          <p:nvPr/>
        </p:nvSpPr>
        <p:spPr>
          <a:xfrm>
            <a:off x="4000496" y="321468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TURMA</a:t>
            </a:r>
            <a:endParaRPr lang="pt-BR" dirty="0"/>
          </a:p>
        </p:txBody>
      </p:sp>
      <p:sp>
        <p:nvSpPr>
          <p:cNvPr id="191" name="Losango 190"/>
          <p:cNvSpPr/>
          <p:nvPr/>
        </p:nvSpPr>
        <p:spPr>
          <a:xfrm>
            <a:off x="6357950" y="3000372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CaixaDeTexto 191"/>
          <p:cNvSpPr txBox="1"/>
          <p:nvPr/>
        </p:nvSpPr>
        <p:spPr>
          <a:xfrm>
            <a:off x="6429388" y="316739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leciona</a:t>
            </a:r>
            <a:endParaRPr lang="pt-BR" sz="1100" dirty="0"/>
          </a:p>
        </p:txBody>
      </p:sp>
      <p:cxnSp>
        <p:nvCxnSpPr>
          <p:cNvPr id="193" name="Conector reto 192"/>
          <p:cNvCxnSpPr>
            <a:stCxn id="180" idx="3"/>
            <a:endCxn id="191" idx="1"/>
          </p:cNvCxnSpPr>
          <p:nvPr/>
        </p:nvCxnSpPr>
        <p:spPr>
          <a:xfrm flipV="1">
            <a:off x="5500694" y="3286124"/>
            <a:ext cx="857256" cy="35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to 195"/>
          <p:cNvCxnSpPr>
            <a:stCxn id="191" idx="3"/>
          </p:cNvCxnSpPr>
          <p:nvPr/>
        </p:nvCxnSpPr>
        <p:spPr>
          <a:xfrm flipV="1">
            <a:off x="7215206" y="2857496"/>
            <a:ext cx="357191" cy="428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Losango 198"/>
          <p:cNvSpPr/>
          <p:nvPr/>
        </p:nvSpPr>
        <p:spPr>
          <a:xfrm>
            <a:off x="4572000" y="4214818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0" name="CaixaDeTexto 199"/>
          <p:cNvSpPr txBox="1"/>
          <p:nvPr/>
        </p:nvSpPr>
        <p:spPr>
          <a:xfrm>
            <a:off x="4643438" y="4381836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tem</a:t>
            </a:r>
            <a:endParaRPr lang="pt-BR" sz="1100" dirty="0"/>
          </a:p>
        </p:txBody>
      </p:sp>
      <p:cxnSp>
        <p:nvCxnSpPr>
          <p:cNvPr id="202" name="Conector reto 201"/>
          <p:cNvCxnSpPr>
            <a:stCxn id="199" idx="0"/>
          </p:cNvCxnSpPr>
          <p:nvPr/>
        </p:nvCxnSpPr>
        <p:spPr>
          <a:xfrm rot="5400000" flipH="1" flipV="1">
            <a:off x="4714876" y="3929066"/>
            <a:ext cx="57150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/>
          <p:cNvCxnSpPr>
            <a:stCxn id="210" idx="2"/>
            <a:endCxn id="7" idx="3"/>
          </p:cNvCxnSpPr>
          <p:nvPr/>
        </p:nvCxnSpPr>
        <p:spPr>
          <a:xfrm rot="5400000">
            <a:off x="3385014" y="4187358"/>
            <a:ext cx="230833" cy="1143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Losango 209"/>
          <p:cNvSpPr/>
          <p:nvPr/>
        </p:nvSpPr>
        <p:spPr>
          <a:xfrm>
            <a:off x="3643306" y="4071942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1" name="CaixaDeTexto 210"/>
          <p:cNvSpPr txBox="1"/>
          <p:nvPr/>
        </p:nvSpPr>
        <p:spPr>
          <a:xfrm>
            <a:off x="3786182" y="421481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matricula</a:t>
            </a:r>
            <a:endParaRPr lang="pt-BR" sz="1100" dirty="0"/>
          </a:p>
        </p:txBody>
      </p:sp>
      <p:cxnSp>
        <p:nvCxnSpPr>
          <p:cNvPr id="213" name="Conector reto 212"/>
          <p:cNvCxnSpPr>
            <a:stCxn id="180" idx="2"/>
            <a:endCxn id="210" idx="0"/>
          </p:cNvCxnSpPr>
          <p:nvPr/>
        </p:nvCxnSpPr>
        <p:spPr>
          <a:xfrm rot="5400000">
            <a:off x="4054075" y="3661174"/>
            <a:ext cx="428628" cy="39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Losango 215"/>
          <p:cNvSpPr/>
          <p:nvPr/>
        </p:nvSpPr>
        <p:spPr>
          <a:xfrm>
            <a:off x="2857488" y="2000240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CaixaDeTexto 216"/>
          <p:cNvSpPr txBox="1"/>
          <p:nvPr/>
        </p:nvSpPr>
        <p:spPr>
          <a:xfrm>
            <a:off x="3143240" y="2143116"/>
            <a:ext cx="285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é</a:t>
            </a:r>
            <a:endParaRPr lang="pt-BR" sz="1100" dirty="0"/>
          </a:p>
        </p:txBody>
      </p:sp>
      <p:cxnSp>
        <p:nvCxnSpPr>
          <p:cNvPr id="218" name="Conector reto 217"/>
          <p:cNvCxnSpPr>
            <a:stCxn id="216" idx="1"/>
          </p:cNvCxnSpPr>
          <p:nvPr/>
        </p:nvCxnSpPr>
        <p:spPr>
          <a:xfrm rot="10800000" flipV="1">
            <a:off x="2143108" y="2285992"/>
            <a:ext cx="714380" cy="857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>
            <a:stCxn id="216" idx="3"/>
            <a:endCxn id="180" idx="0"/>
          </p:cNvCxnSpPr>
          <p:nvPr/>
        </p:nvCxnSpPr>
        <p:spPr>
          <a:xfrm>
            <a:off x="3714744" y="2285992"/>
            <a:ext cx="750099" cy="714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Elipse 224"/>
          <p:cNvSpPr/>
          <p:nvPr/>
        </p:nvSpPr>
        <p:spPr>
          <a:xfrm>
            <a:off x="4214810" y="4929198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6" name="Conector reto 225"/>
          <p:cNvCxnSpPr>
            <a:stCxn id="225" idx="0"/>
          </p:cNvCxnSpPr>
          <p:nvPr/>
        </p:nvCxnSpPr>
        <p:spPr>
          <a:xfrm rot="16200000" flipV="1">
            <a:off x="4089794" y="4697024"/>
            <a:ext cx="357190" cy="1071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aixaDeTexto 228"/>
          <p:cNvSpPr txBox="1"/>
          <p:nvPr/>
        </p:nvSpPr>
        <p:spPr>
          <a:xfrm rot="20433215">
            <a:off x="4180348" y="5089574"/>
            <a:ext cx="5896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nota</a:t>
            </a:r>
            <a:endParaRPr lang="pt-BR" sz="1500" dirty="0"/>
          </a:p>
        </p:txBody>
      </p:sp>
      <p:sp>
        <p:nvSpPr>
          <p:cNvPr id="230" name="CaixaDeTexto 229"/>
          <p:cNvSpPr txBox="1"/>
          <p:nvPr/>
        </p:nvSpPr>
        <p:spPr>
          <a:xfrm>
            <a:off x="2928926" y="45005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231" name="CaixaDeTexto 230"/>
          <p:cNvSpPr txBox="1"/>
          <p:nvPr/>
        </p:nvSpPr>
        <p:spPr>
          <a:xfrm>
            <a:off x="2000232" y="27146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sp>
        <p:nvSpPr>
          <p:cNvPr id="236" name="CaixaDeTexto 235"/>
          <p:cNvSpPr txBox="1"/>
          <p:nvPr/>
        </p:nvSpPr>
        <p:spPr>
          <a:xfrm>
            <a:off x="4357686" y="264318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cxnSp>
        <p:nvCxnSpPr>
          <p:cNvPr id="238" name="Conector reto 237"/>
          <p:cNvCxnSpPr>
            <a:endCxn id="136" idx="1"/>
          </p:cNvCxnSpPr>
          <p:nvPr/>
        </p:nvCxnSpPr>
        <p:spPr>
          <a:xfrm rot="16200000" flipH="1">
            <a:off x="5036347" y="3679033"/>
            <a:ext cx="388576" cy="31713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aixaDeTexto 239"/>
          <p:cNvSpPr txBox="1"/>
          <p:nvPr/>
        </p:nvSpPr>
        <p:spPr>
          <a:xfrm rot="20433215">
            <a:off x="5385285" y="4073504"/>
            <a:ext cx="923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ano</a:t>
            </a:r>
            <a:endParaRPr lang="pt-BR" sz="1500" dirty="0"/>
          </a:p>
        </p:txBody>
      </p:sp>
      <p:sp>
        <p:nvSpPr>
          <p:cNvPr id="241" name="Elipse 240"/>
          <p:cNvSpPr/>
          <p:nvPr/>
        </p:nvSpPr>
        <p:spPr>
          <a:xfrm>
            <a:off x="4857752" y="2428868"/>
            <a:ext cx="214314" cy="214314"/>
          </a:xfrm>
          <a:prstGeom prst="ellipse">
            <a:avLst/>
          </a:prstGeom>
          <a:solidFill>
            <a:schemeClr val="tx2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42" name="Conector reto 241"/>
          <p:cNvCxnSpPr>
            <a:endCxn id="241" idx="4"/>
          </p:cNvCxnSpPr>
          <p:nvPr/>
        </p:nvCxnSpPr>
        <p:spPr>
          <a:xfrm rot="5400000" flipH="1" flipV="1">
            <a:off x="4732735" y="2768199"/>
            <a:ext cx="357190" cy="10715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CaixaDeTexto 244"/>
          <p:cNvSpPr txBox="1"/>
          <p:nvPr/>
        </p:nvSpPr>
        <p:spPr>
          <a:xfrm rot="20433215">
            <a:off x="4313714" y="2216116"/>
            <a:ext cx="923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código</a:t>
            </a:r>
            <a:endParaRPr lang="pt-BR" sz="1500" dirty="0"/>
          </a:p>
        </p:txBody>
      </p:sp>
      <p:sp>
        <p:nvSpPr>
          <p:cNvPr id="248" name="CaixaDeTexto 247"/>
          <p:cNvSpPr txBox="1"/>
          <p:nvPr/>
        </p:nvSpPr>
        <p:spPr>
          <a:xfrm>
            <a:off x="4714876" y="35718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1438"/>
            <a:ext cx="4929190" cy="714356"/>
          </a:xfrm>
        </p:spPr>
        <p:txBody>
          <a:bodyPr>
            <a:normAutofit fontScale="90000"/>
          </a:bodyPr>
          <a:lstStyle/>
          <a:p>
            <a:pPr algn="l"/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Processo de Projeto de </a:t>
            </a:r>
            <a:b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</a:br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Banco de Dados</a:t>
            </a:r>
          </a:p>
        </p:txBody>
      </p:sp>
      <p:sp>
        <p:nvSpPr>
          <p:cNvPr id="5" name="Nuvem 4"/>
          <p:cNvSpPr/>
          <p:nvPr/>
        </p:nvSpPr>
        <p:spPr>
          <a:xfrm>
            <a:off x="5905502" y="71414"/>
            <a:ext cx="1714512" cy="928694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inimundo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ector de seta reta 6"/>
          <p:cNvCxnSpPr>
            <a:stCxn id="5" idx="1"/>
            <a:endCxn id="8" idx="0"/>
          </p:cNvCxnSpPr>
          <p:nvPr/>
        </p:nvCxnSpPr>
        <p:spPr>
          <a:xfrm rot="5400000">
            <a:off x="6583669" y="1178208"/>
            <a:ext cx="3581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119816" y="1357298"/>
            <a:ext cx="1285884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Levantamento e Análise de requisitos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34064" y="2214554"/>
            <a:ext cx="1857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solidFill>
                  <a:schemeClr val="accent2"/>
                </a:solidFill>
              </a:rPr>
              <a:t>Requisitos de Dados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10"/>
          <p:cNvCxnSpPr>
            <a:stCxn id="8" idx="2"/>
            <a:endCxn id="10" idx="0"/>
          </p:cNvCxnSpPr>
          <p:nvPr/>
        </p:nvCxnSpPr>
        <p:spPr>
          <a:xfrm rot="5400000">
            <a:off x="6655601" y="2107397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2"/>
            <a:endCxn id="28" idx="0"/>
          </p:cNvCxnSpPr>
          <p:nvPr/>
        </p:nvCxnSpPr>
        <p:spPr>
          <a:xfrm rot="16200000" flipH="1">
            <a:off x="6642161" y="2658316"/>
            <a:ext cx="248339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76861" y="3428206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>
                <a:solidFill>
                  <a:schemeClr val="accent2"/>
                </a:solidFill>
              </a:rPr>
              <a:t>Esquema Conceitual</a:t>
            </a:r>
            <a:br>
              <a:rPr lang="pt-BR" sz="1500" b="1" dirty="0" smtClean="0">
                <a:solidFill>
                  <a:schemeClr val="accent2"/>
                </a:solidFill>
              </a:rPr>
            </a:br>
            <a:r>
              <a:rPr lang="pt-BR" sz="1500" b="1" dirty="0" smtClean="0">
                <a:solidFill>
                  <a:schemeClr val="accent2"/>
                </a:solidFill>
              </a:rPr>
              <a:t>Modelo de dados de alto nível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25" name="Conector de seta reta 24"/>
          <p:cNvCxnSpPr>
            <a:stCxn id="28" idx="2"/>
            <a:endCxn id="24" idx="0"/>
          </p:cNvCxnSpPr>
          <p:nvPr/>
        </p:nvCxnSpPr>
        <p:spPr>
          <a:xfrm rot="5400000">
            <a:off x="6663142" y="3321446"/>
            <a:ext cx="21352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Quadro 27"/>
          <p:cNvSpPr/>
          <p:nvPr/>
        </p:nvSpPr>
        <p:spPr>
          <a:xfrm>
            <a:off x="5734051" y="2786058"/>
            <a:ext cx="2071702" cy="428628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chemeClr val="tx1"/>
                </a:solidFill>
              </a:rPr>
              <a:t>PROJETO CONCEITUAL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486399" y="4286256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PROJETO LÓGICO (MAPAMENTO </a:t>
            </a:r>
            <a:br>
              <a:rPr lang="pt-BR" sz="1200" dirty="0" smtClean="0">
                <a:solidFill>
                  <a:schemeClr val="tx1"/>
                </a:solidFill>
              </a:rPr>
            </a:br>
            <a:r>
              <a:rPr lang="pt-BR" sz="1200" dirty="0" smtClean="0">
                <a:solidFill>
                  <a:schemeClr val="tx1"/>
                </a:solidFill>
              </a:rPr>
              <a:t>DO MODELO DE DADOS)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de seta reta 34"/>
          <p:cNvCxnSpPr>
            <a:stCxn id="24" idx="2"/>
            <a:endCxn id="34" idx="0"/>
          </p:cNvCxnSpPr>
          <p:nvPr/>
        </p:nvCxnSpPr>
        <p:spPr>
          <a:xfrm rot="16200000" flipH="1">
            <a:off x="6619066" y="4133039"/>
            <a:ext cx="304052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386386" y="4927610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Lógico</a:t>
            </a:r>
            <a:br>
              <a:rPr lang="pt-BR" sz="1200" b="1" dirty="0" smtClean="0"/>
            </a:br>
            <a:r>
              <a:rPr lang="pt-BR" sz="1200" b="1" dirty="0" smtClean="0"/>
              <a:t>(Em um modelo de dados de um SGBD específico)</a:t>
            </a:r>
            <a:endParaRPr lang="pt-BR" sz="1200" b="1" dirty="0"/>
          </a:p>
        </p:txBody>
      </p:sp>
      <p:cxnSp>
        <p:nvCxnSpPr>
          <p:cNvPr id="41" name="Conector de seta reta 40"/>
          <p:cNvCxnSpPr>
            <a:stCxn id="34" idx="2"/>
            <a:endCxn id="40" idx="0"/>
          </p:cNvCxnSpPr>
          <p:nvPr/>
        </p:nvCxnSpPr>
        <p:spPr>
          <a:xfrm rot="16200000" flipH="1">
            <a:off x="6633773" y="4781956"/>
            <a:ext cx="284164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486399" y="5786454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FÍSICO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43" name="Conector de seta reta 42"/>
          <p:cNvCxnSpPr>
            <a:stCxn id="40" idx="2"/>
            <a:endCxn id="42" idx="0"/>
          </p:cNvCxnSpPr>
          <p:nvPr/>
        </p:nvCxnSpPr>
        <p:spPr>
          <a:xfrm rot="5400000">
            <a:off x="6669599" y="5676625"/>
            <a:ext cx="212513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86386" y="6438149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Interno</a:t>
            </a:r>
            <a:endParaRPr lang="pt-BR" sz="1200" b="1" dirty="0"/>
          </a:p>
        </p:txBody>
      </p:sp>
      <p:cxnSp>
        <p:nvCxnSpPr>
          <p:cNvPr id="46" name="Conector de seta reta 45"/>
          <p:cNvCxnSpPr>
            <a:stCxn id="42" idx="2"/>
            <a:endCxn id="45" idx="0"/>
          </p:cNvCxnSpPr>
          <p:nvPr/>
        </p:nvCxnSpPr>
        <p:spPr>
          <a:xfrm rot="16200000" flipH="1">
            <a:off x="6628603" y="6287324"/>
            <a:ext cx="294505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814618" y="228599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Requisitos Funcionais</a:t>
            </a:r>
            <a:endParaRPr lang="pt-BR" sz="1200" b="1" dirty="0"/>
          </a:p>
        </p:txBody>
      </p:sp>
      <p:cxnSp>
        <p:nvCxnSpPr>
          <p:cNvPr id="50" name="Conector de seta reta 49"/>
          <p:cNvCxnSpPr>
            <a:stCxn id="8" idx="1"/>
            <a:endCxn id="48" idx="0"/>
          </p:cNvCxnSpPr>
          <p:nvPr/>
        </p:nvCxnSpPr>
        <p:spPr>
          <a:xfrm rot="10800000" flipV="1">
            <a:off x="3707594" y="1678768"/>
            <a:ext cx="2412223" cy="6072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2867006" y="2857496"/>
            <a:ext cx="1685937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ANÁLISE FUNCIONAL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55" name="Conector de seta reta 54"/>
          <p:cNvCxnSpPr>
            <a:stCxn id="48" idx="2"/>
            <a:endCxn id="54" idx="0"/>
          </p:cNvCxnSpPr>
          <p:nvPr/>
        </p:nvCxnSpPr>
        <p:spPr>
          <a:xfrm rot="16200000" flipH="1">
            <a:off x="3561532" y="2709052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2314552" y="3509191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Especificação de </a:t>
            </a:r>
            <a:br>
              <a:rPr lang="pt-BR" sz="1200" b="1" dirty="0" smtClean="0"/>
            </a:br>
            <a:r>
              <a:rPr lang="pt-BR" sz="1200" b="1" dirty="0" smtClean="0"/>
              <a:t>Transação de alto nível</a:t>
            </a:r>
            <a:endParaRPr lang="pt-BR" sz="1200" b="1" dirty="0"/>
          </a:p>
        </p:txBody>
      </p:sp>
      <p:cxnSp>
        <p:nvCxnSpPr>
          <p:cNvPr id="57" name="Conector de seta reta 56"/>
          <p:cNvCxnSpPr>
            <a:stCxn id="54" idx="2"/>
            <a:endCxn id="56" idx="0"/>
          </p:cNvCxnSpPr>
          <p:nvPr/>
        </p:nvCxnSpPr>
        <p:spPr>
          <a:xfrm rot="5400000">
            <a:off x="3561532" y="3360747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34" idx="1"/>
          </p:cNvCxnSpPr>
          <p:nvPr/>
        </p:nvCxnSpPr>
        <p:spPr>
          <a:xfrm rot="10800000">
            <a:off x="1214415" y="4442347"/>
            <a:ext cx="4271985" cy="2250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719367" y="4857760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DO PROGRAMA DE APLICAÇÃO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68" name="Conector de seta reta 67"/>
          <p:cNvCxnSpPr>
            <a:stCxn id="56" idx="2"/>
            <a:endCxn id="67" idx="0"/>
          </p:cNvCxnSpPr>
          <p:nvPr/>
        </p:nvCxnSpPr>
        <p:spPr>
          <a:xfrm rot="5400000">
            <a:off x="3262951" y="4413118"/>
            <a:ext cx="886904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rot="16200000" flipH="1">
            <a:off x="3814750" y="4143380"/>
            <a:ext cx="1857388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2714605" y="5715016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IMPLEMENTAÇÃO </a:t>
            </a:r>
            <a:br>
              <a:rPr lang="pt-BR" sz="1300" dirty="0" smtClean="0">
                <a:solidFill>
                  <a:schemeClr val="tx1"/>
                </a:solidFill>
              </a:rPr>
            </a:br>
            <a:r>
              <a:rPr lang="pt-BR" sz="1300" dirty="0" smtClean="0">
                <a:solidFill>
                  <a:schemeClr val="tx1"/>
                </a:solidFill>
              </a:rPr>
              <a:t>DA TRANSAÇÃO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73"/>
          <p:cNvCxnSpPr>
            <a:stCxn id="67" idx="2"/>
            <a:endCxn id="73" idx="0"/>
          </p:cNvCxnSpPr>
          <p:nvPr/>
        </p:nvCxnSpPr>
        <p:spPr>
          <a:xfrm rot="5400000">
            <a:off x="3452798" y="5462602"/>
            <a:ext cx="500066" cy="4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2690791" y="6324921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Programa de Aplicação</a:t>
            </a:r>
            <a:endParaRPr lang="pt-BR" sz="1200" b="1" dirty="0"/>
          </a:p>
        </p:txBody>
      </p:sp>
      <p:cxnSp>
        <p:nvCxnSpPr>
          <p:cNvPr id="77" name="Conector de seta reta 76"/>
          <p:cNvCxnSpPr>
            <a:stCxn id="73" idx="2"/>
            <a:endCxn id="76" idx="0"/>
          </p:cNvCxnSpPr>
          <p:nvPr/>
        </p:nvCxnSpPr>
        <p:spPr>
          <a:xfrm rot="5400000">
            <a:off x="3569330" y="6193800"/>
            <a:ext cx="252715" cy="9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5400000" flipH="1" flipV="1">
            <a:off x="1064387" y="4107661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rot="16200000" flipH="1" flipV="1">
            <a:off x="1065181" y="4754572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1314420" y="3844357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/>
                </a:solidFill>
              </a:rPr>
              <a:t>Independente de SGBD</a:t>
            </a:r>
            <a:endParaRPr lang="pt-BR" sz="1600" b="1" dirty="0">
              <a:solidFill>
                <a:schemeClr val="accent2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1314420" y="4487299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SGBD específico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0" y="658100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latin typeface="Verdana" pitchFamily="34" charset="0"/>
                <a:ea typeface="Verdana" pitchFamily="34" charset="0"/>
              </a:rPr>
              <a:t>CEFET MG –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profa</a:t>
            </a:r>
            <a:r>
              <a:rPr lang="pt-BR" sz="1000" dirty="0" smtClean="0">
                <a:latin typeface="Verdana" pitchFamily="34" charset="0"/>
                <a:ea typeface="Verdana" pitchFamily="34" charset="0"/>
              </a:rPr>
              <a:t>. Rosana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Massahud</a:t>
            </a:r>
            <a:endParaRPr lang="pt-BR" sz="1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3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1438"/>
            <a:ext cx="4929190" cy="714356"/>
          </a:xfrm>
        </p:spPr>
        <p:txBody>
          <a:bodyPr>
            <a:normAutofit fontScale="90000"/>
          </a:bodyPr>
          <a:lstStyle/>
          <a:p>
            <a:pPr algn="l"/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Processo de Projeto de </a:t>
            </a:r>
            <a:b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</a:br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Banco de Dados</a:t>
            </a:r>
          </a:p>
        </p:txBody>
      </p:sp>
      <p:sp>
        <p:nvSpPr>
          <p:cNvPr id="5" name="Nuvem 4"/>
          <p:cNvSpPr/>
          <p:nvPr/>
        </p:nvSpPr>
        <p:spPr>
          <a:xfrm>
            <a:off x="5905502" y="71414"/>
            <a:ext cx="1714512" cy="928694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inimundo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ector de seta reta 6"/>
          <p:cNvCxnSpPr>
            <a:stCxn id="5" idx="1"/>
            <a:endCxn id="8" idx="0"/>
          </p:cNvCxnSpPr>
          <p:nvPr/>
        </p:nvCxnSpPr>
        <p:spPr>
          <a:xfrm rot="5400000">
            <a:off x="6583669" y="1178208"/>
            <a:ext cx="3581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119816" y="1357298"/>
            <a:ext cx="1285884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Levantamento e Análise de requisitos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34064" y="2214554"/>
            <a:ext cx="1857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solidFill>
                  <a:schemeClr val="accent2"/>
                </a:solidFill>
              </a:rPr>
              <a:t>Requisitos de Dados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10"/>
          <p:cNvCxnSpPr>
            <a:stCxn id="8" idx="2"/>
            <a:endCxn id="10" idx="0"/>
          </p:cNvCxnSpPr>
          <p:nvPr/>
        </p:nvCxnSpPr>
        <p:spPr>
          <a:xfrm rot="5400000">
            <a:off x="6655601" y="2107397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2"/>
            <a:endCxn id="28" idx="0"/>
          </p:cNvCxnSpPr>
          <p:nvPr/>
        </p:nvCxnSpPr>
        <p:spPr>
          <a:xfrm rot="16200000" flipH="1">
            <a:off x="6642161" y="2658316"/>
            <a:ext cx="248339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76861" y="3428206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>
                <a:solidFill>
                  <a:schemeClr val="accent2"/>
                </a:solidFill>
              </a:rPr>
              <a:t>Esquema Conceitual</a:t>
            </a:r>
            <a:br>
              <a:rPr lang="pt-BR" sz="1500" b="1" dirty="0" smtClean="0">
                <a:solidFill>
                  <a:schemeClr val="accent2"/>
                </a:solidFill>
              </a:rPr>
            </a:br>
            <a:r>
              <a:rPr lang="pt-BR" sz="1500" b="1" dirty="0" smtClean="0">
                <a:solidFill>
                  <a:schemeClr val="accent2"/>
                </a:solidFill>
              </a:rPr>
              <a:t>Modelo de dados de alto nível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25" name="Conector de seta reta 24"/>
          <p:cNvCxnSpPr>
            <a:stCxn id="28" idx="2"/>
            <a:endCxn id="24" idx="0"/>
          </p:cNvCxnSpPr>
          <p:nvPr/>
        </p:nvCxnSpPr>
        <p:spPr>
          <a:xfrm rot="5400000">
            <a:off x="6663142" y="3321446"/>
            <a:ext cx="21352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Quadro 27"/>
          <p:cNvSpPr/>
          <p:nvPr/>
        </p:nvSpPr>
        <p:spPr>
          <a:xfrm>
            <a:off x="5734051" y="2786058"/>
            <a:ext cx="2071702" cy="428628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chemeClr val="tx1"/>
                </a:solidFill>
              </a:rPr>
              <a:t>PROJETO CONCEITUAL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486399" y="4286256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PROJETO LÓGICO (MAPAMENTO </a:t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smtClean="0">
                <a:solidFill>
                  <a:schemeClr val="tx1"/>
                </a:solidFill>
              </a:rPr>
              <a:t>DO MODELO DE DADOS)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35" name="Conector de seta reta 34"/>
          <p:cNvCxnSpPr>
            <a:stCxn id="24" idx="2"/>
            <a:endCxn id="34" idx="0"/>
          </p:cNvCxnSpPr>
          <p:nvPr/>
        </p:nvCxnSpPr>
        <p:spPr>
          <a:xfrm rot="16200000" flipH="1">
            <a:off x="6619066" y="4133039"/>
            <a:ext cx="304052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386386" y="4927610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Lógico</a:t>
            </a:r>
            <a:br>
              <a:rPr lang="pt-BR" sz="1200" b="1" dirty="0" smtClean="0"/>
            </a:br>
            <a:r>
              <a:rPr lang="pt-BR" sz="1200" b="1" dirty="0" smtClean="0"/>
              <a:t>(Em um modelo de dados de um SGBD específico)</a:t>
            </a:r>
            <a:endParaRPr lang="pt-BR" sz="1200" b="1" dirty="0"/>
          </a:p>
        </p:txBody>
      </p:sp>
      <p:cxnSp>
        <p:nvCxnSpPr>
          <p:cNvPr id="41" name="Conector de seta reta 40"/>
          <p:cNvCxnSpPr>
            <a:stCxn id="34" idx="2"/>
            <a:endCxn id="40" idx="0"/>
          </p:cNvCxnSpPr>
          <p:nvPr/>
        </p:nvCxnSpPr>
        <p:spPr>
          <a:xfrm rot="16200000" flipH="1">
            <a:off x="6633773" y="4781956"/>
            <a:ext cx="284164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486399" y="5786454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FÍSICO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43" name="Conector de seta reta 42"/>
          <p:cNvCxnSpPr>
            <a:stCxn id="40" idx="2"/>
            <a:endCxn id="42" idx="0"/>
          </p:cNvCxnSpPr>
          <p:nvPr/>
        </p:nvCxnSpPr>
        <p:spPr>
          <a:xfrm rot="5400000">
            <a:off x="6669599" y="5676625"/>
            <a:ext cx="212513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86386" y="6438149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Interno</a:t>
            </a:r>
            <a:endParaRPr lang="pt-BR" sz="1200" b="1" dirty="0"/>
          </a:p>
        </p:txBody>
      </p:sp>
      <p:cxnSp>
        <p:nvCxnSpPr>
          <p:cNvPr id="46" name="Conector de seta reta 45"/>
          <p:cNvCxnSpPr>
            <a:stCxn id="42" idx="2"/>
            <a:endCxn id="45" idx="0"/>
          </p:cNvCxnSpPr>
          <p:nvPr/>
        </p:nvCxnSpPr>
        <p:spPr>
          <a:xfrm rot="16200000" flipH="1">
            <a:off x="6628603" y="6287324"/>
            <a:ext cx="294505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814618" y="228599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Requisitos Funcionais</a:t>
            </a:r>
            <a:endParaRPr lang="pt-BR" sz="1200" b="1" dirty="0"/>
          </a:p>
        </p:txBody>
      </p:sp>
      <p:cxnSp>
        <p:nvCxnSpPr>
          <p:cNvPr id="50" name="Conector de seta reta 49"/>
          <p:cNvCxnSpPr>
            <a:stCxn id="8" idx="1"/>
            <a:endCxn id="48" idx="0"/>
          </p:cNvCxnSpPr>
          <p:nvPr/>
        </p:nvCxnSpPr>
        <p:spPr>
          <a:xfrm rot="10800000" flipV="1">
            <a:off x="3707594" y="1678768"/>
            <a:ext cx="2412223" cy="6072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2867006" y="2857496"/>
            <a:ext cx="1685937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ANÁLISE FUNCIONAL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55" name="Conector de seta reta 54"/>
          <p:cNvCxnSpPr>
            <a:stCxn id="48" idx="2"/>
            <a:endCxn id="54" idx="0"/>
          </p:cNvCxnSpPr>
          <p:nvPr/>
        </p:nvCxnSpPr>
        <p:spPr>
          <a:xfrm rot="16200000" flipH="1">
            <a:off x="3561532" y="2709052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2314552" y="3509191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Especificação de </a:t>
            </a:r>
            <a:br>
              <a:rPr lang="pt-BR" sz="1200" b="1" dirty="0" smtClean="0"/>
            </a:br>
            <a:r>
              <a:rPr lang="pt-BR" sz="1200" b="1" dirty="0" smtClean="0"/>
              <a:t>Transação de alto nível</a:t>
            </a:r>
            <a:endParaRPr lang="pt-BR" sz="1200" b="1" dirty="0"/>
          </a:p>
        </p:txBody>
      </p:sp>
      <p:cxnSp>
        <p:nvCxnSpPr>
          <p:cNvPr id="57" name="Conector de seta reta 56"/>
          <p:cNvCxnSpPr>
            <a:stCxn id="54" idx="2"/>
            <a:endCxn id="56" idx="0"/>
          </p:cNvCxnSpPr>
          <p:nvPr/>
        </p:nvCxnSpPr>
        <p:spPr>
          <a:xfrm rot="5400000">
            <a:off x="3561532" y="3360747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34" idx="1"/>
          </p:cNvCxnSpPr>
          <p:nvPr/>
        </p:nvCxnSpPr>
        <p:spPr>
          <a:xfrm rot="10800000">
            <a:off x="1214415" y="4442347"/>
            <a:ext cx="4271985" cy="2250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719367" y="4857760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DO PROGRAMA DE APLICAÇÃO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68" name="Conector de seta reta 67"/>
          <p:cNvCxnSpPr>
            <a:stCxn id="56" idx="2"/>
            <a:endCxn id="67" idx="0"/>
          </p:cNvCxnSpPr>
          <p:nvPr/>
        </p:nvCxnSpPr>
        <p:spPr>
          <a:xfrm rot="5400000">
            <a:off x="3262951" y="4413118"/>
            <a:ext cx="886904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rot="16200000" flipH="1">
            <a:off x="3814750" y="4143380"/>
            <a:ext cx="1857388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2714605" y="5715016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IMPLEMENTAÇÃO </a:t>
            </a:r>
            <a:br>
              <a:rPr lang="pt-BR" sz="1300" dirty="0" smtClean="0">
                <a:solidFill>
                  <a:schemeClr val="tx1"/>
                </a:solidFill>
              </a:rPr>
            </a:br>
            <a:r>
              <a:rPr lang="pt-BR" sz="1300" dirty="0" smtClean="0">
                <a:solidFill>
                  <a:schemeClr val="tx1"/>
                </a:solidFill>
              </a:rPr>
              <a:t>DA TRANSAÇÃO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73"/>
          <p:cNvCxnSpPr>
            <a:stCxn id="67" idx="2"/>
            <a:endCxn id="73" idx="0"/>
          </p:cNvCxnSpPr>
          <p:nvPr/>
        </p:nvCxnSpPr>
        <p:spPr>
          <a:xfrm rot="5400000">
            <a:off x="3452798" y="5462602"/>
            <a:ext cx="500066" cy="4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2690791" y="6324921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Programa de Aplicação</a:t>
            </a:r>
            <a:endParaRPr lang="pt-BR" sz="1200" b="1" dirty="0"/>
          </a:p>
        </p:txBody>
      </p:sp>
      <p:cxnSp>
        <p:nvCxnSpPr>
          <p:cNvPr id="77" name="Conector de seta reta 76"/>
          <p:cNvCxnSpPr>
            <a:stCxn id="73" idx="2"/>
            <a:endCxn id="76" idx="0"/>
          </p:cNvCxnSpPr>
          <p:nvPr/>
        </p:nvCxnSpPr>
        <p:spPr>
          <a:xfrm rot="5400000">
            <a:off x="3569330" y="6193800"/>
            <a:ext cx="252715" cy="9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5400000" flipH="1" flipV="1">
            <a:off x="1064387" y="4107661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rot="16200000" flipH="1" flipV="1">
            <a:off x="1065181" y="4754572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1314420" y="3844357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/>
                </a:solidFill>
              </a:rPr>
              <a:t>Independente de SGBD</a:t>
            </a:r>
            <a:endParaRPr lang="pt-BR" sz="1600" b="1" dirty="0">
              <a:solidFill>
                <a:schemeClr val="accent2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1314420" y="4487299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SGBD específico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0" y="658100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latin typeface="Verdana" pitchFamily="34" charset="0"/>
                <a:ea typeface="Verdana" pitchFamily="34" charset="0"/>
              </a:rPr>
              <a:t>CEFET MG –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profa</a:t>
            </a:r>
            <a:r>
              <a:rPr lang="pt-BR" sz="1000" dirty="0" smtClean="0">
                <a:latin typeface="Verdana" pitchFamily="34" charset="0"/>
                <a:ea typeface="Verdana" pitchFamily="34" charset="0"/>
              </a:rPr>
              <a:t>. Rosana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Massahud</a:t>
            </a:r>
            <a:endParaRPr lang="pt-BR" sz="1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38821" y="2786058"/>
            <a:ext cx="207170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chemeClr val="tx1"/>
                </a:solidFill>
              </a:rPr>
              <a:t>PROJETO CONCEITUAL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44" name="Quadro 43"/>
          <p:cNvSpPr/>
          <p:nvPr/>
        </p:nvSpPr>
        <p:spPr>
          <a:xfrm>
            <a:off x="5500694" y="4295781"/>
            <a:ext cx="2571768" cy="357190"/>
          </a:xfrm>
          <a:prstGeom prst="fram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PROJETO LÓGICO (MAPEAMENTO DO MODELO DE DADOS)</a:t>
            </a:r>
            <a:endParaRPr lang="pt-BR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9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29180" cy="51115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Modelo Relacional para o projeto Universidade</a:t>
            </a:r>
            <a:endParaRPr lang="pt-BR" sz="20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00034" y="3500438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Livro_texto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titulo, editora)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Espaço Reservado para Conteúdo 2"/>
          <p:cNvSpPr txBox="1">
            <a:spLocks/>
          </p:cNvSpPr>
          <p:nvPr/>
        </p:nvSpPr>
        <p:spPr>
          <a:xfrm>
            <a:off x="500034" y="1428736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Estudante (</a:t>
            </a:r>
            <a:r>
              <a:rPr kumimoji="0" lang="pt-BR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matricula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nome, sobrenome, logradouro, numero, bairro, cidade estado, sexo)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Espaço Reservado para Conteúdo 2"/>
          <p:cNvSpPr txBox="1">
            <a:spLocks/>
          </p:cNvSpPr>
          <p:nvPr/>
        </p:nvSpPr>
        <p:spPr>
          <a:xfrm>
            <a:off x="500034" y="4143380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Avaliação ( 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dataHora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nota,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comentario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idProfessor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FK-Professor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Espaço Reservado para Conteúdo 2"/>
          <p:cNvSpPr txBox="1">
            <a:spLocks/>
          </p:cNvSpPr>
          <p:nvPr/>
        </p:nvSpPr>
        <p:spPr>
          <a:xfrm>
            <a:off x="500034" y="928670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Departamento (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codigoDept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nomeDept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localizacao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idProfessorChefe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FK-Professor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)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Espaço Reservado para Conteúdo 2"/>
          <p:cNvSpPr txBox="1">
            <a:spLocks/>
          </p:cNvSpPr>
          <p:nvPr/>
        </p:nvSpPr>
        <p:spPr>
          <a:xfrm>
            <a:off x="500034" y="2500306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 (</a:t>
            </a:r>
            <a:r>
              <a:rPr kumimoji="0" lang="pt-BR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nome,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cpf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codigoDept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FK-Departamento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Espaço Reservado para Conteúdo 2"/>
          <p:cNvSpPr txBox="1">
            <a:spLocks/>
          </p:cNvSpPr>
          <p:nvPr/>
        </p:nvSpPr>
        <p:spPr>
          <a:xfrm>
            <a:off x="485804" y="1928802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Disciplina (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codigoDisc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nomeDisc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creditos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codigoDept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Departamento) 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6" name="Espaço Reservado para Conteúdo 2"/>
          <p:cNvSpPr txBox="1">
            <a:spLocks/>
          </p:cNvSpPr>
          <p:nvPr/>
        </p:nvSpPr>
        <p:spPr>
          <a:xfrm>
            <a:off x="404810" y="4857760"/>
            <a:ext cx="8739190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600" dirty="0" err="1" smtClean="0"/>
              <a:t>Estudante_Turma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pt-BR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matricula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Estudante),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codigoTurma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(FK – 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Turma), 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nota, turma 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8" name="Espaço Reservado para Conteúdo 2"/>
          <p:cNvSpPr txBox="1">
            <a:spLocks/>
          </p:cNvSpPr>
          <p:nvPr/>
        </p:nvSpPr>
        <p:spPr>
          <a:xfrm>
            <a:off x="500034" y="5429264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Pre_requisito_disciplina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codigoDisc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Disciplina), 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codDiscPreRequisito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Disciplina)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Espaço Reservado para Conteúdo 2"/>
          <p:cNvSpPr txBox="1">
            <a:spLocks/>
          </p:cNvSpPr>
          <p:nvPr/>
        </p:nvSpPr>
        <p:spPr>
          <a:xfrm>
            <a:off x="500034" y="6072206"/>
            <a:ext cx="8291512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600" dirty="0" err="1" smtClean="0"/>
              <a:t>Turma</a:t>
            </a:r>
            <a:r>
              <a:rPr lang="pt-BR" sz="1600" dirty="0" err="1" smtClean="0"/>
              <a:t>_livro_texto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codigoTurma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FK-Turma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pt-BR" sz="16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(FK – 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Livro) 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034" y="2928934"/>
            <a:ext cx="8291512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600" dirty="0" smtClean="0"/>
              <a:t>Turma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codigoTurma</a:t>
            </a:r>
            <a:r>
              <a:rPr lang="pt-BR" sz="1600" dirty="0" smtClean="0"/>
              <a:t>, </a:t>
            </a:r>
            <a:r>
              <a:rPr kumimoji="0" lang="pt-BR" sz="16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codigoDisc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(FK – Disciplina), </a:t>
            </a:r>
            <a:r>
              <a:rPr kumimoji="0" lang="pt-BR" sz="16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idProfesso</a:t>
            </a:r>
            <a:r>
              <a:rPr kumimoji="0" lang="pt-BR" sz="16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Professor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semestre, ano)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1438"/>
            <a:ext cx="4929190" cy="714356"/>
          </a:xfrm>
        </p:spPr>
        <p:txBody>
          <a:bodyPr>
            <a:normAutofit fontScale="90000"/>
          </a:bodyPr>
          <a:lstStyle/>
          <a:p>
            <a:pPr algn="l"/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Processo de Projeto de </a:t>
            </a:r>
            <a:b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</a:br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Banco de Dados</a:t>
            </a:r>
          </a:p>
        </p:txBody>
      </p:sp>
      <p:sp>
        <p:nvSpPr>
          <p:cNvPr id="5" name="Nuvem 4"/>
          <p:cNvSpPr/>
          <p:nvPr/>
        </p:nvSpPr>
        <p:spPr>
          <a:xfrm>
            <a:off x="5905502" y="71414"/>
            <a:ext cx="1714512" cy="928694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inimundo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ector de seta reta 6"/>
          <p:cNvCxnSpPr>
            <a:stCxn id="5" idx="1"/>
            <a:endCxn id="8" idx="0"/>
          </p:cNvCxnSpPr>
          <p:nvPr/>
        </p:nvCxnSpPr>
        <p:spPr>
          <a:xfrm rot="5400000">
            <a:off x="6583669" y="1178208"/>
            <a:ext cx="3581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119816" y="1357298"/>
            <a:ext cx="1285884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Levantamento e Análise de requisitos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34064" y="2214554"/>
            <a:ext cx="1857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solidFill>
                  <a:schemeClr val="accent2"/>
                </a:solidFill>
              </a:rPr>
              <a:t>Requisitos de Dados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10"/>
          <p:cNvCxnSpPr>
            <a:stCxn id="8" idx="2"/>
            <a:endCxn id="10" idx="0"/>
          </p:cNvCxnSpPr>
          <p:nvPr/>
        </p:nvCxnSpPr>
        <p:spPr>
          <a:xfrm rot="5400000">
            <a:off x="6655601" y="2107397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2"/>
            <a:endCxn id="39" idx="0"/>
          </p:cNvCxnSpPr>
          <p:nvPr/>
        </p:nvCxnSpPr>
        <p:spPr>
          <a:xfrm rot="16200000" flipH="1">
            <a:off x="6644546" y="2655931"/>
            <a:ext cx="248339" cy="11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76861" y="3428206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>
                <a:solidFill>
                  <a:schemeClr val="accent2"/>
                </a:solidFill>
              </a:rPr>
              <a:t>Esquema Conceitual</a:t>
            </a:r>
            <a:br>
              <a:rPr lang="pt-BR" sz="1500" b="1" dirty="0" smtClean="0">
                <a:solidFill>
                  <a:schemeClr val="accent2"/>
                </a:solidFill>
              </a:rPr>
            </a:br>
            <a:r>
              <a:rPr lang="pt-BR" sz="1500" b="1" dirty="0" smtClean="0">
                <a:solidFill>
                  <a:schemeClr val="accent2"/>
                </a:solidFill>
              </a:rPr>
              <a:t>Modelo de dados de alto nível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25" name="Conector de seta reta 24"/>
          <p:cNvCxnSpPr>
            <a:stCxn id="39" idx="2"/>
            <a:endCxn id="24" idx="0"/>
          </p:cNvCxnSpPr>
          <p:nvPr/>
        </p:nvCxnSpPr>
        <p:spPr>
          <a:xfrm rot="5400000">
            <a:off x="6665527" y="3319061"/>
            <a:ext cx="213520" cy="47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24" idx="2"/>
          </p:cNvCxnSpPr>
          <p:nvPr/>
        </p:nvCxnSpPr>
        <p:spPr>
          <a:xfrm rot="16200000" flipH="1">
            <a:off x="6619066" y="4133039"/>
            <a:ext cx="304052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386386" y="4927610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Lógico</a:t>
            </a:r>
            <a:br>
              <a:rPr lang="pt-BR" sz="1200" b="1" dirty="0" smtClean="0"/>
            </a:br>
            <a:r>
              <a:rPr lang="pt-BR" sz="1200" b="1" dirty="0" smtClean="0"/>
              <a:t>(Em um modelo de dados de um SGBD específico)</a:t>
            </a:r>
            <a:endParaRPr lang="pt-BR" sz="1200" b="1" dirty="0"/>
          </a:p>
        </p:txBody>
      </p:sp>
      <p:cxnSp>
        <p:nvCxnSpPr>
          <p:cNvPr id="41" name="Conector de seta reta 40"/>
          <p:cNvCxnSpPr>
            <a:endCxn id="40" idx="0"/>
          </p:cNvCxnSpPr>
          <p:nvPr/>
        </p:nvCxnSpPr>
        <p:spPr>
          <a:xfrm rot="16200000" flipH="1">
            <a:off x="6633773" y="4781956"/>
            <a:ext cx="284164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486399" y="5786454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FÍSICO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43" name="Conector de seta reta 42"/>
          <p:cNvCxnSpPr>
            <a:stCxn id="40" idx="2"/>
            <a:endCxn id="42" idx="0"/>
          </p:cNvCxnSpPr>
          <p:nvPr/>
        </p:nvCxnSpPr>
        <p:spPr>
          <a:xfrm rot="5400000">
            <a:off x="6669599" y="5676625"/>
            <a:ext cx="212513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86386" y="6438149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Interno</a:t>
            </a:r>
            <a:endParaRPr lang="pt-BR" sz="1200" b="1" dirty="0"/>
          </a:p>
        </p:txBody>
      </p:sp>
      <p:cxnSp>
        <p:nvCxnSpPr>
          <p:cNvPr id="46" name="Conector de seta reta 45"/>
          <p:cNvCxnSpPr>
            <a:stCxn id="42" idx="2"/>
            <a:endCxn id="45" idx="0"/>
          </p:cNvCxnSpPr>
          <p:nvPr/>
        </p:nvCxnSpPr>
        <p:spPr>
          <a:xfrm rot="16200000" flipH="1">
            <a:off x="6628603" y="6287324"/>
            <a:ext cx="294505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814618" y="228599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Requisitos Funcionais</a:t>
            </a:r>
            <a:endParaRPr lang="pt-BR" sz="1200" b="1" dirty="0"/>
          </a:p>
        </p:txBody>
      </p:sp>
      <p:cxnSp>
        <p:nvCxnSpPr>
          <p:cNvPr id="50" name="Conector de seta reta 49"/>
          <p:cNvCxnSpPr>
            <a:stCxn id="8" idx="1"/>
            <a:endCxn id="48" idx="0"/>
          </p:cNvCxnSpPr>
          <p:nvPr/>
        </p:nvCxnSpPr>
        <p:spPr>
          <a:xfrm rot="10800000" flipV="1">
            <a:off x="3707594" y="1678768"/>
            <a:ext cx="2412223" cy="6072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2867006" y="2857496"/>
            <a:ext cx="1685937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ANÁLISE FUNCIONAL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55" name="Conector de seta reta 54"/>
          <p:cNvCxnSpPr>
            <a:stCxn id="48" idx="2"/>
            <a:endCxn id="54" idx="0"/>
          </p:cNvCxnSpPr>
          <p:nvPr/>
        </p:nvCxnSpPr>
        <p:spPr>
          <a:xfrm rot="16200000" flipH="1">
            <a:off x="3561532" y="2709052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2314552" y="3509191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Especificação de </a:t>
            </a:r>
            <a:br>
              <a:rPr lang="pt-BR" sz="1200" b="1" dirty="0" smtClean="0"/>
            </a:br>
            <a:r>
              <a:rPr lang="pt-BR" sz="1200" b="1" dirty="0" smtClean="0"/>
              <a:t>Transação de alto nível</a:t>
            </a:r>
            <a:endParaRPr lang="pt-BR" sz="1200" b="1" dirty="0"/>
          </a:p>
        </p:txBody>
      </p:sp>
      <p:cxnSp>
        <p:nvCxnSpPr>
          <p:cNvPr id="57" name="Conector de seta reta 56"/>
          <p:cNvCxnSpPr>
            <a:stCxn id="54" idx="2"/>
            <a:endCxn id="56" idx="0"/>
          </p:cNvCxnSpPr>
          <p:nvPr/>
        </p:nvCxnSpPr>
        <p:spPr>
          <a:xfrm rot="5400000">
            <a:off x="3561532" y="3360747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rot="10800000">
            <a:off x="1214415" y="4442347"/>
            <a:ext cx="4271985" cy="2250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719367" y="4857760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DO PROGRAMA DE APLICAÇÃO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68" name="Conector de seta reta 67"/>
          <p:cNvCxnSpPr>
            <a:stCxn id="56" idx="2"/>
            <a:endCxn id="67" idx="0"/>
          </p:cNvCxnSpPr>
          <p:nvPr/>
        </p:nvCxnSpPr>
        <p:spPr>
          <a:xfrm rot="5400000">
            <a:off x="3262951" y="4413118"/>
            <a:ext cx="886904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rot="16200000" flipH="1">
            <a:off x="3814750" y="4143380"/>
            <a:ext cx="1857388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2714605" y="5715016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IMPLEMENTAÇÃO </a:t>
            </a:r>
            <a:br>
              <a:rPr lang="pt-BR" sz="1300" dirty="0" smtClean="0">
                <a:solidFill>
                  <a:schemeClr val="tx1"/>
                </a:solidFill>
              </a:rPr>
            </a:br>
            <a:r>
              <a:rPr lang="pt-BR" sz="1300" dirty="0" smtClean="0">
                <a:solidFill>
                  <a:schemeClr val="tx1"/>
                </a:solidFill>
              </a:rPr>
              <a:t>DA TRANSAÇÃO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73"/>
          <p:cNvCxnSpPr>
            <a:stCxn id="67" idx="2"/>
            <a:endCxn id="73" idx="0"/>
          </p:cNvCxnSpPr>
          <p:nvPr/>
        </p:nvCxnSpPr>
        <p:spPr>
          <a:xfrm rot="5400000">
            <a:off x="3452798" y="5462602"/>
            <a:ext cx="500066" cy="4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2690791" y="6324921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Programa de Aplicação</a:t>
            </a:r>
            <a:endParaRPr lang="pt-BR" sz="1200" b="1" dirty="0"/>
          </a:p>
        </p:txBody>
      </p:sp>
      <p:cxnSp>
        <p:nvCxnSpPr>
          <p:cNvPr id="77" name="Conector de seta reta 76"/>
          <p:cNvCxnSpPr>
            <a:stCxn id="73" idx="2"/>
            <a:endCxn id="76" idx="0"/>
          </p:cNvCxnSpPr>
          <p:nvPr/>
        </p:nvCxnSpPr>
        <p:spPr>
          <a:xfrm rot="5400000">
            <a:off x="3569330" y="6193800"/>
            <a:ext cx="252715" cy="9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5400000" flipH="1" flipV="1">
            <a:off x="1064387" y="4107661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rot="16200000" flipH="1" flipV="1">
            <a:off x="1065181" y="4754572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1314420" y="3844357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/>
                </a:solidFill>
              </a:rPr>
              <a:t>Independente de SGBD</a:t>
            </a:r>
            <a:endParaRPr lang="pt-BR" sz="1600" b="1" dirty="0">
              <a:solidFill>
                <a:schemeClr val="accent2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1314420" y="4487299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SGBD específico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0" y="658100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latin typeface="Verdana" pitchFamily="34" charset="0"/>
                <a:ea typeface="Verdana" pitchFamily="34" charset="0"/>
              </a:rPr>
              <a:t>CEFET MG –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profa</a:t>
            </a:r>
            <a:r>
              <a:rPr lang="pt-BR" sz="1000" dirty="0" smtClean="0">
                <a:latin typeface="Verdana" pitchFamily="34" charset="0"/>
                <a:ea typeface="Verdana" pitchFamily="34" charset="0"/>
              </a:rPr>
              <a:t>. Rosana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Massahud</a:t>
            </a:r>
            <a:endParaRPr lang="pt-BR" sz="1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38821" y="2786058"/>
            <a:ext cx="207170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</a:rPr>
              <a:t>PROJETO CONCEITUAL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53" name="Quadro 52"/>
          <p:cNvSpPr/>
          <p:nvPr/>
        </p:nvSpPr>
        <p:spPr>
          <a:xfrm>
            <a:off x="5500694" y="5786454"/>
            <a:ext cx="2571768" cy="357190"/>
          </a:xfrm>
          <a:prstGeom prst="fram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PROJETO FÍSICO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5500694" y="4286256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PROJETO LÓGICO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9" name="Quadro 58"/>
          <p:cNvSpPr/>
          <p:nvPr/>
        </p:nvSpPr>
        <p:spPr>
          <a:xfrm>
            <a:off x="5500694" y="4286256"/>
            <a:ext cx="2571768" cy="357190"/>
          </a:xfrm>
          <a:prstGeom prst="fram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PROJETO LÓGICO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3" grpId="0" animBg="1"/>
      <p:bldP spid="5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534</Words>
  <Application>Microsoft Office PowerPoint</Application>
  <PresentationFormat>Apresentação na tela (4:3)</PresentationFormat>
  <Paragraphs>216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MINICURSO SQL Criação, manutenção e controle em Banco de Dados -- MySQL --</vt:lpstr>
      <vt:lpstr>Processo de Projeto de  Banco de Dados</vt:lpstr>
      <vt:lpstr>Slide 3</vt:lpstr>
      <vt:lpstr>Slide 4</vt:lpstr>
      <vt:lpstr>Processo de Projeto de  Banco de Dados</vt:lpstr>
      <vt:lpstr>Processo de Projeto de  Banco de Dados</vt:lpstr>
      <vt:lpstr>Modelo Relacional para o projeto Universidade</vt:lpstr>
      <vt:lpstr>Processo de Projeto de  Banco de Dados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Rosana</dc:creator>
  <cp:lastModifiedBy>Rosana</cp:lastModifiedBy>
  <cp:revision>6</cp:revision>
  <dcterms:created xsi:type="dcterms:W3CDTF">2021-12-05T09:46:09Z</dcterms:created>
  <dcterms:modified xsi:type="dcterms:W3CDTF">2021-12-07T03:17:15Z</dcterms:modified>
</cp:coreProperties>
</file>