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FFDD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0F06-907F-42B6-9FC0-93FCE9DDC2CF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F2EF-31EB-40B0-BC42-D4280636815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3143271"/>
          </a:xfrm>
          <a:noFill/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latin typeface="Bahnschrift Condensed" pitchFamily="34" charset="0"/>
              </a:rPr>
              <a:t>MINICURSO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6000" b="1" dirty="0" smtClean="0">
                <a:solidFill>
                  <a:srgbClr val="0070C0"/>
                </a:solidFill>
                <a:latin typeface="Bahnschrift" pitchFamily="34" charset="0"/>
              </a:rPr>
              <a:t>SQL</a:t>
            </a:r>
            <a:r>
              <a:rPr lang="pt-BR" b="1" dirty="0" smtClean="0">
                <a:solidFill>
                  <a:srgbClr val="0070C0"/>
                </a:solidFill>
                <a:latin typeface="Bahnschrift" pitchFamily="34" charset="0"/>
              </a:rPr>
              <a:t/>
            </a:r>
            <a:br>
              <a:rPr lang="pt-BR" b="1" dirty="0" smtClean="0">
                <a:solidFill>
                  <a:srgbClr val="0070C0"/>
                </a:solidFill>
                <a:latin typeface="Bahnschrift" pitchFamily="34" charset="0"/>
              </a:rPr>
            </a:br>
            <a:r>
              <a:rPr lang="pt-BR" b="1" dirty="0" smtClean="0">
                <a:solidFill>
                  <a:srgbClr val="0070C0"/>
                </a:solidFill>
                <a:latin typeface="Bahnschrift" pitchFamily="34" charset="0"/>
              </a:rPr>
              <a:t>Criação, manutenção e controle em Banco de Dados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0070C0"/>
                </a:solidFill>
              </a:rPr>
              <a:t>-- </a:t>
            </a:r>
            <a:r>
              <a:rPr lang="pt-BR" dirty="0" err="1" smtClean="0">
                <a:solidFill>
                  <a:srgbClr val="0070C0"/>
                </a:solidFill>
              </a:rPr>
              <a:t>MySQL</a:t>
            </a:r>
            <a:r>
              <a:rPr lang="pt-BR" dirty="0" smtClean="0">
                <a:solidFill>
                  <a:srgbClr val="0070C0"/>
                </a:solidFill>
              </a:rPr>
              <a:t> --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429132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rgbClr val="C49500"/>
                </a:solidFill>
              </a:rPr>
              <a:t>CEFET MG – </a:t>
            </a:r>
            <a:r>
              <a:rPr lang="pt-BR" i="1" dirty="0" smtClean="0">
                <a:solidFill>
                  <a:srgbClr val="C49500"/>
                </a:solidFill>
              </a:rPr>
              <a:t>Campus</a:t>
            </a:r>
            <a:r>
              <a:rPr lang="pt-BR" dirty="0" smtClean="0">
                <a:solidFill>
                  <a:srgbClr val="C49500"/>
                </a:solidFill>
              </a:rPr>
              <a:t> Nepomuceno</a:t>
            </a:r>
          </a:p>
          <a:p>
            <a:r>
              <a:rPr lang="pt-BR" dirty="0" err="1" smtClean="0">
                <a:solidFill>
                  <a:srgbClr val="C49500"/>
                </a:solidFill>
              </a:rPr>
              <a:t>Profa</a:t>
            </a:r>
            <a:r>
              <a:rPr lang="pt-BR" dirty="0" smtClean="0">
                <a:solidFill>
                  <a:srgbClr val="C49500"/>
                </a:solidFill>
              </a:rPr>
              <a:t>. Rosana </a:t>
            </a:r>
            <a:r>
              <a:rPr lang="pt-BR" dirty="0" err="1" smtClean="0">
                <a:solidFill>
                  <a:srgbClr val="C49500"/>
                </a:solidFill>
              </a:rPr>
              <a:t>Massahud</a:t>
            </a:r>
            <a:endParaRPr lang="pt-BR" dirty="0" smtClean="0">
              <a:solidFill>
                <a:srgbClr val="C49500"/>
              </a:solidFill>
            </a:endParaRPr>
          </a:p>
          <a:p>
            <a:r>
              <a:rPr lang="pt-BR" dirty="0" smtClean="0">
                <a:solidFill>
                  <a:srgbClr val="C49500"/>
                </a:solidFill>
              </a:rPr>
              <a:t>Dez/2021</a:t>
            </a:r>
            <a:endParaRPr lang="pt-BR" dirty="0">
              <a:solidFill>
                <a:srgbClr val="C495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28" idx="0"/>
          </p:cNvCxnSpPr>
          <p:nvPr/>
        </p:nvCxnSpPr>
        <p:spPr>
          <a:xfrm rot="16200000" flipH="1">
            <a:off x="6642161" y="2658316"/>
            <a:ext cx="248339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28" idx="2"/>
            <a:endCxn id="24" idx="0"/>
          </p:cNvCxnSpPr>
          <p:nvPr/>
        </p:nvCxnSpPr>
        <p:spPr>
          <a:xfrm rot="5400000">
            <a:off x="6663142" y="3321446"/>
            <a:ext cx="213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o 27"/>
          <p:cNvSpPr/>
          <p:nvPr/>
        </p:nvSpPr>
        <p:spPr>
          <a:xfrm>
            <a:off x="5734051" y="2786058"/>
            <a:ext cx="2071702" cy="4286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86399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PROJETO LÓGICO (MAPAMENTO </a:t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DO MODELO DE DADOS)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24" idx="2"/>
            <a:endCxn id="34" idx="0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stCxn id="34" idx="2"/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34" idx="1"/>
          </p:cNvCxnSpPr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43240" y="3409950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DISCIPLINA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86446" y="2395831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PROFESSOR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1214422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DEPARTAMENTO</a:t>
            </a:r>
            <a:endParaRPr lang="pt-BR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643446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2"/>
                </a:solidFill>
              </a:rPr>
              <a:t>ESTUDANTE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90522" y="5338776"/>
            <a:ext cx="214314" cy="2143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357290" y="5338776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152633" y="5329251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952739" y="5300676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rot="5400000" flipH="1" flipV="1">
            <a:off x="732207" y="5142322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 flipH="1" flipV="1">
            <a:off x="1518025" y="5142321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5400000" flipH="1" flipV="1">
            <a:off x="2303843" y="5142322"/>
            <a:ext cx="214314" cy="1785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 rot="18214545">
            <a:off x="-184200" y="57378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matricula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rot="18214545">
            <a:off x="848646" y="5586572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821507" y="6072206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rot="8700000" flipV="1">
            <a:off x="953489" y="6176783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8214545">
            <a:off x="401084" y="6213327"/>
            <a:ext cx="59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 rot="18214545">
            <a:off x="624973" y="6320561"/>
            <a:ext cx="9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sobrenome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 rot="18420031">
            <a:off x="1484576" y="5664329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endereco</a:t>
            </a:r>
            <a:endParaRPr lang="pt-BR" sz="1500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500168" y="6143644"/>
            <a:ext cx="178593" cy="142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5400000" flipH="1" flipV="1">
            <a:off x="1607324" y="6260326"/>
            <a:ext cx="223838" cy="1333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 flipV="1">
            <a:off x="1768058" y="6304379"/>
            <a:ext cx="204790" cy="261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1965307" y="6108719"/>
            <a:ext cx="213520" cy="1420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 rot="18780054">
            <a:off x="863000" y="6379814"/>
            <a:ext cx="838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logradouro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 rot="18780054">
            <a:off x="1170624" y="6471582"/>
            <a:ext cx="637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numero</a:t>
            </a:r>
            <a:endParaRPr lang="pt-BR" sz="1100" dirty="0"/>
          </a:p>
        </p:txBody>
      </p:sp>
      <p:sp>
        <p:nvSpPr>
          <p:cNvPr id="37" name="CaixaDeTexto 36"/>
          <p:cNvSpPr txBox="1"/>
          <p:nvPr/>
        </p:nvSpPr>
        <p:spPr>
          <a:xfrm rot="4840632">
            <a:off x="1655529" y="6468000"/>
            <a:ext cx="527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bairro</a:t>
            </a:r>
            <a:endParaRPr lang="pt-BR" sz="1100" dirty="0"/>
          </a:p>
        </p:txBody>
      </p:sp>
      <p:sp>
        <p:nvSpPr>
          <p:cNvPr id="38" name="CaixaDeTexto 37"/>
          <p:cNvSpPr txBox="1"/>
          <p:nvPr/>
        </p:nvSpPr>
        <p:spPr>
          <a:xfrm rot="3442746">
            <a:off x="1970481" y="6335560"/>
            <a:ext cx="5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cidade</a:t>
            </a:r>
            <a:endParaRPr lang="pt-BR" sz="1100" dirty="0"/>
          </a:p>
        </p:txBody>
      </p:sp>
      <p:cxnSp>
        <p:nvCxnSpPr>
          <p:cNvPr id="39" name="Conector reto 38"/>
          <p:cNvCxnSpPr/>
          <p:nvPr/>
        </p:nvCxnSpPr>
        <p:spPr>
          <a:xfrm rot="16200000" flipV="1">
            <a:off x="2115299" y="5965050"/>
            <a:ext cx="213520" cy="1420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 rot="3442746">
            <a:off x="2120473" y="6191891"/>
            <a:ext cx="5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estado</a:t>
            </a:r>
            <a:endParaRPr lang="pt-BR" sz="1100" dirty="0"/>
          </a:p>
        </p:txBody>
      </p:sp>
      <p:cxnSp>
        <p:nvCxnSpPr>
          <p:cNvPr id="41" name="Conector reto 40"/>
          <p:cNvCxnSpPr/>
          <p:nvPr/>
        </p:nvCxnSpPr>
        <p:spPr>
          <a:xfrm rot="16200000" flipV="1">
            <a:off x="2776527" y="5133985"/>
            <a:ext cx="223839" cy="2047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 rot="2691060">
            <a:off x="3001792" y="54822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sexo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3376604" y="4124330"/>
            <a:ext cx="214314" cy="214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924498" y="407194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4402127" y="4114805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reto 46"/>
          <p:cNvCxnSpPr/>
          <p:nvPr/>
        </p:nvCxnSpPr>
        <p:spPr>
          <a:xfrm rot="5400000" flipH="1" flipV="1">
            <a:off x="3518289" y="3918351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rot="5400000" flipH="1" flipV="1">
            <a:off x="4085233" y="3908825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rot="5400000" flipH="1" flipV="1">
            <a:off x="4553337" y="3908826"/>
            <a:ext cx="214314" cy="1785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 rot="18214545">
            <a:off x="2751429" y="4385328"/>
            <a:ext cx="9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codigo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 rot="18214545">
            <a:off x="3415854" y="4372126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 rot="18420031">
            <a:off x="3824169" y="4404962"/>
            <a:ext cx="8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creditos</a:t>
            </a:r>
            <a:endParaRPr lang="pt-BR" sz="1500" dirty="0"/>
          </a:p>
        </p:txBody>
      </p:sp>
      <p:sp>
        <p:nvSpPr>
          <p:cNvPr id="53" name="Elipse 52"/>
          <p:cNvSpPr/>
          <p:nvPr/>
        </p:nvSpPr>
        <p:spPr>
          <a:xfrm>
            <a:off x="1438253" y="795319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205021" y="795319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000364" y="78579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1279787" y="1008442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5400000" flipH="1" flipV="1">
            <a:off x="2065605" y="1008441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5400000" flipH="1" flipV="1">
            <a:off x="2851423" y="1008442"/>
            <a:ext cx="214314" cy="17859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8214545">
            <a:off x="1322668" y="241924"/>
            <a:ext cx="9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codigo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 rot="18214545">
            <a:off x="2139292" y="343022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 rot="18420031">
            <a:off x="2907852" y="237572"/>
            <a:ext cx="1113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 smtClean="0"/>
              <a:t>localizacao</a:t>
            </a:r>
            <a:endParaRPr lang="pt-BR" sz="1500" dirty="0"/>
          </a:p>
        </p:txBody>
      </p:sp>
      <p:sp>
        <p:nvSpPr>
          <p:cNvPr id="62" name="Elipse 61"/>
          <p:cNvSpPr/>
          <p:nvPr/>
        </p:nvSpPr>
        <p:spPr>
          <a:xfrm>
            <a:off x="6153161" y="1980513"/>
            <a:ext cx="214314" cy="2143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643702" y="1980513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715272" y="1970988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5" name="Conector reto 64"/>
          <p:cNvCxnSpPr/>
          <p:nvPr/>
        </p:nvCxnSpPr>
        <p:spPr>
          <a:xfrm rot="5400000" flipH="1" flipV="1">
            <a:off x="5994695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rot="5400000" flipH="1" flipV="1">
            <a:off x="6482967" y="2193635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5400000" flipH="1" flipV="1">
            <a:off x="7566331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 rot="18214545">
            <a:off x="5990359" y="1662093"/>
            <a:ext cx="4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 rot="18214545">
            <a:off x="6559126" y="1528216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 rot="18420031">
            <a:off x="7701368" y="1494542"/>
            <a:ext cx="862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contato</a:t>
            </a:r>
            <a:endParaRPr lang="pt-BR" sz="1500" dirty="0"/>
          </a:p>
        </p:txBody>
      </p:sp>
      <p:sp>
        <p:nvSpPr>
          <p:cNvPr id="71" name="Elipse 70"/>
          <p:cNvSpPr/>
          <p:nvPr/>
        </p:nvSpPr>
        <p:spPr>
          <a:xfrm>
            <a:off x="7137183" y="198051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rot="5400000" flipH="1" flipV="1">
            <a:off x="6976448" y="2193636"/>
            <a:ext cx="214314" cy="1785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 rot="18214545">
            <a:off x="7124045" y="1506261"/>
            <a:ext cx="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cpf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 rot="18514502">
            <a:off x="8123469" y="1037551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(0..n)</a:t>
            </a:r>
            <a:endParaRPr lang="pt-BR" sz="1500" dirty="0"/>
          </a:p>
        </p:txBody>
      </p:sp>
      <p:sp>
        <p:nvSpPr>
          <p:cNvPr id="84" name="Losango 83"/>
          <p:cNvSpPr/>
          <p:nvPr/>
        </p:nvSpPr>
        <p:spPr>
          <a:xfrm>
            <a:off x="1185839" y="335756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/>
          <p:cNvCxnSpPr>
            <a:stCxn id="84" idx="2"/>
            <a:endCxn id="7" idx="0"/>
          </p:cNvCxnSpPr>
          <p:nvPr/>
        </p:nvCxnSpPr>
        <p:spPr>
          <a:xfrm rot="5400000">
            <a:off x="1253705" y="4282684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84" idx="3"/>
            <a:endCxn id="4" idx="1"/>
          </p:cNvCxnSpPr>
          <p:nvPr/>
        </p:nvCxnSpPr>
        <p:spPr>
          <a:xfrm flipV="1">
            <a:off x="2043095" y="3640783"/>
            <a:ext cx="1100145" cy="2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1242989" y="350043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matricula</a:t>
            </a:r>
            <a:endParaRPr lang="pt-BR" sz="1100" dirty="0"/>
          </a:p>
        </p:txBody>
      </p:sp>
      <p:sp>
        <p:nvSpPr>
          <p:cNvPr id="92" name="Losango 91"/>
          <p:cNvSpPr/>
          <p:nvPr/>
        </p:nvSpPr>
        <p:spPr>
          <a:xfrm>
            <a:off x="2786050" y="2126597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stCxn id="92" idx="2"/>
          </p:cNvCxnSpPr>
          <p:nvPr/>
        </p:nvCxnSpPr>
        <p:spPr>
          <a:xfrm rot="5400000">
            <a:off x="2853916" y="3051719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6" idx="2"/>
            <a:endCxn id="92" idx="0"/>
          </p:cNvCxnSpPr>
          <p:nvPr/>
        </p:nvCxnSpPr>
        <p:spPr>
          <a:xfrm rot="16200000" flipH="1">
            <a:off x="2364340" y="1276259"/>
            <a:ext cx="450510" cy="125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2857488" y="228599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oferecida</a:t>
            </a:r>
            <a:endParaRPr lang="pt-BR" sz="1100" dirty="0"/>
          </a:p>
        </p:txBody>
      </p:sp>
      <p:sp>
        <p:nvSpPr>
          <p:cNvPr id="98" name="Losango 97"/>
          <p:cNvSpPr/>
          <p:nvPr/>
        </p:nvSpPr>
        <p:spPr>
          <a:xfrm>
            <a:off x="6684660" y="3357244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reto 98"/>
          <p:cNvCxnSpPr/>
          <p:nvPr/>
        </p:nvCxnSpPr>
        <p:spPr>
          <a:xfrm rot="10800000">
            <a:off x="5786446" y="3620781"/>
            <a:ext cx="898214" cy="2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8" idx="0"/>
            <a:endCxn id="5" idx="2"/>
          </p:cNvCxnSpPr>
          <p:nvPr/>
        </p:nvCxnSpPr>
        <p:spPr>
          <a:xfrm rot="16200000" flipV="1">
            <a:off x="6860795" y="3104750"/>
            <a:ext cx="499748" cy="5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786314" y="4500570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/>
          <p:cNvCxnSpPr>
            <a:endCxn id="105" idx="1"/>
          </p:cNvCxnSpPr>
          <p:nvPr/>
        </p:nvCxnSpPr>
        <p:spPr>
          <a:xfrm rot="5400000">
            <a:off x="4464843" y="4179099"/>
            <a:ext cx="928694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>
            <a:stCxn id="105" idx="3"/>
          </p:cNvCxnSpPr>
          <p:nvPr/>
        </p:nvCxnSpPr>
        <p:spPr>
          <a:xfrm flipH="1" flipV="1">
            <a:off x="5572132" y="3857628"/>
            <a:ext cx="71438" cy="9286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4776789" y="4658063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pre</a:t>
            </a:r>
            <a:r>
              <a:rPr lang="pt-BR" sz="1100" dirty="0" smtClean="0"/>
              <a:t> requisito</a:t>
            </a:r>
            <a:endParaRPr lang="pt-BR" sz="1100" dirty="0"/>
          </a:p>
        </p:txBody>
      </p:sp>
      <p:sp>
        <p:nvSpPr>
          <p:cNvPr id="116" name="Losango 115"/>
          <p:cNvSpPr/>
          <p:nvPr/>
        </p:nvSpPr>
        <p:spPr>
          <a:xfrm>
            <a:off x="4195759" y="500042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" name="Conector reto 116"/>
          <p:cNvCxnSpPr>
            <a:stCxn id="116" idx="1"/>
            <a:endCxn id="6" idx="3"/>
          </p:cNvCxnSpPr>
          <p:nvPr/>
        </p:nvCxnSpPr>
        <p:spPr>
          <a:xfrm rot="10800000" flipV="1">
            <a:off x="3286117" y="785793"/>
            <a:ext cx="909643" cy="659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116" idx="3"/>
            <a:endCxn id="5" idx="0"/>
          </p:cNvCxnSpPr>
          <p:nvPr/>
        </p:nvCxnSpPr>
        <p:spPr>
          <a:xfrm>
            <a:off x="5053015" y="785794"/>
            <a:ext cx="2055034" cy="161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4391024" y="642918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aloca</a:t>
            </a:r>
            <a:endParaRPr lang="pt-BR" sz="1100" dirty="0"/>
          </a:p>
        </p:txBody>
      </p:sp>
      <p:sp>
        <p:nvSpPr>
          <p:cNvPr id="123" name="Losango 122"/>
          <p:cNvSpPr/>
          <p:nvPr/>
        </p:nvSpPr>
        <p:spPr>
          <a:xfrm>
            <a:off x="4143372" y="1500174"/>
            <a:ext cx="857256" cy="5715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>
            <a:stCxn id="123" idx="1"/>
            <a:endCxn id="6" idx="3"/>
          </p:cNvCxnSpPr>
          <p:nvPr/>
        </p:nvCxnSpPr>
        <p:spPr>
          <a:xfrm rot="10800000">
            <a:off x="3286116" y="1445256"/>
            <a:ext cx="857256" cy="340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23" idx="3"/>
            <a:endCxn id="5" idx="1"/>
          </p:cNvCxnSpPr>
          <p:nvPr/>
        </p:nvCxnSpPr>
        <p:spPr>
          <a:xfrm>
            <a:off x="5000628" y="1785926"/>
            <a:ext cx="785818" cy="8407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4286248" y="164305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chefia</a:t>
            </a:r>
            <a:endParaRPr lang="pt-BR" sz="1100" dirty="0"/>
          </a:p>
        </p:txBody>
      </p:sp>
      <p:cxnSp>
        <p:nvCxnSpPr>
          <p:cNvPr id="131" name="Conector reto 130"/>
          <p:cNvCxnSpPr/>
          <p:nvPr/>
        </p:nvCxnSpPr>
        <p:spPr>
          <a:xfrm rot="5400000" flipH="1" flipV="1">
            <a:off x="7072328" y="2000242"/>
            <a:ext cx="85725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7286644" y="114298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2857488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41" name="CaixaDeTexto 140"/>
          <p:cNvSpPr txBox="1"/>
          <p:nvPr/>
        </p:nvSpPr>
        <p:spPr>
          <a:xfrm>
            <a:off x="1285852" y="43455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42" name="Conector reto 141"/>
          <p:cNvCxnSpPr/>
          <p:nvPr/>
        </p:nvCxnSpPr>
        <p:spPr>
          <a:xfrm rot="5400000">
            <a:off x="1210842" y="4282684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785918" y="16430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44" name="CaixaDeTexto 143"/>
          <p:cNvSpPr txBox="1"/>
          <p:nvPr/>
        </p:nvSpPr>
        <p:spPr>
          <a:xfrm>
            <a:off x="3214678" y="30718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45" name="Conector reto 144"/>
          <p:cNvCxnSpPr/>
          <p:nvPr/>
        </p:nvCxnSpPr>
        <p:spPr>
          <a:xfrm rot="5400000">
            <a:off x="2808672" y="3068238"/>
            <a:ext cx="714380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5429256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47" name="CaixaDeTexto 146"/>
          <p:cNvSpPr txBox="1"/>
          <p:nvPr/>
        </p:nvSpPr>
        <p:spPr>
          <a:xfrm>
            <a:off x="4500562" y="30718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572132" y="38576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1" name="CaixaDeTexto 150"/>
          <p:cNvSpPr txBox="1"/>
          <p:nvPr/>
        </p:nvSpPr>
        <p:spPr>
          <a:xfrm>
            <a:off x="4786314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2" name="CaixaDeTexto 151"/>
          <p:cNvSpPr txBox="1"/>
          <p:nvPr/>
        </p:nvSpPr>
        <p:spPr>
          <a:xfrm rot="17408083">
            <a:off x="4590299" y="41614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tem</a:t>
            </a:r>
            <a:endParaRPr lang="pt-BR" sz="1100" dirty="0"/>
          </a:p>
        </p:txBody>
      </p:sp>
      <p:sp>
        <p:nvSpPr>
          <p:cNvPr id="153" name="CaixaDeTexto 152"/>
          <p:cNvSpPr txBox="1"/>
          <p:nvPr/>
        </p:nvSpPr>
        <p:spPr>
          <a:xfrm rot="5400000">
            <a:off x="5518078" y="4262608"/>
            <a:ext cx="35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é</a:t>
            </a:r>
          </a:p>
        </p:txBody>
      </p:sp>
      <p:sp>
        <p:nvSpPr>
          <p:cNvPr id="154" name="CaixaDeTexto 153"/>
          <p:cNvSpPr txBox="1"/>
          <p:nvPr/>
        </p:nvSpPr>
        <p:spPr>
          <a:xfrm>
            <a:off x="7077093" y="210025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3238491" y="10594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cxnSp>
        <p:nvCxnSpPr>
          <p:cNvPr id="156" name="Conector reto 155"/>
          <p:cNvCxnSpPr/>
          <p:nvPr/>
        </p:nvCxnSpPr>
        <p:spPr>
          <a:xfrm>
            <a:off x="5000628" y="795319"/>
            <a:ext cx="2055034" cy="161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5572132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328611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cxnSp>
        <p:nvCxnSpPr>
          <p:cNvPr id="159" name="Conector reto 158"/>
          <p:cNvCxnSpPr/>
          <p:nvPr/>
        </p:nvCxnSpPr>
        <p:spPr>
          <a:xfrm rot="10800000">
            <a:off x="3286116" y="1497643"/>
            <a:ext cx="857256" cy="340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750095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ook Antiqua" pitchFamily="18" charset="0"/>
              </a:rPr>
              <a:t>1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7500958" y="6429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62" name="Conector reto 161"/>
          <p:cNvCxnSpPr/>
          <p:nvPr/>
        </p:nvCxnSpPr>
        <p:spPr>
          <a:xfrm rot="16200000" flipH="1">
            <a:off x="7358083" y="785793"/>
            <a:ext cx="2857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1857356" y="278605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8" name="Conector reto 127"/>
          <p:cNvCxnSpPr>
            <a:stCxn id="84" idx="0"/>
            <a:endCxn id="127" idx="3"/>
          </p:cNvCxnSpPr>
          <p:nvPr/>
        </p:nvCxnSpPr>
        <p:spPr>
          <a:xfrm rot="5400000" flipH="1" flipV="1">
            <a:off x="1557316" y="3026137"/>
            <a:ext cx="388576" cy="274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 rot="18420031">
            <a:off x="1802627" y="2327662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semestre</a:t>
            </a:r>
            <a:endParaRPr lang="pt-BR" sz="1500" dirty="0"/>
          </a:p>
        </p:txBody>
      </p:sp>
      <p:sp>
        <p:nvSpPr>
          <p:cNvPr id="136" name="Elipse 135"/>
          <p:cNvSpPr/>
          <p:nvPr/>
        </p:nvSpPr>
        <p:spPr>
          <a:xfrm>
            <a:off x="1428728" y="278605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7" name="Conector reto 136"/>
          <p:cNvCxnSpPr>
            <a:stCxn id="84" idx="0"/>
            <a:endCxn id="136" idx="4"/>
          </p:cNvCxnSpPr>
          <p:nvPr/>
        </p:nvCxnSpPr>
        <p:spPr>
          <a:xfrm rot="16200000" flipV="1">
            <a:off x="1396581" y="3139676"/>
            <a:ext cx="357190" cy="785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 rot="18420031">
            <a:off x="1346206" y="2304496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turma</a:t>
            </a:r>
            <a:endParaRPr lang="pt-BR" sz="1500" dirty="0"/>
          </a:p>
        </p:txBody>
      </p:sp>
      <p:sp>
        <p:nvSpPr>
          <p:cNvPr id="164" name="Elipse 163"/>
          <p:cNvSpPr/>
          <p:nvPr/>
        </p:nvSpPr>
        <p:spPr>
          <a:xfrm>
            <a:off x="813581" y="293845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5" name="Conector reto 164"/>
          <p:cNvCxnSpPr>
            <a:stCxn id="84" idx="0"/>
            <a:endCxn id="164" idx="5"/>
          </p:cNvCxnSpPr>
          <p:nvPr/>
        </p:nvCxnSpPr>
        <p:spPr>
          <a:xfrm rot="16200000" flipV="1">
            <a:off x="1187400" y="2930495"/>
            <a:ext cx="236176" cy="6179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 rot="18420031">
            <a:off x="731059" y="2456896"/>
            <a:ext cx="92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nota</a:t>
            </a:r>
            <a:endParaRPr lang="pt-BR" sz="1500" dirty="0"/>
          </a:p>
        </p:txBody>
      </p:sp>
      <p:sp>
        <p:nvSpPr>
          <p:cNvPr id="134" name="Quadro 133"/>
          <p:cNvSpPr/>
          <p:nvPr/>
        </p:nvSpPr>
        <p:spPr>
          <a:xfrm rot="2750514">
            <a:off x="7247297" y="1032199"/>
            <a:ext cx="500066" cy="500066"/>
          </a:xfrm>
          <a:prstGeom prst="fra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Quadro 134"/>
          <p:cNvSpPr/>
          <p:nvPr/>
        </p:nvSpPr>
        <p:spPr>
          <a:xfrm>
            <a:off x="5572132" y="71414"/>
            <a:ext cx="2714644" cy="571504"/>
          </a:xfrm>
          <a:prstGeom prst="fram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AVALIAÇÃO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172" name="Conector reto 171"/>
          <p:cNvCxnSpPr/>
          <p:nvPr/>
        </p:nvCxnSpPr>
        <p:spPr>
          <a:xfrm rot="16200000" flipH="1">
            <a:off x="7307281" y="785793"/>
            <a:ext cx="2857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/>
          <p:cNvSpPr txBox="1"/>
          <p:nvPr/>
        </p:nvSpPr>
        <p:spPr>
          <a:xfrm>
            <a:off x="5786446" y="5357826"/>
            <a:ext cx="2643206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LIVRO_TEXTO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cxnSp>
        <p:nvCxnSpPr>
          <p:cNvPr id="182" name="Conector reto 181"/>
          <p:cNvCxnSpPr>
            <a:stCxn id="181" idx="0"/>
            <a:endCxn id="98" idx="2"/>
          </p:cNvCxnSpPr>
          <p:nvPr/>
        </p:nvCxnSpPr>
        <p:spPr>
          <a:xfrm rot="5400000" flipH="1" flipV="1">
            <a:off x="6396129" y="4640668"/>
            <a:ext cx="1429078" cy="5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/>
          <p:cNvSpPr txBox="1"/>
          <p:nvPr/>
        </p:nvSpPr>
        <p:spPr>
          <a:xfrm>
            <a:off x="7072330" y="27860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7072330" y="50599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5786446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ook Antiqua" pitchFamily="18" charset="0"/>
              </a:rPr>
              <a:t>n</a:t>
            </a:r>
            <a:endParaRPr lang="pt-BR" dirty="0">
              <a:latin typeface="Book Antiqua" pitchFamily="18" charset="0"/>
            </a:endParaRPr>
          </a:p>
        </p:txBody>
      </p:sp>
      <p:cxnSp>
        <p:nvCxnSpPr>
          <p:cNvPr id="188" name="Conector reto 187"/>
          <p:cNvCxnSpPr/>
          <p:nvPr/>
        </p:nvCxnSpPr>
        <p:spPr>
          <a:xfrm rot="10800000">
            <a:off x="5816926" y="3684272"/>
            <a:ext cx="898214" cy="2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28" idx="0"/>
          </p:cNvCxnSpPr>
          <p:nvPr/>
        </p:nvCxnSpPr>
        <p:spPr>
          <a:xfrm rot="16200000" flipH="1">
            <a:off x="6642161" y="2658316"/>
            <a:ext cx="248339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28" idx="2"/>
            <a:endCxn id="24" idx="0"/>
          </p:cNvCxnSpPr>
          <p:nvPr/>
        </p:nvCxnSpPr>
        <p:spPr>
          <a:xfrm rot="5400000">
            <a:off x="6663142" y="3321446"/>
            <a:ext cx="213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o 27"/>
          <p:cNvSpPr/>
          <p:nvPr/>
        </p:nvSpPr>
        <p:spPr>
          <a:xfrm>
            <a:off x="5734051" y="2786058"/>
            <a:ext cx="2071702" cy="4286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86399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PROJETO LÓGICO (MAPAMENTO </a:t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DO MODELO DE DADOS)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24" idx="2"/>
            <a:endCxn id="34" idx="0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stCxn id="34" idx="2"/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34" idx="1"/>
          </p:cNvCxnSpPr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3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28" idx="0"/>
          </p:cNvCxnSpPr>
          <p:nvPr/>
        </p:nvCxnSpPr>
        <p:spPr>
          <a:xfrm rot="16200000" flipH="1">
            <a:off x="6642161" y="2658316"/>
            <a:ext cx="248339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28" idx="2"/>
            <a:endCxn id="24" idx="0"/>
          </p:cNvCxnSpPr>
          <p:nvPr/>
        </p:nvCxnSpPr>
        <p:spPr>
          <a:xfrm rot="5400000">
            <a:off x="6663142" y="3321446"/>
            <a:ext cx="213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o 27"/>
          <p:cNvSpPr/>
          <p:nvPr/>
        </p:nvSpPr>
        <p:spPr>
          <a:xfrm>
            <a:off x="5734051" y="2786058"/>
            <a:ext cx="2071702" cy="4286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86399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PROJETO LÓGICO (MAPAMENTO 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DO MODELO DE DADOS)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24" idx="2"/>
            <a:endCxn id="34" idx="0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stCxn id="34" idx="2"/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34" idx="1"/>
          </p:cNvCxnSpPr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38821" y="2786058"/>
            <a:ext cx="207170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PROJETO CONCEITUAL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4" name="Quadro 43"/>
          <p:cNvSpPr/>
          <p:nvPr/>
        </p:nvSpPr>
        <p:spPr>
          <a:xfrm>
            <a:off x="5500694" y="4295781"/>
            <a:ext cx="2571768" cy="357190"/>
          </a:xfrm>
          <a:prstGeom prst="fram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PROJETO LÓGICO (MAPEAMENTO DO MODELO DE DADOS)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29180" cy="51115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Modelo Relacional para o projeto Universidade</a:t>
            </a:r>
            <a:endParaRPr lang="pt-BR" sz="20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85804" y="3000372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Livro_texto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titulo, editora)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Espaço Reservado para Conteúdo 2"/>
          <p:cNvSpPr txBox="1">
            <a:spLocks/>
          </p:cNvSpPr>
          <p:nvPr/>
        </p:nvSpPr>
        <p:spPr>
          <a:xfrm>
            <a:off x="500034" y="142873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Estudante (</a:t>
            </a:r>
            <a:r>
              <a:rPr kumimoji="0" lang="pt-BR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matricula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nome, sobrenome, logradouro, numero, bairro, cidade estado, sexo)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Espaço Reservado para Conteúdo 2"/>
          <p:cNvSpPr txBox="1">
            <a:spLocks/>
          </p:cNvSpPr>
          <p:nvPr/>
        </p:nvSpPr>
        <p:spPr>
          <a:xfrm>
            <a:off x="500034" y="350043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Avaliação (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dataHora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nota,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comentario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500034" y="928670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Departamento (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codigoDept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nomeDept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localizacao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idProfessorChefe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500034" y="250030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(</a:t>
            </a:r>
            <a:r>
              <a:rPr kumimoji="0" lang="pt-BR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nome,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cpf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codigoDept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FK-Departamento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Espaço Reservado para Conteúdo 2"/>
          <p:cNvSpPr txBox="1">
            <a:spLocks/>
          </p:cNvSpPr>
          <p:nvPr/>
        </p:nvSpPr>
        <p:spPr>
          <a:xfrm>
            <a:off x="485804" y="1928802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Disciplina (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nomeDisc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creditos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codigoDept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Departamento)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Espaço Reservado para Conteúdo 2"/>
          <p:cNvSpPr txBox="1">
            <a:spLocks/>
          </p:cNvSpPr>
          <p:nvPr/>
        </p:nvSpPr>
        <p:spPr>
          <a:xfrm>
            <a:off x="476280" y="4000504"/>
            <a:ext cx="873919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err="1" smtClean="0"/>
              <a:t>Estudante_disciplina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pt-BR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matricula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Estudante),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Disciplina), semestre, nota, turma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Espaço Reservado para Conteúdo 2"/>
          <p:cNvSpPr txBox="1">
            <a:spLocks/>
          </p:cNvSpPr>
          <p:nvPr/>
        </p:nvSpPr>
        <p:spPr>
          <a:xfrm>
            <a:off x="500034" y="457200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Pre_requisito_disciplina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Disciplina),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codDiscPreRequisito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Disciplina)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Espaço Reservado para Conteúdo 2"/>
          <p:cNvSpPr txBox="1">
            <a:spLocks/>
          </p:cNvSpPr>
          <p:nvPr/>
        </p:nvSpPr>
        <p:spPr>
          <a:xfrm>
            <a:off x="500034" y="500063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Contato_professor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pt-BR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- Professor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pt-BR" sz="16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contato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Espaço Reservado para Conteúdo 2"/>
          <p:cNvSpPr txBox="1">
            <a:spLocks/>
          </p:cNvSpPr>
          <p:nvPr/>
        </p:nvSpPr>
        <p:spPr>
          <a:xfrm>
            <a:off x="500034" y="5500702"/>
            <a:ext cx="829151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err="1" smtClean="0"/>
              <a:t>Autor_livro_texto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Livro),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nomeAutor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Espaço Reservado para Conteúdo 2"/>
          <p:cNvSpPr txBox="1">
            <a:spLocks/>
          </p:cNvSpPr>
          <p:nvPr/>
        </p:nvSpPr>
        <p:spPr>
          <a:xfrm>
            <a:off x="500034" y="6000768"/>
            <a:ext cx="829151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err="1" smtClean="0"/>
              <a:t>Disciplina_Professor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codigoDisc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Disciplina),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idProfessor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Professor), </a:t>
            </a:r>
            <a:r>
              <a:rPr kumimoji="0" lang="pt-BR" sz="16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(FK – Livro) 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438"/>
            <a:ext cx="4929190" cy="7143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Processo de Projeto de </a:t>
            </a:r>
            <a:b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</a:br>
            <a:r>
              <a:rPr lang="pt-BR" sz="3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Banco de Dados</a:t>
            </a:r>
          </a:p>
        </p:txBody>
      </p:sp>
      <p:sp>
        <p:nvSpPr>
          <p:cNvPr id="5" name="Nuvem 4"/>
          <p:cNvSpPr/>
          <p:nvPr/>
        </p:nvSpPr>
        <p:spPr>
          <a:xfrm>
            <a:off x="5905502" y="71414"/>
            <a:ext cx="1714512" cy="928694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inimundo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  <a:endCxn id="8" idx="0"/>
          </p:cNvCxnSpPr>
          <p:nvPr/>
        </p:nvCxnSpPr>
        <p:spPr>
          <a:xfrm rot="5400000">
            <a:off x="6583669" y="1178208"/>
            <a:ext cx="3581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9816" y="1357298"/>
            <a:ext cx="128588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Levantamento e Análise de requisitos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34064" y="2214554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chemeClr val="accent2"/>
                </a:solidFill>
              </a:rPr>
              <a:t>Requisitos de Dados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10"/>
          <p:cNvCxnSpPr>
            <a:stCxn id="8" idx="2"/>
            <a:endCxn id="10" idx="0"/>
          </p:cNvCxnSpPr>
          <p:nvPr/>
        </p:nvCxnSpPr>
        <p:spPr>
          <a:xfrm rot="5400000">
            <a:off x="6655601" y="210739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39" idx="0"/>
          </p:cNvCxnSpPr>
          <p:nvPr/>
        </p:nvCxnSpPr>
        <p:spPr>
          <a:xfrm rot="16200000" flipH="1">
            <a:off x="6644546" y="2655931"/>
            <a:ext cx="248339" cy="11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76861" y="3428206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/>
                </a:solidFill>
              </a:rPr>
              <a:t>Esquema Conceitual</a:t>
            </a:r>
            <a:br>
              <a:rPr lang="pt-BR" sz="1500" b="1" dirty="0" smtClean="0">
                <a:solidFill>
                  <a:schemeClr val="accent2"/>
                </a:solidFill>
              </a:rPr>
            </a:br>
            <a:r>
              <a:rPr lang="pt-BR" sz="1500" b="1" dirty="0" smtClean="0">
                <a:solidFill>
                  <a:schemeClr val="accent2"/>
                </a:solidFill>
              </a:rPr>
              <a:t>Modelo de dados de alto nível</a:t>
            </a:r>
            <a:endParaRPr lang="pt-BR" sz="1500" b="1" dirty="0">
              <a:solidFill>
                <a:schemeClr val="accent2"/>
              </a:solidFill>
            </a:endParaRPr>
          </a:p>
        </p:txBody>
      </p:sp>
      <p:cxnSp>
        <p:nvCxnSpPr>
          <p:cNvPr id="25" name="Conector de seta reta 24"/>
          <p:cNvCxnSpPr>
            <a:stCxn id="39" idx="2"/>
            <a:endCxn id="24" idx="0"/>
          </p:cNvCxnSpPr>
          <p:nvPr/>
        </p:nvCxnSpPr>
        <p:spPr>
          <a:xfrm rot="5400000">
            <a:off x="6665527" y="3319061"/>
            <a:ext cx="213520" cy="4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4" idx="2"/>
          </p:cNvCxnSpPr>
          <p:nvPr/>
        </p:nvCxnSpPr>
        <p:spPr>
          <a:xfrm rot="16200000" flipH="1">
            <a:off x="6619066" y="4133039"/>
            <a:ext cx="304052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386386" y="492761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Lógico</a:t>
            </a:r>
            <a:br>
              <a:rPr lang="pt-BR" sz="1200" b="1" dirty="0" smtClean="0"/>
            </a:br>
            <a:r>
              <a:rPr lang="pt-BR" sz="1200" b="1" dirty="0" smtClean="0"/>
              <a:t>(Em um modelo de dados de um SGBD específico)</a:t>
            </a:r>
            <a:endParaRPr lang="pt-BR" sz="1200" b="1" dirty="0"/>
          </a:p>
        </p:txBody>
      </p:sp>
      <p:cxnSp>
        <p:nvCxnSpPr>
          <p:cNvPr id="41" name="Conector de seta reta 40"/>
          <p:cNvCxnSpPr>
            <a:endCxn id="40" idx="0"/>
          </p:cNvCxnSpPr>
          <p:nvPr/>
        </p:nvCxnSpPr>
        <p:spPr>
          <a:xfrm rot="16200000" flipH="1">
            <a:off x="6633773" y="4781956"/>
            <a:ext cx="284164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486399" y="5786454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FÍSICO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40" idx="2"/>
            <a:endCxn id="42" idx="0"/>
          </p:cNvCxnSpPr>
          <p:nvPr/>
        </p:nvCxnSpPr>
        <p:spPr>
          <a:xfrm rot="5400000">
            <a:off x="6669599" y="5676625"/>
            <a:ext cx="212513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86386" y="6438149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Esquema Interno</a:t>
            </a:r>
            <a:endParaRPr lang="pt-BR" sz="1200" b="1" dirty="0"/>
          </a:p>
        </p:txBody>
      </p:sp>
      <p:cxnSp>
        <p:nvCxnSpPr>
          <p:cNvPr id="46" name="Conector de seta reta 45"/>
          <p:cNvCxnSpPr>
            <a:stCxn id="42" idx="2"/>
            <a:endCxn id="45" idx="0"/>
          </p:cNvCxnSpPr>
          <p:nvPr/>
        </p:nvCxnSpPr>
        <p:spPr>
          <a:xfrm rot="16200000" flipH="1">
            <a:off x="6628603" y="6287324"/>
            <a:ext cx="294505" cy="7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461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Requisitos Funcionais</a:t>
            </a:r>
            <a:endParaRPr lang="pt-BR" sz="1200" b="1" dirty="0"/>
          </a:p>
        </p:txBody>
      </p:sp>
      <p:cxnSp>
        <p:nvCxnSpPr>
          <p:cNvPr id="50" name="Conector de seta reta 49"/>
          <p:cNvCxnSpPr>
            <a:stCxn id="8" idx="1"/>
            <a:endCxn id="48" idx="0"/>
          </p:cNvCxnSpPr>
          <p:nvPr/>
        </p:nvCxnSpPr>
        <p:spPr>
          <a:xfrm rot="10800000" flipV="1">
            <a:off x="3707594" y="1678768"/>
            <a:ext cx="2412223" cy="607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2867006" y="2857496"/>
            <a:ext cx="1685937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ANÁLISE FUNCIONAL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48" idx="2"/>
            <a:endCxn id="54" idx="0"/>
          </p:cNvCxnSpPr>
          <p:nvPr/>
        </p:nvCxnSpPr>
        <p:spPr>
          <a:xfrm rot="16200000" flipH="1">
            <a:off x="3561532" y="2709052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314552" y="350919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Especificação de </a:t>
            </a:r>
            <a:br>
              <a:rPr lang="pt-BR" sz="1200" b="1" dirty="0" smtClean="0"/>
            </a:br>
            <a:r>
              <a:rPr lang="pt-BR" sz="1200" b="1" dirty="0" smtClean="0"/>
              <a:t>Transação de alto nível</a:t>
            </a:r>
            <a:endParaRPr lang="pt-BR" sz="1200" b="1" dirty="0"/>
          </a:p>
        </p:txBody>
      </p:sp>
      <p:cxnSp>
        <p:nvCxnSpPr>
          <p:cNvPr id="57" name="Conector de seta reta 56"/>
          <p:cNvCxnSpPr>
            <a:stCxn id="54" idx="2"/>
            <a:endCxn id="56" idx="0"/>
          </p:cNvCxnSpPr>
          <p:nvPr/>
        </p:nvCxnSpPr>
        <p:spPr>
          <a:xfrm rot="5400000">
            <a:off x="3561532" y="3360747"/>
            <a:ext cx="294505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rot="10800000">
            <a:off x="1214415" y="4442347"/>
            <a:ext cx="4271985" cy="2250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719367" y="4857760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PROJETO DO PROGRAMA DE APLICAÇÃO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68" name="Conector de seta reta 67"/>
          <p:cNvCxnSpPr>
            <a:stCxn id="56" idx="2"/>
            <a:endCxn id="67" idx="0"/>
          </p:cNvCxnSpPr>
          <p:nvPr/>
        </p:nvCxnSpPr>
        <p:spPr>
          <a:xfrm rot="5400000">
            <a:off x="3262951" y="4413118"/>
            <a:ext cx="886904" cy="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814750" y="4143380"/>
            <a:ext cx="1857388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714605" y="5715016"/>
            <a:ext cx="1971689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>
                <a:solidFill>
                  <a:schemeClr val="tx1"/>
                </a:solidFill>
              </a:rPr>
              <a:t>IMPLEMENTAÇÃO </a:t>
            </a:r>
            <a:br>
              <a:rPr lang="pt-BR" sz="1300" dirty="0" smtClean="0">
                <a:solidFill>
                  <a:schemeClr val="tx1"/>
                </a:solidFill>
              </a:rPr>
            </a:br>
            <a:r>
              <a:rPr lang="pt-BR" sz="1300" dirty="0" smtClean="0">
                <a:solidFill>
                  <a:schemeClr val="tx1"/>
                </a:solidFill>
              </a:rPr>
              <a:t>DA TRANSAÇÃO</a:t>
            </a:r>
            <a:endParaRPr lang="pt-BR" sz="13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>
            <a:stCxn id="67" idx="2"/>
            <a:endCxn id="73" idx="0"/>
          </p:cNvCxnSpPr>
          <p:nvPr/>
        </p:nvCxnSpPr>
        <p:spPr>
          <a:xfrm rot="5400000">
            <a:off x="3452798" y="5462602"/>
            <a:ext cx="500066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690791" y="632492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Programa de Aplicação</a:t>
            </a:r>
            <a:endParaRPr lang="pt-BR" sz="1200" b="1" dirty="0"/>
          </a:p>
        </p:txBody>
      </p:sp>
      <p:cxnSp>
        <p:nvCxnSpPr>
          <p:cNvPr id="77" name="Conector de seta reta 76"/>
          <p:cNvCxnSpPr>
            <a:stCxn id="73" idx="2"/>
            <a:endCxn id="76" idx="0"/>
          </p:cNvCxnSpPr>
          <p:nvPr/>
        </p:nvCxnSpPr>
        <p:spPr>
          <a:xfrm rot="5400000">
            <a:off x="3569330" y="6193800"/>
            <a:ext cx="252715" cy="9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064387" y="410766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16200000" flipH="1" flipV="1">
            <a:off x="1065181" y="4754572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1314420" y="3844357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Independente de SGBD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14420" y="4487299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SGBD específico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0" y="6581001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Verdana" pitchFamily="34" charset="0"/>
                <a:ea typeface="Verdana" pitchFamily="34" charset="0"/>
              </a:rPr>
              <a:t>CEFET MG –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profa</a:t>
            </a:r>
            <a:r>
              <a:rPr lang="pt-BR" sz="1000" dirty="0" smtClean="0">
                <a:latin typeface="Verdana" pitchFamily="34" charset="0"/>
                <a:ea typeface="Verdana" pitchFamily="34" charset="0"/>
              </a:rPr>
              <a:t>. Rosana </a:t>
            </a:r>
            <a:r>
              <a:rPr lang="pt-BR" sz="1000" dirty="0" err="1" smtClean="0">
                <a:latin typeface="Verdana" pitchFamily="34" charset="0"/>
                <a:ea typeface="Verdana" pitchFamily="34" charset="0"/>
              </a:rPr>
              <a:t>Massahud</a:t>
            </a:r>
            <a:endParaRPr lang="pt-BR" sz="1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38821" y="2786058"/>
            <a:ext cx="207170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PROJETO CONCEITUAL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53" name="Quadro 52"/>
          <p:cNvSpPr/>
          <p:nvPr/>
        </p:nvSpPr>
        <p:spPr>
          <a:xfrm>
            <a:off x="5500694" y="5786454"/>
            <a:ext cx="2571768" cy="357190"/>
          </a:xfrm>
          <a:prstGeom prst="fram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PROJETO FÍSICO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5500694" y="4286256"/>
            <a:ext cx="257176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PROJETO </a:t>
            </a:r>
            <a:r>
              <a:rPr lang="pt-BR" sz="1600" dirty="0" smtClean="0">
                <a:solidFill>
                  <a:schemeClr val="tx1"/>
                </a:solidFill>
              </a:rPr>
              <a:t>LÓGICO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9" name="Quadro 58"/>
          <p:cNvSpPr/>
          <p:nvPr/>
        </p:nvSpPr>
        <p:spPr>
          <a:xfrm>
            <a:off x="5500694" y="4286256"/>
            <a:ext cx="2571768" cy="357190"/>
          </a:xfrm>
          <a:prstGeom prst="fram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PROJETO LÓGICO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  <p:bldP spid="5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469</Words>
  <Application>Microsoft Office PowerPoint</Application>
  <PresentationFormat>Apresentação na tela (4:3)</PresentationFormat>
  <Paragraphs>153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MINICURSO SQL Criação, manutenção e controle em Banco de Dados -- MySQL --</vt:lpstr>
      <vt:lpstr>Processo de Projeto de  Banco de Dados</vt:lpstr>
      <vt:lpstr>Slide 3</vt:lpstr>
      <vt:lpstr>Processo de Projeto de  Banco de Dados</vt:lpstr>
      <vt:lpstr>Processo de Projeto de  Banco de Dados</vt:lpstr>
      <vt:lpstr>Modelo Relacional para o projeto Universidade</vt:lpstr>
      <vt:lpstr>Processo de Projeto de  Banco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Rosana</dc:creator>
  <cp:lastModifiedBy>Rosana</cp:lastModifiedBy>
  <cp:revision>4</cp:revision>
  <dcterms:created xsi:type="dcterms:W3CDTF">2021-12-05T09:46:09Z</dcterms:created>
  <dcterms:modified xsi:type="dcterms:W3CDTF">2021-12-06T17:05:52Z</dcterms:modified>
</cp:coreProperties>
</file>