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4" r:id="rId6"/>
    <p:sldId id="263" r:id="rId7"/>
    <p:sldId id="265" r:id="rId8"/>
    <p:sldId id="260" r:id="rId9"/>
    <p:sldId id="268" r:id="rId10"/>
    <p:sldId id="270" r:id="rId11"/>
    <p:sldId id="278" r:id="rId12"/>
    <p:sldId id="273" r:id="rId13"/>
    <p:sldId id="261" r:id="rId14"/>
    <p:sldId id="267" r:id="rId15"/>
    <p:sldId id="262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4C1A8A3-306A-4EB7-A6B1-4F7E0EB9C5D6}" styleName="Estilo Médio 3 - Ênfas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-1434" y="-10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3056644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spcBef>
                <a:spcPts val="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721732" y="4470400"/>
            <a:ext cx="11561337" cy="8128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>
              <a:defRPr sz="4600" b="1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ufal.png" descr="ufal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3493" y="8778240"/>
            <a:ext cx="388338" cy="677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47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6657" y="8950931"/>
            <a:ext cx="530655" cy="504643"/>
          </a:xfrm>
          <a:prstGeom prst="rect">
            <a:avLst/>
          </a:prstGeom>
          <a:ln w="12700">
            <a:miter lim="400000"/>
          </a:ln>
        </p:spPr>
      </p:pic>
      <p:sp>
        <p:nvSpPr>
          <p:cNvPr id="48" name="Shape 48"/>
          <p:cNvSpPr>
            <a:spLocks noGrp="1"/>
          </p:cNvSpPr>
          <p:nvPr>
            <p:ph type="sldNum" sz="quarter" idx="2"/>
          </p:nvPr>
        </p:nvSpPr>
        <p:spPr>
          <a:xfrm>
            <a:off x="12504885" y="9013049"/>
            <a:ext cx="382511" cy="396749"/>
          </a:xfrm>
          <a:prstGeom prst="rect">
            <a:avLst/>
          </a:prstGeom>
        </p:spPr>
        <p:txBody>
          <a:bodyPr lIns="65023" tIns="65023" rIns="65023" bIns="65023"/>
          <a:lstStyle>
            <a:lvl1pPr algn="r" defTabSz="650240">
              <a:spcBef>
                <a:spcPts val="1100"/>
              </a:spcBef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t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2pPr marL="685800" indent="-342900">
              <a:defRPr sz="3200"/>
            </a:lvl2pPr>
            <a:lvl3pPr marL="1028700" indent="-342900">
              <a:defRPr sz="3000"/>
            </a:lvl3pPr>
            <a:lvl4pPr marL="1371600" indent="-342900">
              <a:defRPr sz="2800"/>
            </a:lvl4pPr>
            <a:lvl5pPr marL="1714500" indent="-342900"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" name="pasted-image.tif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1875159" y="8881139"/>
            <a:ext cx="432906" cy="742123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asted-image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2366506" y="9000455"/>
            <a:ext cx="529445" cy="503492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342900" marR="0" indent="-342900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837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1266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4695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18124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1553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24982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28411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31840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usfca.edu/~galles/visualization/RedBlack.html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246097" y="3964294"/>
            <a:ext cx="12512606" cy="1054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023" tIns="65023" rIns="65023" bIns="65023">
            <a:spAutoFit/>
          </a:bodyPr>
          <a:lstStyle>
            <a:lvl1pPr defTabSz="650240">
              <a:defRPr sz="6000" b="1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rPr lang="pt-BR" dirty="0"/>
              <a:t>Árvore</a:t>
            </a:r>
            <a:r>
              <a:rPr lang="en-US" dirty="0"/>
              <a:t> Red-Black</a:t>
            </a:r>
            <a:endParaRPr u="sng" dirty="0"/>
          </a:p>
        </p:txBody>
      </p:sp>
      <p:sp>
        <p:nvSpPr>
          <p:cNvPr id="58" name="Shape 58"/>
          <p:cNvSpPr/>
          <p:nvPr/>
        </p:nvSpPr>
        <p:spPr>
          <a:xfrm>
            <a:off x="121919" y="6289546"/>
            <a:ext cx="12760962" cy="1824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023" tIns="65023" rIns="65023" bIns="65023">
            <a:spAutoFit/>
          </a:bodyPr>
          <a:lstStyle/>
          <a:p>
            <a:pPr defTabSz="650240">
              <a:defRPr sz="4000" b="1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lang="en-US" dirty="0" err="1" smtClean="0"/>
              <a:t>Rosana</a:t>
            </a:r>
            <a:r>
              <a:rPr lang="en-US" dirty="0" smtClean="0"/>
              <a:t> Santos</a:t>
            </a:r>
            <a:endParaRPr dirty="0"/>
          </a:p>
          <a:p>
            <a:pPr defTabSz="650240">
              <a:defRPr sz="4000" b="1">
                <a:latin typeface="Arial Narrow"/>
                <a:ea typeface="Arial Narrow"/>
                <a:cs typeface="Arial Narrow"/>
                <a:sym typeface="Arial Narrow"/>
              </a:defRPr>
            </a:pPr>
            <a:endParaRPr sz="3600" dirty="0"/>
          </a:p>
          <a:p>
            <a:pPr defTabSz="650240">
              <a:defRPr sz="3400" b="1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lang="pt-BR" dirty="0"/>
              <a:t>https://</a:t>
            </a:r>
            <a:r>
              <a:rPr lang="pt-BR" dirty="0" smtClean="0"/>
              <a:t>github.com/rosanass/ProjetoP2</a:t>
            </a:r>
            <a:endParaRPr dirty="0"/>
          </a:p>
        </p:txBody>
      </p:sp>
      <p:pic>
        <p:nvPicPr>
          <p:cNvPr id="5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24946" y="944423"/>
            <a:ext cx="1987680" cy="1883748"/>
          </a:xfrm>
          <a:prstGeom prst="rect">
            <a:avLst/>
          </a:prstGeom>
          <a:ln w="12700">
            <a:miter lim="400000"/>
          </a:ln>
        </p:spPr>
      </p:pic>
      <p:pic>
        <p:nvPicPr>
          <p:cNvPr id="60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92174" y="466804"/>
            <a:ext cx="1656076" cy="28389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Casos</a:t>
            </a:r>
            <a:r>
              <a:rPr lang="en-US" dirty="0"/>
              <a:t> 1 e 2</a:t>
            </a:r>
            <a:endParaRPr dirty="0"/>
          </a:p>
        </p:txBody>
      </p:sp>
      <p:sp>
        <p:nvSpPr>
          <p:cNvPr id="72" name="Shape 72"/>
          <p:cNvSpPr>
            <a:spLocks noGrp="1"/>
          </p:cNvSpPr>
          <p:nvPr>
            <p:ph type="body" idx="1"/>
          </p:nvPr>
        </p:nvSpPr>
        <p:spPr>
          <a:xfrm>
            <a:off x="735791" y="1519495"/>
            <a:ext cx="11339515" cy="758098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="" xmlns:a16="http://schemas.microsoft.com/office/drawing/2014/main" id="{536851A2-D976-4964-98BC-861A81ED50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7" r="45438"/>
          <a:stretch/>
        </p:blipFill>
        <p:spPr>
          <a:xfrm>
            <a:off x="1934747" y="3021496"/>
            <a:ext cx="9137444" cy="437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58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Casos</a:t>
            </a:r>
            <a:r>
              <a:rPr lang="en-US" dirty="0"/>
              <a:t> 3 e 4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="" xmlns:a16="http://schemas.microsoft.com/office/drawing/2014/main" id="{3AEB77DE-1472-4504-91A8-4F00A3FCCB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585"/>
          <a:stretch/>
        </p:blipFill>
        <p:spPr>
          <a:xfrm>
            <a:off x="637134" y="1519494"/>
            <a:ext cx="11535052" cy="578577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="" xmlns:a16="http://schemas.microsoft.com/office/drawing/2014/main" id="{80F75723-12DC-489F-8CB6-E667A3E50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685" y="1766011"/>
            <a:ext cx="5285690" cy="244470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="" xmlns:a16="http://schemas.microsoft.com/office/drawing/2014/main" id="{5554AB2A-57B0-42AD-8F33-091903BAC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9616" y="6082272"/>
            <a:ext cx="4945685" cy="241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502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Caso</a:t>
            </a:r>
            <a:r>
              <a:rPr lang="en-US" dirty="0"/>
              <a:t> 5</a:t>
            </a:r>
            <a:endParaRPr dirty="0"/>
          </a:p>
        </p:txBody>
      </p:sp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2C3AB3AF-F01A-49DA-B70E-9512B3FFE2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183" r="15832" b="-1"/>
          <a:stretch/>
        </p:blipFill>
        <p:spPr>
          <a:xfrm>
            <a:off x="69828" y="2389909"/>
            <a:ext cx="12827299" cy="392580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="" xmlns:a16="http://schemas.microsoft.com/office/drawing/2014/main" id="{60E7A06D-17CF-4C5E-961F-C2F6765582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090" y="5889044"/>
            <a:ext cx="6463430" cy="28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355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Animação</a:t>
            </a:r>
          </a:p>
        </p:txBody>
      </p:sp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  <a:hlinkClick r:id="rId2"/>
              </a:rPr>
              <a:t>https://www.cs.usfca.edu/~galles/visualization/RedBlack.html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  <a:p>
            <a:endParaRPr u="sng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xfrm>
            <a:off x="530970" y="531190"/>
            <a:ext cx="11883370" cy="107499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AVL x Red-Black</a:t>
            </a:r>
            <a:endParaRPr dirty="0"/>
          </a:p>
        </p:txBody>
      </p:sp>
      <p:sp>
        <p:nvSpPr>
          <p:cNvPr id="69" name="Shape 69"/>
          <p:cNvSpPr>
            <a:spLocks noGrp="1"/>
          </p:cNvSpPr>
          <p:nvPr>
            <p:ph type="body" idx="1"/>
          </p:nvPr>
        </p:nvSpPr>
        <p:spPr>
          <a:xfrm>
            <a:off x="-29745" y="1652549"/>
            <a:ext cx="12444085" cy="7569861"/>
          </a:xfrm>
          <a:prstGeom prst="rect">
            <a:avLst/>
          </a:prstGeom>
        </p:spPr>
        <p:txBody>
          <a:bodyPr/>
          <a:lstStyle/>
          <a:p>
            <a:pPr marL="1371600" lvl="4" indent="0">
              <a:buNone/>
            </a:pPr>
            <a:endParaRPr lang="en-US" dirty="0"/>
          </a:p>
          <a:p>
            <a:pPr marL="1371600" lvl="4" indent="0">
              <a:buNone/>
            </a:pPr>
            <a:endParaRPr lang="en-US" dirty="0"/>
          </a:p>
          <a:p>
            <a:pPr marL="1371600" lvl="4" indent="0">
              <a:buNone/>
            </a:pPr>
            <a:endParaRPr lang="en-US" dirty="0"/>
          </a:p>
          <a:p>
            <a:pPr marL="1371600" lvl="4" indent="0">
              <a:buNone/>
            </a:pPr>
            <a:endParaRPr lang="en-US" dirty="0"/>
          </a:p>
          <a:p>
            <a:pPr marL="1371600" lvl="4" indent="0">
              <a:buNone/>
            </a:pPr>
            <a:endParaRPr lang="en-US" dirty="0"/>
          </a:p>
          <a:p>
            <a:pPr marL="1371600" lvl="4" indent="0">
              <a:buNone/>
            </a:pPr>
            <a:endParaRPr lang="en-US" dirty="0"/>
          </a:p>
          <a:p>
            <a:pPr marL="1371600" lvl="4" indent="0">
              <a:buNone/>
            </a:pPr>
            <a:endParaRPr lang="en-US" dirty="0"/>
          </a:p>
          <a:p>
            <a:pPr marL="1371600" lvl="4" indent="0">
              <a:buNone/>
            </a:pPr>
            <a:endParaRPr lang="en-US" dirty="0"/>
          </a:p>
          <a:p>
            <a:pPr marL="1371600" lvl="4" indent="0">
              <a:buNone/>
            </a:pPr>
            <a:r>
              <a:rPr lang="en-US" sz="3200" dirty="0" err="1"/>
              <a:t>Quando</a:t>
            </a:r>
            <a:r>
              <a:rPr lang="en-US" sz="3200" dirty="0"/>
              <a:t> </a:t>
            </a:r>
            <a:r>
              <a:rPr lang="en-US" sz="3200" dirty="0" err="1"/>
              <a:t>usar</a:t>
            </a:r>
            <a:r>
              <a:rPr lang="en-US" sz="3200" dirty="0"/>
              <a:t> AVL </a:t>
            </a:r>
            <a:r>
              <a:rPr lang="en-US" sz="3200" dirty="0" err="1"/>
              <a:t>ou</a:t>
            </a:r>
            <a:r>
              <a:rPr lang="en-US" sz="3200" dirty="0"/>
              <a:t> </a:t>
            </a:r>
            <a:r>
              <a:rPr lang="en-US" sz="3200" dirty="0" smtClean="0"/>
              <a:t>Red-Black?</a:t>
            </a:r>
            <a:endParaRPr lang="en-US" sz="3200" dirty="0"/>
          </a:p>
          <a:p>
            <a:pPr lvl="4"/>
            <a:r>
              <a:rPr lang="en-US" sz="3200" dirty="0"/>
              <a:t>	</a:t>
            </a:r>
            <a:r>
              <a:rPr lang="en-US" sz="3200" dirty="0" err="1"/>
              <a:t>Inserção</a:t>
            </a:r>
            <a:r>
              <a:rPr lang="en-US" sz="3200" dirty="0"/>
              <a:t> e </a:t>
            </a:r>
            <a:r>
              <a:rPr lang="en-US" sz="3200" dirty="0" err="1"/>
              <a:t>Remoção</a:t>
            </a:r>
            <a:r>
              <a:rPr lang="en-US" sz="3200" dirty="0"/>
              <a:t>: Red-Black</a:t>
            </a:r>
          </a:p>
          <a:p>
            <a:pPr lvl="4"/>
            <a:r>
              <a:rPr lang="en-US" sz="3200" dirty="0" err="1"/>
              <a:t>Busca</a:t>
            </a:r>
            <a:r>
              <a:rPr lang="en-US" sz="3200" dirty="0"/>
              <a:t>: AVL</a:t>
            </a:r>
          </a:p>
          <a:p>
            <a:pPr marL="1371600" lvl="4" indent="0">
              <a:buNone/>
            </a:pPr>
            <a:endParaRPr lang="en-US" dirty="0"/>
          </a:p>
          <a:p>
            <a:pPr marL="1371600" lvl="4" indent="0">
              <a:buNone/>
            </a:pPr>
            <a:endParaRPr lang="en-US" dirty="0"/>
          </a:p>
          <a:p>
            <a:pPr marL="1371600" lvl="4" indent="0">
              <a:buNone/>
            </a:pPr>
            <a:endParaRPr lang="en-US" dirty="0"/>
          </a:p>
          <a:p>
            <a:pPr marL="1371600" lvl="4" indent="0">
              <a:buNone/>
            </a:pPr>
            <a:endParaRPr lang="en-US" dirty="0"/>
          </a:p>
          <a:p>
            <a:pPr marL="1371600" lvl="4" indent="0">
              <a:buNone/>
            </a:pPr>
            <a:endParaRPr lang="en-US" dirty="0"/>
          </a:p>
          <a:p>
            <a:pPr marL="1371600" lvl="4" indent="0">
              <a:buNone/>
            </a:pPr>
            <a:endParaRPr lang="en-US" dirty="0"/>
          </a:p>
          <a:p>
            <a:pPr marL="1371600" lvl="4" indent="0">
              <a:buNone/>
            </a:pPr>
            <a:endParaRPr lang="en-US" dirty="0"/>
          </a:p>
        </p:txBody>
      </p:sp>
      <p:sp>
        <p:nvSpPr>
          <p:cNvPr id="21" name="CaixaDeTexto 20">
            <a:extLst>
              <a:ext uri="{FF2B5EF4-FFF2-40B4-BE49-F238E27FC236}">
                <a16:creationId xmlns="" xmlns:a16="http://schemas.microsoft.com/office/drawing/2014/main" id="{0373B5F0-6064-49F1-ADA2-3898796286A8}"/>
              </a:ext>
            </a:extLst>
          </p:cNvPr>
          <p:cNvSpPr txBox="1"/>
          <p:nvPr/>
        </p:nvSpPr>
        <p:spPr>
          <a:xfrm>
            <a:off x="3081130" y="2204821"/>
            <a:ext cx="67586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="" xmlns:a16="http://schemas.microsoft.com/office/drawing/2014/main" id="{2C7806BB-8682-4DAE-89B7-C0EE08CAC3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369358"/>
              </p:ext>
            </p:extLst>
          </p:nvPr>
        </p:nvGraphicFramePr>
        <p:xfrm>
          <a:off x="2137721" y="1652549"/>
          <a:ext cx="8669868" cy="3896139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89956">
                  <a:extLst>
                    <a:ext uri="{9D8B030D-6E8A-4147-A177-3AD203B41FA5}">
                      <a16:colId xmlns="" xmlns:a16="http://schemas.microsoft.com/office/drawing/2014/main" val="336164990"/>
                    </a:ext>
                  </a:extLst>
                </a:gridCol>
                <a:gridCol w="2889956">
                  <a:extLst>
                    <a:ext uri="{9D8B030D-6E8A-4147-A177-3AD203B41FA5}">
                      <a16:colId xmlns="" xmlns:a16="http://schemas.microsoft.com/office/drawing/2014/main" val="2331745058"/>
                    </a:ext>
                  </a:extLst>
                </a:gridCol>
                <a:gridCol w="2889956">
                  <a:extLst>
                    <a:ext uri="{9D8B030D-6E8A-4147-A177-3AD203B41FA5}">
                      <a16:colId xmlns="" xmlns:a16="http://schemas.microsoft.com/office/drawing/2014/main" val="1127616049"/>
                    </a:ext>
                  </a:extLst>
                </a:gridCol>
              </a:tblGrid>
              <a:tr h="695739">
                <a:tc>
                  <a:txBody>
                    <a:bodyPr/>
                    <a:lstStyle/>
                    <a:p>
                      <a:endParaRPr lang="pt-BR" sz="3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Red-Black</a:t>
                      </a:r>
                      <a:endParaRPr lang="pt-BR" sz="3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AVL</a:t>
                      </a:r>
                      <a:endParaRPr lang="pt-BR" sz="3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19049209"/>
                  </a:ext>
                </a:extLst>
              </a:tr>
              <a:tr h="721360">
                <a:tc>
                  <a:txBody>
                    <a:bodyPr/>
                    <a:lstStyle/>
                    <a:p>
                      <a:r>
                        <a:rPr lang="en-US" sz="3200" dirty="0" err="1"/>
                        <a:t>Busca</a:t>
                      </a:r>
                      <a:endParaRPr lang="pt-BR" sz="3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O(log n)</a:t>
                      </a:r>
                      <a:endParaRPr lang="pt-BR" sz="3200" dirty="0"/>
                    </a:p>
                    <a:p>
                      <a:endParaRPr lang="pt-BR" sz="3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O(log n)</a:t>
                      </a:r>
                      <a:endParaRPr lang="pt-BR" sz="3200" dirty="0"/>
                    </a:p>
                    <a:p>
                      <a:endParaRPr lang="pt-BR" sz="3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17878020"/>
                  </a:ext>
                </a:extLst>
              </a:tr>
              <a:tr h="628816">
                <a:tc>
                  <a:txBody>
                    <a:bodyPr/>
                    <a:lstStyle/>
                    <a:p>
                      <a:r>
                        <a:rPr lang="en-US" sz="3200" dirty="0" err="1"/>
                        <a:t>Inserção</a:t>
                      </a:r>
                      <a:endParaRPr lang="pt-BR" sz="3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O(log n)</a:t>
                      </a:r>
                      <a:endParaRPr lang="pt-BR" sz="3200" dirty="0"/>
                    </a:p>
                    <a:p>
                      <a:endParaRPr lang="pt-BR" sz="3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O(log n)</a:t>
                      </a:r>
                      <a:endParaRPr lang="pt-BR" sz="3200" dirty="0"/>
                    </a:p>
                    <a:p>
                      <a:endParaRPr lang="pt-BR" sz="3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4135766"/>
                  </a:ext>
                </a:extLst>
              </a:tr>
              <a:tr h="695297">
                <a:tc>
                  <a:txBody>
                    <a:bodyPr/>
                    <a:lstStyle/>
                    <a:p>
                      <a:r>
                        <a:rPr lang="en-US" sz="3200" dirty="0" err="1"/>
                        <a:t>Remoção</a:t>
                      </a:r>
                      <a:endParaRPr lang="pt-BR" sz="3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O(log n)</a:t>
                      </a:r>
                      <a:endParaRPr lang="pt-BR" sz="3200" dirty="0"/>
                    </a:p>
                    <a:p>
                      <a:endParaRPr lang="pt-BR" sz="3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O(log n)</a:t>
                      </a:r>
                      <a:endParaRPr lang="pt-BR" sz="3200" dirty="0"/>
                    </a:p>
                    <a:p>
                      <a:endParaRPr lang="pt-BR" sz="3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76314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712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 volta à Motivação…</a:t>
            </a:r>
          </a:p>
        </p:txBody>
      </p:sp>
      <p:sp>
        <p:nvSpPr>
          <p:cNvPr id="78" name="Shape 78"/>
          <p:cNvSpPr>
            <a:spLocks noGrp="1"/>
          </p:cNvSpPr>
          <p:nvPr>
            <p:ph type="body" idx="1"/>
          </p:nvPr>
        </p:nvSpPr>
        <p:spPr>
          <a:xfrm>
            <a:off x="735791" y="1519494"/>
            <a:ext cx="11708294" cy="726184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Agora com as </a:t>
            </a:r>
            <a:r>
              <a:rPr lang="en-US" dirty="0" err="1"/>
              <a:t>propriedades</a:t>
            </a:r>
            <a:r>
              <a:rPr lang="en-US" dirty="0"/>
              <a:t> da Red-Black, </a:t>
            </a:r>
            <a:r>
              <a:rPr lang="en-US" dirty="0" err="1"/>
              <a:t>nós</a:t>
            </a:r>
            <a:r>
              <a:rPr lang="en-US" dirty="0"/>
              <a:t> </a:t>
            </a:r>
            <a:r>
              <a:rPr lang="en-US" dirty="0" err="1"/>
              <a:t>conseguimos</a:t>
            </a:r>
            <a:r>
              <a:rPr lang="en-US" dirty="0"/>
              <a:t> resolver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problemas</a:t>
            </a:r>
            <a:r>
              <a:rPr lang="en-US" dirty="0"/>
              <a:t> de </a:t>
            </a:r>
            <a:r>
              <a:rPr lang="en-US" dirty="0" err="1"/>
              <a:t>desbalanceamento</a:t>
            </a:r>
            <a:r>
              <a:rPr lang="en-US" dirty="0"/>
              <a:t> da </a:t>
            </a:r>
            <a:r>
              <a:rPr lang="en-US" dirty="0" err="1"/>
              <a:t>árvore</a:t>
            </a:r>
            <a:r>
              <a:rPr lang="en-US" dirty="0"/>
              <a:t> de </a:t>
            </a:r>
            <a:r>
              <a:rPr lang="en-US" dirty="0" err="1"/>
              <a:t>busca</a:t>
            </a:r>
            <a:r>
              <a:rPr lang="en-US" dirty="0"/>
              <a:t> </a:t>
            </a:r>
            <a:r>
              <a:rPr lang="en-US" dirty="0" err="1"/>
              <a:t>binária</a:t>
            </a:r>
            <a:r>
              <a:rPr lang="en-US" dirty="0"/>
              <a:t>. E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depender</a:t>
            </a:r>
            <a:r>
              <a:rPr lang="en-US" dirty="0"/>
              <a:t> </a:t>
            </a:r>
            <a:r>
              <a:rPr lang="en-US" dirty="0" err="1"/>
              <a:t>unicamente</a:t>
            </a:r>
            <a:r>
              <a:rPr lang="en-US" dirty="0"/>
              <a:t> do </a:t>
            </a:r>
            <a:r>
              <a:rPr lang="en-US" dirty="0" err="1"/>
              <a:t>tamanho</a:t>
            </a:r>
            <a:r>
              <a:rPr lang="en-US" dirty="0"/>
              <a:t> para </a:t>
            </a:r>
            <a:r>
              <a:rPr lang="en-US" dirty="0" err="1"/>
              <a:t>fazer</a:t>
            </a:r>
            <a:r>
              <a:rPr lang="en-US" dirty="0"/>
              <a:t> o </a:t>
            </a:r>
            <a:r>
              <a:rPr lang="en-US" dirty="0" err="1"/>
              <a:t>balanceamento</a:t>
            </a:r>
            <a:r>
              <a:rPr lang="en-US" dirty="0"/>
              <a:t>,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precisamos</a:t>
            </a:r>
            <a:r>
              <a:rPr lang="en-US" dirty="0"/>
              <a:t> </a:t>
            </a:r>
            <a:r>
              <a:rPr lang="en-US" dirty="0" err="1"/>
              <a:t>realizar</a:t>
            </a:r>
            <a:r>
              <a:rPr lang="en-US" dirty="0"/>
              <a:t> </a:t>
            </a:r>
            <a:r>
              <a:rPr lang="en-US" dirty="0" err="1"/>
              <a:t>muitas</a:t>
            </a:r>
            <a:r>
              <a:rPr lang="en-US" dirty="0"/>
              <a:t> </a:t>
            </a:r>
            <a:r>
              <a:rPr lang="en-US" dirty="0" err="1"/>
              <a:t>rotações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AVL. E </a:t>
            </a:r>
            <a:r>
              <a:rPr lang="en-US" dirty="0" err="1"/>
              <a:t>voltamos</a:t>
            </a:r>
            <a:r>
              <a:rPr lang="en-US" dirty="0"/>
              <a:t> a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busca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O(log n). 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Motivação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xfrm>
            <a:off x="735791" y="1838631"/>
            <a:ext cx="11708294" cy="726184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Uma das </a:t>
            </a:r>
            <a:r>
              <a:rPr lang="en-US" dirty="0" err="1"/>
              <a:t>estruturas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utilizadas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prática</a:t>
            </a:r>
            <a:r>
              <a:rPr lang="en-US" dirty="0"/>
              <a:t> </a:t>
            </a:r>
            <a:r>
              <a:rPr lang="en-US" dirty="0" smtClean="0"/>
              <a:t>é a </a:t>
            </a:r>
            <a:r>
              <a:rPr lang="en-US" dirty="0" err="1" smtClean="0"/>
              <a:t>árvore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busca</a:t>
            </a:r>
            <a:r>
              <a:rPr lang="en-US" dirty="0"/>
              <a:t> </a:t>
            </a:r>
            <a:r>
              <a:rPr lang="en-US" dirty="0" err="1"/>
              <a:t>binária</a:t>
            </a:r>
            <a:r>
              <a:rPr lang="en-US" dirty="0"/>
              <a:t>. </a:t>
            </a:r>
            <a:r>
              <a:rPr lang="en-US" dirty="0" err="1"/>
              <a:t>Contudo</a:t>
            </a:r>
            <a:r>
              <a:rPr lang="en-US" dirty="0"/>
              <a:t>, </a:t>
            </a:r>
            <a:r>
              <a:rPr lang="en-US" dirty="0" err="1" smtClean="0"/>
              <a:t>ela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muitos</a:t>
            </a:r>
            <a:r>
              <a:rPr lang="en-US" dirty="0"/>
              <a:t> </a:t>
            </a:r>
            <a:r>
              <a:rPr lang="en-US" dirty="0" err="1"/>
              <a:t>problemas</a:t>
            </a:r>
            <a:r>
              <a:rPr lang="en-US" dirty="0"/>
              <a:t> com o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balanceamento</a:t>
            </a:r>
            <a:r>
              <a:rPr lang="en-US" dirty="0"/>
              <a:t>, </a:t>
            </a:r>
            <a:r>
              <a:rPr lang="en-US" dirty="0" err="1"/>
              <a:t>visto</a:t>
            </a:r>
            <a:r>
              <a:rPr lang="en-US" dirty="0"/>
              <a:t> que </a:t>
            </a:r>
            <a:r>
              <a:rPr lang="en-US" dirty="0" err="1"/>
              <a:t>algumas</a:t>
            </a:r>
            <a:r>
              <a:rPr lang="en-US" dirty="0"/>
              <a:t> </a:t>
            </a:r>
            <a:r>
              <a:rPr lang="en-US" dirty="0" err="1"/>
              <a:t>sequências</a:t>
            </a:r>
            <a:r>
              <a:rPr lang="en-US" dirty="0"/>
              <a:t> </a:t>
            </a:r>
            <a:r>
              <a:rPr lang="en-US" dirty="0" err="1"/>
              <a:t>numéricas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acabar</a:t>
            </a:r>
            <a:r>
              <a:rPr lang="en-US" dirty="0"/>
              <a:t> com as </a:t>
            </a:r>
            <a:r>
              <a:rPr lang="en-US" dirty="0" err="1"/>
              <a:t>sonhadas</a:t>
            </a:r>
            <a:r>
              <a:rPr lang="en-US" dirty="0"/>
              <a:t> </a:t>
            </a:r>
            <a:r>
              <a:rPr lang="en-US" dirty="0" err="1"/>
              <a:t>operações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O(log n).  Como resolver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problema</a:t>
            </a:r>
            <a:r>
              <a:rPr lang="en-US" dirty="0"/>
              <a:t>? 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="" xmlns:a16="http://schemas.microsoft.com/office/drawing/2014/main" id="{E4D72AB8-6081-4C57-88C6-FDF1C40C9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261" y="5224107"/>
            <a:ext cx="7047944" cy="38763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Árvore</a:t>
            </a:r>
            <a:r>
              <a:rPr lang="en-US" dirty="0" smtClean="0"/>
              <a:t> </a:t>
            </a:r>
            <a:r>
              <a:rPr lang="en-US" dirty="0"/>
              <a:t>Red-Black</a:t>
            </a:r>
            <a:endParaRPr dirty="0"/>
          </a:p>
        </p:txBody>
      </p:sp>
      <p:sp>
        <p:nvSpPr>
          <p:cNvPr id="66" name="Shape 6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É um </a:t>
            </a:r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árvore</a:t>
            </a:r>
            <a:r>
              <a:rPr lang="en-US" dirty="0"/>
              <a:t> de </a:t>
            </a:r>
            <a:r>
              <a:rPr lang="en-US" dirty="0" err="1"/>
              <a:t>busca</a:t>
            </a:r>
            <a:r>
              <a:rPr lang="en-US" dirty="0"/>
              <a:t> </a:t>
            </a:r>
            <a:r>
              <a:rPr lang="en-US" dirty="0" err="1"/>
              <a:t>binária</a:t>
            </a:r>
            <a:r>
              <a:rPr lang="en-US" dirty="0"/>
              <a:t> </a:t>
            </a:r>
            <a:r>
              <a:rPr lang="en-US" dirty="0" err="1"/>
              <a:t>balanceada</a:t>
            </a:r>
            <a:r>
              <a:rPr lang="en-US" dirty="0"/>
              <a:t> que </a:t>
            </a:r>
            <a:r>
              <a:rPr lang="en-US" dirty="0" err="1"/>
              <a:t>utiliza</a:t>
            </a:r>
            <a:r>
              <a:rPr lang="en-US" dirty="0"/>
              <a:t> cores para </a:t>
            </a:r>
            <a:r>
              <a:rPr lang="en-US" dirty="0" err="1"/>
              <a:t>garantir</a:t>
            </a:r>
            <a:r>
              <a:rPr lang="en-US" dirty="0"/>
              <a:t>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balanceamento</a:t>
            </a:r>
            <a:r>
              <a:rPr lang="en-US" dirty="0"/>
              <a:t>.</a:t>
            </a:r>
            <a:endParaRPr dirty="0"/>
          </a:p>
          <a:p>
            <a:r>
              <a:rPr lang="en-US" dirty="0" smtClean="0"/>
              <a:t>A </a:t>
            </a:r>
            <a:r>
              <a:rPr lang="en-US" dirty="0" err="1" smtClean="0"/>
              <a:t>árvore</a:t>
            </a:r>
            <a:r>
              <a:rPr lang="en-US" dirty="0" smtClean="0"/>
              <a:t> Red-Black </a:t>
            </a:r>
            <a:r>
              <a:rPr lang="en-US" dirty="0" smtClean="0"/>
              <a:t>tem um tempo O(log n) no </a:t>
            </a:r>
            <a:r>
              <a:rPr lang="en-US" dirty="0" err="1" smtClean="0"/>
              <a:t>pior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d</a:t>
            </a:r>
            <a:r>
              <a:rPr lang="en-US" dirty="0" smtClean="0"/>
              <a:t>as 3 </a:t>
            </a:r>
            <a:r>
              <a:rPr lang="en-US" dirty="0" err="1" smtClean="0"/>
              <a:t>operações</a:t>
            </a:r>
            <a:r>
              <a:rPr lang="en-US" dirty="0" smtClean="0"/>
              <a:t>: </a:t>
            </a:r>
            <a:r>
              <a:rPr lang="en-US" dirty="0" err="1"/>
              <a:t>busca</a:t>
            </a:r>
            <a:r>
              <a:rPr lang="en-US" dirty="0"/>
              <a:t>, </a:t>
            </a:r>
            <a:r>
              <a:rPr lang="en-US" dirty="0" err="1"/>
              <a:t>inserção</a:t>
            </a:r>
            <a:r>
              <a:rPr lang="en-US" dirty="0"/>
              <a:t> e </a:t>
            </a:r>
            <a:r>
              <a:rPr lang="en-US" dirty="0" err="1" smtClean="0"/>
              <a:t>remoção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="" xmlns:a16="http://schemas.microsoft.com/office/drawing/2014/main" id="{9286E67E-2CA3-4A35-9ED0-07C9D49D6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227" y="4876800"/>
            <a:ext cx="8044345" cy="3877374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B9927531-0E4C-4CE5-98A0-B39956F65E10}"/>
              </a:ext>
            </a:extLst>
          </p:cNvPr>
          <p:cNvSpPr txBox="1"/>
          <p:nvPr/>
        </p:nvSpPr>
        <p:spPr>
          <a:xfrm>
            <a:off x="560715" y="9068459"/>
            <a:ext cx="1096867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2400" i="1" dirty="0"/>
              <a:t>Fonte: https://pt.wikipedia.org/wiki/%C3%81rvore_rubro-negra</a:t>
            </a:r>
            <a:endParaRPr kumimoji="0" lang="pt-BR" sz="24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Definições</a:t>
            </a:r>
          </a:p>
        </p:txBody>
      </p:sp>
      <p:sp>
        <p:nvSpPr>
          <p:cNvPr id="69" name="Shape 6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Propriedades</a:t>
            </a:r>
            <a:r>
              <a:rPr lang="en-US" dirty="0"/>
              <a:t> da Red-Black</a:t>
            </a:r>
          </a:p>
          <a:p>
            <a:pPr marL="1543050" lvl="3" indent="-514350">
              <a:buFont typeface="+mj-lt"/>
              <a:buAutoNum type="arabicPeriod"/>
            </a:pPr>
            <a:r>
              <a:rPr lang="en-US" sz="3600" dirty="0"/>
              <a:t>Um </a:t>
            </a:r>
            <a:r>
              <a:rPr lang="en-US" sz="3600" dirty="0" err="1"/>
              <a:t>nó</a:t>
            </a:r>
            <a:r>
              <a:rPr lang="en-US" sz="3600" dirty="0"/>
              <a:t> é </a:t>
            </a:r>
            <a:r>
              <a:rPr lang="en-US" sz="3600" dirty="0" err="1"/>
              <a:t>vermelho</a:t>
            </a:r>
            <a:r>
              <a:rPr lang="en-US" sz="3600" dirty="0"/>
              <a:t> </a:t>
            </a:r>
            <a:r>
              <a:rPr lang="en-US" sz="3600" dirty="0" err="1"/>
              <a:t>ou</a:t>
            </a:r>
            <a:r>
              <a:rPr lang="en-US" sz="3600" dirty="0"/>
              <a:t> </a:t>
            </a:r>
            <a:r>
              <a:rPr lang="en-US" sz="3600" dirty="0" err="1"/>
              <a:t>preto</a:t>
            </a:r>
            <a:r>
              <a:rPr lang="en-US" sz="3600" dirty="0"/>
              <a:t>;</a:t>
            </a:r>
          </a:p>
          <a:p>
            <a:pPr marL="1543050" lvl="3" indent="-514350">
              <a:buFont typeface="+mj-lt"/>
              <a:buAutoNum type="arabicPeriod"/>
            </a:pPr>
            <a:r>
              <a:rPr lang="en-US" sz="3600" dirty="0"/>
              <a:t>A </a:t>
            </a:r>
            <a:r>
              <a:rPr lang="en-US" sz="3600" dirty="0" err="1"/>
              <a:t>raiz</a:t>
            </a:r>
            <a:r>
              <a:rPr lang="en-US" sz="3600" dirty="0"/>
              <a:t> é </a:t>
            </a:r>
            <a:r>
              <a:rPr lang="en-US" sz="3600" dirty="0" err="1"/>
              <a:t>preta</a:t>
            </a:r>
            <a:r>
              <a:rPr lang="en-US" sz="3600" dirty="0"/>
              <a:t>;</a:t>
            </a:r>
          </a:p>
          <a:p>
            <a:pPr marL="1543050" lvl="3" indent="-514350">
              <a:buFont typeface="+mj-lt"/>
              <a:buAutoNum type="arabicPeriod"/>
            </a:pPr>
            <a:r>
              <a:rPr lang="en-US" sz="3600" dirty="0" err="1"/>
              <a:t>Todas</a:t>
            </a:r>
            <a:r>
              <a:rPr lang="en-US" sz="3600" dirty="0"/>
              <a:t> as </a:t>
            </a:r>
            <a:r>
              <a:rPr lang="en-US" sz="3600" dirty="0" err="1" smtClean="0"/>
              <a:t>folhas</a:t>
            </a:r>
            <a:r>
              <a:rPr lang="en-US" sz="3600" dirty="0" smtClean="0"/>
              <a:t> (</a:t>
            </a:r>
            <a:r>
              <a:rPr lang="en-US" sz="3600" dirty="0"/>
              <a:t>NULL) </a:t>
            </a:r>
            <a:r>
              <a:rPr lang="en-US" sz="3600" dirty="0" err="1"/>
              <a:t>são</a:t>
            </a:r>
            <a:r>
              <a:rPr lang="en-US" sz="3600" dirty="0"/>
              <a:t> </a:t>
            </a:r>
            <a:r>
              <a:rPr lang="en-US" sz="3600" dirty="0" err="1"/>
              <a:t>pretas</a:t>
            </a:r>
            <a:r>
              <a:rPr lang="en-US" sz="3600" dirty="0"/>
              <a:t>;</a:t>
            </a:r>
          </a:p>
          <a:p>
            <a:pPr marL="1543050" lvl="3" indent="-514350">
              <a:buFont typeface="+mj-lt"/>
              <a:buAutoNum type="arabicPeriod"/>
            </a:pPr>
            <a:r>
              <a:rPr lang="en-US" sz="3600" dirty="0"/>
              <a:t>Ambos </a:t>
            </a:r>
            <a:r>
              <a:rPr lang="en-US" sz="3600" dirty="0" err="1"/>
              <a:t>os</a:t>
            </a:r>
            <a:r>
              <a:rPr lang="en-US" sz="3600" dirty="0"/>
              <a:t> </a:t>
            </a:r>
            <a:r>
              <a:rPr lang="en-US" sz="3600" dirty="0" err="1"/>
              <a:t>filhos</a:t>
            </a:r>
            <a:r>
              <a:rPr lang="en-US" sz="3600" dirty="0"/>
              <a:t> de </a:t>
            </a:r>
            <a:r>
              <a:rPr lang="en-US" sz="3600" dirty="0" err="1"/>
              <a:t>todos</a:t>
            </a:r>
            <a:r>
              <a:rPr lang="en-US" sz="3600" dirty="0"/>
              <a:t> </a:t>
            </a:r>
            <a:r>
              <a:rPr lang="en-US" sz="3600" dirty="0" err="1"/>
              <a:t>os</a:t>
            </a:r>
            <a:r>
              <a:rPr lang="en-US" sz="3600" dirty="0"/>
              <a:t> </a:t>
            </a:r>
            <a:r>
              <a:rPr lang="en-US" sz="3600" dirty="0" err="1"/>
              <a:t>nós</a:t>
            </a:r>
            <a:r>
              <a:rPr lang="en-US" sz="3600" dirty="0"/>
              <a:t> </a:t>
            </a:r>
            <a:r>
              <a:rPr lang="en-US" sz="3600" dirty="0" err="1"/>
              <a:t>vermelhos</a:t>
            </a:r>
            <a:r>
              <a:rPr lang="en-US" sz="3600" dirty="0"/>
              <a:t> </a:t>
            </a:r>
            <a:r>
              <a:rPr lang="en-US" sz="3600" dirty="0" err="1"/>
              <a:t>são</a:t>
            </a:r>
            <a:r>
              <a:rPr lang="en-US" sz="3600" dirty="0"/>
              <a:t> </a:t>
            </a:r>
            <a:r>
              <a:rPr lang="en-US" sz="3600" dirty="0" err="1"/>
              <a:t>pretos</a:t>
            </a:r>
            <a:r>
              <a:rPr lang="en-US" sz="3600" dirty="0"/>
              <a:t>;</a:t>
            </a:r>
          </a:p>
          <a:p>
            <a:pPr marL="1543050" lvl="3" indent="-514350">
              <a:buFont typeface="+mj-lt"/>
              <a:buAutoNum type="arabicPeriod"/>
            </a:pPr>
            <a:r>
              <a:rPr lang="en-US" sz="3600" dirty="0" err="1"/>
              <a:t>Todo</a:t>
            </a:r>
            <a:r>
              <a:rPr lang="en-US" sz="3600" dirty="0"/>
              <a:t> </a:t>
            </a:r>
            <a:r>
              <a:rPr lang="en-US" sz="3600" dirty="0" err="1"/>
              <a:t>caminho</a:t>
            </a:r>
            <a:r>
              <a:rPr lang="en-US" sz="3600" dirty="0"/>
              <a:t> de um dado </a:t>
            </a:r>
            <a:r>
              <a:rPr lang="en-US" sz="3600" dirty="0" err="1"/>
              <a:t>nó</a:t>
            </a:r>
            <a:r>
              <a:rPr lang="en-US" sz="3600" dirty="0"/>
              <a:t> para </a:t>
            </a:r>
            <a:r>
              <a:rPr lang="en-US" sz="3600" dirty="0" err="1"/>
              <a:t>qualquer</a:t>
            </a:r>
            <a:r>
              <a:rPr lang="en-US" sz="3600" dirty="0"/>
              <a:t> </a:t>
            </a:r>
            <a:r>
              <a:rPr lang="en-US" sz="3600" dirty="0" err="1"/>
              <a:t>uma</a:t>
            </a:r>
            <a:r>
              <a:rPr lang="en-US" sz="3600" dirty="0"/>
              <a:t> de </a:t>
            </a:r>
            <a:r>
              <a:rPr lang="en-US" sz="3600" dirty="0" err="1"/>
              <a:t>suas</a:t>
            </a:r>
            <a:r>
              <a:rPr lang="en-US" sz="3600" dirty="0"/>
              <a:t> </a:t>
            </a:r>
            <a:r>
              <a:rPr lang="en-US" sz="3600" dirty="0" err="1"/>
              <a:t>folhas</a:t>
            </a:r>
            <a:r>
              <a:rPr lang="en-US" sz="3600" dirty="0"/>
              <a:t> </a:t>
            </a:r>
            <a:r>
              <a:rPr lang="en-US" sz="3600" dirty="0" err="1"/>
              <a:t>descendentes</a:t>
            </a:r>
            <a:r>
              <a:rPr lang="en-US" sz="3600" dirty="0"/>
              <a:t> </a:t>
            </a:r>
            <a:r>
              <a:rPr lang="en-US" sz="3600" dirty="0" err="1"/>
              <a:t>contém</a:t>
            </a:r>
            <a:r>
              <a:rPr lang="en-US" sz="3600" dirty="0"/>
              <a:t> o </a:t>
            </a:r>
            <a:r>
              <a:rPr lang="en-US" sz="3600" dirty="0" err="1"/>
              <a:t>mesmo</a:t>
            </a:r>
            <a:r>
              <a:rPr lang="en-US" sz="3600" dirty="0"/>
              <a:t> </a:t>
            </a:r>
            <a:r>
              <a:rPr lang="en-US" sz="3600" dirty="0" err="1"/>
              <a:t>número</a:t>
            </a:r>
            <a:r>
              <a:rPr lang="en-US" sz="3600" dirty="0"/>
              <a:t> de </a:t>
            </a:r>
            <a:r>
              <a:rPr lang="en-US" sz="3600" dirty="0" err="1"/>
              <a:t>nós</a:t>
            </a:r>
            <a:r>
              <a:rPr lang="en-US" sz="3600" dirty="0"/>
              <a:t> </a:t>
            </a:r>
            <a:r>
              <a:rPr lang="en-US" sz="3600" dirty="0" err="1"/>
              <a:t>pretos</a:t>
            </a:r>
            <a:r>
              <a:rPr lang="en-US" sz="3600" dirty="0"/>
              <a:t>.</a:t>
            </a:r>
          </a:p>
          <a:p>
            <a:pPr marL="1028700" lvl="3" indent="0"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="" xmlns:a16="http://schemas.microsoft.com/office/drawing/2014/main" id="{4CD10ECD-D57B-4901-9D3F-FFD862C5D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7241"/>
            <a:ext cx="7017026" cy="418751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56AC9128-8CBD-42FD-A88B-48D1CA673B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359" y="777793"/>
            <a:ext cx="6147679" cy="38169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="" xmlns:a16="http://schemas.microsoft.com/office/drawing/2014/main" id="{61E20DA3-5E4C-4A1A-BF9C-F78BA14897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7" y="5936642"/>
            <a:ext cx="6893312" cy="38169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="" xmlns:a16="http://schemas.microsoft.com/office/drawing/2014/main" id="{D2217251-3412-41D4-B355-6FCC078A78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034" y="6281531"/>
            <a:ext cx="6147679" cy="347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43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Altura</a:t>
            </a:r>
            <a:endParaRPr dirty="0"/>
          </a:p>
        </p:txBody>
      </p:sp>
      <p:sp>
        <p:nvSpPr>
          <p:cNvPr id="69" name="Shape 69"/>
          <p:cNvSpPr>
            <a:spLocks noGrp="1"/>
          </p:cNvSpPr>
          <p:nvPr>
            <p:ph type="body" idx="1"/>
          </p:nvPr>
        </p:nvSpPr>
        <p:spPr>
          <a:xfrm>
            <a:off x="0" y="1739239"/>
            <a:ext cx="12444085" cy="7569861"/>
          </a:xfrm>
          <a:prstGeom prst="rect">
            <a:avLst/>
          </a:prstGeom>
        </p:spPr>
        <p:txBody>
          <a:bodyPr/>
          <a:lstStyle/>
          <a:p>
            <a:pPr lvl="3"/>
            <a:r>
              <a:rPr lang="en-US" b="1" dirty="0"/>
              <a:t>A</a:t>
            </a:r>
            <a:r>
              <a:rPr lang="pt-BR" b="1" dirty="0" err="1"/>
              <a:t>ltura</a:t>
            </a:r>
            <a:r>
              <a:rPr lang="pt-BR" b="1" dirty="0"/>
              <a:t> negra</a:t>
            </a:r>
            <a:r>
              <a:rPr lang="pt-BR" dirty="0"/>
              <a:t> de uma </a:t>
            </a:r>
            <a:r>
              <a:rPr lang="pt-BR" dirty="0" err="1"/>
              <a:t>Red</a:t>
            </a:r>
            <a:r>
              <a:rPr lang="pt-BR" dirty="0"/>
              <a:t>-Black (Black </a:t>
            </a:r>
            <a:r>
              <a:rPr lang="pt-BR" dirty="0" err="1"/>
              <a:t>Height</a:t>
            </a:r>
            <a:r>
              <a:rPr lang="pt-BR" dirty="0"/>
              <a:t>): É a quantidade de nós pretos percorridos a partir de um dado nó. A altura negra da raiz é a altura negra da árvore em si. Se uma árvore está balanceada, ela deve conter a mesma altura negra da </a:t>
            </a:r>
            <a:r>
              <a:rPr lang="pt-BR" dirty="0" smtClean="0"/>
              <a:t>raiz </a:t>
            </a:r>
            <a:r>
              <a:rPr lang="pt-BR" dirty="0"/>
              <a:t>para todos os nós. </a:t>
            </a:r>
          </a:p>
          <a:p>
            <a:pPr marL="1371600" lvl="4" indent="0">
              <a:buNone/>
            </a:pPr>
            <a:endParaRPr lang="en-US" dirty="0"/>
          </a:p>
        </p:txBody>
      </p:sp>
      <p:pic>
        <p:nvPicPr>
          <p:cNvPr id="3" name="Imagem 2">
            <a:extLst>
              <a:ext uri="{FF2B5EF4-FFF2-40B4-BE49-F238E27FC236}">
                <a16:creationId xmlns="" xmlns:a16="http://schemas.microsoft.com/office/drawing/2014/main" id="{1B5A38E4-B0F5-4A2B-AAE5-7D4478B094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24" y="4876800"/>
            <a:ext cx="8873655" cy="4187687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EE5BFE0D-0A14-4BF9-B339-12034930674F}"/>
              </a:ext>
            </a:extLst>
          </p:cNvPr>
          <p:cNvSpPr txBox="1"/>
          <p:nvPr/>
        </p:nvSpPr>
        <p:spPr>
          <a:xfrm>
            <a:off x="10158085" y="5823446"/>
            <a:ext cx="2308087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Light"/>
              </a:rPr>
              <a:t>Black Height: 3</a:t>
            </a:r>
            <a:endParaRPr kumimoji="0" lang="pt-BR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984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xfrm>
            <a:off x="530970" y="531190"/>
            <a:ext cx="11883370" cy="1074994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Definições</a:t>
            </a:r>
            <a:r>
              <a:rPr lang="en-US" dirty="0"/>
              <a:t> dos </a:t>
            </a:r>
            <a:r>
              <a:rPr lang="en-US" dirty="0" err="1"/>
              <a:t>Nós</a:t>
            </a:r>
            <a:endParaRPr dirty="0"/>
          </a:p>
        </p:txBody>
      </p:sp>
      <p:sp>
        <p:nvSpPr>
          <p:cNvPr id="69" name="Shape 69"/>
          <p:cNvSpPr>
            <a:spLocks noGrp="1"/>
          </p:cNvSpPr>
          <p:nvPr>
            <p:ph type="body" idx="1"/>
          </p:nvPr>
        </p:nvSpPr>
        <p:spPr>
          <a:xfrm>
            <a:off x="0" y="1739239"/>
            <a:ext cx="12444085" cy="7569861"/>
          </a:xfrm>
          <a:prstGeom prst="rect">
            <a:avLst/>
          </a:prstGeom>
        </p:spPr>
        <p:txBody>
          <a:bodyPr/>
          <a:lstStyle/>
          <a:p>
            <a:pPr marL="1371600" lvl="4" indent="0">
              <a:buNone/>
            </a:pPr>
            <a:endParaRPr lang="en-US" dirty="0"/>
          </a:p>
          <a:p>
            <a:pPr marL="1371600" lvl="4" indent="0">
              <a:buNone/>
            </a:pPr>
            <a:endParaRPr lang="en-US" dirty="0"/>
          </a:p>
          <a:p>
            <a:pPr marL="1371600" lvl="4" indent="0">
              <a:buNone/>
            </a:pPr>
            <a:endParaRPr lang="en-US" dirty="0"/>
          </a:p>
          <a:p>
            <a:pPr marL="1371600" lvl="4" indent="0">
              <a:buNone/>
            </a:pPr>
            <a:endParaRPr lang="en-US" dirty="0"/>
          </a:p>
          <a:p>
            <a:pPr marL="1371600" lvl="4" indent="0">
              <a:buNone/>
            </a:pPr>
            <a:endParaRPr lang="en-US" dirty="0"/>
          </a:p>
          <a:p>
            <a:pPr marL="1371600" lvl="4" indent="0">
              <a:buNone/>
            </a:pPr>
            <a:endParaRPr lang="en-US" dirty="0"/>
          </a:p>
          <a:p>
            <a:pPr marL="1371600" lvl="4" indent="0">
              <a:buNone/>
            </a:pPr>
            <a:endParaRPr lang="en-US" dirty="0"/>
          </a:p>
          <a:p>
            <a:pPr marL="1371600" lvl="4" indent="0">
              <a:buNone/>
            </a:pPr>
            <a:endParaRPr lang="en-US" dirty="0"/>
          </a:p>
          <a:p>
            <a:pPr marL="1371600" lvl="4" indent="0">
              <a:buNone/>
            </a:pPr>
            <a:r>
              <a:rPr lang="en-US" dirty="0" err="1"/>
              <a:t>Pai</a:t>
            </a:r>
            <a:r>
              <a:rPr lang="en-US" dirty="0"/>
              <a:t>: </a:t>
            </a:r>
            <a:r>
              <a:rPr lang="en-US" dirty="0" err="1"/>
              <a:t>Nó</a:t>
            </a:r>
            <a:r>
              <a:rPr lang="en-US" dirty="0"/>
              <a:t> que </a:t>
            </a:r>
            <a:r>
              <a:rPr lang="en-US" dirty="0" err="1"/>
              <a:t>fica</a:t>
            </a:r>
            <a:r>
              <a:rPr lang="en-US" dirty="0"/>
              <a:t> </a:t>
            </a:r>
            <a:r>
              <a:rPr lang="en-US" dirty="0" err="1"/>
              <a:t>acima</a:t>
            </a:r>
            <a:r>
              <a:rPr lang="en-US" dirty="0"/>
              <a:t> de um </a:t>
            </a:r>
            <a:r>
              <a:rPr lang="en-US" dirty="0" err="1"/>
              <a:t>nó</a:t>
            </a:r>
            <a:r>
              <a:rPr lang="en-US" dirty="0"/>
              <a:t>;</a:t>
            </a:r>
          </a:p>
          <a:p>
            <a:pPr marL="1371600" lvl="4" indent="0">
              <a:buNone/>
            </a:pPr>
            <a:r>
              <a:rPr lang="en-US" dirty="0"/>
              <a:t>Filho: </a:t>
            </a:r>
            <a:r>
              <a:rPr lang="en-US" dirty="0" err="1"/>
              <a:t>Nó</a:t>
            </a:r>
            <a:r>
              <a:rPr lang="en-US" dirty="0"/>
              <a:t> à </a:t>
            </a:r>
            <a:r>
              <a:rPr lang="en-US" dirty="0" err="1"/>
              <a:t>esquerda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à </a:t>
            </a:r>
            <a:r>
              <a:rPr lang="en-US" dirty="0" err="1"/>
              <a:t>direita</a:t>
            </a:r>
            <a:r>
              <a:rPr lang="en-US" dirty="0"/>
              <a:t> de um </a:t>
            </a:r>
            <a:r>
              <a:rPr lang="en-US" dirty="0" err="1"/>
              <a:t>nó</a:t>
            </a:r>
            <a:r>
              <a:rPr lang="en-US" dirty="0"/>
              <a:t>;</a:t>
            </a:r>
          </a:p>
          <a:p>
            <a:pPr marL="1371600" lvl="4" indent="0">
              <a:buNone/>
            </a:pPr>
            <a:r>
              <a:rPr lang="en-US" dirty="0"/>
              <a:t>Tio: O </a:t>
            </a:r>
            <a:r>
              <a:rPr lang="en-US" dirty="0" err="1"/>
              <a:t>irmão</a:t>
            </a:r>
            <a:r>
              <a:rPr lang="en-US" dirty="0"/>
              <a:t> </a:t>
            </a:r>
            <a:r>
              <a:rPr lang="en-US" dirty="0" smtClean="0"/>
              <a:t>do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/>
              <a:t>pai</a:t>
            </a:r>
            <a:r>
              <a:rPr lang="en-US" dirty="0"/>
              <a:t>;</a:t>
            </a:r>
          </a:p>
          <a:p>
            <a:pPr marL="1371600" lvl="4" indent="0">
              <a:buNone/>
            </a:pPr>
            <a:r>
              <a:rPr lang="en-US" dirty="0" err="1" smtClean="0"/>
              <a:t>Avô</a:t>
            </a:r>
            <a:r>
              <a:rPr lang="en-US" dirty="0" smtClean="0"/>
              <a:t>: </a:t>
            </a:r>
            <a:r>
              <a:rPr lang="en-US" dirty="0" err="1"/>
              <a:t>Pai</a:t>
            </a:r>
            <a:r>
              <a:rPr lang="en-US" dirty="0"/>
              <a:t> do </a:t>
            </a:r>
            <a:r>
              <a:rPr lang="en-US" dirty="0" err="1"/>
              <a:t>pai</a:t>
            </a:r>
            <a:r>
              <a:rPr lang="en-US" dirty="0"/>
              <a:t> do </a:t>
            </a:r>
            <a:r>
              <a:rPr lang="en-US" dirty="0" err="1"/>
              <a:t>nó</a:t>
            </a:r>
            <a:r>
              <a:rPr lang="en-US" dirty="0"/>
              <a:t>;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43307F18-3CEF-4DEF-8818-8E6C38797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006" y="1340588"/>
            <a:ext cx="8806069" cy="4452011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="" xmlns:a16="http://schemas.microsoft.com/office/drawing/2014/main" id="{BF18CD3D-6209-445D-BFFF-FC1873B50A09}"/>
              </a:ext>
            </a:extLst>
          </p:cNvPr>
          <p:cNvSpPr/>
          <p:nvPr/>
        </p:nvSpPr>
        <p:spPr>
          <a:xfrm>
            <a:off x="7215808" y="3566594"/>
            <a:ext cx="596348" cy="587962"/>
          </a:xfrm>
          <a:prstGeom prst="ellipse">
            <a:avLst/>
          </a:prstGeom>
          <a:noFill/>
          <a:ln w="127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0" name="Conector de Seta Reta 9">
            <a:extLst>
              <a:ext uri="{FF2B5EF4-FFF2-40B4-BE49-F238E27FC236}">
                <a16:creationId xmlns="" xmlns:a16="http://schemas.microsoft.com/office/drawing/2014/main" id="{BA262747-CC05-42D9-B3CB-9B8ECF875D75}"/>
              </a:ext>
            </a:extLst>
          </p:cNvPr>
          <p:cNvCxnSpPr/>
          <p:nvPr/>
        </p:nvCxnSpPr>
        <p:spPr>
          <a:xfrm>
            <a:off x="6323641" y="3880453"/>
            <a:ext cx="775107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CaixaDeTexto 11">
            <a:extLst>
              <a:ext uri="{FF2B5EF4-FFF2-40B4-BE49-F238E27FC236}">
                <a16:creationId xmlns="" xmlns:a16="http://schemas.microsoft.com/office/drawing/2014/main" id="{40337B75-80FE-41D1-8453-18C199611F89}"/>
              </a:ext>
            </a:extLst>
          </p:cNvPr>
          <p:cNvSpPr txBox="1"/>
          <p:nvPr/>
        </p:nvSpPr>
        <p:spPr>
          <a:xfrm>
            <a:off x="6472655" y="3388651"/>
            <a:ext cx="47707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F</a:t>
            </a:r>
            <a:endParaRPr kumimoji="0" lang="pt-BR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4" name="Conector de Seta Reta 13">
            <a:extLst>
              <a:ext uri="{FF2B5EF4-FFF2-40B4-BE49-F238E27FC236}">
                <a16:creationId xmlns="" xmlns:a16="http://schemas.microsoft.com/office/drawing/2014/main" id="{5DE92D23-46D4-4A57-9197-F94C72030F70}"/>
              </a:ext>
            </a:extLst>
          </p:cNvPr>
          <p:cNvCxnSpPr/>
          <p:nvPr/>
        </p:nvCxnSpPr>
        <p:spPr>
          <a:xfrm flipH="1">
            <a:off x="8768739" y="2623930"/>
            <a:ext cx="1150513" cy="178905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CaixaDeTexto 14">
            <a:extLst>
              <a:ext uri="{FF2B5EF4-FFF2-40B4-BE49-F238E27FC236}">
                <a16:creationId xmlns="" xmlns:a16="http://schemas.microsoft.com/office/drawing/2014/main" id="{F11C7F45-7A2E-4924-9B07-8F44D5010ACD}"/>
              </a:ext>
            </a:extLst>
          </p:cNvPr>
          <p:cNvSpPr txBox="1"/>
          <p:nvPr/>
        </p:nvSpPr>
        <p:spPr>
          <a:xfrm>
            <a:off x="9063635" y="2278096"/>
            <a:ext cx="56071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</a:t>
            </a:r>
            <a:endParaRPr kumimoji="0" lang="pt-BR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7" name="Conector de Seta Reta 16">
            <a:extLst>
              <a:ext uri="{FF2B5EF4-FFF2-40B4-BE49-F238E27FC236}">
                <a16:creationId xmlns="" xmlns:a16="http://schemas.microsoft.com/office/drawing/2014/main" id="{B69CD020-E4C8-45AF-A624-F1DE4D31AFDD}"/>
              </a:ext>
            </a:extLst>
          </p:cNvPr>
          <p:cNvCxnSpPr/>
          <p:nvPr/>
        </p:nvCxnSpPr>
        <p:spPr>
          <a:xfrm>
            <a:off x="4929809" y="1739239"/>
            <a:ext cx="993913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Conector de Seta Reta 18">
            <a:extLst>
              <a:ext uri="{FF2B5EF4-FFF2-40B4-BE49-F238E27FC236}">
                <a16:creationId xmlns="" xmlns:a16="http://schemas.microsoft.com/office/drawing/2014/main" id="{2DE6B25B-661E-438F-8AED-EC92B6873DEE}"/>
              </a:ext>
            </a:extLst>
          </p:cNvPr>
          <p:cNvCxnSpPr/>
          <p:nvPr/>
        </p:nvCxnSpPr>
        <p:spPr>
          <a:xfrm>
            <a:off x="2882348" y="2713382"/>
            <a:ext cx="874643" cy="36638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CaixaDeTexto 19">
            <a:extLst>
              <a:ext uri="{FF2B5EF4-FFF2-40B4-BE49-F238E27FC236}">
                <a16:creationId xmlns="" xmlns:a16="http://schemas.microsoft.com/office/drawing/2014/main" id="{FFF3663D-7092-4496-9DF2-7943E8286FDE}"/>
              </a:ext>
            </a:extLst>
          </p:cNvPr>
          <p:cNvSpPr txBox="1"/>
          <p:nvPr/>
        </p:nvSpPr>
        <p:spPr>
          <a:xfrm>
            <a:off x="4997357" y="1267314"/>
            <a:ext cx="85881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</a:t>
            </a:r>
            <a:endParaRPr kumimoji="0" lang="pt-BR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="" xmlns:a16="http://schemas.microsoft.com/office/drawing/2014/main" id="{0373B5F0-6064-49F1-ADA2-3898796286A8}"/>
              </a:ext>
            </a:extLst>
          </p:cNvPr>
          <p:cNvSpPr txBox="1"/>
          <p:nvPr/>
        </p:nvSpPr>
        <p:spPr>
          <a:xfrm>
            <a:off x="3081130" y="2204821"/>
            <a:ext cx="67586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</a:t>
            </a:r>
            <a:endParaRPr kumimoji="0" lang="pt-BR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21863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TAD</a:t>
            </a:r>
            <a:endParaRPr dirty="0"/>
          </a:p>
        </p:txBody>
      </p:sp>
      <p:sp>
        <p:nvSpPr>
          <p:cNvPr id="72" name="Shape 72"/>
          <p:cNvSpPr>
            <a:spLocks noGrp="1"/>
          </p:cNvSpPr>
          <p:nvPr>
            <p:ph type="body" idx="1"/>
          </p:nvPr>
        </p:nvSpPr>
        <p:spPr>
          <a:xfrm>
            <a:off x="560715" y="1519494"/>
            <a:ext cx="11339515" cy="7789606"/>
          </a:xfrm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typedef struct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Red_black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red_black</a:t>
            </a:r>
            <a:r>
              <a:rPr lang="en-US" dirty="0">
                <a:solidFill>
                  <a:schemeClr val="tx1"/>
                </a:solidFill>
              </a:rPr>
              <a:t>;</a:t>
            </a:r>
            <a:endParaRPr lang="pt-BR" dirty="0">
              <a:solidFill>
                <a:schemeClr val="tx1"/>
              </a:solidFill>
            </a:endParaRPr>
          </a:p>
          <a:p>
            <a:r>
              <a:rPr lang="nl-NL" b="1" dirty="0">
                <a:solidFill>
                  <a:schemeClr val="tx1"/>
                </a:solidFill>
              </a:rPr>
              <a:t>typedef struct</a:t>
            </a:r>
            <a:r>
              <a:rPr lang="nl-NL" dirty="0">
                <a:solidFill>
                  <a:schemeClr val="tx1"/>
                </a:solidFill>
              </a:rPr>
              <a:t> root_rb root;</a:t>
            </a:r>
          </a:p>
          <a:p>
            <a:r>
              <a:rPr lang="en-US" b="1" dirty="0"/>
              <a:t>void </a:t>
            </a:r>
            <a:r>
              <a:rPr lang="en-US" dirty="0" err="1"/>
              <a:t>replace_node</a:t>
            </a:r>
            <a:r>
              <a:rPr lang="en-US" dirty="0"/>
              <a:t> (root *</a:t>
            </a:r>
            <a:r>
              <a:rPr lang="en-US" dirty="0" err="1"/>
              <a:t>root_tree</a:t>
            </a:r>
            <a:r>
              <a:rPr lang="en-US" dirty="0"/>
              <a:t>, </a:t>
            </a:r>
            <a:r>
              <a:rPr lang="en-US" dirty="0" err="1"/>
              <a:t>red_black</a:t>
            </a:r>
            <a:r>
              <a:rPr lang="en-US" dirty="0"/>
              <a:t> *</a:t>
            </a:r>
            <a:r>
              <a:rPr lang="en-US" dirty="0" err="1"/>
              <a:t>rb</a:t>
            </a:r>
            <a:r>
              <a:rPr lang="en-US" dirty="0"/>
              <a:t>, </a:t>
            </a:r>
            <a:r>
              <a:rPr lang="en-US" dirty="0" err="1"/>
              <a:t>red_black</a:t>
            </a:r>
            <a:r>
              <a:rPr lang="en-US" dirty="0"/>
              <a:t> *</a:t>
            </a:r>
            <a:r>
              <a:rPr lang="en-US" dirty="0" err="1"/>
              <a:t>new_rb</a:t>
            </a:r>
            <a:r>
              <a:rPr lang="en-US" dirty="0"/>
              <a:t>);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delete_red_black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(Root *</a:t>
            </a:r>
            <a:r>
              <a:rPr lang="en-US" dirty="0" err="1">
                <a:solidFill>
                  <a:schemeClr val="tx1"/>
                </a:solidFill>
              </a:rPr>
              <a:t>root_tree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value);</a:t>
            </a:r>
          </a:p>
          <a:p>
            <a:pPr marL="0" indent="0">
              <a:buNone/>
            </a:pP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Struct</a:t>
            </a:r>
            <a:endParaRPr dirty="0"/>
          </a:p>
        </p:txBody>
      </p:sp>
      <p:sp>
        <p:nvSpPr>
          <p:cNvPr id="72" name="Shape 7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="" xmlns:a16="http://schemas.microsoft.com/office/drawing/2014/main" id="{E3F62EF5-D251-469F-A561-B44E8E0ED8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4" r="39616"/>
          <a:stretch/>
        </p:blipFill>
        <p:spPr>
          <a:xfrm>
            <a:off x="2356074" y="3061252"/>
            <a:ext cx="6430118" cy="362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85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411</Words>
  <Application>Microsoft Office PowerPoint</Application>
  <PresentationFormat>Personalizar</PresentationFormat>
  <Paragraphs>82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White</vt:lpstr>
      <vt:lpstr>Apresentação do PowerPoint</vt:lpstr>
      <vt:lpstr>Motivação</vt:lpstr>
      <vt:lpstr>Árvore Red-Black</vt:lpstr>
      <vt:lpstr>Definições</vt:lpstr>
      <vt:lpstr>Apresentação do PowerPoint</vt:lpstr>
      <vt:lpstr>Altura</vt:lpstr>
      <vt:lpstr>Definições dos Nós</vt:lpstr>
      <vt:lpstr>TAD</vt:lpstr>
      <vt:lpstr>Struct</vt:lpstr>
      <vt:lpstr>Casos 1 e 2</vt:lpstr>
      <vt:lpstr>Casos 3 e 4</vt:lpstr>
      <vt:lpstr>Caso 5</vt:lpstr>
      <vt:lpstr>Animação</vt:lpstr>
      <vt:lpstr>AVL x Red-Black</vt:lpstr>
      <vt:lpstr>De volta à Motivação…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Rosana</cp:lastModifiedBy>
  <cp:revision>34</cp:revision>
  <dcterms:modified xsi:type="dcterms:W3CDTF">2018-10-10T19:08:48Z</dcterms:modified>
</cp:coreProperties>
</file>