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7"/>
  </p:notesMasterIdLst>
  <p:sldIdLst>
    <p:sldId id="256" r:id="rId2"/>
    <p:sldId id="257" r:id="rId3"/>
    <p:sldId id="271" r:id="rId4"/>
    <p:sldId id="276" r:id="rId5"/>
    <p:sldId id="274" r:id="rId6"/>
    <p:sldId id="259" r:id="rId7"/>
    <p:sldId id="277" r:id="rId8"/>
    <p:sldId id="273" r:id="rId9"/>
    <p:sldId id="275" r:id="rId10"/>
    <p:sldId id="262" r:id="rId11"/>
    <p:sldId id="278" r:id="rId12"/>
    <p:sldId id="264" r:id="rId13"/>
    <p:sldId id="265" r:id="rId14"/>
    <p:sldId id="27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5B7466-3C17-464F-B5F1-18A8773EC10F}">
          <p14:sldIdLst>
            <p14:sldId id="256"/>
            <p14:sldId id="257"/>
            <p14:sldId id="271"/>
            <p14:sldId id="276"/>
            <p14:sldId id="274"/>
            <p14:sldId id="259"/>
            <p14:sldId id="277"/>
            <p14:sldId id="273"/>
            <p14:sldId id="275"/>
            <p14:sldId id="262"/>
            <p14:sldId id="278"/>
            <p14:sldId id="264"/>
            <p14:sldId id="265"/>
            <p14:sldId id="27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60" autoAdjust="0"/>
  </p:normalViewPr>
  <p:slideViewPr>
    <p:cSldViewPr snapToGrid="0" snapToObjects="1" showGuides="1">
      <p:cViewPr>
        <p:scale>
          <a:sx n="81" d="100"/>
          <a:sy n="81" d="100"/>
        </p:scale>
        <p:origin x="-2248" y="-80"/>
      </p:cViewPr>
      <p:guideLst>
        <p:guide orient="horz" pos="3067"/>
        <p:guide pos="3011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36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7C294-49E7-534B-997D-74575A7DC5A0}" type="datetimeFigureOut">
              <a:rPr lang="en-US" smtClean="0"/>
              <a:t>4/12/18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BBFF-62C2-8344-AFF7-1113813036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829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Es un “experimento mental” (podríamos</a:t>
            </a:r>
            <a:r>
              <a:rPr lang="es-ES_tradnl" baseline="0" dirty="0" smtClean="0"/>
              <a:t> decir una abstracción) para plantear, de forma metafórica, el problema que se da entre un conjunto de sistemas informáticos que tienen un objetivo en común (sistemas distribuidos).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[Explicar diagrama]</a:t>
            </a:r>
          </a:p>
          <a:p>
            <a:r>
              <a:rPr lang="es-ES_tradnl" baseline="0" dirty="0" smtClean="0"/>
              <a:t>	1. El comandante es un traidor</a:t>
            </a:r>
          </a:p>
          <a:p>
            <a:r>
              <a:rPr lang="es-ES_tradnl" baseline="0" dirty="0" smtClean="0"/>
              <a:t>	2. Uno o más tenientes son traidores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Con traidor nos referimos a sistemas que: </a:t>
            </a:r>
          </a:p>
          <a:p>
            <a:r>
              <a:rPr lang="es-ES_tradnl" baseline="0" dirty="0" smtClean="0"/>
              <a:t>	1. No interpreta de una manera correcta la orden</a:t>
            </a:r>
          </a:p>
          <a:p>
            <a:r>
              <a:rPr lang="es-ES_tradnl" baseline="0" dirty="0" smtClean="0"/>
              <a:t>	2. No comunica la orden (no funciona software o hardware)</a:t>
            </a:r>
          </a:p>
          <a:p>
            <a:endParaRPr lang="es-ES_tradnl" baseline="0" dirty="0" smtClean="0"/>
          </a:p>
          <a:p>
            <a:r>
              <a:rPr lang="es-ES_tradnl" dirty="0" smtClean="0"/>
              <a:t>Los</a:t>
            </a:r>
            <a:r>
              <a:rPr lang="es-ES_tradnl" baseline="0" dirty="0" smtClean="0"/>
              <a:t> algoritmos de solución nos deberían de permitir llegar a los siguientes objetivos</a:t>
            </a:r>
          </a:p>
          <a:p>
            <a:r>
              <a:rPr lang="es-ES_tradnl" baseline="0" dirty="0" smtClean="0"/>
              <a:t>	1. Todos los tenientes leales toman la misma decisión</a:t>
            </a:r>
          </a:p>
          <a:p>
            <a:r>
              <a:rPr lang="es-ES_tradnl" baseline="0" dirty="0" smtClean="0"/>
              <a:t>	2. Si el comandante es leal, entonces todos los tenientes leales realizan la orden que él decidió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Bajo las siguientes consideraciones:</a:t>
            </a:r>
          </a:p>
          <a:p>
            <a:r>
              <a:rPr lang="es-ES_tradnl" baseline="0" dirty="0" smtClean="0"/>
              <a:t>	1. Cada mensaje que se envía llega correctamente</a:t>
            </a:r>
          </a:p>
          <a:p>
            <a:r>
              <a:rPr lang="es-ES_tradnl" baseline="0" dirty="0" smtClean="0"/>
              <a:t>	2. Cada receptor de mensaje conoce quién envía el mensaje</a:t>
            </a:r>
          </a:p>
          <a:p>
            <a:r>
              <a:rPr lang="es-ES_tradnl" baseline="0" dirty="0" smtClean="0"/>
              <a:t>	3. La ausencia de mensaje puede ser detectada</a:t>
            </a:r>
          </a:p>
          <a:p>
            <a:r>
              <a:rPr lang="es-ES_tradnl" baseline="0" dirty="0" smtClean="0"/>
              <a:t>	4. Ante la ausencia de mensaje se tiene una orden por defecto. Esta condición es para evitar el problema de que el comandante sea un traidor y no envíe órdenes.</a:t>
            </a:r>
          </a:p>
          <a:p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La aplicación  de los generales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biantinos</a:t>
            </a:r>
            <a:r>
              <a:rPr lang="es-ES_tradnl" baseline="0" dirty="0" smtClean="0"/>
              <a:t> a la </a:t>
            </a:r>
            <a:r>
              <a:rPr lang="es-ES_tradnl" baseline="0" dirty="0" err="1" smtClean="0"/>
              <a:t>criptomoneda</a:t>
            </a:r>
            <a:r>
              <a:rPr lang="es-ES_tradnl" baseline="0" dirty="0" smtClean="0"/>
              <a:t> permite, por primera vez en la historia, transferir propiedad digital a otro usuario a través de Internet</a:t>
            </a:r>
            <a:endParaRPr lang="es-ES_tradnl" dirty="0" smtClean="0"/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Referencias:</a:t>
            </a:r>
          </a:p>
          <a:p>
            <a:r>
              <a:rPr lang="es-ES_tradnl" dirty="0" smtClean="0"/>
              <a:t>http://</a:t>
            </a:r>
            <a:r>
              <a:rPr lang="es-ES_tradnl" dirty="0" err="1" smtClean="0"/>
              <a:t>www.wikiwand.com</a:t>
            </a:r>
            <a:r>
              <a:rPr lang="es-ES_tradnl" dirty="0" smtClean="0"/>
              <a:t>/es/</a:t>
            </a:r>
            <a:r>
              <a:rPr lang="es-ES_tradnl" dirty="0" err="1" smtClean="0"/>
              <a:t>Problema_de_los_generales_bizantinos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[MEJORAS]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lineas</a:t>
            </a:r>
            <a:r>
              <a:rPr lang="es-ES_tradnl" dirty="0" smtClean="0"/>
              <a:t> de ataque</a:t>
            </a:r>
            <a:r>
              <a:rPr lang="es-ES_tradnl" baseline="0" dirty="0" smtClean="0"/>
              <a:t> y </a:t>
            </a:r>
            <a:r>
              <a:rPr lang="es-ES_tradnl" baseline="0" dirty="0" err="1" smtClean="0"/>
              <a:t>lineas</a:t>
            </a:r>
            <a:r>
              <a:rPr lang="es-ES_tradnl" baseline="0" dirty="0" smtClean="0"/>
              <a:t> de retirada***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640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err="1" smtClean="0"/>
              <a:t>Submonedas</a:t>
            </a:r>
            <a:r>
              <a:rPr lang="es-ES_tradnl" dirty="0" smtClean="0"/>
              <a:t>:</a:t>
            </a:r>
            <a:r>
              <a:rPr lang="es-ES_tradnl" baseline="0" dirty="0" smtClean="0"/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cadena de bloques se puede utilizar para representar transacciones de otros bienes, como por ejemplo, otras monedas, oro, acciones o propiedad.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Derivados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financierons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pueden representar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́n en la cadena de bloques derivados financieros, explicitando sobre que bien concreto se deriva el precio. </a:t>
            </a:r>
            <a:endParaRPr lang="es-ES_tradnl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Servicios de marcas de tiempo</a:t>
            </a:r>
            <a:r>
              <a:rPr lang="es-ES_tradnl" baseline="0" dirty="0" smtClean="0"/>
              <a:t> o </a:t>
            </a:r>
            <a:r>
              <a:rPr lang="es-ES_tradnl" baseline="0" dirty="0" err="1" smtClean="0"/>
              <a:t>timestamps</a:t>
            </a:r>
            <a:r>
              <a:rPr lang="es-ES_tradnl" baseline="0" dirty="0" smtClean="0"/>
              <a:t>: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Incluyendo el hash de un archivo en un bloque de la cadena, se puede demostrar la existencia del archivo en el momento de la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creacio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́n del bloque. </a:t>
            </a:r>
            <a:endParaRPr lang="es-ES_tradnl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 de nombres de dominio o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</a:t>
            </a:r>
            <a:r>
              <a:rPr lang="es-ES_tradnl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_tradnl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cadena se puede utilizar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́n para almacenar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́n de nombres de dominio de manera totalmente distribuida. </a:t>
            </a:r>
            <a:endParaRPr lang="es-ES_tradnl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Sistemas de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Reputacio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́n Ano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nimos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mismo modo que se pueden registrar nombres de dominio en la cadena, e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puede utilizar para construir sistemas de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reputacio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́n ano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nimos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_tradnl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mputo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multipartito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o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multiparty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tation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_tradnl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Protocolos para el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mputo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bipartito y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multipartito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se han propuesto recientemente, 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inclusosehanrealizadoimplementacionesdealgunosde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protocolos sobre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_tradnl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Juegos de Azar P2P: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Juegos de azar o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ıas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pueden implementarse de manera que e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resulten se-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todas las partes, utilizando trozos de la cadena (o hashes de estos) como generadores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pseudoaleatorios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Sistemas de Votación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Intercambios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Financieros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Plataformas de micro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 intelectual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Organiaciones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descentralizadas</a:t>
            </a:r>
            <a:endParaRPr lang="es-ES_tradnl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9410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89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Hablar un poco de historia </a:t>
            </a:r>
            <a:r>
              <a:rPr lang="es-ES_tradnl" dirty="0" err="1" smtClean="0"/>
              <a:t>SatoshiNakamoto</a:t>
            </a:r>
            <a:r>
              <a:rPr lang="es-ES_tradnl" dirty="0" smtClean="0"/>
              <a:t> </a:t>
            </a:r>
            <a:r>
              <a:rPr lang="es-ES_tradnl" dirty="0" err="1" smtClean="0"/>
              <a:t>white</a:t>
            </a:r>
            <a:r>
              <a:rPr lang="es-ES_tradnl" dirty="0" smtClean="0"/>
              <a:t> </a:t>
            </a:r>
            <a:r>
              <a:rPr lang="es-ES_tradnl" dirty="0" err="1" smtClean="0"/>
              <a:t>paper</a:t>
            </a:r>
            <a:r>
              <a:rPr lang="es-ES_tradnl" dirty="0" smtClean="0"/>
              <a:t> 2008:</a:t>
            </a:r>
            <a:r>
              <a:rPr lang="es-ES_tradnl" baseline="0" dirty="0" smtClean="0"/>
              <a:t> </a:t>
            </a:r>
            <a:r>
              <a:rPr lang="es-ES_tradnl" dirty="0" smtClean="0"/>
              <a:t>http://</a:t>
            </a:r>
            <a:r>
              <a:rPr lang="es-ES_tradnl" dirty="0" err="1" smtClean="0"/>
              <a:t>static.bitcoingroup.com.au</a:t>
            </a:r>
            <a:r>
              <a:rPr lang="es-ES_tradnl" dirty="0" smtClean="0"/>
              <a:t>/</a:t>
            </a:r>
            <a:r>
              <a:rPr lang="es-ES_tradnl" dirty="0" err="1" smtClean="0"/>
              <a:t>wp-content</a:t>
            </a:r>
            <a:r>
              <a:rPr lang="es-ES_tradnl" dirty="0" smtClean="0"/>
              <a:t>/</a:t>
            </a:r>
            <a:r>
              <a:rPr lang="es-ES_tradnl" dirty="0" err="1" smtClean="0"/>
              <a:t>uploads</a:t>
            </a:r>
            <a:r>
              <a:rPr lang="es-ES_tradnl" dirty="0" smtClean="0"/>
              <a:t>/2015/09/</a:t>
            </a:r>
            <a:r>
              <a:rPr lang="es-ES_tradnl" dirty="0" err="1" smtClean="0"/>
              <a:t>Satoshi</a:t>
            </a:r>
            <a:r>
              <a:rPr lang="es-ES_tradnl" dirty="0" smtClean="0"/>
              <a:t>-White-</a:t>
            </a:r>
            <a:r>
              <a:rPr lang="es-ES_tradnl" dirty="0" err="1" smtClean="0"/>
              <a:t>Paper.pdf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Definición de “</a:t>
            </a:r>
            <a:r>
              <a:rPr lang="es-ES_tradnl" dirty="0" err="1" smtClean="0"/>
              <a:t>blockchain</a:t>
            </a:r>
            <a:r>
              <a:rPr lang="es-ES_tradnl" dirty="0" smtClean="0"/>
              <a:t>”: Es una base de datos distribuida formada por una cadena de bloques diseñada para evitar </a:t>
            </a:r>
            <a:r>
              <a:rPr lang="es-ES_tradnl" dirty="0" err="1" smtClean="0"/>
              <a:t>modificacion</a:t>
            </a:r>
            <a:r>
              <a:rPr lang="es-ES_tradnl" dirty="0" smtClean="0"/>
              <a:t> una vez un dato ha sido “publicado” o “guardado” usando un “sello” tipo </a:t>
            </a:r>
            <a:r>
              <a:rPr lang="es-ES_tradnl" dirty="0" err="1" smtClean="0"/>
              <a:t>timestamp</a:t>
            </a:r>
            <a:r>
              <a:rPr lang="es-ES_tradnl" dirty="0" smtClean="0"/>
              <a:t> y enlazado a un bloque anterior.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Es una base de datos distribuida formada por cadena de bloques diseñadas para evitar modificaciones una ves un dato ha sido “publicado” usando un “sello” de tiempo confiable y enlazando un bloque anterior.</a:t>
            </a:r>
          </a:p>
          <a:p>
            <a:endParaRPr lang="es-ES_tradnl" baseline="0" dirty="0" smtClean="0"/>
          </a:p>
          <a:p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17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Explicación representativa a la solución del problema</a:t>
            </a:r>
            <a:r>
              <a:rPr lang="es-ES_tradnl" baseline="0" dirty="0" smtClean="0"/>
              <a:t> de los generales bizantinos:</a:t>
            </a:r>
          </a:p>
          <a:p>
            <a:pPr marL="228600" indent="-228600">
              <a:buAutoNum type="arabicPeriod"/>
            </a:pPr>
            <a:r>
              <a:rPr lang="es-ES_tradnl" baseline="0" dirty="0" smtClean="0"/>
              <a:t>Nodo minero es el “General”</a:t>
            </a:r>
          </a:p>
          <a:p>
            <a:pPr marL="228600" indent="-228600">
              <a:buAutoNum type="arabicPeriod"/>
            </a:pPr>
            <a:r>
              <a:rPr lang="es-ES_tradnl" baseline="0" dirty="0" smtClean="0"/>
              <a:t>Tiene que probar que realmente es quien puede emitir una orden</a:t>
            </a:r>
          </a:p>
          <a:p>
            <a:pPr marL="228600" indent="-228600">
              <a:buAutoNum type="arabicPeriod"/>
            </a:pPr>
            <a:r>
              <a:rPr lang="es-ES_tradnl" baseline="0" dirty="0" err="1" smtClean="0"/>
              <a:t>Envia</a:t>
            </a:r>
            <a:r>
              <a:rPr lang="es-ES_tradnl" baseline="0" dirty="0" smtClean="0"/>
              <a:t> la orden a sus tenientes más cercanos que a la ves los envía a otros tenientes cercanos</a:t>
            </a:r>
          </a:p>
          <a:p>
            <a:pPr marL="228600" indent="-228600">
              <a:buAutoNum type="arabicPeriod"/>
            </a:pPr>
            <a:r>
              <a:rPr lang="es-ES_tradnl" baseline="0" dirty="0" smtClean="0"/>
              <a:t>Los tenientes validan que realmente es una orden correcta del General</a:t>
            </a:r>
          </a:p>
          <a:p>
            <a:pPr marL="228600" indent="-228600">
              <a:buAutoNum type="arabicPeriod"/>
            </a:pPr>
            <a:r>
              <a:rPr lang="es-ES_tradnl" baseline="0" dirty="0" smtClean="0"/>
              <a:t>La aprueba y hacen saber a todos que la orden es correcta y se va a ejecutar</a:t>
            </a:r>
          </a:p>
          <a:p>
            <a:pPr marL="228600" indent="-228600">
              <a:buAutoNum type="arabicPeriod"/>
            </a:pPr>
            <a:r>
              <a:rPr lang="es-ES_tradnl" baseline="0" dirty="0" smtClean="0"/>
              <a:t>Guardan la orden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071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aseline="0" dirty="0" smtClean="0"/>
              <a:t>[COMENTARIOS DE FICHA TÉCNICA]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aseline="0" dirty="0" smtClean="0"/>
              <a:t>Primer </a:t>
            </a:r>
            <a:r>
              <a:rPr lang="es-ES_tradnl" baseline="0" dirty="0" err="1" smtClean="0"/>
              <a:t>criptomoneda</a:t>
            </a:r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aseline="0" dirty="0" smtClean="0"/>
              <a:t>Primer solución práctica al problema de los Generales Bizantinos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aseline="0" dirty="0" smtClean="0"/>
              <a:t>[COMENTARIOS DE CARACTERÍSTICAS]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Gracias las pruebas de trabajo.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 la fácil retransmisión de los bloques a toda la red..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Proporciona 1.7KB/s.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empezado a causar alarma por los posibles efectos negativos sobre el medio ambiente.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decidió no implementar la máquina de </a:t>
            </a:r>
            <a:r>
              <a:rPr lang="es-ES_trad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turin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compteta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se argumento ayuda a la seguridad del </a:t>
            </a:r>
            <a:r>
              <a:rPr lang="es-ES_trad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 para operar en dispositivos móviles por tener que guardar tanta información, por este motivo 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dispone del SPV (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Verificacion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Simplificada de Pagos</a:t>
            </a:r>
            <a:r>
              <a:rPr lang="mr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Simplified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Nodos: Completos, mineros, nodos simples, pools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 “Scripts” para ejecutar ciertas reglas y poder decir cuales son las reglas para “gastar” o generar una transacción, a través de estos script se pueden cometer ciertos fraudes o mal funcionamiento, es por eso que  esto limita el conjunto de programas que se pueden codificar sobre 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(No lo son por que no permiten bucles </a:t>
            </a:r>
            <a:r>
              <a:rPr lang="mr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eso no es 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turing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completo”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48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Solo el propietario puede transferir sus</a:t>
            </a:r>
            <a:r>
              <a:rPr lang="es-ES_tradnl" baseline="0" dirty="0" smtClean="0"/>
              <a:t> bienes digitales, únicamente el destinatario puede recibirlo, todo el mundo puede validar la transferencia y esta es reconocida por todos los participantes, todo ello realizado de manera totalmente distribuida.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Conceptos</a:t>
            </a:r>
            <a:r>
              <a:rPr lang="es-ES_tradnl" baseline="0" dirty="0" smtClean="0"/>
              <a:t> básicos:</a:t>
            </a:r>
          </a:p>
          <a:p>
            <a:pPr marL="171450" indent="-171450">
              <a:buFont typeface="Arial"/>
              <a:buChar char="•"/>
            </a:pPr>
            <a:r>
              <a:rPr lang="es-ES_tradnl" baseline="0" dirty="0" smtClean="0"/>
              <a:t>Transacciones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err="1" smtClean="0"/>
              <a:t>Wallets</a:t>
            </a:r>
            <a:r>
              <a:rPr lang="es-ES_tradnl" baseline="0" dirty="0" smtClean="0"/>
              <a:t>: maneja direcciones (Llave publica y llaves privadas)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_tradnl" baseline="0" dirty="0" smtClean="0"/>
              <a:t>Transacciones: </a:t>
            </a:r>
            <a:r>
              <a:rPr lang="es-ES_tradnl" baseline="0" dirty="0" err="1" smtClean="0"/>
              <a:t>UTXOs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Unspent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Transaction</a:t>
            </a:r>
            <a:r>
              <a:rPr lang="es-ES_tradnl" baseline="0" dirty="0" smtClean="0"/>
              <a:t> Outputs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Las transacciones se almacenan en </a:t>
            </a:r>
            <a:r>
              <a:rPr lang="es-ES_tradnl" baseline="0" dirty="0" err="1" smtClean="0"/>
              <a:t>blockchain</a:t>
            </a:r>
            <a:r>
              <a:rPr lang="es-ES_tradnl" baseline="0" dirty="0" smtClean="0"/>
              <a:t> como un libro contable y se almacenan salidas y entradas</a:t>
            </a:r>
          </a:p>
          <a:p>
            <a:pPr marL="171450" indent="-171450">
              <a:buFont typeface="Arial"/>
              <a:buChar char="•"/>
            </a:pPr>
            <a:endParaRPr lang="es-ES_tradnl" baseline="0" dirty="0" smtClean="0"/>
          </a:p>
          <a:p>
            <a:pPr marL="171450" indent="-171450">
              <a:buFont typeface="Arial"/>
              <a:buChar char="•"/>
            </a:pPr>
            <a:r>
              <a:rPr lang="es-ES_tradnl" baseline="0" dirty="0" err="1" smtClean="0"/>
              <a:t>Blockchain</a:t>
            </a:r>
            <a:r>
              <a:rPr lang="es-ES_tradnl" baseline="0" dirty="0" smtClean="0"/>
              <a:t>: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Mineros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Resuelven la prueba de trabajo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Validan que no exista doble gasto, es decir que no existan transacciones repetidas así como la validez de las cuentas que generan las transacciones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Generan los bloques, por cada bloque generado se entrega a la </a:t>
            </a:r>
            <a:r>
              <a:rPr lang="es-ES_tradnl" baseline="0" dirty="0" err="1" smtClean="0"/>
              <a:t>direccion</a:t>
            </a:r>
            <a:r>
              <a:rPr lang="es-ES_tradnl" baseline="0" dirty="0" smtClean="0"/>
              <a:t> del nodo minero un incentivo (siendo esta la operación que genera </a:t>
            </a:r>
            <a:r>
              <a:rPr lang="es-ES_tradnl" baseline="0" dirty="0" err="1" smtClean="0"/>
              <a:t>bitcoins</a:t>
            </a:r>
            <a:r>
              <a:rPr lang="es-ES_tradnl" baseline="0" dirty="0" smtClean="0"/>
              <a:t> nuevos) </a:t>
            </a:r>
            <a:r>
              <a:rPr lang="mr-IN" baseline="0" dirty="0" smtClean="0"/>
              <a:t>–</a:t>
            </a:r>
            <a:endParaRPr lang="es-ES_tradnl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cada 210mil bloques disminuye el ritmo de creación de </a:t>
            </a:r>
            <a:r>
              <a:rPr lang="es-ES_tradnl" baseline="0" dirty="0" err="1" smtClean="0"/>
              <a:t>bitcoins</a:t>
            </a:r>
            <a:r>
              <a:rPr lang="es-ES_tradnl" baseline="0" dirty="0" smtClean="0"/>
              <a:t> (aprox. Cada 4 años)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incentivo 12.5btc x bloque- limite de </a:t>
            </a:r>
            <a:r>
              <a:rPr lang="es-ES_tradnl" baseline="0" dirty="0" err="1" smtClean="0"/>
              <a:t>bitcoins</a:t>
            </a:r>
            <a:r>
              <a:rPr lang="es-ES_tradnl" baseline="0" dirty="0" smtClean="0"/>
              <a:t> 21 millones de </a:t>
            </a:r>
            <a:r>
              <a:rPr lang="es-ES_tradnl" baseline="0" dirty="0" err="1" smtClean="0"/>
              <a:t>bitcoins</a:t>
            </a:r>
            <a:r>
              <a:rPr lang="es-ES_tradnl" baseline="0" dirty="0" smtClean="0"/>
              <a:t> 2140 año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Con estas validaciones se afianza el bloque a la cadena de bloques.</a:t>
            </a:r>
          </a:p>
          <a:p>
            <a:pPr marL="457200" lvl="1" indent="0">
              <a:buFont typeface="Arial"/>
              <a:buNone/>
            </a:pPr>
            <a:endParaRPr lang="es-ES_tradnl" baseline="0" dirty="0" smtClean="0"/>
          </a:p>
          <a:p>
            <a:pPr marL="171450" indent="-171450">
              <a:buFont typeface="Arial"/>
              <a:buChar char="•"/>
            </a:pPr>
            <a:r>
              <a:rPr lang="es-ES_tradnl" baseline="0" dirty="0" smtClean="0"/>
              <a:t>Transmisión: se utiliza una red P2P, totalmente distribuida para proteger la información. bloque y transacciones son transmitidas a través de esta red, se suele cobrar una comisiones que se llevan los mineros por el uso de la red y por cantidad de </a:t>
            </a:r>
            <a:r>
              <a:rPr lang="es-ES_tradnl" baseline="0" dirty="0" err="1" smtClean="0"/>
              <a:t>bitcoins</a:t>
            </a:r>
            <a:r>
              <a:rPr lang="es-ES_tradnl" baseline="0" dirty="0" smtClean="0"/>
              <a:t> transmitidos.</a:t>
            </a:r>
          </a:p>
          <a:p>
            <a:pPr marL="171450" indent="-171450">
              <a:buFont typeface="Arial"/>
              <a:buChar char="•"/>
            </a:pPr>
            <a:r>
              <a:rPr lang="es-ES_tradnl" baseline="0" dirty="0" smtClean="0"/>
              <a:t>Almacenaje: El almacenaje es altamente redundante, todos los nodos contienen una copia entera de la cadena de bloques</a:t>
            </a:r>
          </a:p>
          <a:p>
            <a:pPr marL="171450" indent="-171450">
              <a:buFont typeface="Arial"/>
              <a:buChar char="•"/>
            </a:pPr>
            <a:r>
              <a:rPr lang="es-ES_trad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Confirmaciones : cuántos bloques se han añadido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cadena después de del bloque que contiene la transacción en cuestión. Cómo más confirmaciones tiene una transacción, más </a:t>
            </a:r>
            <a:r>
              <a:rPr lang="es-ES_tradn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dificil</a:t>
            </a: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anularla</a:t>
            </a:r>
          </a:p>
          <a:p>
            <a:endParaRPr lang="es-ES_tradnl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cliente estándar espera que existan 6 confirmaciones antes de aceptar una transacción como pago, lo que fijaría un tiempo medio de 1hr para el proceso.</a:t>
            </a:r>
          </a:p>
          <a:p>
            <a:pPr marL="0" indent="0">
              <a:buNone/>
            </a:pPr>
            <a:endParaRPr lang="es-ES_tradnl" baseline="0" dirty="0" smtClean="0"/>
          </a:p>
          <a:p>
            <a:pPr marL="0" indent="0">
              <a:buNone/>
            </a:pPr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1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aseline="0" dirty="0" smtClean="0"/>
              <a:t>Referencias: </a:t>
            </a:r>
          </a:p>
          <a:p>
            <a:pPr marL="0" indent="0">
              <a:buNone/>
            </a:pPr>
            <a:r>
              <a:rPr lang="es-ES_tradnl" baseline="0" dirty="0" err="1" smtClean="0"/>
              <a:t>https</a:t>
            </a:r>
            <a:r>
              <a:rPr lang="es-ES_tradnl" baseline="0" dirty="0" smtClean="0"/>
              <a:t>://</a:t>
            </a:r>
            <a:r>
              <a:rPr lang="es-ES_tradnl" baseline="0" dirty="0" err="1" smtClean="0"/>
              <a:t>web.ua.es</a:t>
            </a:r>
            <a:r>
              <a:rPr lang="es-ES_tradnl" baseline="0" dirty="0" smtClean="0"/>
              <a:t>/en/recsi2014/documentos/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/</a:t>
            </a:r>
            <a:r>
              <a:rPr lang="es-ES_tradnl" baseline="0" dirty="0" err="1" smtClean="0"/>
              <a:t>bitcoins</a:t>
            </a:r>
            <a:r>
              <a:rPr lang="es-ES_tradnl" baseline="0" dirty="0" smtClean="0"/>
              <a:t>-y-el-problema-de-los-generales-</a:t>
            </a:r>
            <a:r>
              <a:rPr lang="es-ES_tradnl" baseline="0" dirty="0" err="1" smtClean="0"/>
              <a:t>bizantinos.pdf</a:t>
            </a: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err="1" smtClean="0"/>
              <a:t>https</a:t>
            </a:r>
            <a:r>
              <a:rPr lang="es-ES_tradnl" baseline="0" dirty="0" smtClean="0"/>
              <a:t>://</a:t>
            </a:r>
            <a:r>
              <a:rPr lang="es-ES_tradnl" baseline="0" dirty="0" err="1" smtClean="0"/>
              <a:t>bitcoin.org</a:t>
            </a:r>
            <a:r>
              <a:rPr lang="es-ES_tradnl" baseline="0" dirty="0" smtClean="0"/>
              <a:t>/es/como-funciona</a:t>
            </a:r>
          </a:p>
          <a:p>
            <a:pPr marL="0" indent="0">
              <a:buNone/>
            </a:pPr>
            <a:r>
              <a:rPr lang="es-ES_tradnl" baseline="0" dirty="0" err="1" smtClean="0"/>
              <a:t>https</a:t>
            </a:r>
            <a:r>
              <a:rPr lang="es-ES_tradnl" baseline="0" dirty="0" smtClean="0"/>
              <a:t>://</a:t>
            </a:r>
            <a:r>
              <a:rPr lang="es-ES_tradnl" baseline="0" dirty="0" err="1" smtClean="0"/>
              <a:t>bitinfocharts.com</a:t>
            </a:r>
            <a:endParaRPr lang="es-ES_tradnl" baseline="0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802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[FICHA TÉCNICA]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[CARACTERISTICAS]</a:t>
            </a:r>
          </a:p>
          <a:p>
            <a:r>
              <a:rPr lang="es-ES_tradnl" dirty="0" smtClean="0"/>
              <a:t>El</a:t>
            </a:r>
            <a:r>
              <a:rPr lang="es-ES_tradnl" baseline="0" dirty="0" smtClean="0"/>
              <a:t> tamaño del bloque es dinámico y lo decide el minero a través de la cantidad que desea minar (Gas)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Soporta la </a:t>
            </a:r>
            <a:r>
              <a:rPr lang="es-ES_tradnl" dirty="0" err="1" smtClean="0"/>
              <a:t>ejecució</a:t>
            </a:r>
            <a:r>
              <a:rPr lang="es-ES_tradnl" dirty="0" smtClean="0"/>
              <a:t> </a:t>
            </a:r>
            <a:r>
              <a:rPr lang="es-ES_tradnl" baseline="0" dirty="0" smtClean="0"/>
              <a:t>“</a:t>
            </a:r>
            <a:r>
              <a:rPr lang="es-ES_tradnl" baseline="0" dirty="0" err="1" smtClean="0"/>
              <a:t>SmartContracts</a:t>
            </a:r>
            <a:r>
              <a:rPr lang="es-ES_tradnl" baseline="0" dirty="0" smtClean="0"/>
              <a:t>”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Go</a:t>
            </a:r>
            <a:r>
              <a:rPr lang="es-ES_tradnl" dirty="0" smtClean="0"/>
              <a:t>, lenguaje de programación desarrollado por Google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marL="171450" indent="-171450">
              <a:buFontTx/>
              <a:buChar char="•"/>
            </a:pPr>
            <a:r>
              <a:rPr lang="es-ES_tradnl" dirty="0" err="1" smtClean="0"/>
              <a:t>Turing</a:t>
            </a:r>
            <a:r>
              <a:rPr lang="es-ES_tradnl" dirty="0" smtClean="0"/>
              <a:t>-completo:  Hace referencia a un sistema que en teoría podría realizar cualquier tipo de cálculo si se disponía</a:t>
            </a:r>
            <a:r>
              <a:rPr lang="es-ES_tradnl" baseline="0" dirty="0" smtClean="0"/>
              <a:t> de recursos físicos ilimitados. Aplicado a la tecnología de </a:t>
            </a:r>
            <a:r>
              <a:rPr lang="es-ES_tradnl" baseline="0" dirty="0" err="1" smtClean="0"/>
              <a:t>blockchain</a:t>
            </a:r>
            <a:r>
              <a:rPr lang="es-ES_tradnl" baseline="0" dirty="0" smtClean="0"/>
              <a:t> hace referencia a la capacidad  para resolver cualquier problema computacional  e implementar estructuras complejas como son los bucles.</a:t>
            </a:r>
            <a:endParaRPr lang="es-ES_tradnl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[REFERENCIAS]</a:t>
            </a:r>
          </a:p>
          <a:p>
            <a:r>
              <a:rPr lang="es-ES_tradnl" baseline="0" dirty="0" smtClean="0"/>
              <a:t>http://</a:t>
            </a:r>
            <a:r>
              <a:rPr lang="es-ES_tradnl" baseline="0" dirty="0" err="1" smtClean="0"/>
              <a:t>www.eleconomista.es</a:t>
            </a:r>
            <a:r>
              <a:rPr lang="es-ES_tradnl" baseline="0" dirty="0" smtClean="0"/>
              <a:t>/</a:t>
            </a:r>
            <a:r>
              <a:rPr lang="es-ES_tradnl" baseline="0" dirty="0" err="1" smtClean="0"/>
              <a:t>economia</a:t>
            </a:r>
            <a:r>
              <a:rPr lang="es-ES_tradnl" baseline="0" dirty="0" smtClean="0"/>
              <a:t>/noticias/8817210/12/17/</a:t>
            </a:r>
            <a:r>
              <a:rPr lang="es-ES_tradnl" baseline="0" dirty="0" err="1" smtClean="0"/>
              <a:t>Ethereum</a:t>
            </a:r>
            <a:r>
              <a:rPr lang="es-ES_tradnl" baseline="0" dirty="0" smtClean="0"/>
              <a:t>-es-</a:t>
            </a:r>
            <a:r>
              <a:rPr lang="es-ES_tradnl" baseline="0" dirty="0" err="1" smtClean="0"/>
              <a:t>Turing</a:t>
            </a:r>
            <a:r>
              <a:rPr lang="es-ES_tradnl" baseline="0" dirty="0" smtClean="0"/>
              <a:t>-completo-y-eso-que-</a:t>
            </a:r>
            <a:r>
              <a:rPr lang="es-ES_tradnl" baseline="0" dirty="0" err="1" smtClean="0"/>
              <a:t>es.html</a:t>
            </a:r>
            <a:endParaRPr lang="es-ES_tradnl" baseline="0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927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 smtClean="0"/>
              <a:t>El objetivo de esta plataforma es </a:t>
            </a:r>
            <a:r>
              <a:rPr lang="es-ES_tradnl" baseline="0" dirty="0" err="1" smtClean="0"/>
              <a:t>pemitir</a:t>
            </a:r>
            <a:r>
              <a:rPr lang="es-ES_tradnl" baseline="0" dirty="0" smtClean="0"/>
              <a:t> a una red de P2P </a:t>
            </a:r>
            <a:r>
              <a:rPr lang="es-ES_tradnl" baseline="0" dirty="0" err="1" smtClean="0"/>
              <a:t>adminstrar</a:t>
            </a:r>
            <a:r>
              <a:rPr lang="es-ES_tradnl" baseline="0" dirty="0" smtClean="0"/>
              <a:t> sus propios contratos inteligentes creados por los usuarios. Primero se escribe un </a:t>
            </a:r>
            <a:r>
              <a:rPr lang="es-ES_tradnl" baseline="0" dirty="0" err="1" smtClean="0"/>
              <a:t>contraro</a:t>
            </a:r>
            <a:r>
              <a:rPr lang="es-ES_tradnl" baseline="0" dirty="0" smtClean="0"/>
              <a:t> mediante un código y se sube a la cadena de bloques mediante una transacción. Una vez en la cadena de bloques el contrato tiene una dirección desde la cual se puede interactuar con él.</a:t>
            </a:r>
          </a:p>
          <a:p>
            <a:endParaRPr lang="es-ES_tradnl" dirty="0" smtClean="0"/>
          </a:p>
          <a:p>
            <a:r>
              <a:rPr lang="es-ES_tradnl" dirty="0" smtClean="0"/>
              <a:t>[CONCEPTOS]</a:t>
            </a:r>
          </a:p>
          <a:p>
            <a:pPr marL="171450" indent="-171450">
              <a:buFont typeface="Arial"/>
              <a:buChar char="•"/>
            </a:pPr>
            <a:r>
              <a:rPr lang="es-ES_tradnl" dirty="0" smtClean="0"/>
              <a:t>EVM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Ethereum</a:t>
            </a:r>
            <a:r>
              <a:rPr lang="es-ES_tradnl" baseline="0" dirty="0" smtClean="0"/>
              <a:t> Virtual Machine: es un software que entiende un set de instrucciones y las ejecuta en un orden lógico, cada nodo de la red P2P contiene corre una EVM.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Maneja 2 tipos de cuentas:</a:t>
            </a:r>
            <a:endParaRPr lang="es-ES_tradnl" dirty="0" smtClean="0"/>
          </a:p>
          <a:p>
            <a:pPr marL="171450" indent="-171450">
              <a:buFont typeface="Arial"/>
              <a:buChar char="•"/>
            </a:pPr>
            <a:r>
              <a:rPr lang="es-ES_tradnl" dirty="0" err="1" smtClean="0"/>
              <a:t>EOAs</a:t>
            </a:r>
            <a:r>
              <a:rPr lang="es-ES_tradnl" dirty="0" smtClean="0"/>
              <a:t>: </a:t>
            </a:r>
            <a:r>
              <a:rPr lang="es-ES_tradnl" dirty="0" err="1" smtClean="0"/>
              <a:t>Externally</a:t>
            </a:r>
            <a:r>
              <a:rPr lang="es-ES_tradnl" dirty="0" smtClean="0"/>
              <a:t> </a:t>
            </a:r>
            <a:r>
              <a:rPr lang="es-ES_tradnl" dirty="0" err="1" smtClean="0"/>
              <a:t>Owned</a:t>
            </a:r>
            <a:r>
              <a:rPr lang="es-ES_tradnl" dirty="0" smtClean="0"/>
              <a:t> </a:t>
            </a:r>
            <a:r>
              <a:rPr lang="es-ES_tradnl" dirty="0" err="1" smtClean="0"/>
              <a:t>Account</a:t>
            </a:r>
            <a:r>
              <a:rPr lang="es-ES_tradnl" dirty="0" smtClean="0"/>
              <a:t> (Cuentas</a:t>
            </a:r>
            <a:r>
              <a:rPr lang="es-ES_tradnl" baseline="0" dirty="0" smtClean="0"/>
              <a:t> de dueños externos):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Pueden ser controladas por personas o programas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Se puede acceder a ellas a través de llaves privadas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Contiene balance en </a:t>
            </a:r>
            <a:r>
              <a:rPr lang="es-ES_tradnl" baseline="0" dirty="0" err="1" smtClean="0"/>
              <a:t>ether</a:t>
            </a:r>
            <a:endParaRPr lang="es-ES_tradnl" baseline="0" dirty="0" smtClean="0"/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Pueden enviar transacciones ya sea a otra EOA o como un disparador para la ejecución de un “</a:t>
            </a:r>
            <a:r>
              <a:rPr lang="es-ES_tradnl" baseline="0" dirty="0" err="1" smtClean="0"/>
              <a:t>SmartContract</a:t>
            </a:r>
            <a:r>
              <a:rPr lang="es-ES_tradnl" baseline="0" dirty="0" smtClean="0"/>
              <a:t>”</a:t>
            </a:r>
          </a:p>
          <a:p>
            <a:pPr marL="171450" indent="-171450">
              <a:buFont typeface="Arial"/>
              <a:buChar char="•"/>
            </a:pPr>
            <a:r>
              <a:rPr lang="es-ES_tradnl" baseline="0" dirty="0" err="1" smtClean="0"/>
              <a:t>ContractAccount</a:t>
            </a:r>
            <a:endParaRPr lang="es-ES_tradnl" baseline="0" dirty="0" smtClean="0"/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Contienen un “</a:t>
            </a:r>
            <a:r>
              <a:rPr lang="es-ES_tradnl" baseline="0" dirty="0" err="1" smtClean="0"/>
              <a:t>SmartContract</a:t>
            </a:r>
            <a:r>
              <a:rPr lang="es-ES_tradnl" baseline="0" dirty="0" smtClean="0"/>
              <a:t>”, el cual es ejecutado por un disparador externo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Contiene balance en </a:t>
            </a:r>
            <a:r>
              <a:rPr lang="es-ES_tradnl" baseline="0" dirty="0" err="1" smtClean="0"/>
              <a:t>ether</a:t>
            </a:r>
            <a:endParaRPr lang="es-ES_tradnl" baseline="0" dirty="0" smtClean="0"/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Pueden ejecutar otros “</a:t>
            </a:r>
            <a:r>
              <a:rPr lang="es-ES_tradnl" baseline="0" dirty="0" err="1" smtClean="0"/>
              <a:t>SmartContract</a:t>
            </a:r>
            <a:r>
              <a:rPr lang="es-ES_tradnl" baseline="0" dirty="0" smtClean="0"/>
              <a:t>”</a:t>
            </a:r>
          </a:p>
          <a:p>
            <a:pPr marL="171450" indent="-171450">
              <a:buFont typeface="Arial"/>
              <a:buChar char="•"/>
            </a:pPr>
            <a:r>
              <a:rPr lang="es-ES_tradnl" baseline="0" dirty="0" smtClean="0"/>
              <a:t>Gas: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Es el esquema de medición de </a:t>
            </a:r>
            <a:r>
              <a:rPr lang="es-ES_tradnl" baseline="0" dirty="0" err="1" smtClean="0"/>
              <a:t>ethereum</a:t>
            </a:r>
            <a:r>
              <a:rPr lang="es-ES_tradnl" baseline="0" dirty="0" smtClean="0"/>
              <a:t> y representa el costo por utilizar ancho de banda, almacenamiento y fuerza de computo en el </a:t>
            </a:r>
            <a:r>
              <a:rPr lang="es-ES_tradnl" baseline="0" dirty="0" err="1" smtClean="0"/>
              <a:t>blockchain</a:t>
            </a:r>
            <a:r>
              <a:rPr lang="es-ES_tradnl" baseline="0" dirty="0" smtClean="0"/>
              <a:t>. El montó es variable tanto para una transacción de </a:t>
            </a:r>
            <a:r>
              <a:rPr lang="es-ES_tradnl" baseline="0" dirty="0" err="1" smtClean="0"/>
              <a:t>ether</a:t>
            </a:r>
            <a:r>
              <a:rPr lang="es-ES_tradnl" baseline="0" dirty="0" smtClean="0"/>
              <a:t> como para la ejecución de “</a:t>
            </a:r>
            <a:r>
              <a:rPr lang="es-ES_tradnl" baseline="0" dirty="0" err="1" smtClean="0"/>
              <a:t>SmartContracts</a:t>
            </a:r>
            <a:r>
              <a:rPr lang="es-ES_tradnl" baseline="0" dirty="0" smtClean="0"/>
              <a:t>” en donde depende de la </a:t>
            </a:r>
            <a:r>
              <a:rPr lang="es-ES_tradnl" baseline="0" dirty="0" err="1" smtClean="0"/>
              <a:t>difucultad</a:t>
            </a:r>
            <a:r>
              <a:rPr lang="es-ES_tradnl" baseline="0" dirty="0" smtClean="0"/>
              <a:t> del mismo. El gas es el </a:t>
            </a:r>
            <a:r>
              <a:rPr lang="es-ES_tradnl" baseline="0" dirty="0" err="1" smtClean="0"/>
              <a:t>profit</a:t>
            </a:r>
            <a:r>
              <a:rPr lang="es-ES_tradnl" baseline="0" dirty="0" smtClean="0"/>
              <a:t> asignado al nodo minero más la </a:t>
            </a:r>
            <a:r>
              <a:rPr lang="es-ES_tradnl" baseline="0" dirty="0" err="1" smtClean="0"/>
              <a:t>cantida</a:t>
            </a:r>
            <a:r>
              <a:rPr lang="es-ES_tradnl" baseline="0" dirty="0" smtClean="0"/>
              <a:t> de </a:t>
            </a:r>
            <a:r>
              <a:rPr lang="es-ES_tradnl" baseline="0" dirty="0" err="1" smtClean="0"/>
              <a:t>ether</a:t>
            </a:r>
            <a:r>
              <a:rPr lang="es-ES_tradnl" baseline="0" dirty="0" smtClean="0"/>
              <a:t> que pueda crear.</a:t>
            </a:r>
          </a:p>
          <a:p>
            <a:pPr marL="171450" indent="-171450">
              <a:buFont typeface="Arial"/>
              <a:buChar char="•"/>
            </a:pPr>
            <a:r>
              <a:rPr lang="es-ES_tradnl" baseline="0" dirty="0" err="1" smtClean="0"/>
              <a:t>SmartContracts</a:t>
            </a:r>
            <a:r>
              <a:rPr lang="es-ES_tradnl" baseline="0" dirty="0" smtClean="0"/>
              <a:t>: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No es más que un acuerdo entre dos o más partes, un entorno en donde se define lo que se puede hacer, cómo se puede hacer, que pasa si algo no se hace. Siendo capaz de </a:t>
            </a:r>
            <a:r>
              <a:rPr lang="es-ES_tradnl" baseline="0" dirty="0" err="1" smtClean="0"/>
              <a:t>ejcutarse</a:t>
            </a:r>
            <a:r>
              <a:rPr lang="es-ES_tradnl" baseline="0" dirty="0" smtClean="0"/>
              <a:t> y hacerse cumplir por sí solo, de manera </a:t>
            </a:r>
            <a:r>
              <a:rPr lang="es-ES_tradnl" baseline="0" dirty="0" err="1" smtClean="0"/>
              <a:t>autonoma</a:t>
            </a:r>
            <a:r>
              <a:rPr lang="es-ES_tradnl" baseline="0" dirty="0" smtClean="0"/>
              <a:t> y </a:t>
            </a:r>
            <a:r>
              <a:rPr lang="es-ES_tradnl" baseline="0" dirty="0" err="1" smtClean="0"/>
              <a:t>automaticamente</a:t>
            </a:r>
            <a:endParaRPr lang="es-ES_tradnl" baseline="0" dirty="0" smtClean="0"/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Es código que se despliega en el </a:t>
            </a:r>
            <a:r>
              <a:rPr lang="es-ES_tradnl" baseline="0" dirty="0" err="1" smtClean="0"/>
              <a:t>blockchain</a:t>
            </a:r>
            <a:r>
              <a:rPr lang="es-ES_tradnl" baseline="0" dirty="0" smtClean="0"/>
              <a:t> de </a:t>
            </a:r>
            <a:r>
              <a:rPr lang="es-ES_tradnl" baseline="0" dirty="0" err="1" smtClean="0"/>
              <a:t>ethereum</a:t>
            </a:r>
            <a:r>
              <a:rPr lang="es-ES_tradnl" baseline="0" dirty="0" smtClean="0"/>
              <a:t>, es decir, sobre cada nodo que forma la red P2P, lo que impide pueda ser </a:t>
            </a:r>
            <a:r>
              <a:rPr lang="es-ES_tradnl" baseline="0" dirty="0" err="1" smtClean="0"/>
              <a:t>modificadoincluso</a:t>
            </a:r>
            <a:r>
              <a:rPr lang="es-ES_tradnl" baseline="0" dirty="0" smtClean="0"/>
              <a:t> por el desarrollador.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Tiene una llave pública que es usada para identificarlo y ejecutarlo.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Ejemplos: 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Se define un </a:t>
            </a:r>
            <a:r>
              <a:rPr lang="es-ES_tradnl" baseline="0" dirty="0" err="1" smtClean="0"/>
              <a:t>smart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contract</a:t>
            </a:r>
            <a:r>
              <a:rPr lang="es-ES_tradnl" baseline="0" dirty="0" smtClean="0"/>
              <a:t> con las reglas de una apuesta (Chivas VS América) el equipo que gane </a:t>
            </a:r>
            <a:r>
              <a:rPr lang="es-ES_tradnl" baseline="0" dirty="0" err="1" smtClean="0"/>
              <a:t>repartira</a:t>
            </a:r>
            <a:r>
              <a:rPr lang="es-ES_tradnl" baseline="0" dirty="0" smtClean="0"/>
              <a:t> la ganancia en n partes iguales a los participantes , todos los participantes ponen sus </a:t>
            </a:r>
            <a:r>
              <a:rPr lang="es-ES_tradnl" baseline="0" dirty="0" err="1" smtClean="0"/>
              <a:t>ethers</a:t>
            </a:r>
            <a:r>
              <a:rPr lang="es-ES_tradnl" baseline="0" dirty="0" smtClean="0"/>
              <a:t>  apostándole a su equipo favorito antes de iniciar el partido, al concluir el mismo se ejecutan las reglas y se </a:t>
            </a:r>
            <a:r>
              <a:rPr lang="es-ES_tradnl" baseline="0" dirty="0" err="1" smtClean="0"/>
              <a:t>hacé</a:t>
            </a:r>
            <a:r>
              <a:rPr lang="es-ES_tradnl" baseline="0" dirty="0" smtClean="0"/>
              <a:t> válido el contrato.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Automatización de Herencias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Seguros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La compra de un bien </a:t>
            </a:r>
            <a:r>
              <a:rPr lang="es-ES_tradnl" baseline="0" dirty="0" err="1" smtClean="0"/>
              <a:t>raiz</a:t>
            </a:r>
            <a:r>
              <a:rPr lang="es-ES_tradnl" baseline="0" dirty="0" smtClean="0"/>
              <a:t> en pagos diferidos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El esquema de ahorro a largo plazo</a:t>
            </a:r>
          </a:p>
          <a:p>
            <a:pPr marL="171450" indent="-171450">
              <a:buFont typeface="Arial"/>
              <a:buChar char="•"/>
            </a:pPr>
            <a:r>
              <a:rPr lang="es-ES_tradnl" baseline="0" dirty="0" err="1" smtClean="0"/>
              <a:t>Tokens</a:t>
            </a:r>
            <a:r>
              <a:rPr lang="es-ES_tradnl" baseline="0" dirty="0" smtClean="0"/>
              <a:t>: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Se pueden definir como </a:t>
            </a:r>
            <a:r>
              <a:rPr lang="es-ES_tradnl" baseline="0" dirty="0" err="1" smtClean="0"/>
              <a:t>submonedas</a:t>
            </a:r>
            <a:r>
              <a:rPr lang="es-ES_tradnl" baseline="0" dirty="0" smtClean="0"/>
              <a:t>, que no son más que un “</a:t>
            </a:r>
            <a:r>
              <a:rPr lang="es-ES_tradnl" baseline="0" dirty="0" err="1" smtClean="0"/>
              <a:t>SmartContract</a:t>
            </a:r>
            <a:r>
              <a:rPr lang="es-ES_tradnl" baseline="0" dirty="0" smtClean="0"/>
              <a:t>” desarrollado bajo un </a:t>
            </a:r>
            <a:r>
              <a:rPr lang="es-ES_tradnl" baseline="0" dirty="0" err="1" smtClean="0"/>
              <a:t>estandar</a:t>
            </a:r>
            <a:r>
              <a:rPr lang="es-ES_tradnl" baseline="0" dirty="0" smtClean="0"/>
              <a:t> ERC20 en donde se hace la equivalencia de un </a:t>
            </a:r>
            <a:r>
              <a:rPr lang="es-ES_tradnl" baseline="0" dirty="0" err="1" smtClean="0"/>
              <a:t>token</a:t>
            </a:r>
            <a:r>
              <a:rPr lang="es-ES_tradnl" baseline="0" dirty="0" smtClean="0"/>
              <a:t> a una cantidad definida de </a:t>
            </a:r>
            <a:r>
              <a:rPr lang="es-ES_tradnl" baseline="0" dirty="0" err="1" smtClean="0"/>
              <a:t>ether</a:t>
            </a:r>
            <a:r>
              <a:rPr lang="es-ES_tradnl" baseline="0" dirty="0" smtClean="0"/>
              <a:t>.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Ejemplo:</a:t>
            </a:r>
          </a:p>
          <a:p>
            <a:pPr marL="1085850" lvl="2" indent="-171450">
              <a:buFont typeface="Arial"/>
              <a:buChar char="•"/>
            </a:pPr>
            <a:r>
              <a:rPr lang="es-ES_tradnl" baseline="0" dirty="0" smtClean="0"/>
              <a:t>Los </a:t>
            </a:r>
            <a:r>
              <a:rPr lang="es-ES_tradnl" baseline="0" dirty="0" err="1" smtClean="0"/>
              <a:t>AMLove’s</a:t>
            </a:r>
            <a:r>
              <a:rPr lang="es-ES_tradnl" baseline="0" dirty="0" smtClean="0"/>
              <a:t>  = 0.0001 ETH, </a:t>
            </a:r>
            <a:r>
              <a:rPr lang="es-ES_tradnl" baseline="0" dirty="0" err="1" smtClean="0"/>
              <a:t>regularmete</a:t>
            </a:r>
            <a:r>
              <a:rPr lang="es-ES_tradnl" baseline="0" dirty="0" smtClean="0"/>
              <a:t> se ocupan en las </a:t>
            </a:r>
            <a:r>
              <a:rPr lang="es-ES_tradnl" baseline="0" dirty="0" err="1" smtClean="0"/>
              <a:t>ICOs</a:t>
            </a:r>
            <a:r>
              <a:rPr lang="es-ES_tradnl" baseline="0" dirty="0" smtClean="0"/>
              <a:t> (Oferta Inicial de Monedas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se puede entender como inversionistas comprando acciones)</a:t>
            </a:r>
          </a:p>
          <a:p>
            <a:pPr marL="171450" indent="-171450">
              <a:buFont typeface="Arial"/>
              <a:buChar char="•"/>
            </a:pPr>
            <a:r>
              <a:rPr lang="es-ES_tradnl" baseline="0" dirty="0" err="1" smtClean="0"/>
              <a:t>DAPPs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Decentralized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applications</a:t>
            </a:r>
            <a:r>
              <a:rPr lang="es-ES_tradnl" baseline="0" dirty="0" smtClean="0"/>
              <a:t>):</a:t>
            </a:r>
          </a:p>
          <a:p>
            <a:pPr marL="628650" lvl="1" indent="-171450">
              <a:buFont typeface="Arial"/>
              <a:buChar char="•"/>
            </a:pPr>
            <a:r>
              <a:rPr lang="es-ES_tradnl" baseline="0" dirty="0" smtClean="0"/>
              <a:t>Ejecutan métodos de los “</a:t>
            </a:r>
            <a:r>
              <a:rPr lang="es-ES_tradnl" baseline="0" dirty="0" err="1" smtClean="0"/>
              <a:t>SmartContracts</a:t>
            </a:r>
            <a:r>
              <a:rPr lang="es-ES_tradnl" baseline="0" dirty="0" smtClean="0"/>
              <a:t>”, es un </a:t>
            </a:r>
            <a:r>
              <a:rPr lang="es-ES_tradnl" baseline="0" dirty="0" err="1" smtClean="0"/>
              <a:t>simil</a:t>
            </a:r>
            <a:r>
              <a:rPr lang="es-ES_tradnl" baseline="0" dirty="0" smtClean="0"/>
              <a:t> a la aplicaciones web, pero en lugar de ser desplegadas en un servidor, es desplegada en toda la red de </a:t>
            </a:r>
            <a:r>
              <a:rPr lang="es-ES_tradnl" baseline="0" dirty="0" err="1" smtClean="0"/>
              <a:t>ethereum</a:t>
            </a:r>
            <a:r>
              <a:rPr lang="es-ES_tradnl" baseline="0" dirty="0" smtClean="0"/>
              <a:t>, pueden tener </a:t>
            </a:r>
            <a:r>
              <a:rPr lang="es-ES_tradnl" baseline="0" dirty="0" err="1" smtClean="0"/>
              <a:t>frontends</a:t>
            </a:r>
            <a:r>
              <a:rPr lang="es-ES_tradnl" baseline="0" dirty="0" smtClean="0"/>
              <a:t> tipo web.</a:t>
            </a:r>
          </a:p>
          <a:p>
            <a:endParaRPr lang="es-ES_tradnl" baseline="0" dirty="0" smtClean="0"/>
          </a:p>
          <a:p>
            <a:r>
              <a:rPr lang="es-ES_tradnl" dirty="0" smtClean="0"/>
              <a:t>[REFERENCIAS]</a:t>
            </a:r>
          </a:p>
          <a:p>
            <a:r>
              <a:rPr lang="es-ES_tradnl" dirty="0" err="1" smtClean="0"/>
              <a:t>https</a:t>
            </a:r>
            <a:r>
              <a:rPr lang="es-ES_tradnl" dirty="0" smtClean="0"/>
              <a:t>://</a:t>
            </a:r>
            <a:r>
              <a:rPr lang="es-ES_tradnl" dirty="0" err="1" smtClean="0"/>
              <a:t>www.slideshare.net</a:t>
            </a:r>
            <a:r>
              <a:rPr lang="es-ES_tradnl" dirty="0" smtClean="0"/>
              <a:t>/</a:t>
            </a:r>
            <a:r>
              <a:rPr lang="es-ES_tradnl" dirty="0" err="1" smtClean="0"/>
              <a:t>ConorSvensson</a:t>
            </a:r>
            <a:r>
              <a:rPr lang="es-ES_tradnl" dirty="0" smtClean="0"/>
              <a:t>/java-and-the-blockchain-introducing-web3j?next_slideshow=1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382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BLOCKCHAIN</a:t>
            </a:r>
            <a:r>
              <a:rPr lang="es-ES_tradnl" baseline="0" dirty="0" smtClean="0"/>
              <a:t> API LIBRARY (Java, v2.0.0) funciona a partir de Java 6 +, se utiliza más a través de un tercero (conocidos como exploradores de </a:t>
            </a:r>
            <a:r>
              <a:rPr lang="es-ES_tradnl" baseline="0" dirty="0" err="1" smtClean="0"/>
              <a:t>blockchain</a:t>
            </a:r>
            <a:r>
              <a:rPr lang="es-ES_tradnl" baseline="0" dirty="0" smtClean="0"/>
              <a:t>) para poder tener acceso a ciertas funcionalidades de las </a:t>
            </a:r>
            <a:r>
              <a:rPr lang="es-ES_tradnl" baseline="0" dirty="0" err="1" smtClean="0"/>
              <a:t>Wallets</a:t>
            </a:r>
            <a:r>
              <a:rPr lang="es-ES_tradnl" baseline="0" dirty="0" smtClean="0"/>
              <a:t>, funciona para </a:t>
            </a:r>
            <a:r>
              <a:rPr lang="es-ES_tradnl" baseline="0" dirty="0" err="1" smtClean="0"/>
              <a:t>blockchain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Bitcoin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https</a:t>
            </a:r>
            <a:r>
              <a:rPr lang="es-ES_tradnl" baseline="0" dirty="0" smtClean="0"/>
              <a:t>://</a:t>
            </a:r>
            <a:r>
              <a:rPr lang="es-ES_tradnl" baseline="0" dirty="0" err="1" smtClean="0"/>
              <a:t>github.com</a:t>
            </a:r>
            <a:r>
              <a:rPr lang="es-ES_tradnl" baseline="0" dirty="0" smtClean="0"/>
              <a:t>/</a:t>
            </a:r>
            <a:r>
              <a:rPr lang="es-ES_tradnl" baseline="0" dirty="0" err="1" smtClean="0"/>
              <a:t>blockchain</a:t>
            </a:r>
            <a:r>
              <a:rPr lang="es-ES_tradnl" baseline="0" dirty="0" smtClean="0"/>
              <a:t>/api-v1-client-java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Bitcoinj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https</a:t>
            </a:r>
            <a:r>
              <a:rPr lang="es-ES_tradnl" baseline="0" dirty="0" smtClean="0"/>
              <a:t>://</a:t>
            </a:r>
            <a:r>
              <a:rPr lang="es-ES_tradnl" baseline="0" dirty="0" err="1" smtClean="0"/>
              <a:t>github.com</a:t>
            </a:r>
            <a:r>
              <a:rPr lang="es-ES_tradnl" baseline="0" dirty="0" smtClean="0"/>
              <a:t>/</a:t>
            </a:r>
            <a:r>
              <a:rPr lang="es-ES_tradnl" baseline="0" dirty="0" err="1" smtClean="0"/>
              <a:t>bitcoinj</a:t>
            </a:r>
            <a:r>
              <a:rPr lang="es-ES_tradnl" baseline="0" dirty="0" smtClean="0"/>
              <a:t>/</a:t>
            </a:r>
            <a:r>
              <a:rPr lang="es-ES_tradnl" baseline="0" dirty="0" err="1" smtClean="0"/>
              <a:t>bitcoinj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Web3J: </a:t>
            </a:r>
            <a:r>
              <a:rPr lang="es-ES_tradnl" baseline="0" dirty="0" err="1" smtClean="0"/>
              <a:t>https</a:t>
            </a:r>
            <a:r>
              <a:rPr lang="es-ES_tradnl" baseline="0" dirty="0" smtClean="0"/>
              <a:t>://</a:t>
            </a:r>
            <a:r>
              <a:rPr lang="es-ES_tradnl" baseline="0" dirty="0" err="1" smtClean="0"/>
              <a:t>github.com</a:t>
            </a:r>
            <a:r>
              <a:rPr lang="es-ES_tradnl" baseline="0" dirty="0" smtClean="0"/>
              <a:t>/web3j/web3j (Java 8)</a:t>
            </a:r>
          </a:p>
          <a:p>
            <a:r>
              <a:rPr lang="es-ES_tradnl" baseline="0" dirty="0" err="1" smtClean="0"/>
              <a:t>https</a:t>
            </a:r>
            <a:r>
              <a:rPr lang="es-ES_tradnl" baseline="0" dirty="0" smtClean="0"/>
              <a:t>://</a:t>
            </a:r>
            <a:r>
              <a:rPr lang="es-ES_tradnl" baseline="0" dirty="0" err="1" smtClean="0"/>
              <a:t>www.slideshare.net</a:t>
            </a:r>
            <a:r>
              <a:rPr lang="es-ES_tradnl" baseline="0" dirty="0" smtClean="0"/>
              <a:t>/</a:t>
            </a:r>
            <a:r>
              <a:rPr lang="es-ES_tradnl" baseline="0" dirty="0" err="1" smtClean="0"/>
              <a:t>ConorSvensson</a:t>
            </a:r>
            <a:r>
              <a:rPr lang="es-ES_tradnl" baseline="0" dirty="0" smtClean="0"/>
              <a:t>/java-and-the-blockchain-introducing-web3j?next_slideshow=1</a:t>
            </a:r>
          </a:p>
          <a:p>
            <a:r>
              <a:rPr lang="es-ES_tradnl" baseline="0" dirty="0" smtClean="0"/>
              <a:t>Complete </a:t>
            </a:r>
            <a:r>
              <a:rPr lang="es-ES_tradnl" baseline="0" dirty="0" err="1" smtClean="0"/>
              <a:t>ethereum</a:t>
            </a:r>
            <a:r>
              <a:rPr lang="es-ES_tradnl" baseline="0" dirty="0" smtClean="0"/>
              <a:t> JSON-RPC </a:t>
            </a:r>
            <a:r>
              <a:rPr lang="es-ES_tradnl" baseline="0" dirty="0" err="1" smtClean="0"/>
              <a:t>implementation</a:t>
            </a:r>
            <a:endParaRPr lang="es-ES_tradnl" baseline="0" dirty="0" smtClean="0"/>
          </a:p>
          <a:p>
            <a:r>
              <a:rPr lang="es-ES_tradnl" baseline="0" dirty="0" err="1" smtClean="0"/>
              <a:t>Ethereum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wallet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support</a:t>
            </a:r>
            <a:endParaRPr lang="es-ES_tradnl" baseline="0" dirty="0" smtClean="0"/>
          </a:p>
          <a:p>
            <a:r>
              <a:rPr lang="es-ES_tradnl" baseline="0" dirty="0" smtClean="0"/>
              <a:t>Smart </a:t>
            </a:r>
            <a:r>
              <a:rPr lang="es-ES_tradnl" baseline="0" dirty="0" err="1" smtClean="0"/>
              <a:t>contract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wrapper</a:t>
            </a:r>
            <a:endParaRPr lang="es-ES_tradnl" baseline="0" dirty="0" smtClean="0"/>
          </a:p>
          <a:p>
            <a:r>
              <a:rPr lang="es-ES_tradnl" baseline="0" dirty="0" err="1" smtClean="0"/>
              <a:t>Command</a:t>
            </a:r>
            <a:r>
              <a:rPr lang="es-ES_tradnl" baseline="0" dirty="0" smtClean="0"/>
              <a:t> line </a:t>
            </a:r>
            <a:r>
              <a:rPr lang="es-ES_tradnl" baseline="0" dirty="0" err="1" smtClean="0"/>
              <a:t>tools</a:t>
            </a:r>
            <a:endParaRPr lang="es-ES_tradnl" baseline="0" dirty="0" smtClean="0"/>
          </a:p>
          <a:p>
            <a:r>
              <a:rPr lang="es-ES_tradnl" baseline="0" dirty="0" err="1" smtClean="0"/>
              <a:t>Android</a:t>
            </a:r>
            <a:r>
              <a:rPr lang="es-ES_tradnl" baseline="0" dirty="0" smtClean="0"/>
              <a:t> compatible </a:t>
            </a:r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BBFF-62C2-8344-AFF7-111381303672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767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12,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8000" dirty="0" smtClean="0"/>
              <a:t>Java y la Tecnología </a:t>
            </a:r>
            <a:r>
              <a:rPr lang="es-ES_tradnl" sz="8000" dirty="0" err="1" smtClean="0"/>
              <a:t>BlockChain</a:t>
            </a:r>
            <a:endParaRPr lang="es-ES_tradnl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ISC Rosario Elena Gordillo Padilla</a:t>
            </a:r>
            <a:endParaRPr lang="es-ES_tradnl" dirty="0"/>
          </a:p>
        </p:txBody>
      </p:sp>
      <p:pic>
        <p:nvPicPr>
          <p:cNvPr id="4" name="Picture 3" descr="Thumbs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79" y="5081425"/>
            <a:ext cx="2141987" cy="17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35" y="1863006"/>
            <a:ext cx="3509250" cy="3693319"/>
          </a:xfrm>
          <a:prstGeom prst="rect">
            <a:avLst/>
          </a:prstGeom>
          <a:noFill/>
          <a:ln w="9525" cmpd="sng">
            <a:solidFill>
              <a:schemeClr val="bg1">
                <a:lumMod val="75000"/>
              </a:schemeClr>
            </a:solidFill>
            <a:prstDash val="dash"/>
            <a:round/>
          </a:ln>
        </p:spPr>
        <p:txBody>
          <a:bodyPr wrap="square" rtlCol="0">
            <a:spAutoFit/>
          </a:bodyPr>
          <a:lstStyle/>
          <a:p>
            <a:r>
              <a:rPr lang="es-ES_tradnl" b="1" dirty="0" err="1" smtClean="0"/>
              <a:t>Blockchain</a:t>
            </a:r>
            <a:r>
              <a:rPr lang="es-ES_tradnl" b="1" dirty="0" smtClean="0"/>
              <a:t> API Library</a:t>
            </a:r>
          </a:p>
          <a:p>
            <a:r>
              <a:rPr lang="es-ES_tradnl" b="1" dirty="0" smtClean="0"/>
              <a:t>Versión:</a:t>
            </a:r>
            <a:r>
              <a:rPr lang="es-ES_tradnl" dirty="0" smtClean="0"/>
              <a:t> 2.0.0</a:t>
            </a:r>
          </a:p>
          <a:p>
            <a:r>
              <a:rPr lang="es-ES_tradnl" b="1" dirty="0" smtClean="0"/>
              <a:t>Java:</a:t>
            </a:r>
            <a:r>
              <a:rPr lang="es-ES_tradnl" dirty="0" smtClean="0"/>
              <a:t> 6+</a:t>
            </a:r>
          </a:p>
          <a:p>
            <a:r>
              <a:rPr lang="es-ES_tradnl" b="1" dirty="0" smtClean="0"/>
              <a:t>Funciones: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Explorar bloques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Creación de </a:t>
            </a:r>
            <a:r>
              <a:rPr lang="es-ES_tradnl" dirty="0" err="1" smtClean="0"/>
              <a:t>Wallets</a:t>
            </a:r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Consulta de equivalencias </a:t>
            </a:r>
          </a:p>
          <a:p>
            <a:r>
              <a:rPr lang="es-ES_tradnl" dirty="0"/>
              <a:t> </a:t>
            </a:r>
            <a:r>
              <a:rPr lang="es-ES_tradnl" dirty="0" smtClean="0"/>
              <a:t>    entre monedas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Generación de Transacciones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Solicitud de </a:t>
            </a:r>
            <a:r>
              <a:rPr lang="es-ES_tradnl" dirty="0" err="1" smtClean="0"/>
              <a:t>btc</a:t>
            </a:r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Estadísticas del </a:t>
            </a:r>
            <a:r>
              <a:rPr lang="es-ES_tradnl" dirty="0" err="1" smtClean="0"/>
              <a:t>Bitcoin</a:t>
            </a:r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Funciones de una </a:t>
            </a:r>
            <a:r>
              <a:rPr lang="es-ES_tradnl" dirty="0" err="1" smtClean="0"/>
              <a:t>Wallets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Java para Integrarse a </a:t>
            </a:r>
            <a:r>
              <a:rPr lang="es-ES_tradnl" dirty="0" err="1" smtClean="0"/>
              <a:t>Blockchains</a:t>
            </a:r>
            <a:endParaRPr lang="es-ES_tradnl" dirty="0"/>
          </a:p>
        </p:txBody>
      </p:sp>
      <p:pic>
        <p:nvPicPr>
          <p:cNvPr id="6" name="Picture 5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56" y="2371076"/>
            <a:ext cx="703836" cy="703836"/>
          </a:xfrm>
          <a:prstGeom prst="rect">
            <a:avLst/>
          </a:prstGeom>
        </p:spPr>
      </p:pic>
      <p:pic>
        <p:nvPicPr>
          <p:cNvPr id="7" name="Picture 6" descr="3EC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30" y="2008372"/>
            <a:ext cx="2103666" cy="571293"/>
          </a:xfrm>
          <a:prstGeom prst="rect">
            <a:avLst/>
          </a:prstGeom>
        </p:spPr>
      </p:pic>
      <p:pic>
        <p:nvPicPr>
          <p:cNvPr id="4" name="Picture 3" descr="2220847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78" y="3974183"/>
            <a:ext cx="938112" cy="894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7598" y="1879849"/>
            <a:ext cx="4519186" cy="17543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Bitcoinj</a:t>
            </a:r>
            <a:endParaRPr lang="es-ES_tradnl" b="1" dirty="0" smtClean="0"/>
          </a:p>
          <a:p>
            <a:r>
              <a:rPr lang="es-ES_tradnl" b="1" dirty="0" smtClean="0"/>
              <a:t>Java: </a:t>
            </a:r>
            <a:r>
              <a:rPr lang="es-ES_tradnl" dirty="0" smtClean="0"/>
              <a:t>7+</a:t>
            </a:r>
          </a:p>
          <a:p>
            <a:r>
              <a:rPr lang="es-ES_tradnl" b="1" dirty="0" smtClean="0"/>
              <a:t>Funciones: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Mantener una </a:t>
            </a:r>
            <a:r>
              <a:rPr lang="es-ES_tradnl" dirty="0" err="1" smtClean="0"/>
              <a:t>Wallet</a:t>
            </a:r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Envío/Recepción de transacciones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Sin tener una copia local del </a:t>
            </a:r>
            <a:r>
              <a:rPr lang="es-ES_tradnl" dirty="0" err="1" smtClean="0"/>
              <a:t>blockchain</a:t>
            </a:r>
            <a:endParaRPr lang="es-ES_tradn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07598" y="3967016"/>
            <a:ext cx="3772098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Web3J</a:t>
            </a:r>
          </a:p>
          <a:p>
            <a:r>
              <a:rPr lang="es-ES_tradnl" b="1" dirty="0" smtClean="0"/>
              <a:t>Java:</a:t>
            </a:r>
            <a:r>
              <a:rPr lang="es-ES_tradnl" dirty="0" smtClean="0"/>
              <a:t> 8</a:t>
            </a:r>
          </a:p>
          <a:p>
            <a:r>
              <a:rPr lang="es-ES_tradnl" b="1" dirty="0" smtClean="0"/>
              <a:t>Funciones: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Compatible con </a:t>
            </a:r>
            <a:r>
              <a:rPr lang="es-ES_tradnl" dirty="0" err="1" smtClean="0"/>
              <a:t>Android</a:t>
            </a:r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Implementación de JSON-RPC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“</a:t>
            </a:r>
            <a:r>
              <a:rPr lang="es-ES_tradnl" dirty="0" err="1" smtClean="0"/>
              <a:t>SmartContract</a:t>
            </a:r>
            <a:r>
              <a:rPr lang="es-ES_tradnl" dirty="0" smtClean="0"/>
              <a:t>” </a:t>
            </a:r>
            <a:r>
              <a:rPr lang="es-ES_tradnl" dirty="0" err="1" smtClean="0"/>
              <a:t>Wrapper</a:t>
            </a:r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Línea de comandos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Desarrollo de </a:t>
            </a:r>
            <a:r>
              <a:rPr lang="es-ES_tradnl" dirty="0" err="1" smtClean="0"/>
              <a:t>Dapps</a:t>
            </a:r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Manejo de </a:t>
            </a:r>
            <a:r>
              <a:rPr lang="es-ES_tradnl" dirty="0" err="1" smtClean="0"/>
              <a:t>Wallets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7739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67423"/>
            <a:ext cx="8212551" cy="1371600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Ejemplos: de Integración a </a:t>
            </a:r>
            <a:r>
              <a:rPr lang="es-ES_tradnl" dirty="0" smtClean="0"/>
              <a:t>ETHEREUM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21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EJEMPLOS: </a:t>
            </a:r>
            <a:r>
              <a:rPr lang="es-ES_tradnl" dirty="0" err="1" smtClean="0"/>
              <a:t>Blockchain</a:t>
            </a:r>
            <a:r>
              <a:rPr lang="es-ES_tradnl" dirty="0" smtClean="0"/>
              <a:t> JAVA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b="0" dirty="0" smtClean="0"/>
              <a:t>Para el siguiente ejemplo se utilizaron las siguientes librerías principalmente:</a:t>
            </a:r>
            <a:endParaRPr lang="es-ES_tradnl" b="0" dirty="0"/>
          </a:p>
          <a:p>
            <a:pPr marL="342900" indent="-342900">
              <a:buFont typeface="Arial"/>
              <a:buChar char="•"/>
            </a:pPr>
            <a:r>
              <a:rPr lang="es-ES_tradnl" dirty="0" err="1"/>
              <a:t>java.security</a:t>
            </a:r>
            <a:r>
              <a:rPr lang="es-ES_tradnl" dirty="0"/>
              <a:t>.*, </a:t>
            </a:r>
            <a:endParaRPr lang="es-ES_tradnl" dirty="0" smtClean="0"/>
          </a:p>
          <a:p>
            <a:pPr marL="800100" lvl="1" indent="-342900">
              <a:buFont typeface="Arial"/>
              <a:buChar char="•"/>
            </a:pPr>
            <a:r>
              <a:rPr lang="es-ES_tradnl" dirty="0" smtClean="0"/>
              <a:t>JSE 7 </a:t>
            </a:r>
          </a:p>
          <a:p>
            <a:pPr marL="800100" lvl="1" indent="-342900">
              <a:buFont typeface="Arial"/>
              <a:buChar char="•"/>
            </a:pPr>
            <a:r>
              <a:rPr lang="es-ES_tradnl" dirty="0" smtClean="0"/>
              <a:t>Provee clases e interfaces del </a:t>
            </a:r>
            <a:r>
              <a:rPr lang="es-ES_tradnl" dirty="0" err="1" smtClean="0"/>
              <a:t>framework</a:t>
            </a:r>
            <a:r>
              <a:rPr lang="es-ES_tradnl" dirty="0" smtClean="0"/>
              <a:t> de seguridad de Java</a:t>
            </a:r>
            <a:endParaRPr lang="es-ES_tradnl" dirty="0"/>
          </a:p>
          <a:p>
            <a:pPr marL="342900" indent="-342900">
              <a:buFont typeface="Arial"/>
              <a:buChar char="•"/>
            </a:pPr>
            <a:r>
              <a:rPr lang="es-ES_tradnl" dirty="0" smtClean="0"/>
              <a:t>java.util.Base64, </a:t>
            </a:r>
          </a:p>
          <a:p>
            <a:pPr marL="800100" lvl="1" indent="-342900">
              <a:buFont typeface="Arial"/>
              <a:buChar char="•"/>
            </a:pPr>
            <a:r>
              <a:rPr lang="es-ES_tradnl" dirty="0" smtClean="0"/>
              <a:t>JSE 8</a:t>
            </a:r>
          </a:p>
          <a:p>
            <a:pPr marL="800100" lvl="1" indent="-342900">
              <a:buFont typeface="Arial"/>
              <a:buChar char="•"/>
            </a:pPr>
            <a:r>
              <a:rPr lang="es-ES_tradnl" dirty="0" smtClean="0"/>
              <a:t>Provee métodos estáticos para codificar o decodificar en el esquema de codificación Base64 (RFC 4648 y 2045)</a:t>
            </a:r>
            <a:endParaRPr lang="es-ES_tradnl" dirty="0"/>
          </a:p>
          <a:p>
            <a:pPr marL="342900" indent="-342900">
              <a:buFont typeface="Arial"/>
              <a:buChar char="•"/>
            </a:pPr>
            <a:r>
              <a:rPr lang="es-ES_tradnl" dirty="0" err="1" smtClean="0"/>
              <a:t>BouncyCastle</a:t>
            </a:r>
            <a:r>
              <a:rPr lang="es-ES_tradnl" dirty="0" smtClean="0"/>
              <a:t>,</a:t>
            </a:r>
          </a:p>
          <a:p>
            <a:pPr marL="800100" lvl="1" indent="-342900">
              <a:buFont typeface="Arial"/>
              <a:buChar char="•"/>
            </a:pPr>
            <a:r>
              <a:rPr lang="es-ES_tradnl" dirty="0" smtClean="0"/>
              <a:t>Es un paquete a través del que Java implemente algoritmos de criptografía.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6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Algunos casos de uso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52" y="1752600"/>
            <a:ext cx="7620000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s-ES_tradnl" b="0" dirty="0" smtClean="0"/>
              <a:t>Juegos de Azar P2P</a:t>
            </a:r>
          </a:p>
          <a:p>
            <a:pPr marL="342900" indent="-342900">
              <a:buFont typeface="Arial"/>
              <a:buChar char="•"/>
            </a:pPr>
            <a:r>
              <a:rPr lang="es-ES_tradnl" b="0" dirty="0" smtClean="0"/>
              <a:t>Sistemas de Votación</a:t>
            </a:r>
          </a:p>
          <a:p>
            <a:pPr marL="342900" indent="-342900">
              <a:buFont typeface="Arial"/>
              <a:buChar char="•"/>
            </a:pPr>
            <a:r>
              <a:rPr lang="es-ES_tradnl" b="0" dirty="0" smtClean="0"/>
              <a:t>Propiedad Intelectual</a:t>
            </a:r>
          </a:p>
          <a:p>
            <a:pPr marL="342900" indent="-342900">
              <a:buFont typeface="Arial"/>
              <a:buChar char="•"/>
            </a:pPr>
            <a:r>
              <a:rPr lang="es-ES_tradnl" b="0" dirty="0" smtClean="0"/>
              <a:t>Sistemas de </a:t>
            </a:r>
            <a:r>
              <a:rPr lang="es-ES_tradnl" b="0" dirty="0" err="1" smtClean="0"/>
              <a:t>IoT</a:t>
            </a:r>
            <a:r>
              <a:rPr lang="es-ES_tradnl" b="0" dirty="0" smtClean="0"/>
              <a:t> (Internet of </a:t>
            </a:r>
            <a:r>
              <a:rPr lang="es-ES_tradnl" b="0" dirty="0" err="1" smtClean="0"/>
              <a:t>Things</a:t>
            </a:r>
            <a:r>
              <a:rPr lang="es-ES_tradnl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s-ES_tradnl" b="0" dirty="0" err="1" smtClean="0"/>
              <a:t>BigData</a:t>
            </a:r>
            <a:endParaRPr lang="es-ES_tradnl" b="0" dirty="0" smtClean="0"/>
          </a:p>
          <a:p>
            <a:pPr marL="342900" indent="-342900">
              <a:buFont typeface="Arial"/>
              <a:buChar char="•"/>
            </a:pPr>
            <a:r>
              <a:rPr lang="es-ES_tradnl" b="0" dirty="0" smtClean="0"/>
              <a:t>Protección de la privacidad</a:t>
            </a:r>
          </a:p>
          <a:p>
            <a:pPr marL="342900" indent="-342900">
              <a:buFont typeface="Arial"/>
              <a:buChar char="•"/>
            </a:pPr>
            <a:r>
              <a:rPr lang="es-ES_tradnl" b="0" dirty="0" smtClean="0"/>
              <a:t>Transparencia en el Gobierno (reducción de corrupción)</a:t>
            </a:r>
          </a:p>
          <a:p>
            <a:pPr marL="342900" indent="-342900">
              <a:buFont typeface="Arial"/>
              <a:buChar char="•"/>
            </a:pPr>
            <a:r>
              <a:rPr lang="es-ES_tradnl" b="0" dirty="0" smtClean="0"/>
              <a:t>Sistemas de Intercambios</a:t>
            </a:r>
          </a:p>
          <a:p>
            <a:pPr marL="342900" indent="-342900">
              <a:buFont typeface="Arial"/>
              <a:buChar char="•"/>
            </a:pPr>
            <a:r>
              <a:rPr lang="es-ES_tradnl" b="0" dirty="0" smtClean="0"/>
              <a:t>Sistemas Contables</a:t>
            </a:r>
            <a:endParaRPr lang="es-ES_tradnl" b="0" dirty="0"/>
          </a:p>
        </p:txBody>
      </p:sp>
    </p:spTree>
    <p:extLst>
      <p:ext uri="{BB962C8B-B14F-4D97-AF65-F5344CB8AC3E}">
        <p14:creationId xmlns:p14="http://schemas.microsoft.com/office/powerpoint/2010/main" val="27266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771" y="2238145"/>
            <a:ext cx="5791200" cy="1371600"/>
          </a:xfrm>
        </p:spPr>
        <p:txBody>
          <a:bodyPr/>
          <a:lstStyle/>
          <a:p>
            <a:pPr algn="ctr"/>
            <a:r>
              <a:rPr lang="es-ES_tradnl" dirty="0" err="1" smtClean="0"/>
              <a:t>ConclusiÓn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95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Contactos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2941" y="2179921"/>
            <a:ext cx="2789342" cy="2449446"/>
          </a:xfrm>
        </p:spPr>
        <p:txBody>
          <a:bodyPr/>
          <a:lstStyle/>
          <a:p>
            <a:r>
              <a:rPr lang="es-ES_tradnl" b="0" dirty="0" err="1" smtClean="0"/>
              <a:t>Rosanele</a:t>
            </a:r>
            <a:r>
              <a:rPr lang="es-ES_tradnl" b="0" dirty="0" smtClean="0"/>
              <a:t> </a:t>
            </a:r>
            <a:r>
              <a:rPr lang="es-ES_tradnl" b="0" dirty="0" err="1" smtClean="0"/>
              <a:t>Gopa</a:t>
            </a:r>
            <a:endParaRPr lang="es-ES_tradnl" b="0" dirty="0" smtClean="0"/>
          </a:p>
          <a:p>
            <a:endParaRPr lang="es-ES_tradnl" dirty="0" smtClean="0"/>
          </a:p>
          <a:p>
            <a:r>
              <a:rPr lang="es-ES_tradnl" b="0" dirty="0" smtClean="0"/>
              <a:t>@</a:t>
            </a:r>
            <a:r>
              <a:rPr lang="es-ES_tradnl" b="0" dirty="0" err="1" smtClean="0"/>
              <a:t>RosaneleGopa</a:t>
            </a:r>
            <a:endParaRPr lang="es-ES_tradnl" b="0" dirty="0" smtClean="0"/>
          </a:p>
          <a:p>
            <a:endParaRPr lang="es-ES_tradnl" dirty="0" smtClean="0"/>
          </a:p>
          <a:p>
            <a:r>
              <a:rPr lang="es-ES_tradnl" b="0" dirty="0" smtClean="0"/>
              <a:t>rosanele7@gmail.com</a:t>
            </a:r>
            <a:endParaRPr lang="es-ES_tradnl" b="0" dirty="0"/>
          </a:p>
        </p:txBody>
      </p:sp>
      <p:pic>
        <p:nvPicPr>
          <p:cNvPr id="4" name="Picture 3" descr="Twitter_logo_bird_transparent_p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16" y="3064056"/>
            <a:ext cx="463623" cy="437641"/>
          </a:xfrm>
          <a:prstGeom prst="rect">
            <a:avLst/>
          </a:prstGeom>
        </p:spPr>
      </p:pic>
      <p:pic>
        <p:nvPicPr>
          <p:cNvPr id="5" name="Picture 4" descr="Face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2179920"/>
            <a:ext cx="462201" cy="485122"/>
          </a:xfrm>
          <a:prstGeom prst="rect">
            <a:avLst/>
          </a:prstGeom>
        </p:spPr>
      </p:pic>
      <p:pic>
        <p:nvPicPr>
          <p:cNvPr id="6" name="Picture 5" descr="Gmail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68" y="3951966"/>
            <a:ext cx="522971" cy="4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EL PROBLEMA: Los Generales Bizantinos</a:t>
            </a:r>
            <a:endParaRPr lang="es-ES_tradnl" dirty="0"/>
          </a:p>
        </p:txBody>
      </p:sp>
      <p:pic>
        <p:nvPicPr>
          <p:cNvPr id="5" name="Picture 4" descr="generales_bizantino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05" y="1619580"/>
            <a:ext cx="5068519" cy="50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Solución: ¿qué es </a:t>
            </a:r>
            <a:r>
              <a:rPr lang="es-ES_tradnl" dirty="0" err="1" smtClean="0"/>
              <a:t>BlockChain</a:t>
            </a:r>
            <a:r>
              <a:rPr lang="es-ES_tradnl" dirty="0" smtClean="0"/>
              <a:t>?</a:t>
            </a:r>
            <a:endParaRPr lang="es-ES_tradnl" dirty="0"/>
          </a:p>
        </p:txBody>
      </p:sp>
      <p:pic>
        <p:nvPicPr>
          <p:cNvPr id="6" name="Picture 5" descr="sombrero-conico-de-asia_318-305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60" y="79368"/>
            <a:ext cx="1749044" cy="1749044"/>
          </a:xfrm>
          <a:prstGeom prst="rect">
            <a:avLst/>
          </a:prstGeom>
        </p:spPr>
      </p:pic>
      <p:pic>
        <p:nvPicPr>
          <p:cNvPr id="8" name="Picture 7" descr="blockchai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889"/>
            <a:ext cx="8983980" cy="42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Solución: ¿Qué es </a:t>
            </a:r>
            <a:r>
              <a:rPr lang="es-ES_tradnl" dirty="0" err="1" smtClean="0"/>
              <a:t>Blockchain</a:t>
            </a:r>
            <a:r>
              <a:rPr lang="es-ES_tradnl" dirty="0" smtClean="0"/>
              <a:t>?</a:t>
            </a:r>
            <a:endParaRPr lang="es-ES_tradnl" dirty="0"/>
          </a:p>
        </p:txBody>
      </p:sp>
      <p:pic>
        <p:nvPicPr>
          <p:cNvPr id="4" name="Picture 3" descr="blockcha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8" y="1595107"/>
            <a:ext cx="6315456" cy="5131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7167" y="1432831"/>
            <a:ext cx="27109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Se realiza la prueba de </a:t>
            </a:r>
          </a:p>
          <a:p>
            <a:r>
              <a:rPr lang="es-ES_tradnl" dirty="0" smtClean="0"/>
              <a:t>trabajo </a:t>
            </a:r>
            <a:r>
              <a:rPr lang="es-ES_tradnl" b="1" dirty="0" smtClean="0"/>
              <a:t>“</a:t>
            </a:r>
            <a:r>
              <a:rPr lang="es-ES_tradnl" b="1" dirty="0" err="1" smtClean="0"/>
              <a:t>Proof</a:t>
            </a:r>
            <a:r>
              <a:rPr lang="es-ES_tradnl" b="1" dirty="0" smtClean="0"/>
              <a:t> of </a:t>
            </a:r>
            <a:r>
              <a:rPr lang="es-ES_tradnl" b="1" dirty="0" err="1" smtClean="0"/>
              <a:t>Work</a:t>
            </a:r>
            <a:r>
              <a:rPr lang="es-ES_tradnl" b="1" dirty="0" smtClean="0"/>
              <a:t>”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Se valida el bloque o </a:t>
            </a:r>
          </a:p>
          <a:p>
            <a:r>
              <a:rPr lang="es-ES_tradnl" dirty="0" smtClean="0"/>
              <a:t>se lleva a cabo el </a:t>
            </a:r>
          </a:p>
          <a:p>
            <a:r>
              <a:rPr lang="es-ES_tradnl" dirty="0" smtClean="0"/>
              <a:t>consenso entre los</a:t>
            </a:r>
          </a:p>
          <a:p>
            <a:r>
              <a:rPr lang="es-ES_tradnl" dirty="0" smtClean="0"/>
              <a:t>nodos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Se agrega el nuevo</a:t>
            </a:r>
          </a:p>
          <a:p>
            <a:r>
              <a:rPr lang="es-ES_tradnl" dirty="0" smtClean="0"/>
              <a:t>bloque a la cadena de</a:t>
            </a:r>
          </a:p>
          <a:p>
            <a:r>
              <a:rPr lang="es-ES_tradnl" dirty="0"/>
              <a:t>b</a:t>
            </a:r>
            <a:r>
              <a:rPr lang="es-ES_tradnl" dirty="0" smtClean="0"/>
              <a:t>loques </a:t>
            </a:r>
            <a:r>
              <a:rPr lang="es-ES_tradnl" b="1" dirty="0" smtClean="0"/>
              <a:t>“</a:t>
            </a:r>
            <a:r>
              <a:rPr lang="es-ES_tradnl" b="1" dirty="0" err="1" smtClean="0"/>
              <a:t>blockchain</a:t>
            </a:r>
            <a:r>
              <a:rPr lang="es-ES_tradnl" b="1" dirty="0" smtClean="0"/>
              <a:t>”</a:t>
            </a:r>
            <a:endParaRPr lang="es-ES_tradnl" b="1" dirty="0"/>
          </a:p>
        </p:txBody>
      </p:sp>
      <p:pic>
        <p:nvPicPr>
          <p:cNvPr id="6" name="Picture 5" descr="check-1769866__3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15" y="1499856"/>
            <a:ext cx="478169" cy="483220"/>
          </a:xfrm>
          <a:prstGeom prst="rect">
            <a:avLst/>
          </a:prstGeom>
        </p:spPr>
      </p:pic>
      <p:pic>
        <p:nvPicPr>
          <p:cNvPr id="7" name="Picture 6" descr="check-1769866__3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15" y="2575833"/>
            <a:ext cx="478169" cy="483220"/>
          </a:xfrm>
          <a:prstGeom prst="rect">
            <a:avLst/>
          </a:prstGeom>
        </p:spPr>
      </p:pic>
      <p:pic>
        <p:nvPicPr>
          <p:cNvPr id="8" name="Picture 7" descr="check-1769866__3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15" y="4255686"/>
            <a:ext cx="478169" cy="4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1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Blockchains</a:t>
            </a:r>
            <a:r>
              <a:rPr lang="es-ES_tradnl" dirty="0" smtClean="0"/>
              <a:t> Famosos: </a:t>
            </a:r>
            <a:r>
              <a:rPr lang="es-ES_tradnl" dirty="0" err="1" smtClean="0"/>
              <a:t>Bitcoin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32" y="1847338"/>
            <a:ext cx="3926678" cy="1988143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70000" lnSpcReduction="20000"/>
          </a:bodyPr>
          <a:lstStyle/>
          <a:p>
            <a:r>
              <a:rPr lang="es-ES_tradnl" sz="2300" dirty="0" smtClean="0"/>
              <a:t>Desarrolladores: </a:t>
            </a:r>
            <a:r>
              <a:rPr lang="es-ES_tradnl" sz="2300" b="0" dirty="0" err="1" smtClean="0"/>
              <a:t>Satoshi</a:t>
            </a:r>
            <a:r>
              <a:rPr lang="es-ES_tradnl" sz="2300" b="0" dirty="0" smtClean="0"/>
              <a:t> </a:t>
            </a:r>
            <a:r>
              <a:rPr lang="es-ES_tradnl" sz="2300" b="0" dirty="0" err="1" smtClean="0"/>
              <a:t>Nakamoto</a:t>
            </a:r>
            <a:endParaRPr lang="es-ES_tradnl" sz="2300" b="0" dirty="0" smtClean="0"/>
          </a:p>
          <a:p>
            <a:r>
              <a:rPr lang="es-ES_tradnl" sz="2300" dirty="0" smtClean="0"/>
              <a:t>Lanzamiento: </a:t>
            </a:r>
            <a:r>
              <a:rPr lang="es-ES_tradnl" sz="2300" b="0" dirty="0" smtClean="0"/>
              <a:t>3 de Enero de 2009</a:t>
            </a:r>
          </a:p>
          <a:p>
            <a:r>
              <a:rPr lang="es-ES_tradnl" sz="2300" dirty="0" err="1" smtClean="0"/>
              <a:t>Criptomoneda</a:t>
            </a:r>
            <a:r>
              <a:rPr lang="es-ES_tradnl" sz="2300" dirty="0" smtClean="0"/>
              <a:t>: </a:t>
            </a:r>
            <a:r>
              <a:rPr lang="es-ES_tradnl" sz="2300" b="0" dirty="0" err="1" smtClean="0"/>
              <a:t>bitcoin</a:t>
            </a:r>
            <a:r>
              <a:rPr lang="es-ES_tradnl" sz="2300" b="0" dirty="0" smtClean="0"/>
              <a:t> (</a:t>
            </a:r>
            <a:r>
              <a:rPr lang="es-ES_tradnl" sz="2300" b="0" dirty="0" err="1" smtClean="0"/>
              <a:t>btc</a:t>
            </a:r>
            <a:r>
              <a:rPr lang="es-ES_tradnl" sz="2300" b="0" dirty="0" smtClean="0"/>
              <a:t>)</a:t>
            </a:r>
          </a:p>
          <a:p>
            <a:r>
              <a:rPr lang="es-ES_tradnl" sz="2300" dirty="0" smtClean="0"/>
              <a:t>Programado en: </a:t>
            </a:r>
            <a:r>
              <a:rPr lang="es-ES_tradnl" sz="2300" b="0" dirty="0" smtClean="0"/>
              <a:t>C++</a:t>
            </a:r>
          </a:p>
          <a:p>
            <a:r>
              <a:rPr lang="es-ES_tradnl" sz="2300" dirty="0" err="1" smtClean="0"/>
              <a:t>SOs</a:t>
            </a:r>
            <a:r>
              <a:rPr lang="es-ES_tradnl" sz="2300" dirty="0" smtClean="0"/>
              <a:t>: </a:t>
            </a:r>
            <a:r>
              <a:rPr lang="es-ES_tradnl" sz="2300" b="0" dirty="0" smtClean="0"/>
              <a:t>Windows, GNU/Linux, Mac OS X</a:t>
            </a:r>
          </a:p>
          <a:p>
            <a:r>
              <a:rPr lang="es-ES_tradnl" sz="2300" dirty="0" smtClean="0"/>
              <a:t>Versión: </a:t>
            </a:r>
            <a:r>
              <a:rPr lang="es-ES_tradnl" sz="2300" b="0" dirty="0" smtClean="0"/>
              <a:t>V0.16.0</a:t>
            </a:r>
            <a:endParaRPr lang="es-ES_tradnl" dirty="0"/>
          </a:p>
          <a:p>
            <a:endParaRPr lang="es-ES_tradnl" dirty="0"/>
          </a:p>
          <a:p>
            <a:endParaRPr lang="es-ES_tradnl" b="0" dirty="0" smtClean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 descr="Bitcoin-Symb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-321408"/>
            <a:ext cx="4788330" cy="269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6655" y="4026777"/>
            <a:ext cx="4759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Características:</a:t>
            </a:r>
          </a:p>
          <a:p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Tamaño máximo de bloque </a:t>
            </a:r>
            <a:r>
              <a:rPr lang="es-ES_tradnl" b="1" dirty="0" smtClean="0"/>
              <a:t>1MB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Tiempo de generación de bloques </a:t>
            </a:r>
            <a:r>
              <a:rPr lang="es-ES_tradnl" b="1" dirty="0" smtClean="0"/>
              <a:t>10min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Peso actual: </a:t>
            </a:r>
            <a:r>
              <a:rPr lang="es-ES_tradnl" b="1" dirty="0" smtClean="0"/>
              <a:t>192.90 GB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Demanda un gasto energético alto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No implementa  </a:t>
            </a:r>
            <a:r>
              <a:rPr lang="es-ES_tradnl" b="1" dirty="0" smtClean="0"/>
              <a:t>“</a:t>
            </a:r>
            <a:r>
              <a:rPr lang="es-ES_tradnl" b="1" dirty="0" err="1" smtClean="0"/>
              <a:t>Turing</a:t>
            </a:r>
            <a:r>
              <a:rPr lang="es-ES_tradnl" b="1" dirty="0" smtClean="0"/>
              <a:t>-completo”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No se permite deshacer transacciones</a:t>
            </a:r>
          </a:p>
        </p:txBody>
      </p:sp>
    </p:spTree>
    <p:extLst>
      <p:ext uri="{BB962C8B-B14F-4D97-AF65-F5344CB8AC3E}">
        <p14:creationId xmlns:p14="http://schemas.microsoft.com/office/powerpoint/2010/main" val="395671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Blockchains</a:t>
            </a:r>
            <a:r>
              <a:rPr lang="es-ES_tradnl" dirty="0" smtClean="0"/>
              <a:t> Famosos: BITCOIN</a:t>
            </a:r>
            <a:endParaRPr lang="es-ES_tradnl" dirty="0"/>
          </a:p>
        </p:txBody>
      </p:sp>
      <p:pic>
        <p:nvPicPr>
          <p:cNvPr id="4" name="Picture 3" descr="Bitcoin-Symb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-321408"/>
            <a:ext cx="4788330" cy="2692400"/>
          </a:xfrm>
          <a:prstGeom prst="rect">
            <a:avLst/>
          </a:prstGeom>
        </p:spPr>
      </p:pic>
      <p:pic>
        <p:nvPicPr>
          <p:cNvPr id="6" name="Picture 5" descr="bitcoin-how-it-wor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7" y="1690032"/>
            <a:ext cx="48006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4394" y="1966316"/>
            <a:ext cx="19290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Transacciones</a:t>
            </a:r>
          </a:p>
          <a:p>
            <a:endParaRPr lang="es-ES_tradnl" b="1" dirty="0" smtClean="0"/>
          </a:p>
          <a:p>
            <a:endParaRPr lang="es-ES_tradnl" b="1" dirty="0" smtClean="0"/>
          </a:p>
          <a:p>
            <a:r>
              <a:rPr lang="es-ES_tradnl" b="1" dirty="0" err="1" smtClean="0"/>
              <a:t>Blockchain</a:t>
            </a:r>
            <a:endParaRPr lang="es-ES_tradnl" b="1" dirty="0" smtClean="0"/>
          </a:p>
          <a:p>
            <a:endParaRPr lang="es-ES_tradnl" b="1" dirty="0" smtClean="0"/>
          </a:p>
          <a:p>
            <a:endParaRPr lang="es-ES_tradnl" b="1" dirty="0" smtClean="0"/>
          </a:p>
          <a:p>
            <a:r>
              <a:rPr lang="es-ES_tradnl" b="1" dirty="0" smtClean="0"/>
              <a:t>Transmisión</a:t>
            </a:r>
          </a:p>
          <a:p>
            <a:endParaRPr lang="es-ES_tradnl" b="1" dirty="0" smtClean="0"/>
          </a:p>
          <a:p>
            <a:endParaRPr lang="es-ES_tradnl" b="1" dirty="0" smtClean="0"/>
          </a:p>
          <a:p>
            <a:r>
              <a:rPr lang="es-ES_tradnl" b="1" dirty="0" smtClean="0"/>
              <a:t>Almacenaje</a:t>
            </a:r>
          </a:p>
          <a:p>
            <a:endParaRPr lang="es-ES_tradnl" b="1" dirty="0" smtClean="0"/>
          </a:p>
          <a:p>
            <a:endParaRPr lang="es-ES_tradnl" b="1" dirty="0" smtClean="0"/>
          </a:p>
          <a:p>
            <a:r>
              <a:rPr lang="es-ES_tradnl" b="1" dirty="0" smtClean="0"/>
              <a:t>Confirmaciones</a:t>
            </a:r>
            <a:endParaRPr lang="es-ES_tradnl" b="1" dirty="0"/>
          </a:p>
        </p:txBody>
      </p:sp>
      <p:pic>
        <p:nvPicPr>
          <p:cNvPr id="7" name="Picture 6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49" y="1887772"/>
            <a:ext cx="478169" cy="483220"/>
          </a:xfrm>
          <a:prstGeom prst="rect">
            <a:avLst/>
          </a:prstGeom>
        </p:spPr>
      </p:pic>
      <p:pic>
        <p:nvPicPr>
          <p:cNvPr id="8" name="Picture 7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07" y="2668728"/>
            <a:ext cx="478169" cy="483220"/>
          </a:xfrm>
          <a:prstGeom prst="rect">
            <a:avLst/>
          </a:prstGeom>
        </p:spPr>
      </p:pic>
      <p:pic>
        <p:nvPicPr>
          <p:cNvPr id="9" name="Picture 8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07" y="3526650"/>
            <a:ext cx="478169" cy="483220"/>
          </a:xfrm>
          <a:prstGeom prst="rect">
            <a:avLst/>
          </a:prstGeom>
        </p:spPr>
      </p:pic>
      <p:pic>
        <p:nvPicPr>
          <p:cNvPr id="10" name="Picture 9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36" y="4278136"/>
            <a:ext cx="478169" cy="483220"/>
          </a:xfrm>
          <a:prstGeom prst="rect">
            <a:avLst/>
          </a:prstGeom>
        </p:spPr>
      </p:pic>
      <p:pic>
        <p:nvPicPr>
          <p:cNvPr id="11" name="Picture 10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07" y="5187369"/>
            <a:ext cx="478169" cy="4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Blockchains</a:t>
            </a:r>
            <a:r>
              <a:rPr lang="es-ES_tradnl" dirty="0"/>
              <a:t> Famosos: BITCOIN</a:t>
            </a:r>
          </a:p>
        </p:txBody>
      </p:sp>
      <p:pic>
        <p:nvPicPr>
          <p:cNvPr id="4" name="Picture 3" descr="Screenshot_2018-04-11-04-19-1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0" y="2438400"/>
            <a:ext cx="2057400" cy="3657600"/>
          </a:xfrm>
          <a:prstGeom prst="rect">
            <a:avLst/>
          </a:prstGeom>
        </p:spPr>
      </p:pic>
      <p:pic>
        <p:nvPicPr>
          <p:cNvPr id="5" name="Picture 4" descr="Screenshot_2018-04-11-04-20-0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19" y="2438400"/>
            <a:ext cx="2057400" cy="3657600"/>
          </a:xfrm>
          <a:prstGeom prst="rect">
            <a:avLst/>
          </a:prstGeom>
        </p:spPr>
      </p:pic>
      <p:pic>
        <p:nvPicPr>
          <p:cNvPr id="6" name="Picture 5" descr="Screenshot_2018-04-11-04-20-17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41" y="2438400"/>
            <a:ext cx="2057400" cy="3657600"/>
          </a:xfrm>
          <a:prstGeom prst="rect">
            <a:avLst/>
          </a:prstGeom>
        </p:spPr>
      </p:pic>
      <p:pic>
        <p:nvPicPr>
          <p:cNvPr id="7" name="Picture 6" descr="Screenshot_2018-04-11-04-20-39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49" y="2438400"/>
            <a:ext cx="2057400" cy="3657600"/>
          </a:xfrm>
          <a:prstGeom prst="rect">
            <a:avLst/>
          </a:prstGeom>
        </p:spPr>
      </p:pic>
      <p:pic>
        <p:nvPicPr>
          <p:cNvPr id="8" name="Picture 7" descr="Bitcoin-Symbo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-321408"/>
            <a:ext cx="478833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BlockchainS</a:t>
            </a:r>
            <a:r>
              <a:rPr lang="es-ES_tradnl" dirty="0" smtClean="0"/>
              <a:t> Famosos: </a:t>
            </a:r>
            <a:r>
              <a:rPr lang="es-ES_tradnl" dirty="0" err="1" smtClean="0"/>
              <a:t>Ethereum</a:t>
            </a:r>
            <a:endParaRPr lang="es-ES_tradnl" dirty="0"/>
          </a:p>
        </p:txBody>
      </p:sp>
      <p:pic>
        <p:nvPicPr>
          <p:cNvPr id="4" name="Picture 3" descr="ethereum-logo-358a0c1532e39f46-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25" y="69850"/>
            <a:ext cx="1682750" cy="16827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0031" y="1847338"/>
            <a:ext cx="4440214" cy="1988143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77500" lnSpcReduction="20000"/>
          </a:bodyPr>
          <a:lstStyle/>
          <a:p>
            <a:r>
              <a:rPr lang="es-ES_tradnl" sz="2300" dirty="0" smtClean="0"/>
              <a:t>Desarrolladores: </a:t>
            </a:r>
            <a:r>
              <a:rPr lang="es-ES_tradnl" sz="2300" b="0" dirty="0" err="1" smtClean="0"/>
              <a:t>Vitalik</a:t>
            </a:r>
            <a:r>
              <a:rPr lang="es-ES_tradnl" sz="2300" b="0" dirty="0" smtClean="0"/>
              <a:t> </a:t>
            </a:r>
            <a:r>
              <a:rPr lang="es-ES_tradnl" sz="2300" b="0" dirty="0" err="1" smtClean="0"/>
              <a:t>Buterin</a:t>
            </a:r>
            <a:endParaRPr lang="es-ES_tradnl" sz="2300" b="0" dirty="0" smtClean="0"/>
          </a:p>
          <a:p>
            <a:r>
              <a:rPr lang="es-ES_tradnl" sz="2300" dirty="0" smtClean="0"/>
              <a:t>Lanzamiento: </a:t>
            </a:r>
            <a:r>
              <a:rPr lang="es-ES_tradnl" sz="2300" b="0" dirty="0" smtClean="0"/>
              <a:t>30 de Julio de 2015</a:t>
            </a:r>
          </a:p>
          <a:p>
            <a:r>
              <a:rPr lang="es-ES_tradnl" sz="2300" dirty="0" err="1" smtClean="0"/>
              <a:t>Criptomoneda</a:t>
            </a:r>
            <a:r>
              <a:rPr lang="es-ES_tradnl" sz="2300" dirty="0" smtClean="0"/>
              <a:t>: </a:t>
            </a:r>
            <a:r>
              <a:rPr lang="es-ES_tradnl" sz="2300" b="0" dirty="0" err="1" smtClean="0"/>
              <a:t>ether</a:t>
            </a:r>
            <a:r>
              <a:rPr lang="es-ES_tradnl" sz="2300" b="0" dirty="0" smtClean="0"/>
              <a:t> (</a:t>
            </a:r>
            <a:r>
              <a:rPr lang="es-ES_tradnl" sz="2300" b="0" dirty="0" err="1" smtClean="0"/>
              <a:t>eth</a:t>
            </a:r>
            <a:r>
              <a:rPr lang="es-ES_tradnl" sz="2300" b="0" dirty="0" smtClean="0"/>
              <a:t>)</a:t>
            </a:r>
          </a:p>
          <a:p>
            <a:r>
              <a:rPr lang="es-ES_tradnl" sz="2300" dirty="0" smtClean="0"/>
              <a:t>Programado en: </a:t>
            </a:r>
            <a:r>
              <a:rPr lang="es-ES_tradnl" sz="2300" b="0" dirty="0" err="1" smtClean="0"/>
              <a:t>Go</a:t>
            </a:r>
            <a:r>
              <a:rPr lang="es-ES_tradnl" sz="2300" b="0" dirty="0" smtClean="0"/>
              <a:t>, C++</a:t>
            </a:r>
          </a:p>
          <a:p>
            <a:r>
              <a:rPr lang="es-ES_tradnl" sz="2300" dirty="0" err="1" smtClean="0"/>
              <a:t>SOs</a:t>
            </a:r>
            <a:r>
              <a:rPr lang="es-ES_tradnl" sz="2300" dirty="0" smtClean="0"/>
              <a:t>: </a:t>
            </a:r>
            <a:r>
              <a:rPr lang="es-ES_tradnl" sz="2300" b="0" dirty="0" smtClean="0"/>
              <a:t>Linux, </a:t>
            </a:r>
            <a:r>
              <a:rPr lang="es-ES_tradnl" sz="2300" b="0" dirty="0" err="1" smtClean="0"/>
              <a:t>Poxis</a:t>
            </a:r>
            <a:r>
              <a:rPr lang="es-ES_tradnl" sz="2300" b="0" dirty="0" smtClean="0"/>
              <a:t>, Windows, Mac OS X</a:t>
            </a:r>
            <a:endParaRPr lang="es-ES_tradnl" dirty="0"/>
          </a:p>
          <a:p>
            <a:endParaRPr lang="es-ES_tradnl" dirty="0"/>
          </a:p>
          <a:p>
            <a:endParaRPr lang="es-ES_tradnl" b="0" dirty="0" smtClean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4156655" y="4026777"/>
            <a:ext cx="4759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Características:</a:t>
            </a:r>
          </a:p>
          <a:p>
            <a:endParaRPr lang="es-ES_tradnl" dirty="0" smtClean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El tamaño del bloque es </a:t>
            </a:r>
            <a:r>
              <a:rPr lang="es-ES_tradnl" b="1" dirty="0" smtClean="0"/>
              <a:t>dinámico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Tiempo de generación de bloques </a:t>
            </a:r>
            <a:r>
              <a:rPr lang="es-ES_tradnl" b="1" dirty="0" smtClean="0"/>
              <a:t>12seg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Peso actual: </a:t>
            </a:r>
            <a:r>
              <a:rPr lang="es-ES_tradnl" b="1" dirty="0" smtClean="0"/>
              <a:t>401.11 GB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Demanda un gasto energético mediano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Implementa  </a:t>
            </a:r>
            <a:r>
              <a:rPr lang="es-ES_tradnl" b="1" dirty="0" smtClean="0"/>
              <a:t>“</a:t>
            </a:r>
            <a:r>
              <a:rPr lang="es-ES_tradnl" b="1" dirty="0" err="1" smtClean="0"/>
              <a:t>Turing</a:t>
            </a:r>
            <a:r>
              <a:rPr lang="es-ES_tradnl" b="1" dirty="0" smtClean="0"/>
              <a:t>-completo”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No se permite deshacer transacciones</a:t>
            </a:r>
          </a:p>
        </p:txBody>
      </p:sp>
    </p:spTree>
    <p:extLst>
      <p:ext uri="{BB962C8B-B14F-4D97-AF65-F5344CB8AC3E}">
        <p14:creationId xmlns:p14="http://schemas.microsoft.com/office/powerpoint/2010/main" val="2505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BlockchainS</a:t>
            </a:r>
            <a:r>
              <a:rPr lang="es-ES_tradnl" dirty="0"/>
              <a:t> Famosos: </a:t>
            </a:r>
            <a:r>
              <a:rPr lang="es-ES_tradnl" dirty="0" err="1"/>
              <a:t>Ethereum</a:t>
            </a:r>
            <a:endParaRPr lang="es-ES_tradnl" dirty="0"/>
          </a:p>
        </p:txBody>
      </p:sp>
      <p:pic>
        <p:nvPicPr>
          <p:cNvPr id="4" name="Picture 3" descr="ethereum-logo-358a0c1532e39f46-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25" y="69850"/>
            <a:ext cx="1682750" cy="1682750"/>
          </a:xfrm>
          <a:prstGeom prst="rect">
            <a:avLst/>
          </a:prstGeom>
        </p:spPr>
      </p:pic>
      <p:pic>
        <p:nvPicPr>
          <p:cNvPr id="5" name="Picture 4" descr="1*P6iEobZ7fkYOPnR_G_nRI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39" y="1831640"/>
            <a:ext cx="6985000" cy="482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94" y="1780409"/>
            <a:ext cx="2731115" cy="4852192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EVM</a:t>
            </a:r>
          </a:p>
          <a:p>
            <a:endParaRPr lang="es-ES_tradnl" dirty="0" smtClean="0"/>
          </a:p>
          <a:p>
            <a:r>
              <a:rPr lang="es-ES_tradnl" dirty="0" err="1" smtClean="0"/>
              <a:t>EOAs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ContractAccount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Gas</a:t>
            </a:r>
          </a:p>
          <a:p>
            <a:endParaRPr lang="es-ES_tradnl" dirty="0" smtClean="0"/>
          </a:p>
          <a:p>
            <a:r>
              <a:rPr lang="es-ES_tradnl" dirty="0" smtClean="0"/>
              <a:t>Smart </a:t>
            </a:r>
            <a:r>
              <a:rPr lang="es-ES_tradnl" dirty="0" err="1" smtClean="0"/>
              <a:t>Contracts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Tokens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DAPPs</a:t>
            </a:r>
            <a:endParaRPr lang="es-ES_tradnl" dirty="0" smtClean="0"/>
          </a:p>
        </p:txBody>
      </p:sp>
      <p:pic>
        <p:nvPicPr>
          <p:cNvPr id="6" name="Picture 5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0" y="1646162"/>
            <a:ext cx="478169" cy="483220"/>
          </a:xfrm>
          <a:prstGeom prst="rect">
            <a:avLst/>
          </a:prstGeom>
        </p:spPr>
      </p:pic>
      <p:pic>
        <p:nvPicPr>
          <p:cNvPr id="7" name="Picture 6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" y="2410078"/>
            <a:ext cx="478169" cy="483220"/>
          </a:xfrm>
          <a:prstGeom prst="rect">
            <a:avLst/>
          </a:prstGeom>
        </p:spPr>
      </p:pic>
      <p:pic>
        <p:nvPicPr>
          <p:cNvPr id="8" name="Picture 7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" y="3108418"/>
            <a:ext cx="478169" cy="483220"/>
          </a:xfrm>
          <a:prstGeom prst="rect">
            <a:avLst/>
          </a:prstGeom>
        </p:spPr>
      </p:pic>
      <p:pic>
        <p:nvPicPr>
          <p:cNvPr id="9" name="Picture 8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0" y="3876729"/>
            <a:ext cx="478169" cy="483220"/>
          </a:xfrm>
          <a:prstGeom prst="rect">
            <a:avLst/>
          </a:prstGeom>
        </p:spPr>
      </p:pic>
      <p:pic>
        <p:nvPicPr>
          <p:cNvPr id="10" name="Picture 9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" y="4591683"/>
            <a:ext cx="478169" cy="483220"/>
          </a:xfrm>
          <a:prstGeom prst="rect">
            <a:avLst/>
          </a:prstGeom>
        </p:spPr>
      </p:pic>
      <p:pic>
        <p:nvPicPr>
          <p:cNvPr id="11" name="Picture 10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" y="5330561"/>
            <a:ext cx="478169" cy="483220"/>
          </a:xfrm>
          <a:prstGeom prst="rect">
            <a:avLst/>
          </a:prstGeom>
        </p:spPr>
      </p:pic>
      <p:pic>
        <p:nvPicPr>
          <p:cNvPr id="12" name="Picture 11" descr="check-1769866__3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" y="6072475"/>
            <a:ext cx="478169" cy="4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4160</TotalTime>
  <Words>2360</Words>
  <Application>Microsoft Macintosh PowerPoint</Application>
  <PresentationFormat>On-screen Show (4:3)</PresentationFormat>
  <Paragraphs>306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Java y la Tecnología BlockChain</vt:lpstr>
      <vt:lpstr>EL PROBLEMA: Los Generales Bizantinos</vt:lpstr>
      <vt:lpstr>La Solución: ¿qué es BlockChain?</vt:lpstr>
      <vt:lpstr>La Solución: ¿Qué es Blockchain?</vt:lpstr>
      <vt:lpstr>Blockchains Famosos: Bitcoin</vt:lpstr>
      <vt:lpstr>Blockchains Famosos: BITCOIN</vt:lpstr>
      <vt:lpstr>Blockchains Famosos: BITCOIN</vt:lpstr>
      <vt:lpstr>BlockchainS Famosos: Ethereum</vt:lpstr>
      <vt:lpstr>BlockchainS Famosos: Ethereum</vt:lpstr>
      <vt:lpstr>Java para Integrarse a Blockchains</vt:lpstr>
      <vt:lpstr>Ejemplos: de Integración a ETHEREUM</vt:lpstr>
      <vt:lpstr>EJEMPLOS: Blockchain JAVA</vt:lpstr>
      <vt:lpstr>Algunos casos de uso</vt:lpstr>
      <vt:lpstr>ConclusiÓn</vt:lpstr>
      <vt:lpstr>Contactos</vt:lpstr>
    </vt:vector>
  </TitlesOfParts>
  <Company>BeMobile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y la Tecnología BlockChain</dc:title>
  <dc:creator>Rosario Gordillo</dc:creator>
  <cp:lastModifiedBy>Rosario Gordillo</cp:lastModifiedBy>
  <cp:revision>120</cp:revision>
  <dcterms:created xsi:type="dcterms:W3CDTF">2018-04-08T18:05:38Z</dcterms:created>
  <dcterms:modified xsi:type="dcterms:W3CDTF">2018-04-12T20:10:45Z</dcterms:modified>
</cp:coreProperties>
</file>