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0"/>
  </p:notesMasterIdLst>
  <p:sldIdLst>
    <p:sldId id="256" r:id="rId2"/>
    <p:sldId id="257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46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7" r:id="rId28"/>
    <p:sldId id="345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4625" autoAdjust="0"/>
  </p:normalViewPr>
  <p:slideViewPr>
    <p:cSldViewPr>
      <p:cViewPr varScale="1">
        <p:scale>
          <a:sx n="101" d="100"/>
          <a:sy n="101" d="100"/>
        </p:scale>
        <p:origin x="-25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299BC8C-D05E-4966-90C6-DB66949B9446}" type="datetime1">
              <a:rPr lang="ko-KR" altLang="en-US" smtClean="0"/>
              <a:t>2017-05-29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ytelus/CryptoJS" TargetMode="External"/><Relationship Id="rId2" Type="http://schemas.openxmlformats.org/officeDocument/2006/relationships/hyperlink" Target="http://cryptojs.altervista.org/test/simulate-threading-speed_tes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.org/TR/WebCryptoAPI/" TargetMode="External"/><Relationship Id="rId4" Type="http://schemas.openxmlformats.org/officeDocument/2006/relationships/hyperlink" Target="http://digitalbazaar.github.io/forge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is.joongbu.ac.kr/course/2017-1/wp/crypto/hash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cris.joongbu.ac.kr/course/2017-1/wp/crypto/hmac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ris.joongbu.ac.kr/course/2017-1/wp/crypto/pbkdf2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ris.joongbu.ac.kr/course/2017-1/wp/crypto/symmetric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ris.joongbu.ac.kr/course/2017-1/wp/crypto/forge/index.html" TargetMode="External"/><Relationship Id="rId2" Type="http://schemas.openxmlformats.org/officeDocument/2006/relationships/hyperlink" Target="http://digitalbazaar.github.io/forg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WebCryptoAP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4005064"/>
            <a:ext cx="8659688" cy="1862336"/>
          </a:xfrm>
        </p:spPr>
        <p:txBody>
          <a:bodyPr>
            <a:normAutofit fontScale="90000"/>
          </a:bodyPr>
          <a:lstStyle/>
          <a:p>
            <a:r>
              <a:rPr lang="ko-KR" altLang="en-US" sz="4400" dirty="0" smtClean="0"/>
              <a:t>자바스크립트</a:t>
            </a:r>
            <a:r>
              <a:rPr lang="en-US" altLang="ko-KR" sz="4400" dirty="0" smtClean="0"/>
              <a:t> </a:t>
            </a:r>
            <a:r>
              <a:rPr lang="ko-KR" altLang="en-US" sz="4400" dirty="0" smtClean="0"/>
              <a:t>암호 프로그래밍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2700" dirty="0" err="1" smtClean="0"/>
              <a:t>Javascript</a:t>
            </a:r>
            <a:r>
              <a:rPr lang="en-US" altLang="ko-KR" sz="2700" dirty="0" smtClean="0"/>
              <a:t> Cryptography Programming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dirty="0" smtClean="0"/>
              <a:t>2017. 3.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중부대학교 정보보호학과 이병천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 descr="Image result for 자바스크립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4608512" cy="270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20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암호의 </a:t>
            </a:r>
            <a:r>
              <a:rPr lang="ko-KR" altLang="en-US" dirty="0" err="1"/>
              <a:t>여러가지</a:t>
            </a:r>
            <a:r>
              <a:rPr lang="ko-KR" altLang="en-US" dirty="0"/>
              <a:t>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메시지인증코드 </a:t>
            </a:r>
            <a:r>
              <a:rPr lang="en-US" altLang="ko-KR" dirty="0" smtClean="0"/>
              <a:t>(MAC: </a:t>
            </a:r>
            <a:r>
              <a:rPr lang="en-US" altLang="ko-KR" dirty="0"/>
              <a:t>Message Authentication Code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데이터가 </a:t>
            </a:r>
            <a:r>
              <a:rPr lang="ko-KR" altLang="en-US" dirty="0"/>
              <a:t>변조</a:t>
            </a:r>
            <a:r>
              <a:rPr lang="en-US" altLang="ko-KR" dirty="0"/>
              <a:t>(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삽입 등</a:t>
            </a:r>
            <a:r>
              <a:rPr lang="en-US" altLang="ko-KR" dirty="0"/>
              <a:t>)</a:t>
            </a:r>
            <a:r>
              <a:rPr lang="ko-KR" altLang="en-US" dirty="0"/>
              <a:t>되었는지를 </a:t>
            </a:r>
            <a:r>
              <a:rPr lang="ko-KR" altLang="en-US" dirty="0" smtClean="0"/>
              <a:t>여부를 검증할 </a:t>
            </a:r>
            <a:r>
              <a:rPr lang="ko-KR" altLang="en-US" dirty="0"/>
              <a:t>수 있도록 데이터에 덧붙이는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원래의 </a:t>
            </a:r>
            <a:r>
              <a:rPr lang="ko-KR" altLang="en-US" dirty="0"/>
              <a:t>데이터로만 생성할 수 있는 값을 데이터에 덧붙여서 확인하도록 하는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송신자와 수신자는 </a:t>
            </a:r>
            <a:r>
              <a:rPr lang="ko-KR" altLang="en-US" dirty="0" err="1" smtClean="0"/>
              <a:t>비밀키를</a:t>
            </a:r>
            <a:r>
              <a:rPr lang="ko-KR" altLang="en-US" dirty="0" smtClean="0"/>
              <a:t> 공유하고 있으며 </a:t>
            </a:r>
            <a:r>
              <a:rPr lang="en-US" altLang="ko-KR" dirty="0" smtClean="0"/>
              <a:t>MAC </a:t>
            </a:r>
            <a:r>
              <a:rPr lang="ko-KR" altLang="en-US" dirty="0" smtClean="0"/>
              <a:t>계산에 </a:t>
            </a:r>
            <a:r>
              <a:rPr lang="ko-KR" altLang="en-US" dirty="0" err="1" smtClean="0"/>
              <a:t>비밀키를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송신자와 수신자만이 </a:t>
            </a:r>
            <a:r>
              <a:rPr lang="en-US" altLang="ko-KR" dirty="0" smtClean="0"/>
              <a:t>MAC</a:t>
            </a:r>
            <a:r>
              <a:rPr lang="ko-KR" altLang="en-US" dirty="0" smtClean="0"/>
              <a:t>을 계산하고 검증할 수 있다</a:t>
            </a:r>
            <a:r>
              <a:rPr lang="en-US" altLang="ko-KR" dirty="0" smtClean="0"/>
              <a:t>.  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211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암호의 </a:t>
            </a:r>
            <a:r>
              <a:rPr lang="ko-KR" altLang="en-US" dirty="0" err="1"/>
              <a:t>여러가지</a:t>
            </a:r>
            <a:r>
              <a:rPr lang="ko-KR" altLang="en-US" dirty="0"/>
              <a:t>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패스워드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</a:t>
            </a:r>
            <a:r>
              <a:rPr lang="ko-KR" altLang="en-US" dirty="0" err="1" smtClean="0"/>
              <a:t>키생성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/>
              <a:t>사용자가 입력하는 패스워드를 직접 비밀키로 사용하는 것은 고정된 키를 사용하게 되어 사전공격 등의 방법이 가능하므로 보안성에 문제가 많다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/>
              <a:t>서버에 사용자의 패스워드를 직접 저장하게 되면 관리자가 사용자의 패스워드를 알게 되고 </a:t>
            </a:r>
            <a:r>
              <a:rPr lang="ko-KR" altLang="en-US" dirty="0" smtClean="0"/>
              <a:t>외부 공격자의 해킹에 </a:t>
            </a:r>
            <a:r>
              <a:rPr lang="ko-KR" altLang="en-US" dirty="0"/>
              <a:t>대한 위협도 있어서 피해야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사용자가 입력하는 패스워드에 의존하면서도 </a:t>
            </a:r>
            <a:r>
              <a:rPr lang="ko-KR" altLang="en-US" dirty="0" err="1"/>
              <a:t>난수</a:t>
            </a:r>
            <a:r>
              <a:rPr lang="ko-KR" altLang="en-US" dirty="0"/>
              <a:t> 특성을 갖는 키를 생성하여 사용할 필요가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패스워드기반 </a:t>
            </a:r>
            <a:r>
              <a:rPr lang="ko-KR" altLang="en-US" dirty="0" err="1"/>
              <a:t>키생성함수</a:t>
            </a:r>
            <a:r>
              <a:rPr lang="ko-KR" altLang="en-US" dirty="0"/>
              <a:t> </a:t>
            </a:r>
            <a:r>
              <a:rPr lang="en-US" altLang="ko-KR" dirty="0"/>
              <a:t>PBKDF2() </a:t>
            </a:r>
            <a:r>
              <a:rPr lang="ko-KR" altLang="en-US" dirty="0" smtClean="0"/>
              <a:t>이용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0311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암호의 </a:t>
            </a:r>
            <a:r>
              <a:rPr lang="ko-KR" altLang="en-US" dirty="0" err="1"/>
              <a:t>여러가지</a:t>
            </a:r>
            <a:r>
              <a:rPr lang="ko-KR" altLang="en-US" dirty="0"/>
              <a:t>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전자서명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전자문서에 </a:t>
            </a:r>
            <a:r>
              <a:rPr lang="ko-KR" altLang="en-US" dirty="0"/>
              <a:t>대한 전자적인 방식에 의한 서명으로 서명자만이 생성할 수 있고 누구나 서명의 유효성을 검증할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전자서명은 </a:t>
            </a:r>
            <a:r>
              <a:rPr lang="ko-KR" altLang="en-US" dirty="0"/>
              <a:t>공개키 암호 </a:t>
            </a:r>
            <a:r>
              <a:rPr lang="ko-KR" altLang="en-US" dirty="0" smtClean="0"/>
              <a:t>방식의 일종이다</a:t>
            </a:r>
            <a:r>
              <a:rPr lang="en-US" altLang="ko-KR" dirty="0" smtClean="0"/>
              <a:t>.  </a:t>
            </a:r>
          </a:p>
          <a:p>
            <a:pPr lvl="1"/>
            <a:r>
              <a:rPr lang="ko-KR" altLang="en-US" dirty="0" smtClean="0"/>
              <a:t>개인키로 서명을 생성하고 </a:t>
            </a:r>
            <a:r>
              <a:rPr lang="ko-KR" altLang="en-US" dirty="0"/>
              <a:t>공개키로 </a:t>
            </a:r>
            <a:r>
              <a:rPr lang="ko-KR" altLang="en-US" dirty="0" smtClean="0"/>
              <a:t>서명을 검증한다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개인키는 </a:t>
            </a:r>
            <a:r>
              <a:rPr lang="ko-KR" altLang="en-US" dirty="0"/>
              <a:t>해당 서명자만이 가지고 있으므로 </a:t>
            </a:r>
            <a:r>
              <a:rPr lang="ko-KR" altLang="en-US" dirty="0" smtClean="0"/>
              <a:t>다른 사람이 서명을 위조할 수 없으며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전자서명은 </a:t>
            </a:r>
            <a:r>
              <a:rPr lang="ko-KR" altLang="en-US" dirty="0"/>
              <a:t>서명자의 정당한 서명으로 인정된다</a:t>
            </a:r>
            <a:r>
              <a:rPr lang="en-US" altLang="ko-KR" dirty="0"/>
              <a:t>. </a:t>
            </a:r>
            <a:r>
              <a:rPr lang="ko-KR" altLang="en-US" dirty="0" smtClean="0"/>
              <a:t>유효한 서명에 대해 서명자는 자신이 서명한 사실을 부인할 수 없다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부인방지 기능</a:t>
            </a:r>
            <a:r>
              <a:rPr lang="en-US" altLang="ko-KR" dirty="0" smtClean="0"/>
              <a:t>).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73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암호의 </a:t>
            </a:r>
            <a:r>
              <a:rPr lang="ko-KR" altLang="en-US" dirty="0" err="1"/>
              <a:t>여러가지</a:t>
            </a:r>
            <a:r>
              <a:rPr lang="ko-KR" altLang="en-US" dirty="0"/>
              <a:t>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키합의</a:t>
            </a:r>
            <a:endParaRPr lang="en-US" altLang="ko-KR" dirty="0"/>
          </a:p>
          <a:p>
            <a:pPr lvl="1"/>
            <a:r>
              <a:rPr lang="ko-KR" altLang="en-US" dirty="0" smtClean="0"/>
              <a:t>공개키 </a:t>
            </a:r>
            <a:r>
              <a:rPr lang="ko-KR" altLang="en-US" dirty="0"/>
              <a:t>암호는 속도가 느리기 때문에 실제의 데이터를 암호화</a:t>
            </a:r>
            <a:r>
              <a:rPr lang="en-US" altLang="ko-KR" dirty="0"/>
              <a:t>, </a:t>
            </a:r>
            <a:r>
              <a:rPr lang="ko-KR" altLang="en-US" dirty="0" err="1"/>
              <a:t>복호화하는</a:t>
            </a:r>
            <a:r>
              <a:rPr lang="ko-KR" altLang="en-US" dirty="0"/>
              <a:t> </a:t>
            </a:r>
            <a:r>
              <a:rPr lang="ko-KR" altLang="en-US" dirty="0" smtClean="0"/>
              <a:t>용도에는 </a:t>
            </a:r>
            <a:r>
              <a:rPr lang="ko-KR" altLang="en-US" dirty="0"/>
              <a:t>사용하지 않는다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송신자와 </a:t>
            </a:r>
            <a:r>
              <a:rPr lang="ko-KR" altLang="en-US" dirty="0"/>
              <a:t>수신자가 비밀키 암호를 사용하기 위해서는 미리 </a:t>
            </a:r>
            <a:r>
              <a:rPr lang="ko-KR" altLang="en-US" dirty="0" err="1"/>
              <a:t>비밀키를</a:t>
            </a:r>
            <a:r>
              <a:rPr lang="ko-KR" altLang="en-US" dirty="0"/>
              <a:t> 공유하거나 안전한 통신 채널을 사용하여 </a:t>
            </a:r>
            <a:r>
              <a:rPr lang="ko-KR" altLang="en-US" dirty="0" err="1"/>
              <a:t>세션키를</a:t>
            </a:r>
            <a:r>
              <a:rPr lang="ko-KR" altLang="en-US" dirty="0"/>
              <a:t> 전송하는 것이 필요하다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송신자와 </a:t>
            </a:r>
            <a:r>
              <a:rPr lang="ko-KR" altLang="en-US" dirty="0"/>
              <a:t>수신자가 직접 만나지 않고도 공개된 통신채널을 통해서 특정한 방법으로 </a:t>
            </a:r>
            <a:r>
              <a:rPr lang="ko-KR" altLang="en-US" dirty="0" err="1"/>
              <a:t>세션키를</a:t>
            </a:r>
            <a:r>
              <a:rPr lang="ko-KR" altLang="en-US" dirty="0"/>
              <a:t> 안전하게 공유하는 방식을 </a:t>
            </a:r>
            <a:r>
              <a:rPr lang="ko-KR" altLang="en-US" dirty="0" err="1"/>
              <a:t>키합의라고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69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정보보호를 위한 암호의 역할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정보화 사회란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정보의 </a:t>
            </a:r>
            <a:r>
              <a:rPr lang="ko-KR" altLang="en-US" dirty="0"/>
              <a:t>축적</a:t>
            </a:r>
            <a:r>
              <a:rPr lang="en-US" altLang="ko-KR" dirty="0"/>
              <a:t>, </a:t>
            </a:r>
            <a:r>
              <a:rPr lang="ko-KR" altLang="en-US" dirty="0"/>
              <a:t>처리</a:t>
            </a:r>
            <a:r>
              <a:rPr lang="en-US" altLang="ko-KR" dirty="0"/>
              <a:t>, </a:t>
            </a:r>
            <a:r>
              <a:rPr lang="ko-KR" altLang="en-US" dirty="0"/>
              <a:t>전송 능력이 획기적으로 증대되면서 정보의 가치가 물질이나 에너지 이상으로 중요해지는 </a:t>
            </a:r>
            <a:r>
              <a:rPr lang="ko-KR" altLang="en-US" dirty="0" smtClean="0"/>
              <a:t>사회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정보시스템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정보서비스에 크게 의존하는 사회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정보가 </a:t>
            </a:r>
            <a:r>
              <a:rPr lang="ko-KR" altLang="en-US" dirty="0"/>
              <a:t>상품으로서의 가치를 인정받아 시장에서 유통되는 </a:t>
            </a:r>
            <a:r>
              <a:rPr lang="ko-KR" altLang="en-US" dirty="0" smtClean="0"/>
              <a:t>사회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정보보호의 중요성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정보시스템의 오류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마비로 인한 피해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정보의 불법적 </a:t>
            </a:r>
            <a:r>
              <a:rPr lang="ko-KR" altLang="en-US" dirty="0" err="1" smtClean="0"/>
              <a:t>노출시</a:t>
            </a:r>
            <a:r>
              <a:rPr lang="ko-KR" altLang="en-US" dirty="0" smtClean="0"/>
              <a:t> 피해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개인정보를 이용한 사기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해킹공격에 의한 피해 </a:t>
            </a:r>
            <a:endParaRPr lang="en-US" altLang="ko-KR" dirty="0" smtClean="0"/>
          </a:p>
          <a:p>
            <a:pPr lvl="1"/>
            <a:r>
              <a:rPr lang="ko-KR" altLang="en-US" dirty="0"/>
              <a:t>산업스파이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정보전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37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암호와 정보보호의 관계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정보시스템이 제공해야 하는 정보보호 기능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기밀성</a:t>
            </a:r>
            <a:r>
              <a:rPr lang="en-US" altLang="ko-KR" dirty="0"/>
              <a:t>(Confidentiality) : </a:t>
            </a:r>
            <a:r>
              <a:rPr lang="ko-KR" altLang="en-US" dirty="0"/>
              <a:t>정보를 볼 수 있는 권한을 가지지 않은 사람이 정보에 접근하지 못하도록 제한을 가함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 err="1" smtClean="0"/>
              <a:t>무결성</a:t>
            </a:r>
            <a:r>
              <a:rPr lang="en-US" altLang="ko-KR" dirty="0"/>
              <a:t>(Integrity) : </a:t>
            </a:r>
            <a:r>
              <a:rPr lang="ko-KR" altLang="en-US" dirty="0"/>
              <a:t>정보가 권한이 없는 사람에 의해서 조작되거나 훼손되지 않도록 함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가용성</a:t>
            </a:r>
            <a:r>
              <a:rPr lang="en-US" altLang="ko-KR" dirty="0"/>
              <a:t>(Availability) : </a:t>
            </a:r>
            <a:r>
              <a:rPr lang="ko-KR" altLang="en-US" dirty="0"/>
              <a:t>권한을 가진 사람은 원할 때 정보를 사용할 수 있어야 함</a:t>
            </a:r>
            <a:r>
              <a:rPr lang="en-US" altLang="ko-KR" dirty="0" smtClean="0"/>
              <a:t>. </a:t>
            </a:r>
          </a:p>
          <a:p>
            <a:pPr lvl="1" fontAlgn="base"/>
            <a:r>
              <a:rPr lang="ko-KR" altLang="en-US" dirty="0" smtClean="0"/>
              <a:t>인증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접근제어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사용자의 신분을 확인하고 그에 맞는 권한을 부여함 </a:t>
            </a:r>
            <a:endParaRPr lang="ko-KR" altLang="en-US" dirty="0"/>
          </a:p>
          <a:p>
            <a:r>
              <a:rPr lang="ko-KR" altLang="en-US" dirty="0"/>
              <a:t>암호기술은 정보보호를 제공하기 위한 수학적 </a:t>
            </a:r>
            <a:r>
              <a:rPr lang="ko-KR" altLang="en-US" dirty="0" smtClean="0"/>
              <a:t>기반기술</a:t>
            </a:r>
            <a:endParaRPr lang="en-US" altLang="ko-KR" dirty="0" smtClean="0"/>
          </a:p>
          <a:p>
            <a:r>
              <a:rPr lang="ko-KR" altLang="en-US" dirty="0" smtClean="0"/>
              <a:t>인터넷과 </a:t>
            </a:r>
            <a:r>
              <a:rPr lang="ko-KR" altLang="en-US" dirty="0"/>
              <a:t>같은 공개된 통신망을 사용하면서 암호기술 없이 이런 정보보호의 목표를 제공하는 것은 </a:t>
            </a:r>
            <a:r>
              <a:rPr lang="ko-KR" altLang="en-US" dirty="0" smtClean="0"/>
              <a:t>불가능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11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Cryptography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여러 가지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라이브러리들이 존재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cryptojs.altervista.org/test/simulate-threading-speed_test.html</a:t>
            </a:r>
            <a:endParaRPr lang="en-US" altLang="ko-KR" dirty="0"/>
          </a:p>
          <a:p>
            <a:r>
              <a:rPr lang="en-US" altLang="ko-KR" dirty="0" err="1" smtClean="0"/>
              <a:t>CryptoJS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구글에서</a:t>
            </a:r>
            <a:r>
              <a:rPr lang="ko-KR" altLang="en-US" dirty="0" smtClean="0"/>
              <a:t> 개발 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github.com/sytelus/CryptoJS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Forge </a:t>
            </a:r>
          </a:p>
          <a:p>
            <a:pPr lvl="1"/>
            <a:r>
              <a:rPr lang="ko-KR" altLang="en-US" dirty="0" smtClean="0"/>
              <a:t>인증서 기반 </a:t>
            </a:r>
            <a:r>
              <a:rPr lang="en-US" altLang="ko-KR" dirty="0" smtClean="0"/>
              <a:t>TLS </a:t>
            </a:r>
            <a:r>
              <a:rPr lang="ko-KR" altLang="en-US" dirty="0" smtClean="0"/>
              <a:t>기능을 제공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4"/>
              </a:rPr>
              <a:t>http://digitalbazaar.github.io/forge</a:t>
            </a:r>
            <a:r>
              <a:rPr lang="en-US" altLang="ko-KR" dirty="0" smtClean="0">
                <a:hlinkClick r:id="rId4"/>
              </a:rPr>
              <a:t>/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Web Cryptography API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웹브라우저에</a:t>
            </a:r>
            <a:r>
              <a:rPr lang="ko-KR" altLang="en-US" dirty="0" smtClean="0"/>
              <a:t> 기본 내장된 웹 암호 표준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기술 표준화 기구인 </a:t>
            </a:r>
            <a:r>
              <a:rPr lang="en-US" altLang="ko-KR" dirty="0" smtClean="0"/>
              <a:t>W3C</a:t>
            </a:r>
            <a:r>
              <a:rPr lang="ko-KR" altLang="en-US" dirty="0" smtClean="0"/>
              <a:t>에서 표준화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5"/>
              </a:rPr>
              <a:t>https://www.w3.org/TR/WebCryptoAPI</a:t>
            </a:r>
            <a:r>
              <a:rPr lang="en-US" altLang="ko-KR" dirty="0" smtClean="0">
                <a:hlinkClick r:id="rId5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참조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131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암호 기술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1027" name="Picture 3" descr="C:\Users\bclee\AppData\Local\Microsoft\Windows\INetCache\IE\EWCYKK5J\Server-Remix-1-by-Merlin2525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972551"/>
            <a:ext cx="1524000" cy="204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clee\AppData\Local\Microsoft\Windows\INetCache\IE\K6OK2VTQ\Desktop_computer_clipart_-_Yellow_theme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290" y="2287591"/>
            <a:ext cx="20955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96136" y="4365104"/>
            <a:ext cx="24804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웹서버측</a:t>
            </a:r>
            <a:r>
              <a:rPr lang="ko-KR" altLang="en-US" dirty="0" smtClean="0"/>
              <a:t> </a:t>
            </a:r>
            <a:r>
              <a:rPr lang="ko-KR" altLang="en-US" dirty="0"/>
              <a:t>암호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PHP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(node.js)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Java (JSP)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(Django)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4365104"/>
            <a:ext cx="3259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클라이언트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브라우저</a:t>
            </a:r>
            <a:r>
              <a:rPr lang="en-US" altLang="ko-KR" dirty="0" smtClean="0"/>
              <a:t>)</a:t>
            </a:r>
            <a:r>
              <a:rPr lang="ko-KR" altLang="en-US" dirty="0" smtClean="0"/>
              <a:t>측 </a:t>
            </a:r>
            <a:r>
              <a:rPr lang="ko-KR" altLang="en-US" dirty="0"/>
              <a:t>암호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자바스크립트 </a:t>
            </a:r>
            <a:endParaRPr lang="en-US" altLang="ko-KR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491880" y="2708920"/>
            <a:ext cx="21602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3491881" y="3361184"/>
            <a:ext cx="21602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532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해쉬함수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해쉬함수란</a:t>
            </a:r>
            <a:r>
              <a:rPr lang="en-US" altLang="ko-KR" dirty="0" smtClean="0"/>
              <a:t>? </a:t>
            </a:r>
          </a:p>
          <a:p>
            <a:pPr lvl="1"/>
            <a:r>
              <a:rPr lang="ko-KR" altLang="en-US" dirty="0" smtClean="0"/>
              <a:t>임의의 </a:t>
            </a:r>
            <a:r>
              <a:rPr lang="ko-KR" altLang="en-US" dirty="0"/>
              <a:t>길이의 입력메시지에 대하여 고정된 길이의 </a:t>
            </a:r>
            <a:r>
              <a:rPr lang="ko-KR" altLang="en-US" dirty="0" err="1"/>
              <a:t>특징값</a:t>
            </a:r>
            <a:r>
              <a:rPr lang="en-US" altLang="ko-KR" dirty="0"/>
              <a:t>(</a:t>
            </a:r>
            <a:r>
              <a:rPr lang="ko-KR" altLang="en-US" dirty="0" err="1"/>
              <a:t>해쉬값</a:t>
            </a:r>
            <a:r>
              <a:rPr lang="en-US" altLang="ko-KR" dirty="0"/>
              <a:t>)</a:t>
            </a:r>
            <a:r>
              <a:rPr lang="ko-KR" altLang="en-US" dirty="0"/>
              <a:t>을 계산해내는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. </a:t>
            </a:r>
            <a:r>
              <a:rPr lang="ko-KR" altLang="en-US" dirty="0"/>
              <a:t>키가 사용되지 않으므로 입력메시지가 같으면 동일한 </a:t>
            </a:r>
            <a:r>
              <a:rPr lang="ko-KR" altLang="en-US" dirty="0" err="1"/>
              <a:t>해쉬값을</a:t>
            </a:r>
            <a:r>
              <a:rPr lang="ko-KR" altLang="en-US" dirty="0"/>
              <a:t>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해쉬함수는</a:t>
            </a:r>
            <a:r>
              <a:rPr lang="ko-KR" altLang="en-US" dirty="0" smtClean="0"/>
              <a:t> </a:t>
            </a:r>
            <a:r>
              <a:rPr lang="ko-KR" altLang="en-US" dirty="0"/>
              <a:t>다음과 같은 특성을 만족시켜야 한다</a:t>
            </a:r>
            <a:r>
              <a:rPr lang="en-US" altLang="ko-KR" dirty="0"/>
              <a:t>. </a:t>
            </a:r>
          </a:p>
          <a:p>
            <a:pPr lvl="1"/>
            <a:r>
              <a:rPr lang="ko-KR" altLang="en-US" dirty="0" smtClean="0"/>
              <a:t>일방향성</a:t>
            </a:r>
            <a:r>
              <a:rPr lang="en-US" altLang="ko-KR" dirty="0"/>
              <a:t>: </a:t>
            </a:r>
            <a:r>
              <a:rPr lang="ko-KR" altLang="en-US" dirty="0"/>
              <a:t>입력메시지로부터 </a:t>
            </a:r>
            <a:r>
              <a:rPr lang="ko-KR" altLang="en-US" dirty="0" err="1"/>
              <a:t>해쉬값을</a:t>
            </a:r>
            <a:r>
              <a:rPr lang="ko-KR" altLang="en-US" dirty="0"/>
              <a:t> 계산하는 것은 쉽지만 출력 </a:t>
            </a:r>
            <a:r>
              <a:rPr lang="ko-KR" altLang="en-US" dirty="0" err="1"/>
              <a:t>해쉬값으로부터</a:t>
            </a:r>
            <a:r>
              <a:rPr lang="ko-KR" altLang="en-US" dirty="0"/>
              <a:t> 그 </a:t>
            </a:r>
            <a:r>
              <a:rPr lang="ko-KR" altLang="en-US" dirty="0" err="1"/>
              <a:t>해쉬값을</a:t>
            </a:r>
            <a:r>
              <a:rPr lang="ko-KR" altLang="en-US" dirty="0"/>
              <a:t> 출력하는 입력메시지를 찾는 것은 어렵다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충돌회피성</a:t>
            </a:r>
            <a:r>
              <a:rPr lang="en-US" altLang="ko-KR" dirty="0"/>
              <a:t>: </a:t>
            </a:r>
            <a:r>
              <a:rPr lang="ko-KR" altLang="en-US" dirty="0"/>
              <a:t>같은 </a:t>
            </a:r>
            <a:r>
              <a:rPr lang="ko-KR" altLang="en-US" dirty="0" err="1"/>
              <a:t>해쉬값을</a:t>
            </a:r>
            <a:r>
              <a:rPr lang="ko-KR" altLang="en-US" dirty="0"/>
              <a:t> 출력하는 </a:t>
            </a:r>
            <a:r>
              <a:rPr lang="ko-KR" altLang="en-US" dirty="0" err="1"/>
              <a:t>두개의</a:t>
            </a:r>
            <a:r>
              <a:rPr lang="ko-KR" altLang="en-US" dirty="0"/>
              <a:t> 입력메시지를 찾아내는 것은 어렵다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904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해쉬함수</a:t>
            </a:r>
            <a:r>
              <a:rPr lang="ko-KR" altLang="en-US" dirty="0" smtClean="0"/>
              <a:t> 예제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28800"/>
            <a:ext cx="4098712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3" y="1340768"/>
            <a:ext cx="4464495" cy="47782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    &lt;script </a:t>
            </a:r>
            <a:r>
              <a:rPr lang="en-US" altLang="ko-KR" sz="1050" dirty="0" err="1"/>
              <a:t>src</a:t>
            </a:r>
            <a:r>
              <a:rPr lang="en-US" altLang="ko-KR" sz="1050" dirty="0"/>
              <a:t>="</a:t>
            </a:r>
            <a:r>
              <a:rPr lang="en-US" altLang="ko-KR" sz="1050" dirty="0" err="1"/>
              <a:t>CryptoJS</a:t>
            </a:r>
            <a:r>
              <a:rPr lang="en-US" altLang="ko-KR" sz="1050" dirty="0"/>
              <a:t>/rollups/md5.js"&gt;&lt;/script&gt;</a:t>
            </a:r>
          </a:p>
          <a:p>
            <a:r>
              <a:rPr lang="en-US" altLang="ko-KR" sz="1050" dirty="0"/>
              <a:t>    &lt;script </a:t>
            </a:r>
            <a:r>
              <a:rPr lang="en-US" altLang="ko-KR" sz="1050" dirty="0" err="1"/>
              <a:t>src</a:t>
            </a:r>
            <a:r>
              <a:rPr lang="en-US" altLang="ko-KR" sz="1050" dirty="0"/>
              <a:t>="</a:t>
            </a:r>
            <a:r>
              <a:rPr lang="en-US" altLang="ko-KR" sz="1050" dirty="0" err="1"/>
              <a:t>CryptoJS</a:t>
            </a:r>
            <a:r>
              <a:rPr lang="en-US" altLang="ko-KR" sz="1050" dirty="0"/>
              <a:t>/rollups/sha1.js"&gt;&lt;/script&gt;</a:t>
            </a:r>
          </a:p>
          <a:p>
            <a:r>
              <a:rPr lang="en-US" altLang="ko-KR" sz="1050" dirty="0"/>
              <a:t>    &lt;script </a:t>
            </a:r>
            <a:r>
              <a:rPr lang="en-US" altLang="ko-KR" sz="1050" dirty="0" err="1"/>
              <a:t>src</a:t>
            </a:r>
            <a:r>
              <a:rPr lang="en-US" altLang="ko-KR" sz="1050" dirty="0"/>
              <a:t>="</a:t>
            </a:r>
            <a:r>
              <a:rPr lang="en-US" altLang="ko-KR" sz="1050" dirty="0" err="1"/>
              <a:t>CryptoJS</a:t>
            </a:r>
            <a:r>
              <a:rPr lang="en-US" altLang="ko-KR" sz="1050" dirty="0"/>
              <a:t>/rollups/sha256.js"&gt;&lt;/script&gt;</a:t>
            </a:r>
          </a:p>
          <a:p>
            <a:r>
              <a:rPr lang="en-US" altLang="ko-KR" sz="1050" dirty="0"/>
              <a:t>    &lt;script </a:t>
            </a:r>
            <a:r>
              <a:rPr lang="en-US" altLang="ko-KR" sz="1050" dirty="0" err="1"/>
              <a:t>src</a:t>
            </a:r>
            <a:r>
              <a:rPr lang="en-US" altLang="ko-KR" sz="1050" dirty="0"/>
              <a:t>="</a:t>
            </a:r>
            <a:r>
              <a:rPr lang="en-US" altLang="ko-KR" sz="1050" dirty="0" err="1"/>
              <a:t>CryptoJS</a:t>
            </a:r>
            <a:r>
              <a:rPr lang="en-US" altLang="ko-KR" sz="1050" dirty="0"/>
              <a:t>/rollups/sha512.js"&gt;&lt;/script&gt;</a:t>
            </a:r>
          </a:p>
          <a:p>
            <a:r>
              <a:rPr lang="en-US" altLang="ko-KR" sz="1050" dirty="0"/>
              <a:t>    &lt;script </a:t>
            </a:r>
            <a:r>
              <a:rPr lang="en-US" altLang="ko-KR" sz="1050" dirty="0" err="1"/>
              <a:t>src</a:t>
            </a:r>
            <a:r>
              <a:rPr lang="en-US" altLang="ko-KR" sz="1050" dirty="0"/>
              <a:t>="</a:t>
            </a:r>
            <a:r>
              <a:rPr lang="en-US" altLang="ko-KR" sz="1050" dirty="0" err="1"/>
              <a:t>CryptoJS</a:t>
            </a:r>
            <a:r>
              <a:rPr lang="en-US" altLang="ko-KR" sz="1050" dirty="0"/>
              <a:t>/rollups/sha3.js"&gt;&lt;/script&gt;</a:t>
            </a:r>
          </a:p>
          <a:p>
            <a:r>
              <a:rPr lang="en-US" altLang="ko-KR" sz="1050" dirty="0"/>
              <a:t>    &lt;script </a:t>
            </a:r>
            <a:r>
              <a:rPr lang="en-US" altLang="ko-KR" sz="1050" dirty="0" err="1"/>
              <a:t>src</a:t>
            </a:r>
            <a:r>
              <a:rPr lang="en-US" altLang="ko-KR" sz="1050" dirty="0"/>
              <a:t>="</a:t>
            </a:r>
            <a:r>
              <a:rPr lang="en-US" altLang="ko-KR" sz="1050" dirty="0" err="1"/>
              <a:t>CryptoJS</a:t>
            </a:r>
            <a:r>
              <a:rPr lang="en-US" altLang="ko-KR" sz="1050" dirty="0"/>
              <a:t>/ripemd160.js"&gt;&lt;/script&gt;</a:t>
            </a:r>
          </a:p>
          <a:p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dirty="0"/>
              <a:t>    &lt;script&gt;</a:t>
            </a:r>
          </a:p>
          <a:p>
            <a:r>
              <a:rPr lang="en-US" altLang="ko-KR" sz="1050" dirty="0"/>
              <a:t>        function hash() </a:t>
            </a:r>
          </a:p>
          <a:p>
            <a:r>
              <a:rPr lang="en-US" altLang="ko-KR" sz="1050" dirty="0"/>
              <a:t>        {</a:t>
            </a:r>
          </a:p>
          <a:p>
            <a:r>
              <a:rPr lang="en-US" altLang="ko-KR" sz="1050" dirty="0"/>
              <a:t>            </a:t>
            </a:r>
            <a:r>
              <a:rPr lang="en-US" altLang="ko-KR" sz="1050" dirty="0" err="1"/>
              <a:t>var</a:t>
            </a:r>
            <a:r>
              <a:rPr lang="en-US" altLang="ko-KR" sz="1050" dirty="0"/>
              <a:t> </a:t>
            </a:r>
            <a:r>
              <a:rPr lang="en-US" altLang="ko-KR" sz="1050" dirty="0" err="1"/>
              <a:t>msg</a:t>
            </a:r>
            <a:r>
              <a:rPr lang="en-US" altLang="ko-KR" sz="1050" dirty="0"/>
              <a:t> = </a:t>
            </a:r>
            <a:r>
              <a:rPr lang="en-US" altLang="ko-KR" sz="1050" dirty="0" err="1"/>
              <a:t>document.getElementById</a:t>
            </a:r>
            <a:r>
              <a:rPr lang="en-US" altLang="ko-KR" sz="1050" dirty="0"/>
              <a:t>("message").value;</a:t>
            </a:r>
          </a:p>
          <a:p>
            <a:r>
              <a:rPr lang="en-US" altLang="ko-KR" sz="1050" dirty="0"/>
              <a:t>            </a:t>
            </a:r>
            <a:r>
              <a:rPr lang="en-US" altLang="ko-KR" sz="1050" dirty="0" err="1"/>
              <a:t>var</a:t>
            </a:r>
            <a:r>
              <a:rPr lang="en-US" altLang="ko-KR" sz="1050" dirty="0"/>
              <a:t> </a:t>
            </a:r>
            <a:r>
              <a:rPr lang="en-US" altLang="ko-KR" sz="1050" dirty="0" err="1"/>
              <a:t>rst</a:t>
            </a:r>
            <a:r>
              <a:rPr lang="en-US" altLang="ko-KR" sz="1050" dirty="0"/>
              <a:t> = </a:t>
            </a:r>
            <a:r>
              <a:rPr lang="en-US" altLang="ko-KR" sz="1050" dirty="0" err="1"/>
              <a:t>document.getElementById</a:t>
            </a:r>
            <a:r>
              <a:rPr lang="en-US" altLang="ko-KR" sz="1050" dirty="0"/>
              <a:t>("result");</a:t>
            </a:r>
          </a:p>
          <a:p>
            <a:r>
              <a:rPr lang="en-US" altLang="ko-KR" sz="1050" dirty="0"/>
              <a:t>            </a:t>
            </a:r>
            <a:r>
              <a:rPr lang="en-US" altLang="ko-KR" sz="1050" dirty="0" err="1"/>
              <a:t>var</a:t>
            </a:r>
            <a:r>
              <a:rPr lang="en-US" altLang="ko-KR" sz="1050" dirty="0"/>
              <a:t> select = </a:t>
            </a:r>
            <a:r>
              <a:rPr lang="en-US" altLang="ko-KR" sz="1050" dirty="0" err="1"/>
              <a:t>document.getElementById</a:t>
            </a:r>
            <a:r>
              <a:rPr lang="en-US" altLang="ko-KR" sz="1050" dirty="0"/>
              <a:t>("item");</a:t>
            </a:r>
          </a:p>
          <a:p>
            <a:r>
              <a:rPr lang="en-US" altLang="ko-KR" sz="1050" dirty="0"/>
              <a:t>            </a:t>
            </a:r>
            <a:r>
              <a:rPr lang="en-US" altLang="ko-KR" sz="1050" dirty="0" err="1"/>
              <a:t>var</a:t>
            </a:r>
            <a:r>
              <a:rPr lang="en-US" altLang="ko-KR" sz="1050" dirty="0"/>
              <a:t> </a:t>
            </a:r>
            <a:r>
              <a:rPr lang="en-US" altLang="ko-KR" sz="1050" dirty="0" err="1"/>
              <a:t>option_value</a:t>
            </a:r>
            <a:r>
              <a:rPr lang="en-US" altLang="ko-KR" sz="1050" dirty="0"/>
              <a:t> = </a:t>
            </a:r>
            <a:r>
              <a:rPr lang="en-US" altLang="ko-KR" sz="1050" dirty="0" err="1"/>
              <a:t>select.options</a:t>
            </a:r>
            <a:r>
              <a:rPr lang="en-US" altLang="ko-KR" sz="1050" dirty="0"/>
              <a:t>[</a:t>
            </a:r>
            <a:r>
              <a:rPr lang="en-US" altLang="ko-KR" sz="1050" dirty="0" err="1"/>
              <a:t>select.selectedIndex</a:t>
            </a:r>
            <a:r>
              <a:rPr lang="en-US" altLang="ko-KR" sz="1050" dirty="0"/>
              <a:t>].value;</a:t>
            </a:r>
          </a:p>
          <a:p>
            <a:r>
              <a:rPr lang="en-US" altLang="ko-KR" sz="1050" dirty="0"/>
              <a:t>            if (</a:t>
            </a:r>
            <a:r>
              <a:rPr lang="en-US" altLang="ko-KR" sz="1050" dirty="0" err="1"/>
              <a:t>option_value</a:t>
            </a:r>
            <a:r>
              <a:rPr lang="en-US" altLang="ko-KR" sz="1050" dirty="0"/>
              <a:t>==1) // MD5 </a:t>
            </a:r>
          </a:p>
          <a:p>
            <a:r>
              <a:rPr lang="en-US" altLang="ko-KR" sz="1050" dirty="0"/>
              <a:t>                </a:t>
            </a:r>
            <a:r>
              <a:rPr lang="en-US" altLang="ko-KR" sz="1050" dirty="0" err="1"/>
              <a:t>rst.value</a:t>
            </a:r>
            <a:r>
              <a:rPr lang="en-US" altLang="ko-KR" sz="1050" dirty="0"/>
              <a:t> = CryptoJS.MD5(</a:t>
            </a:r>
            <a:r>
              <a:rPr lang="en-US" altLang="ko-KR" sz="1050" dirty="0" err="1"/>
              <a:t>msg</a:t>
            </a:r>
            <a:r>
              <a:rPr lang="en-US" altLang="ko-KR" sz="1050" dirty="0"/>
              <a:t>);</a:t>
            </a:r>
          </a:p>
          <a:p>
            <a:r>
              <a:rPr lang="en-US" altLang="ko-KR" sz="1050" dirty="0"/>
              <a:t>            else if (</a:t>
            </a:r>
            <a:r>
              <a:rPr lang="en-US" altLang="ko-KR" sz="1050" dirty="0" err="1"/>
              <a:t>option_value</a:t>
            </a:r>
            <a:r>
              <a:rPr lang="en-US" altLang="ko-KR" sz="1050" dirty="0"/>
              <a:t>==2) // SHA1</a:t>
            </a:r>
          </a:p>
          <a:p>
            <a:r>
              <a:rPr lang="en-US" altLang="ko-KR" sz="1050" dirty="0"/>
              <a:t>                </a:t>
            </a:r>
            <a:r>
              <a:rPr lang="en-US" altLang="ko-KR" sz="1050" dirty="0" err="1"/>
              <a:t>rst.value</a:t>
            </a:r>
            <a:r>
              <a:rPr lang="en-US" altLang="ko-KR" sz="1050" dirty="0"/>
              <a:t> = CryptoJS.SHA1(</a:t>
            </a:r>
            <a:r>
              <a:rPr lang="en-US" altLang="ko-KR" sz="1050" dirty="0" err="1"/>
              <a:t>msg</a:t>
            </a:r>
            <a:r>
              <a:rPr lang="en-US" altLang="ko-KR" sz="1050" dirty="0"/>
              <a:t>);</a:t>
            </a:r>
          </a:p>
          <a:p>
            <a:r>
              <a:rPr lang="en-US" altLang="ko-KR" sz="1050" dirty="0"/>
              <a:t>            else if (</a:t>
            </a:r>
            <a:r>
              <a:rPr lang="en-US" altLang="ko-KR" sz="1050" dirty="0" err="1"/>
              <a:t>option_value</a:t>
            </a:r>
            <a:r>
              <a:rPr lang="en-US" altLang="ko-KR" sz="1050" dirty="0"/>
              <a:t>==3) // SHA256</a:t>
            </a:r>
          </a:p>
          <a:p>
            <a:r>
              <a:rPr lang="en-US" altLang="ko-KR" sz="1050" dirty="0"/>
              <a:t>                </a:t>
            </a:r>
            <a:r>
              <a:rPr lang="en-US" altLang="ko-KR" sz="1050" dirty="0" err="1"/>
              <a:t>rst.value</a:t>
            </a:r>
            <a:r>
              <a:rPr lang="en-US" altLang="ko-KR" sz="1050" dirty="0"/>
              <a:t> = CryptoJS.SHA256(</a:t>
            </a:r>
            <a:r>
              <a:rPr lang="en-US" altLang="ko-KR" sz="1050" dirty="0" err="1"/>
              <a:t>msg</a:t>
            </a:r>
            <a:r>
              <a:rPr lang="en-US" altLang="ko-KR" sz="1050" dirty="0"/>
              <a:t>);</a:t>
            </a:r>
          </a:p>
          <a:p>
            <a:r>
              <a:rPr lang="en-US" altLang="ko-KR" sz="1050" dirty="0"/>
              <a:t>            else if (</a:t>
            </a:r>
            <a:r>
              <a:rPr lang="en-US" altLang="ko-KR" sz="1050" dirty="0" err="1"/>
              <a:t>option_value</a:t>
            </a:r>
            <a:r>
              <a:rPr lang="en-US" altLang="ko-KR" sz="1050" dirty="0"/>
              <a:t>==4) // SHA512</a:t>
            </a:r>
          </a:p>
          <a:p>
            <a:r>
              <a:rPr lang="en-US" altLang="ko-KR" sz="1050" dirty="0"/>
              <a:t>                </a:t>
            </a:r>
            <a:r>
              <a:rPr lang="en-US" altLang="ko-KR" sz="1050" dirty="0" err="1"/>
              <a:t>rst.value</a:t>
            </a:r>
            <a:r>
              <a:rPr lang="en-US" altLang="ko-KR" sz="1050" dirty="0"/>
              <a:t> = CryptoJS.SHA512(</a:t>
            </a:r>
            <a:r>
              <a:rPr lang="en-US" altLang="ko-KR" sz="1050" dirty="0" err="1"/>
              <a:t>msg</a:t>
            </a:r>
            <a:r>
              <a:rPr lang="en-US" altLang="ko-KR" sz="1050" dirty="0"/>
              <a:t>);</a:t>
            </a:r>
          </a:p>
          <a:p>
            <a:r>
              <a:rPr lang="en-US" altLang="ko-KR" sz="1050" dirty="0"/>
              <a:t>            else if (</a:t>
            </a:r>
            <a:r>
              <a:rPr lang="en-US" altLang="ko-KR" sz="1050" dirty="0" err="1"/>
              <a:t>option_value</a:t>
            </a:r>
            <a:r>
              <a:rPr lang="en-US" altLang="ko-KR" sz="1050" dirty="0"/>
              <a:t>==5) // SHA3</a:t>
            </a:r>
          </a:p>
          <a:p>
            <a:r>
              <a:rPr lang="en-US" altLang="ko-KR" sz="1050" dirty="0"/>
              <a:t>                </a:t>
            </a:r>
            <a:r>
              <a:rPr lang="en-US" altLang="ko-KR" sz="1050" dirty="0" err="1"/>
              <a:t>rst.value</a:t>
            </a:r>
            <a:r>
              <a:rPr lang="en-US" altLang="ko-KR" sz="1050" dirty="0"/>
              <a:t> = CryptoJS.SHA3(</a:t>
            </a:r>
            <a:r>
              <a:rPr lang="en-US" altLang="ko-KR" sz="1050" dirty="0" err="1"/>
              <a:t>msg</a:t>
            </a:r>
            <a:r>
              <a:rPr lang="en-US" altLang="ko-KR" sz="1050" dirty="0"/>
              <a:t>);</a:t>
            </a:r>
          </a:p>
          <a:p>
            <a:r>
              <a:rPr lang="en-US" altLang="ko-KR" sz="1050" dirty="0"/>
              <a:t>            else if (</a:t>
            </a:r>
            <a:r>
              <a:rPr lang="en-US" altLang="ko-KR" sz="1050" dirty="0" err="1"/>
              <a:t>option_value</a:t>
            </a:r>
            <a:r>
              <a:rPr lang="en-US" altLang="ko-KR" sz="1050" dirty="0"/>
              <a:t>==6) // RIPEMD160</a:t>
            </a:r>
          </a:p>
          <a:p>
            <a:r>
              <a:rPr lang="en-US" altLang="ko-KR" sz="1050" dirty="0"/>
              <a:t>                </a:t>
            </a:r>
            <a:r>
              <a:rPr lang="en-US" altLang="ko-KR" sz="1050" dirty="0" err="1"/>
              <a:t>rst.value</a:t>
            </a:r>
            <a:r>
              <a:rPr lang="en-US" altLang="ko-KR" sz="1050" dirty="0"/>
              <a:t> = CryptoJS.RIPEMD160(</a:t>
            </a:r>
            <a:r>
              <a:rPr lang="en-US" altLang="ko-KR" sz="1050" dirty="0" err="1"/>
              <a:t>msg</a:t>
            </a:r>
            <a:r>
              <a:rPr lang="en-US" altLang="ko-KR" sz="1050" dirty="0"/>
              <a:t>);</a:t>
            </a:r>
          </a:p>
          <a:p>
            <a:r>
              <a:rPr lang="en-US" altLang="ko-KR" sz="1050" dirty="0"/>
              <a:t>        }</a:t>
            </a:r>
          </a:p>
          <a:p>
            <a:r>
              <a:rPr lang="en-US" altLang="ko-KR" sz="1050" dirty="0"/>
              <a:t>    &lt;/script</a:t>
            </a:r>
            <a:r>
              <a:rPr lang="en-US" altLang="ko-KR" sz="1050" dirty="0" smtClean="0"/>
              <a:t>&gt;</a:t>
            </a:r>
            <a:endParaRPr lang="ko-KR" alt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932331" y="6156012"/>
            <a:ext cx="659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dirty="0">
                <a:hlinkClick r:id="rId3"/>
              </a:rPr>
              <a:t>http://cris.joongbu.ac.kr/course/2017-1/wp/crypto/hash.html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5990" y="5589240"/>
            <a:ext cx="251633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CryptoJS.SHA1(</a:t>
            </a:r>
            <a:r>
              <a:rPr lang="en-US" altLang="ko-KR" b="1" dirty="0" err="1"/>
              <a:t>msg</a:t>
            </a:r>
            <a:r>
              <a:rPr lang="en-US" altLang="ko-KR" b="1" dirty="0" smtClean="0"/>
              <a:t>);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47780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암호와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정보보호 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Cryptography </a:t>
            </a:r>
          </a:p>
          <a:p>
            <a:pPr lvl="1"/>
            <a:r>
              <a:rPr lang="en-US" altLang="ko-KR" dirty="0" err="1" smtClean="0"/>
              <a:t>CryptoJS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Forge </a:t>
            </a:r>
          </a:p>
          <a:p>
            <a:pPr lvl="1"/>
            <a:r>
              <a:rPr lang="en-US" altLang="ko-KR" dirty="0" smtClean="0"/>
              <a:t>Web Cryptography API 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3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메시지인증코드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메시지인증코드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메시지인증코드는 </a:t>
            </a:r>
            <a:r>
              <a:rPr lang="ko-KR" altLang="en-US" dirty="0"/>
              <a:t>동일한 키를 공유하고 있는 송신자와 수신자가 전송하는 메시지의 </a:t>
            </a:r>
            <a:r>
              <a:rPr lang="ko-KR" altLang="en-US" dirty="0" err="1"/>
              <a:t>인증성을</a:t>
            </a:r>
            <a:r>
              <a:rPr lang="ko-KR" altLang="en-US" dirty="0"/>
              <a:t> 상대방에게 확인시키기 위해서 계산하는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전송하는 </a:t>
            </a:r>
            <a:r>
              <a:rPr lang="ko-KR" altLang="en-US" dirty="0"/>
              <a:t>메시지와 공유한 키를 입력으로 하여 </a:t>
            </a:r>
            <a:r>
              <a:rPr lang="ko-KR" altLang="en-US" dirty="0" err="1"/>
              <a:t>해쉬값을</a:t>
            </a:r>
            <a:r>
              <a:rPr lang="ko-KR" altLang="en-US" dirty="0"/>
              <a:t>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HMAC – </a:t>
            </a:r>
            <a:r>
              <a:rPr lang="ko-KR" altLang="en-US" dirty="0" err="1" smtClean="0"/>
              <a:t>해쉬함수를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메시지인증코드 표준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798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메시지인증코드 예제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506264"/>
            <a:ext cx="4653838" cy="41549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    &lt;script </a:t>
            </a:r>
            <a:r>
              <a:rPr lang="en-US" altLang="ko-KR" sz="1100" dirty="0" err="1"/>
              <a:t>src</a:t>
            </a:r>
            <a:r>
              <a:rPr lang="en-US" altLang="ko-KR" sz="1100" dirty="0"/>
              <a:t>="</a:t>
            </a:r>
            <a:r>
              <a:rPr lang="en-US" altLang="ko-KR" sz="1100" dirty="0" err="1"/>
              <a:t>CryptoJS</a:t>
            </a:r>
            <a:r>
              <a:rPr lang="en-US" altLang="ko-KR" sz="1100" dirty="0"/>
              <a:t>/rollups/hmac-md5.js"&gt;&lt;/script&gt;</a:t>
            </a:r>
          </a:p>
          <a:p>
            <a:r>
              <a:rPr lang="en-US" altLang="ko-KR" sz="1100" dirty="0"/>
              <a:t>    &lt;script </a:t>
            </a:r>
            <a:r>
              <a:rPr lang="en-US" altLang="ko-KR" sz="1100" dirty="0" err="1"/>
              <a:t>src</a:t>
            </a:r>
            <a:r>
              <a:rPr lang="en-US" altLang="ko-KR" sz="1100" dirty="0"/>
              <a:t>="</a:t>
            </a:r>
            <a:r>
              <a:rPr lang="en-US" altLang="ko-KR" sz="1100" dirty="0" err="1"/>
              <a:t>CryptoJS</a:t>
            </a:r>
            <a:r>
              <a:rPr lang="en-US" altLang="ko-KR" sz="1100" dirty="0"/>
              <a:t>/rollups/hmac-sha1.js"&gt;&lt;/script&gt;</a:t>
            </a:r>
          </a:p>
          <a:p>
            <a:r>
              <a:rPr lang="en-US" altLang="ko-KR" sz="1100" dirty="0"/>
              <a:t>    &lt;script </a:t>
            </a:r>
            <a:r>
              <a:rPr lang="en-US" altLang="ko-KR" sz="1100" dirty="0" err="1"/>
              <a:t>src</a:t>
            </a:r>
            <a:r>
              <a:rPr lang="en-US" altLang="ko-KR" sz="1100" dirty="0"/>
              <a:t>="</a:t>
            </a:r>
            <a:r>
              <a:rPr lang="en-US" altLang="ko-KR" sz="1100" dirty="0" err="1"/>
              <a:t>CryptoJS</a:t>
            </a:r>
            <a:r>
              <a:rPr lang="en-US" altLang="ko-KR" sz="1100" dirty="0"/>
              <a:t>/rollups/hmac-sha256.js"&gt;&lt;/script&gt;</a:t>
            </a:r>
          </a:p>
          <a:p>
            <a:r>
              <a:rPr lang="en-US" altLang="ko-KR" sz="1100" dirty="0"/>
              <a:t>    &lt;script </a:t>
            </a:r>
            <a:r>
              <a:rPr lang="en-US" altLang="ko-KR" sz="1100" dirty="0" err="1"/>
              <a:t>src</a:t>
            </a:r>
            <a:r>
              <a:rPr lang="en-US" altLang="ko-KR" sz="1100" dirty="0"/>
              <a:t>="</a:t>
            </a:r>
            <a:r>
              <a:rPr lang="en-US" altLang="ko-KR" sz="1100" dirty="0" err="1"/>
              <a:t>CryptoJS</a:t>
            </a:r>
            <a:r>
              <a:rPr lang="en-US" altLang="ko-KR" sz="1100" dirty="0"/>
              <a:t>/rollups/hmac-sha512.js"&gt;&lt;/script&gt;</a:t>
            </a:r>
          </a:p>
          <a:p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    &lt;script&gt;</a:t>
            </a:r>
          </a:p>
          <a:p>
            <a:r>
              <a:rPr lang="en-US" altLang="ko-KR" sz="1100" dirty="0"/>
              <a:t>        function </a:t>
            </a:r>
            <a:r>
              <a:rPr lang="en-US" altLang="ko-KR" sz="1100" dirty="0" err="1"/>
              <a:t>hmac</a:t>
            </a:r>
            <a:r>
              <a:rPr lang="en-US" altLang="ko-KR" sz="1100" dirty="0"/>
              <a:t>() </a:t>
            </a:r>
          </a:p>
          <a:p>
            <a:r>
              <a:rPr lang="en-US" altLang="ko-KR" sz="1100" dirty="0"/>
              <a:t>        {</a:t>
            </a:r>
          </a:p>
          <a:p>
            <a:r>
              <a:rPr lang="en-US" altLang="ko-KR" sz="1100" dirty="0"/>
              <a:t>            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 </a:t>
            </a:r>
            <a:r>
              <a:rPr lang="en-US" altLang="ko-KR" sz="1100" dirty="0" err="1"/>
              <a:t>msg</a:t>
            </a:r>
            <a:r>
              <a:rPr lang="en-US" altLang="ko-KR" sz="1100" dirty="0"/>
              <a:t> = 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("message").value;</a:t>
            </a:r>
          </a:p>
          <a:p>
            <a:r>
              <a:rPr lang="en-US" altLang="ko-KR" sz="1100" dirty="0"/>
              <a:t>            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 key = 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("key").value;</a:t>
            </a:r>
          </a:p>
          <a:p>
            <a:r>
              <a:rPr lang="en-US" altLang="ko-KR" sz="1100" dirty="0"/>
              <a:t>            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 </a:t>
            </a:r>
            <a:r>
              <a:rPr lang="en-US" altLang="ko-KR" sz="1100" dirty="0" err="1"/>
              <a:t>rst</a:t>
            </a:r>
            <a:r>
              <a:rPr lang="en-US" altLang="ko-KR" sz="1100" dirty="0"/>
              <a:t> = 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("result");</a:t>
            </a:r>
          </a:p>
          <a:p>
            <a:r>
              <a:rPr lang="en-US" altLang="ko-KR" sz="1100" dirty="0"/>
              <a:t>            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 select = 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("item");</a:t>
            </a:r>
          </a:p>
          <a:p>
            <a:r>
              <a:rPr lang="en-US" altLang="ko-KR" sz="1100" dirty="0"/>
              <a:t>            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 </a:t>
            </a:r>
            <a:r>
              <a:rPr lang="en-US" altLang="ko-KR" sz="1100" dirty="0" err="1"/>
              <a:t>option_value</a:t>
            </a:r>
            <a:r>
              <a:rPr lang="en-US" altLang="ko-KR" sz="1100" dirty="0"/>
              <a:t> = </a:t>
            </a:r>
            <a:r>
              <a:rPr lang="en-US" altLang="ko-KR" sz="1100" dirty="0" err="1"/>
              <a:t>select.options</a:t>
            </a:r>
            <a:r>
              <a:rPr lang="en-US" altLang="ko-KR" sz="1100" dirty="0"/>
              <a:t>[</a:t>
            </a:r>
            <a:r>
              <a:rPr lang="en-US" altLang="ko-KR" sz="1100" dirty="0" err="1"/>
              <a:t>select.selectedIndex</a:t>
            </a:r>
            <a:r>
              <a:rPr lang="en-US" altLang="ko-KR" sz="1100" dirty="0"/>
              <a:t>].value;</a:t>
            </a:r>
          </a:p>
          <a:p>
            <a:r>
              <a:rPr lang="en-US" altLang="ko-KR" sz="1100" dirty="0"/>
              <a:t>            if (</a:t>
            </a:r>
            <a:r>
              <a:rPr lang="en-US" altLang="ko-KR" sz="1100" dirty="0" err="1"/>
              <a:t>option_value</a:t>
            </a:r>
            <a:r>
              <a:rPr lang="en-US" altLang="ko-KR" sz="1100" dirty="0"/>
              <a:t>==1) // HmacMD5 </a:t>
            </a:r>
          </a:p>
          <a:p>
            <a:r>
              <a:rPr lang="en-US" altLang="ko-KR" sz="1100" dirty="0"/>
              <a:t>                </a:t>
            </a:r>
            <a:r>
              <a:rPr lang="en-US" altLang="ko-KR" sz="1100" dirty="0" err="1"/>
              <a:t>rst.value</a:t>
            </a:r>
            <a:r>
              <a:rPr lang="en-US" altLang="ko-KR" sz="1100" dirty="0"/>
              <a:t> = CryptoJS.HmacMD5(</a:t>
            </a:r>
            <a:r>
              <a:rPr lang="en-US" altLang="ko-KR" sz="1100" dirty="0" err="1"/>
              <a:t>msg,key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            else if (</a:t>
            </a:r>
            <a:r>
              <a:rPr lang="en-US" altLang="ko-KR" sz="1100" dirty="0" err="1"/>
              <a:t>option_value</a:t>
            </a:r>
            <a:r>
              <a:rPr lang="en-US" altLang="ko-KR" sz="1100" dirty="0"/>
              <a:t>==2) // HmacSHA1</a:t>
            </a:r>
          </a:p>
          <a:p>
            <a:r>
              <a:rPr lang="en-US" altLang="ko-KR" sz="1100" dirty="0"/>
              <a:t>                </a:t>
            </a:r>
            <a:r>
              <a:rPr lang="en-US" altLang="ko-KR" sz="1100" dirty="0" err="1"/>
              <a:t>rst.value</a:t>
            </a:r>
            <a:r>
              <a:rPr lang="en-US" altLang="ko-KR" sz="1100" dirty="0"/>
              <a:t> = CryptoJS.HmacSHA1(</a:t>
            </a:r>
            <a:r>
              <a:rPr lang="en-US" altLang="ko-KR" sz="1100" dirty="0" err="1"/>
              <a:t>msg,key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            else if (</a:t>
            </a:r>
            <a:r>
              <a:rPr lang="en-US" altLang="ko-KR" sz="1100" dirty="0" err="1"/>
              <a:t>option_value</a:t>
            </a:r>
            <a:r>
              <a:rPr lang="en-US" altLang="ko-KR" sz="1100" dirty="0"/>
              <a:t>==3) // HmacSHA256</a:t>
            </a:r>
          </a:p>
          <a:p>
            <a:r>
              <a:rPr lang="en-US" altLang="ko-KR" sz="1100" dirty="0"/>
              <a:t>                </a:t>
            </a:r>
            <a:r>
              <a:rPr lang="en-US" altLang="ko-KR" sz="1100" dirty="0" err="1"/>
              <a:t>rst.value</a:t>
            </a:r>
            <a:r>
              <a:rPr lang="en-US" altLang="ko-KR" sz="1100" dirty="0"/>
              <a:t> = CryptoJS.HmacSHA256(</a:t>
            </a:r>
            <a:r>
              <a:rPr lang="en-US" altLang="ko-KR" sz="1100" dirty="0" err="1"/>
              <a:t>msg,key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            else if (</a:t>
            </a:r>
            <a:r>
              <a:rPr lang="en-US" altLang="ko-KR" sz="1100" dirty="0" err="1"/>
              <a:t>option_value</a:t>
            </a:r>
            <a:r>
              <a:rPr lang="en-US" altLang="ko-KR" sz="1100" dirty="0"/>
              <a:t>==4) // HmacSHA512</a:t>
            </a:r>
          </a:p>
          <a:p>
            <a:r>
              <a:rPr lang="en-US" altLang="ko-KR" sz="1100" dirty="0"/>
              <a:t>                </a:t>
            </a:r>
            <a:r>
              <a:rPr lang="en-US" altLang="ko-KR" sz="1100" dirty="0" err="1"/>
              <a:t>rst.value</a:t>
            </a:r>
            <a:r>
              <a:rPr lang="en-US" altLang="ko-KR" sz="1100" dirty="0"/>
              <a:t> = CryptoJS.HmacSHA512(</a:t>
            </a:r>
            <a:r>
              <a:rPr lang="en-US" altLang="ko-KR" sz="1100" dirty="0" err="1"/>
              <a:t>msg,key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        }</a:t>
            </a:r>
          </a:p>
          <a:p>
            <a:r>
              <a:rPr lang="en-US" altLang="ko-KR" sz="1100" dirty="0"/>
              <a:t>    &lt;/script&gt;</a:t>
            </a:r>
          </a:p>
          <a:p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924188" y="6228020"/>
            <a:ext cx="667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dirty="0">
                <a:hlinkClick r:id="rId2"/>
              </a:rPr>
              <a:t>http://cris.joongbu.ac.kr/course/2017-1/wp/crypto/hmac.html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38354" y="5733256"/>
            <a:ext cx="343709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CryptoJS.HmacSHA1(</a:t>
            </a:r>
            <a:r>
              <a:rPr lang="en-US" altLang="ko-KR" dirty="0" err="1" smtClean="0"/>
              <a:t>msg,key</a:t>
            </a:r>
            <a:r>
              <a:rPr lang="en-US" altLang="ko-KR" dirty="0" smtClean="0"/>
              <a:t>);</a:t>
            </a:r>
            <a:endParaRPr lang="en-US" altLang="ko-K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04380"/>
            <a:ext cx="3968554" cy="4156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02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패스워드기반 </a:t>
            </a:r>
            <a:r>
              <a:rPr lang="ko-KR" altLang="en-US" dirty="0" err="1" smtClean="0"/>
              <a:t>키생성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필요성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사용자가 입력하는 패스워드를 직접 비밀키로 사용하는 것은 고정된 키를 사용하게 되어 사전공격 등의 방법이 가능하므로 보안성에 문제가 많다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사용자가 입력하는 패스워드에 의존하면서도 </a:t>
            </a:r>
            <a:r>
              <a:rPr lang="ko-KR" altLang="en-US" dirty="0" err="1"/>
              <a:t>난수</a:t>
            </a:r>
            <a:r>
              <a:rPr lang="ko-KR" altLang="en-US" dirty="0"/>
              <a:t> 특성을 갖는 키를 생성하여 사용할 필요가 있다</a:t>
            </a:r>
            <a:r>
              <a:rPr lang="en-US" altLang="ko-KR" dirty="0"/>
              <a:t>. </a:t>
            </a:r>
          </a:p>
          <a:p>
            <a:r>
              <a:rPr lang="ko-KR" altLang="en-US" dirty="0" smtClean="0"/>
              <a:t>패스워드기반 </a:t>
            </a:r>
            <a:r>
              <a:rPr lang="ko-KR" altLang="en-US" dirty="0" err="1" smtClean="0"/>
              <a:t>키생성함수</a:t>
            </a:r>
            <a:r>
              <a:rPr lang="ko-KR" altLang="en-US" dirty="0" smtClean="0"/>
              <a:t> </a:t>
            </a:r>
            <a:r>
              <a:rPr lang="en-US" altLang="ko-KR" dirty="0"/>
              <a:t>PBKDF2() </a:t>
            </a:r>
            <a:endParaRPr lang="ko-KR" altLang="en-US" dirty="0"/>
          </a:p>
          <a:p>
            <a:pPr lvl="1"/>
            <a:r>
              <a:rPr lang="en-US" altLang="ko-KR" dirty="0" smtClean="0"/>
              <a:t>Password-based Key Derivation Function </a:t>
            </a:r>
          </a:p>
          <a:p>
            <a:pPr lvl="1"/>
            <a:r>
              <a:rPr lang="en-US" altLang="ko-KR" dirty="0" smtClean="0"/>
              <a:t>(</a:t>
            </a:r>
            <a:r>
              <a:rPr lang="en-US" altLang="ko-KR" dirty="0"/>
              <a:t>1)</a:t>
            </a:r>
            <a:r>
              <a:rPr lang="ko-KR" altLang="en-US" dirty="0"/>
              <a:t>사용자 </a:t>
            </a:r>
            <a:r>
              <a:rPr lang="ko-KR" altLang="en-US" dirty="0" smtClean="0"/>
              <a:t>입력 </a:t>
            </a:r>
            <a:r>
              <a:rPr lang="ko-KR" altLang="en-US" dirty="0"/>
              <a:t>패스워드</a:t>
            </a:r>
            <a:r>
              <a:rPr lang="en-US" altLang="ko-KR" dirty="0"/>
              <a:t>, (2)</a:t>
            </a:r>
            <a:r>
              <a:rPr lang="ko-KR" altLang="en-US" dirty="0" err="1"/>
              <a:t>랜덤한</a:t>
            </a:r>
            <a:r>
              <a:rPr lang="ko-KR" altLang="en-US" dirty="0"/>
              <a:t> </a:t>
            </a:r>
            <a:r>
              <a:rPr lang="en-US" altLang="ko-KR" dirty="0"/>
              <a:t>salt</a:t>
            </a:r>
            <a:r>
              <a:rPr lang="ko-KR" altLang="en-US" dirty="0"/>
              <a:t>값</a:t>
            </a:r>
            <a:r>
              <a:rPr lang="en-US" altLang="ko-KR" dirty="0"/>
              <a:t>, (3)</a:t>
            </a:r>
            <a:r>
              <a:rPr lang="ko-KR" altLang="en-US" dirty="0"/>
              <a:t>반복횟수</a:t>
            </a:r>
            <a:r>
              <a:rPr lang="en-US" altLang="ko-KR" dirty="0"/>
              <a:t>(iteration)</a:t>
            </a:r>
            <a:r>
              <a:rPr lang="ko-KR" altLang="en-US" dirty="0"/>
              <a:t>값을 이용하여 </a:t>
            </a:r>
            <a:r>
              <a:rPr lang="ko-KR" altLang="en-US" dirty="0" err="1"/>
              <a:t>난수처럼</a:t>
            </a:r>
            <a:r>
              <a:rPr lang="ko-KR" altLang="en-US" dirty="0"/>
              <a:t> 보이는 </a:t>
            </a:r>
            <a:r>
              <a:rPr lang="ko-KR" altLang="en-US" dirty="0" err="1"/>
              <a:t>암호키를</a:t>
            </a:r>
            <a:r>
              <a:rPr lang="ko-KR" altLang="en-US" dirty="0"/>
              <a:t> 생성하여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salt</a:t>
            </a:r>
            <a:r>
              <a:rPr lang="ko-KR" altLang="en-US" dirty="0"/>
              <a:t>값과 </a:t>
            </a:r>
            <a:r>
              <a:rPr lang="ko-KR" altLang="en-US" dirty="0" err="1"/>
              <a:t>반복횟수값은</a:t>
            </a:r>
            <a:r>
              <a:rPr lang="ko-KR" altLang="en-US" dirty="0"/>
              <a:t> 공격자의 사전공격을 어렵게 하는 중요한 요소이다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52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패스워드기반 </a:t>
            </a:r>
            <a:r>
              <a:rPr lang="ko-KR" altLang="en-US" dirty="0" err="1"/>
              <a:t>키생성</a:t>
            </a:r>
            <a:r>
              <a:rPr lang="ko-KR" altLang="en-US" dirty="0"/>
              <a:t> </a:t>
            </a:r>
            <a:r>
              <a:rPr lang="ko-KR" altLang="en-US" dirty="0" smtClean="0"/>
              <a:t>예제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6731" y="6093296"/>
            <a:ext cx="683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cris.joongbu.ac.kr/course/2017-1/wp/crypto/pbkdf2.html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3212976"/>
            <a:ext cx="5315879" cy="28007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        &lt;script </a:t>
            </a:r>
            <a:r>
              <a:rPr lang="en-US" altLang="ko-KR" sz="1100" dirty="0" err="1"/>
              <a:t>src</a:t>
            </a:r>
            <a:r>
              <a:rPr lang="en-US" altLang="ko-KR" sz="1100" dirty="0"/>
              <a:t>="</a:t>
            </a:r>
            <a:r>
              <a:rPr lang="en-US" altLang="ko-KR" sz="1100" dirty="0" err="1"/>
              <a:t>CryptoJS</a:t>
            </a:r>
            <a:r>
              <a:rPr lang="en-US" altLang="ko-KR" sz="1100" dirty="0"/>
              <a:t>/rollups/pbkdf2.js"&gt;&lt;/script&gt;</a:t>
            </a:r>
          </a:p>
          <a:p>
            <a:r>
              <a:rPr lang="en-US" altLang="ko-KR" sz="1100" dirty="0"/>
              <a:t>        &lt;script&gt;</a:t>
            </a:r>
          </a:p>
          <a:p>
            <a:r>
              <a:rPr lang="en-US" altLang="ko-KR" sz="1100" dirty="0"/>
              <a:t>            function </a:t>
            </a:r>
            <a:r>
              <a:rPr lang="en-US" altLang="ko-KR" sz="1100" dirty="0" err="1"/>
              <a:t>randomSalt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/>
              <a:t>            {</a:t>
            </a:r>
          </a:p>
          <a:p>
            <a:r>
              <a:rPr lang="en-US" altLang="ko-KR" sz="1100" dirty="0"/>
              <a:t>                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 s = 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("salt");</a:t>
            </a:r>
          </a:p>
          <a:p>
            <a:r>
              <a:rPr lang="en-US" altLang="ko-KR" sz="1100" dirty="0"/>
              <a:t>                </a:t>
            </a:r>
            <a:r>
              <a:rPr lang="en-US" altLang="ko-KR" sz="1100" dirty="0" err="1"/>
              <a:t>s.value</a:t>
            </a:r>
            <a:r>
              <a:rPr lang="en-US" altLang="ko-KR" sz="1100" dirty="0"/>
              <a:t> = </a:t>
            </a:r>
            <a:r>
              <a:rPr lang="en-US" altLang="ko-KR" sz="1100" dirty="0" err="1"/>
              <a:t>CryptoJS.lib.WordArray.random</a:t>
            </a:r>
            <a:r>
              <a:rPr lang="en-US" altLang="ko-KR" sz="1100" dirty="0"/>
              <a:t>(128/8);</a:t>
            </a:r>
          </a:p>
          <a:p>
            <a:r>
              <a:rPr lang="en-US" altLang="ko-KR" sz="1100" dirty="0"/>
              <a:t>            }</a:t>
            </a:r>
          </a:p>
          <a:p>
            <a:r>
              <a:rPr lang="en-US" altLang="ko-KR" sz="1100" dirty="0"/>
              <a:t>            function PBKDF2() </a:t>
            </a:r>
          </a:p>
          <a:p>
            <a:r>
              <a:rPr lang="en-US" altLang="ko-KR" sz="1100" dirty="0"/>
              <a:t>            {</a:t>
            </a:r>
          </a:p>
          <a:p>
            <a:r>
              <a:rPr lang="en-US" altLang="ko-KR" sz="1100" dirty="0"/>
              <a:t>                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 s = 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("salt").value;</a:t>
            </a:r>
          </a:p>
          <a:p>
            <a:r>
              <a:rPr lang="en-US" altLang="ko-KR" sz="1100" dirty="0"/>
              <a:t>                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 l = 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("iteration").value;</a:t>
            </a:r>
          </a:p>
          <a:p>
            <a:r>
              <a:rPr lang="en-US" altLang="ko-KR" sz="1100" dirty="0"/>
              <a:t>                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 p = 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("pass").value;</a:t>
            </a:r>
          </a:p>
          <a:p>
            <a:r>
              <a:rPr lang="en-US" altLang="ko-KR" sz="1100" dirty="0"/>
              <a:t>                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 r = 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("result");</a:t>
            </a:r>
          </a:p>
          <a:p>
            <a:r>
              <a:rPr lang="en-US" altLang="ko-KR" sz="1100" dirty="0"/>
              <a:t>                </a:t>
            </a:r>
            <a:r>
              <a:rPr lang="en-US" altLang="ko-KR" sz="1100" dirty="0" err="1"/>
              <a:t>r.value</a:t>
            </a:r>
            <a:r>
              <a:rPr lang="en-US" altLang="ko-KR" sz="1100" dirty="0"/>
              <a:t> = </a:t>
            </a:r>
            <a:r>
              <a:rPr lang="en-US" altLang="ko-KR" sz="1100" b="1" dirty="0"/>
              <a:t>CryptoJS.PBKDF2(p, s, { </a:t>
            </a:r>
            <a:r>
              <a:rPr lang="en-US" altLang="ko-KR" sz="1100" b="1" dirty="0" err="1"/>
              <a:t>keySize</a:t>
            </a:r>
            <a:r>
              <a:rPr lang="en-US" altLang="ko-KR" sz="1100" b="1" dirty="0"/>
              <a:t>: 512/32, iterations: l });</a:t>
            </a:r>
          </a:p>
          <a:p>
            <a:r>
              <a:rPr lang="en-US" altLang="ko-KR" sz="1100" dirty="0"/>
              <a:t>            }</a:t>
            </a:r>
          </a:p>
          <a:p>
            <a:r>
              <a:rPr lang="en-US" altLang="ko-KR" sz="1100" dirty="0"/>
              <a:t>        &lt;/script</a:t>
            </a:r>
            <a:r>
              <a:rPr lang="en-US" altLang="ko-KR" sz="1100" dirty="0" smtClean="0"/>
              <a:t>&gt;</a:t>
            </a:r>
            <a:endParaRPr lang="en-US" altLang="ko-KR" sz="11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56997"/>
            <a:ext cx="4226636" cy="3704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93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대칭키</a:t>
            </a:r>
            <a:r>
              <a:rPr lang="ko-KR" altLang="en-US" dirty="0" smtClean="0"/>
              <a:t> 암호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대칭키</a:t>
            </a:r>
            <a:r>
              <a:rPr lang="ko-KR" altLang="en-US" dirty="0" smtClean="0"/>
              <a:t> 암호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암호화 </a:t>
            </a:r>
            <a:r>
              <a:rPr lang="ko-KR" altLang="en-US" dirty="0"/>
              <a:t>알고리즘과 </a:t>
            </a:r>
            <a:r>
              <a:rPr lang="ko-KR" altLang="en-US" dirty="0" err="1"/>
              <a:t>복호화</a:t>
            </a:r>
            <a:r>
              <a:rPr lang="ko-KR" altLang="en-US" dirty="0"/>
              <a:t> 알고리즘에서 동일한 키를 사용하는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송신자는 </a:t>
            </a:r>
            <a:r>
              <a:rPr lang="ko-KR" altLang="en-US" dirty="0"/>
              <a:t>일반적으로 </a:t>
            </a:r>
            <a:r>
              <a:rPr lang="ko-KR" altLang="en-US" dirty="0" err="1"/>
              <a:t>난수생성함수를</a:t>
            </a:r>
            <a:r>
              <a:rPr lang="ko-KR" altLang="en-US" dirty="0"/>
              <a:t> 이용하여 임의로 생성한 키를 사용하여 암호화하며 송신자는 이 키를 수신자에게 안전하게 전달해야 </a:t>
            </a:r>
            <a:r>
              <a:rPr lang="ko-KR" altLang="en-US" dirty="0" smtClean="0"/>
              <a:t>함 </a:t>
            </a:r>
            <a:endParaRPr lang="en-US" altLang="ko-KR" dirty="0" smtClean="0"/>
          </a:p>
          <a:p>
            <a:r>
              <a:rPr lang="en-US" altLang="ko-KR" dirty="0" smtClean="0"/>
              <a:t>AES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블록암호</a:t>
            </a:r>
            <a:r>
              <a:rPr lang="en-US" altLang="ko-KR" dirty="0" smtClean="0"/>
              <a:t> </a:t>
            </a:r>
            <a:r>
              <a:rPr lang="ko-KR" altLang="en-US" dirty="0" smtClean="0"/>
              <a:t>국제 표준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0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대칭키</a:t>
            </a:r>
            <a:r>
              <a:rPr lang="ko-KR" altLang="en-US" dirty="0" smtClean="0"/>
              <a:t> 암호 예제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38927"/>
            <a:ext cx="4241149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59632" y="6093296"/>
            <a:ext cx="717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cris.joongbu.ac.kr/course/2017-1/wp/crypto/symmetric.html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2492896"/>
            <a:ext cx="3503203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암호화 </a:t>
            </a:r>
            <a:endParaRPr lang="en-US" altLang="ko-KR" dirty="0" smtClean="0"/>
          </a:p>
          <a:p>
            <a:r>
              <a:rPr lang="en-US" altLang="ko-KR" dirty="0" err="1" smtClean="0"/>
              <a:t>CryptoJS.AES.encrypt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msg,key</a:t>
            </a:r>
            <a:r>
              <a:rPr lang="en-US" altLang="ko-KR" dirty="0" smtClean="0"/>
              <a:t>);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3501008"/>
            <a:ext cx="4065921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복호화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CryptoJS.AES.decrypt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encrypted,key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101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Forge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Forge </a:t>
            </a:r>
          </a:p>
          <a:p>
            <a:pPr lvl="1"/>
            <a:r>
              <a:rPr lang="ko-KR" altLang="en-US" dirty="0"/>
              <a:t>인증서 기반 </a:t>
            </a:r>
            <a:r>
              <a:rPr lang="en-US" altLang="ko-KR" dirty="0"/>
              <a:t>TLS </a:t>
            </a:r>
            <a:r>
              <a:rPr lang="ko-KR" altLang="en-US" dirty="0"/>
              <a:t>기능을 제공 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http://digitalbazaar.github.io/forge/</a:t>
            </a:r>
            <a:r>
              <a:rPr lang="en-US" altLang="ko-KR" dirty="0"/>
              <a:t> </a:t>
            </a:r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068960"/>
            <a:ext cx="731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cris.joongbu.ac.kr/course/2017-1/wp/crypto/forge/index.html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6119236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294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Forge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5328592" cy="533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1764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Web Cryptography API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Web </a:t>
            </a:r>
            <a:r>
              <a:rPr lang="en-US" altLang="ko-KR" dirty="0"/>
              <a:t>Cryptography API </a:t>
            </a:r>
          </a:p>
          <a:p>
            <a:pPr lvl="1"/>
            <a:r>
              <a:rPr lang="ko-KR" altLang="en-US" dirty="0" err="1"/>
              <a:t>웹브라우저에</a:t>
            </a:r>
            <a:r>
              <a:rPr lang="ko-KR" altLang="en-US" dirty="0"/>
              <a:t> 기본 내장된 웹 암호 표준 </a:t>
            </a:r>
            <a:endParaRPr lang="en-US" altLang="ko-KR" dirty="0"/>
          </a:p>
          <a:p>
            <a:pPr lvl="1"/>
            <a:r>
              <a:rPr lang="ko-KR" altLang="en-US" dirty="0"/>
              <a:t>웹 기술 표준화 기구인 </a:t>
            </a:r>
            <a:r>
              <a:rPr lang="en-US" altLang="ko-KR" dirty="0"/>
              <a:t>W3C</a:t>
            </a:r>
            <a:r>
              <a:rPr lang="ko-KR" altLang="en-US" dirty="0"/>
              <a:t>에서 표준화 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https://www.w3.org/TR/WebCryptoAPI/</a:t>
            </a:r>
            <a:r>
              <a:rPr lang="en-US" altLang="ko-KR" dirty="0"/>
              <a:t> </a:t>
            </a:r>
            <a:r>
              <a:rPr lang="ko-KR" altLang="en-US" dirty="0"/>
              <a:t>참조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https </a:t>
            </a:r>
            <a:r>
              <a:rPr lang="ko-KR" altLang="en-US" dirty="0" smtClean="0"/>
              <a:t>환경에서만 사용 </a:t>
            </a:r>
            <a:endParaRPr lang="en-US" altLang="ko-KR" dirty="0"/>
          </a:p>
          <a:p>
            <a:r>
              <a:rPr lang="ko-KR" altLang="en-US" dirty="0" smtClean="0"/>
              <a:t>브라우저에 기본 내장된 </a:t>
            </a:r>
            <a:r>
              <a:rPr lang="en-US" altLang="ko-KR" dirty="0" err="1" smtClean="0"/>
              <a:t>window.crypto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이용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2605" y="3789040"/>
            <a:ext cx="5155579" cy="28007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// SHA-1 - digest</a:t>
            </a:r>
          </a:p>
          <a:p>
            <a:r>
              <a:rPr lang="en-US" altLang="ko-KR" sz="1100" dirty="0" err="1"/>
              <a:t>window.crypto.subtle.digest</a:t>
            </a:r>
            <a:r>
              <a:rPr lang="en-US" altLang="ko-KR" sz="1100" dirty="0"/>
              <a:t>(</a:t>
            </a:r>
          </a:p>
          <a:p>
            <a:r>
              <a:rPr lang="en-US" altLang="ko-KR" sz="1100" dirty="0"/>
              <a:t>    </a:t>
            </a:r>
            <a:r>
              <a:rPr lang="en-US" altLang="ko-KR" sz="1100" dirty="0" smtClean="0"/>
              <a:t>{ name</a:t>
            </a:r>
            <a:r>
              <a:rPr lang="en-US" altLang="ko-KR" sz="1100" dirty="0"/>
              <a:t>: "SHA-1</a:t>
            </a:r>
            <a:r>
              <a:rPr lang="en-US" altLang="ko-KR" sz="1100" dirty="0" smtClean="0"/>
              <a:t>", </a:t>
            </a:r>
            <a:r>
              <a:rPr lang="en-US" altLang="ko-KR" sz="1100" dirty="0"/>
              <a:t> },</a:t>
            </a:r>
          </a:p>
          <a:p>
            <a:r>
              <a:rPr lang="en-US" altLang="ko-KR" sz="1100" dirty="0"/>
              <a:t>    u8a</a:t>
            </a:r>
          </a:p>
          <a:p>
            <a:r>
              <a:rPr lang="en-US" altLang="ko-KR" sz="1100" dirty="0"/>
              <a:t>    // new Uint8Array([1,2,3,4]) //The data you want to hash as an </a:t>
            </a:r>
            <a:r>
              <a:rPr lang="en-US" altLang="ko-KR" sz="1100" dirty="0" err="1"/>
              <a:t>ArrayBuffer</a:t>
            </a:r>
            <a:endParaRPr lang="en-US" altLang="ko-KR" sz="1100" dirty="0"/>
          </a:p>
          <a:p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.then(function(hash){</a:t>
            </a:r>
          </a:p>
          <a:p>
            <a:r>
              <a:rPr lang="en-US" altLang="ko-KR" sz="1100" dirty="0"/>
              <a:t>    //returns the hash as an </a:t>
            </a:r>
            <a:r>
              <a:rPr lang="en-US" altLang="ko-KR" sz="1100" dirty="0" err="1"/>
              <a:t>ArrayBuffer</a:t>
            </a:r>
            <a:endParaRPr lang="en-US" altLang="ko-KR" sz="1100" dirty="0"/>
          </a:p>
          <a:p>
            <a:r>
              <a:rPr lang="en-US" altLang="ko-KR" sz="1100" dirty="0"/>
              <a:t>    </a:t>
            </a:r>
            <a:r>
              <a:rPr lang="en-US" altLang="ko-KR" sz="1100" dirty="0" err="1"/>
              <a:t>result_hash</a:t>
            </a:r>
            <a:r>
              <a:rPr lang="en-US" altLang="ko-KR" sz="1100" dirty="0"/>
              <a:t> += "plaintext: "+</a:t>
            </a:r>
            <a:r>
              <a:rPr lang="en-US" altLang="ko-KR" sz="1100" dirty="0" err="1"/>
              <a:t>str</a:t>
            </a:r>
            <a:r>
              <a:rPr lang="en-US" altLang="ko-KR" sz="1100" dirty="0"/>
              <a:t>+"&lt;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&gt;";</a:t>
            </a:r>
          </a:p>
          <a:p>
            <a:r>
              <a:rPr lang="en-US" altLang="ko-KR" sz="1100" dirty="0"/>
              <a:t>    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 dv = buf2hex(hash);    </a:t>
            </a:r>
          </a:p>
          <a:p>
            <a:r>
              <a:rPr lang="en-US" altLang="ko-KR" sz="1100" dirty="0"/>
              <a:t>    console.log(new Uint8Array(hash));</a:t>
            </a:r>
          </a:p>
          <a:p>
            <a:r>
              <a:rPr lang="en-US" altLang="ko-KR" sz="1100" dirty="0"/>
              <a:t>    </a:t>
            </a:r>
            <a:r>
              <a:rPr lang="en-US" altLang="ko-KR" sz="1100" dirty="0" err="1"/>
              <a:t>result_hash</a:t>
            </a:r>
            <a:r>
              <a:rPr lang="en-US" altLang="ko-KR" sz="1100" dirty="0"/>
              <a:t> += "SHA-1: "+dv+"&lt;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&gt;"; </a:t>
            </a:r>
          </a:p>
          <a:p>
            <a:r>
              <a:rPr lang="en-US" altLang="ko-KR" sz="1100" dirty="0"/>
              <a:t>})</a:t>
            </a:r>
          </a:p>
          <a:p>
            <a:r>
              <a:rPr lang="en-US" altLang="ko-KR" sz="1100" dirty="0"/>
              <a:t>.catch(function(err){</a:t>
            </a:r>
          </a:p>
          <a:p>
            <a:r>
              <a:rPr lang="en-US" altLang="ko-KR" sz="1100" dirty="0"/>
              <a:t>    </a:t>
            </a:r>
            <a:r>
              <a:rPr lang="en-US" altLang="ko-KR" sz="1100" dirty="0" err="1"/>
              <a:t>console.error</a:t>
            </a:r>
            <a:r>
              <a:rPr lang="en-US" altLang="ko-KR" sz="1100" dirty="0"/>
              <a:t>(err);</a:t>
            </a:r>
          </a:p>
          <a:p>
            <a:r>
              <a:rPr lang="en-US" altLang="ko-KR" sz="1100" dirty="0" smtClean="0"/>
              <a:t>});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55139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암호와 정보보호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6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암호의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암호</a:t>
            </a:r>
            <a:r>
              <a:rPr lang="en-US" altLang="ko-KR" dirty="0" smtClean="0"/>
              <a:t>(cryptography) </a:t>
            </a:r>
          </a:p>
          <a:p>
            <a:pPr lvl="1"/>
            <a:r>
              <a:rPr lang="ko-KR" altLang="en-US" dirty="0" smtClean="0"/>
              <a:t>암호의 어원</a:t>
            </a:r>
            <a:r>
              <a:rPr lang="en-US" altLang="ko-KR" dirty="0" smtClean="0"/>
              <a:t>:</a:t>
            </a:r>
            <a:r>
              <a:rPr lang="ko-KR" altLang="en-US" dirty="0" smtClean="0"/>
              <a:t> 그리스어 </a:t>
            </a:r>
            <a:r>
              <a:rPr lang="en-US" altLang="ko-KR" dirty="0" err="1" smtClean="0"/>
              <a:t>Cryptos</a:t>
            </a:r>
            <a:r>
              <a:rPr lang="ko-KR" altLang="en-US" dirty="0" smtClean="0"/>
              <a:t>에서 유래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평문을</a:t>
            </a:r>
            <a:r>
              <a:rPr lang="ko-KR" altLang="en-US" dirty="0" smtClean="0"/>
              <a:t> </a:t>
            </a:r>
            <a:r>
              <a:rPr lang="ko-KR" altLang="en-US" dirty="0"/>
              <a:t>해독 불가능한 형태로 변형하거나 또는 암호화된 통신문을 원래의 해독 가능한 상태로 </a:t>
            </a:r>
            <a:r>
              <a:rPr lang="ko-KR" altLang="en-US" dirty="0" smtClean="0"/>
              <a:t>복구하는 것 </a:t>
            </a:r>
            <a:endParaRPr lang="en-US" altLang="ko-KR" dirty="0" smtClean="0"/>
          </a:p>
          <a:p>
            <a:r>
              <a:rPr lang="ko-KR" altLang="en-US" dirty="0" smtClean="0"/>
              <a:t>현대 암호가 제공해야 하는 정보보호 기능 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기밀성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정보를 타인이 보지 못하도록 감춤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암호화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무결성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정보의 불법 변조 </a:t>
            </a:r>
            <a:r>
              <a:rPr lang="ko-KR" altLang="en-US" dirty="0"/>
              <a:t>여부를 </a:t>
            </a:r>
            <a:r>
              <a:rPr lang="ko-KR" altLang="en-US" dirty="0" smtClean="0"/>
              <a:t>확인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해쉬함수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메시지인증코드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부인방지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사용자의 행위를 부인하지 못함</a:t>
            </a:r>
            <a:r>
              <a:rPr lang="en-US" altLang="ko-KR" dirty="0" smtClean="0"/>
              <a:t> (</a:t>
            </a:r>
            <a:r>
              <a:rPr lang="ko-KR" altLang="en-US" dirty="0" smtClean="0"/>
              <a:t>전자서명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인증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접근통제</a:t>
            </a:r>
            <a:r>
              <a:rPr lang="en-US" altLang="ko-KR" dirty="0"/>
              <a:t>: </a:t>
            </a:r>
            <a:r>
              <a:rPr lang="ko-KR" altLang="en-US" dirty="0" smtClean="0"/>
              <a:t>사용자의 신분을 확인하고 정보에 </a:t>
            </a:r>
            <a:r>
              <a:rPr lang="ko-KR" altLang="en-US" dirty="0"/>
              <a:t>대한 적법한 권한을 </a:t>
            </a:r>
            <a:r>
              <a:rPr lang="ko-KR" altLang="en-US" dirty="0" smtClean="0"/>
              <a:t>부여 </a:t>
            </a:r>
            <a:endParaRPr lang="en-US" altLang="ko-KR" dirty="0" smtClean="0"/>
          </a:p>
          <a:p>
            <a:r>
              <a:rPr lang="ko-KR" altLang="en-US" dirty="0" err="1" smtClean="0"/>
              <a:t>암호학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암호학이란</a:t>
            </a:r>
            <a:r>
              <a:rPr lang="ko-KR" altLang="en-US" dirty="0" smtClean="0"/>
              <a:t> 이와 같은 기능들을 구현하기 위한 모든 수학적인 원리</a:t>
            </a:r>
            <a:r>
              <a:rPr lang="en-US" altLang="ko-KR" dirty="0"/>
              <a:t>, </a:t>
            </a:r>
            <a:r>
              <a:rPr lang="ko-KR" altLang="en-US" dirty="0"/>
              <a:t>수단</a:t>
            </a:r>
            <a:r>
              <a:rPr lang="en-US" altLang="ko-KR" dirty="0"/>
              <a:t>, </a:t>
            </a:r>
            <a:r>
              <a:rPr lang="ko-KR" altLang="en-US" dirty="0"/>
              <a:t>방법 </a:t>
            </a:r>
            <a:r>
              <a:rPr lang="ko-KR" altLang="en-US" dirty="0" smtClean="0"/>
              <a:t>등의</a:t>
            </a:r>
            <a:r>
              <a:rPr lang="en-US" altLang="ko-KR" dirty="0"/>
              <a:t> </a:t>
            </a:r>
            <a:r>
              <a:rPr lang="ko-KR" altLang="en-US" dirty="0" smtClean="0"/>
              <a:t>기반기술을 말함  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lvl="1"/>
            <a:r>
              <a:rPr lang="ko-KR" altLang="en-US" dirty="0"/>
              <a:t>암호를 사용하지 않고 궁극적인 정보보호를 성취하는 것은 </a:t>
            </a:r>
            <a:r>
              <a:rPr lang="ko-KR" altLang="en-US" dirty="0" smtClean="0"/>
              <a:t>불가능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6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암호 시스템의 구성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80408392" descr="EMB0000112453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016" y="1484784"/>
            <a:ext cx="5976664" cy="393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23728" y="5805264"/>
            <a:ext cx="1026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송신자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(sender)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72200" y="5805264"/>
            <a:ext cx="113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수신자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(receiver)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94220" y="5734997"/>
            <a:ext cx="2432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도청자</a:t>
            </a:r>
            <a:r>
              <a:rPr lang="en-US" altLang="ko-KR" dirty="0" smtClean="0"/>
              <a:t>(eavesdropper)</a:t>
            </a:r>
          </a:p>
          <a:p>
            <a:pPr algn="ctr"/>
            <a:r>
              <a:rPr lang="ko-KR" altLang="en-US" dirty="0" smtClean="0"/>
              <a:t>공격자</a:t>
            </a:r>
            <a:r>
              <a:rPr lang="en-US" altLang="ko-KR" dirty="0" smtClean="0"/>
              <a:t>(attacker)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50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암호 관련 용어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도청자</a:t>
            </a:r>
            <a:r>
              <a:rPr lang="en-US" altLang="ko-KR" dirty="0" smtClean="0"/>
              <a:t>(eavesdropper)</a:t>
            </a:r>
          </a:p>
          <a:p>
            <a:r>
              <a:rPr lang="ko-KR" altLang="en-US" dirty="0" smtClean="0"/>
              <a:t>공격자</a:t>
            </a:r>
            <a:r>
              <a:rPr lang="en-US" altLang="ko-KR" dirty="0" smtClean="0"/>
              <a:t>(attacker) </a:t>
            </a:r>
          </a:p>
          <a:p>
            <a:r>
              <a:rPr lang="ko-KR" altLang="en-US" dirty="0" smtClean="0"/>
              <a:t>암호설계</a:t>
            </a:r>
            <a:r>
              <a:rPr lang="en-US" altLang="ko-KR" dirty="0" smtClean="0"/>
              <a:t>(cryptography)</a:t>
            </a:r>
          </a:p>
          <a:p>
            <a:r>
              <a:rPr lang="ko-KR" altLang="en-US" dirty="0" smtClean="0"/>
              <a:t>암호해독</a:t>
            </a:r>
            <a:r>
              <a:rPr lang="en-US" altLang="ko-KR" dirty="0" smtClean="0"/>
              <a:t>(cryptanalysis)</a:t>
            </a:r>
          </a:p>
          <a:p>
            <a:r>
              <a:rPr lang="ko-KR" altLang="en-US" dirty="0" smtClean="0"/>
              <a:t>수동공격</a:t>
            </a:r>
            <a:r>
              <a:rPr lang="en-US" altLang="ko-KR" dirty="0" smtClean="0"/>
              <a:t>(passive attack)</a:t>
            </a:r>
          </a:p>
          <a:p>
            <a:r>
              <a:rPr lang="ko-KR" altLang="en-US" dirty="0" smtClean="0"/>
              <a:t>능동공격</a:t>
            </a:r>
            <a:r>
              <a:rPr lang="en-US" altLang="ko-KR" dirty="0" smtClean="0"/>
              <a:t>(active attack)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091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암호의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방식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 err="1" smtClean="0"/>
              <a:t>대칭키</a:t>
            </a:r>
            <a:r>
              <a:rPr lang="ko-KR" altLang="en-US" dirty="0" smtClean="0"/>
              <a:t> 암호 </a:t>
            </a:r>
            <a:r>
              <a:rPr lang="en-US" altLang="ko-KR" dirty="0" smtClean="0"/>
              <a:t>(</a:t>
            </a:r>
            <a:r>
              <a:rPr lang="ko-KR" altLang="en-US" dirty="0"/>
              <a:t>비밀키 암호</a:t>
            </a:r>
            <a:r>
              <a:rPr lang="en-US" altLang="ko-KR" dirty="0" smtClean="0"/>
              <a:t>)</a:t>
            </a:r>
          </a:p>
          <a:p>
            <a:pPr lvl="1" fontAlgn="base"/>
            <a:r>
              <a:rPr lang="ko-KR" altLang="en-US" dirty="0" smtClean="0"/>
              <a:t>암호화와 </a:t>
            </a:r>
            <a:r>
              <a:rPr lang="ko-KR" altLang="en-US" dirty="0" err="1"/>
              <a:t>복호화</a:t>
            </a:r>
            <a:r>
              <a:rPr lang="ko-KR" altLang="en-US" dirty="0"/>
              <a:t> 알고리즘에 동일한 키가 사용되는 방식의 </a:t>
            </a:r>
            <a:r>
              <a:rPr lang="ko-KR" altLang="en-US" dirty="0" smtClean="0"/>
              <a:t>암호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비밀키는 </a:t>
            </a:r>
            <a:r>
              <a:rPr lang="ko-KR" altLang="en-US" dirty="0"/>
              <a:t>제</a:t>
            </a:r>
            <a:r>
              <a:rPr lang="en-US" altLang="ko-KR" dirty="0"/>
              <a:t>3</a:t>
            </a:r>
            <a:r>
              <a:rPr lang="ko-KR" altLang="en-US" dirty="0"/>
              <a:t>자에게 알려지면 안되므로 송신자와 수신자는 사용되는 키를 비밀리에 공유하고 안전하게 보관해야 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smtClean="0"/>
              <a:t>블록 암호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대칭키</a:t>
            </a:r>
            <a:r>
              <a:rPr lang="ko-KR" altLang="en-US" dirty="0" smtClean="0"/>
              <a:t> </a:t>
            </a:r>
            <a:r>
              <a:rPr lang="ko-KR" altLang="en-US" dirty="0"/>
              <a:t>암호의 일종으로 암호화와 </a:t>
            </a:r>
            <a:r>
              <a:rPr lang="ko-KR" altLang="en-US" dirty="0" err="1"/>
              <a:t>복호화시</a:t>
            </a:r>
            <a:r>
              <a:rPr lang="ko-KR" altLang="en-US" dirty="0"/>
              <a:t> 특정 크기의 블록 단위로 암호화</a:t>
            </a:r>
            <a:r>
              <a:rPr lang="en-US" altLang="ko-KR" dirty="0"/>
              <a:t>/</a:t>
            </a:r>
            <a:r>
              <a:rPr lang="ko-KR" altLang="en-US" dirty="0" err="1"/>
              <a:t>복호화</a:t>
            </a:r>
            <a:r>
              <a:rPr lang="ko-KR" altLang="en-US" dirty="0"/>
              <a:t> 연산을 하는 방식의 </a:t>
            </a:r>
            <a:r>
              <a:rPr lang="ko-KR" altLang="en-US" dirty="0" smtClean="0"/>
              <a:t>암호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각 </a:t>
            </a:r>
            <a:r>
              <a:rPr lang="ko-KR" altLang="en-US" dirty="0"/>
              <a:t>블록의 암호화와 </a:t>
            </a:r>
            <a:r>
              <a:rPr lang="ko-KR" altLang="en-US" dirty="0" err="1"/>
              <a:t>복호화에는</a:t>
            </a:r>
            <a:r>
              <a:rPr lang="ko-KR" altLang="en-US" dirty="0"/>
              <a:t> 동일한 키가 </a:t>
            </a:r>
            <a:r>
              <a:rPr lang="ko-KR" altLang="en-US" dirty="0" smtClean="0"/>
              <a:t>사용됨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fontAlgn="base"/>
            <a:r>
              <a:rPr lang="ko-KR" altLang="en-US" dirty="0" err="1" smtClean="0"/>
              <a:t>스트림</a:t>
            </a:r>
            <a:r>
              <a:rPr lang="ko-KR" altLang="en-US" dirty="0" smtClean="0"/>
              <a:t> 암호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블럭의</a:t>
            </a:r>
            <a:r>
              <a:rPr lang="ko-KR" altLang="en-US" dirty="0" smtClean="0"/>
              <a:t> </a:t>
            </a:r>
            <a:r>
              <a:rPr lang="ko-KR" altLang="en-US" dirty="0"/>
              <a:t>크기를 </a:t>
            </a:r>
            <a:r>
              <a:rPr lang="en-US" altLang="ko-KR" dirty="0"/>
              <a:t>1</a:t>
            </a:r>
            <a:r>
              <a:rPr lang="ko-KR" altLang="en-US" dirty="0"/>
              <a:t>로 하여 블록 마다 각각 다른 키를 사용하여 암호문을 생성하는 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 </a:t>
            </a:r>
          </a:p>
          <a:p>
            <a:pPr lvl="1" fontAlgn="base"/>
            <a:r>
              <a:rPr lang="ko-KR" altLang="en-US" dirty="0" smtClean="0"/>
              <a:t>암호화와 </a:t>
            </a:r>
            <a:r>
              <a:rPr lang="ko-KR" altLang="en-US" dirty="0" err="1"/>
              <a:t>복호화시</a:t>
            </a:r>
            <a:r>
              <a:rPr lang="ko-KR" altLang="en-US" dirty="0"/>
              <a:t> 키스트림 </a:t>
            </a:r>
            <a:r>
              <a:rPr lang="ko-KR" altLang="en-US" dirty="0" err="1"/>
              <a:t>생성기를</a:t>
            </a:r>
            <a:r>
              <a:rPr lang="ko-KR" altLang="en-US" dirty="0"/>
              <a:t> 이용하여 키스트림을 생성하며 이것을 </a:t>
            </a:r>
            <a:r>
              <a:rPr lang="ko-KR" altLang="en-US" dirty="0" err="1"/>
              <a:t>평문과</a:t>
            </a:r>
            <a:r>
              <a:rPr lang="ko-KR" altLang="en-US" dirty="0"/>
              <a:t> 연산하여 </a:t>
            </a:r>
            <a:r>
              <a:rPr lang="ko-KR" altLang="en-US" dirty="0" smtClean="0"/>
              <a:t>암호화하고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송신자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거꾸로 이것을 암호문과 연산하여 </a:t>
            </a:r>
            <a:r>
              <a:rPr lang="ko-KR" altLang="en-US" dirty="0" err="1"/>
              <a:t>평문을</a:t>
            </a:r>
            <a:r>
              <a:rPr lang="ko-KR" altLang="en-US" dirty="0"/>
              <a:t> </a:t>
            </a:r>
            <a:r>
              <a:rPr lang="ko-KR" altLang="en-US" dirty="0" smtClean="0"/>
              <a:t>얻어낸다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수신자</a:t>
            </a:r>
            <a:r>
              <a:rPr lang="en-US" altLang="ko-KR" dirty="0" smtClean="0"/>
              <a:t>).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1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암호의 </a:t>
            </a:r>
            <a:r>
              <a:rPr lang="ko-KR" altLang="en-US" dirty="0" err="1"/>
              <a:t>여러가지</a:t>
            </a:r>
            <a:r>
              <a:rPr lang="ko-KR" altLang="en-US" dirty="0"/>
              <a:t>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비대칭키</a:t>
            </a:r>
            <a:r>
              <a:rPr lang="ko-KR" altLang="en-US" dirty="0"/>
              <a:t> 암호</a:t>
            </a:r>
            <a:r>
              <a:rPr lang="en-US" altLang="ko-KR" dirty="0"/>
              <a:t>(</a:t>
            </a:r>
            <a:r>
              <a:rPr lang="ko-KR" altLang="en-US" dirty="0"/>
              <a:t>공개키 암호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하나의 </a:t>
            </a:r>
            <a:r>
              <a:rPr lang="ko-KR" altLang="en-US" dirty="0"/>
              <a:t>쌍이 되는 두 개의 키를 생성하여 하나는 암호화에 사용하고 다른 하나는 </a:t>
            </a:r>
            <a:r>
              <a:rPr lang="ko-KR" altLang="en-US" dirty="0" err="1"/>
              <a:t>복호화에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암호화에 </a:t>
            </a:r>
            <a:r>
              <a:rPr lang="ko-KR" altLang="en-US" dirty="0"/>
              <a:t>사용하는 키는 공개할 수 있어서 </a:t>
            </a:r>
            <a:r>
              <a:rPr lang="ko-KR" altLang="en-US" dirty="0" err="1"/>
              <a:t>공개키라고</a:t>
            </a:r>
            <a:r>
              <a:rPr lang="ko-KR" altLang="en-US" dirty="0"/>
              <a:t> 부르고 </a:t>
            </a:r>
            <a:r>
              <a:rPr lang="ko-KR" altLang="en-US" dirty="0" err="1"/>
              <a:t>복호화에</a:t>
            </a:r>
            <a:r>
              <a:rPr lang="ko-KR" altLang="en-US" dirty="0"/>
              <a:t> 사용하는 키는 사용자만이 안전하게 보관해야 </a:t>
            </a:r>
            <a:r>
              <a:rPr lang="ko-KR" altLang="en-US" dirty="0" smtClean="0"/>
              <a:t>하는 키로 </a:t>
            </a:r>
            <a:r>
              <a:rPr lang="ko-KR" altLang="en-US" dirty="0"/>
              <a:t>개인키</a:t>
            </a:r>
            <a:r>
              <a:rPr lang="en-US" altLang="ko-KR" dirty="0"/>
              <a:t>(</a:t>
            </a:r>
            <a:r>
              <a:rPr lang="ko-KR" altLang="en-US" dirty="0"/>
              <a:t>비밀키</a:t>
            </a:r>
            <a:r>
              <a:rPr lang="en-US" altLang="ko-KR" dirty="0"/>
              <a:t>)</a:t>
            </a:r>
            <a:r>
              <a:rPr lang="ko-KR" altLang="en-US" dirty="0"/>
              <a:t>라고 부른다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</a:t>
            </a:r>
            <a:r>
              <a:rPr lang="ko-KR" altLang="en-US" dirty="0"/>
              <a:t>개의 키가 서로 다르므로 </a:t>
            </a:r>
            <a:r>
              <a:rPr lang="ko-KR" altLang="en-US" dirty="0" err="1"/>
              <a:t>비대칭키</a:t>
            </a:r>
            <a:r>
              <a:rPr lang="ko-KR" altLang="en-US" dirty="0"/>
              <a:t> 암호라고 부르며 하나의 키를 공개하므로 공개키 암호라고도 부른다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공개키를</a:t>
            </a:r>
            <a:r>
              <a:rPr lang="ko-KR" altLang="en-US" dirty="0" smtClean="0"/>
              <a:t> 공개하더라도 이것으로부터 </a:t>
            </a:r>
            <a:r>
              <a:rPr lang="ko-KR" altLang="en-US" dirty="0" err="1" smtClean="0"/>
              <a:t>개인키를</a:t>
            </a:r>
            <a:r>
              <a:rPr lang="ko-KR" altLang="en-US" dirty="0" smtClean="0"/>
              <a:t> 계산해내는 것은 수학적으로 매우 어려운 문제이다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err="1" smtClean="0"/>
              <a:t>공개키와</a:t>
            </a:r>
            <a:r>
              <a:rPr lang="ko-KR" altLang="en-US" dirty="0" smtClean="0"/>
              <a:t> 쌍이 되는 개인키는 반드시 존재하므로 이것을 찾아내는 것이 불가능한 것은 아니다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찾아내기 어려울 뿐이다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801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암호의 </a:t>
            </a:r>
            <a:r>
              <a:rPr lang="ko-KR" altLang="en-US" dirty="0" err="1"/>
              <a:t>여러가지</a:t>
            </a:r>
            <a:r>
              <a:rPr lang="ko-KR" altLang="en-US" dirty="0"/>
              <a:t>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해쉬함수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임의의 </a:t>
            </a:r>
            <a:r>
              <a:rPr lang="ko-KR" altLang="en-US" dirty="0"/>
              <a:t>길이의 정보</a:t>
            </a:r>
            <a:r>
              <a:rPr lang="en-US" altLang="ko-KR" dirty="0"/>
              <a:t>(</a:t>
            </a:r>
            <a:r>
              <a:rPr lang="ko-KR" altLang="en-US" dirty="0" err="1"/>
              <a:t>비트스트링</a:t>
            </a:r>
            <a:r>
              <a:rPr lang="en-US" altLang="ko-KR" dirty="0"/>
              <a:t>)</a:t>
            </a:r>
            <a:r>
              <a:rPr lang="ko-KR" altLang="en-US" dirty="0"/>
              <a:t>를 입력으로 하여 고정된 길이의 </a:t>
            </a:r>
            <a:r>
              <a:rPr lang="ko-KR" altLang="en-US" dirty="0" err="1"/>
              <a:t>출력값인</a:t>
            </a:r>
            <a:r>
              <a:rPr lang="ko-KR" altLang="en-US" dirty="0"/>
              <a:t> </a:t>
            </a:r>
            <a:r>
              <a:rPr lang="ko-KR" altLang="en-US" dirty="0" err="1" smtClean="0"/>
              <a:t>해쉬코드를</a:t>
            </a:r>
            <a:r>
              <a:rPr lang="ko-KR" altLang="en-US" dirty="0" smtClean="0"/>
              <a:t> 생성해내는 함수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해쉬값은</a:t>
            </a:r>
            <a:r>
              <a:rPr lang="ko-KR" altLang="en-US" dirty="0" smtClean="0"/>
              <a:t> </a:t>
            </a:r>
            <a:r>
              <a:rPr lang="ko-KR" altLang="en-US" dirty="0"/>
              <a:t>입력정보에 대한 변조할 수 없는 </a:t>
            </a:r>
            <a:r>
              <a:rPr lang="ko-KR" altLang="en-US" dirty="0" err="1"/>
              <a:t>특징값을</a:t>
            </a:r>
            <a:r>
              <a:rPr lang="ko-KR" altLang="en-US" dirty="0"/>
              <a:t> 나타내며 통신 중에 정보의 변조가 있었는지 여부를 확인하는 용도에 사용된다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이런 </a:t>
            </a:r>
            <a:r>
              <a:rPr lang="ko-KR" altLang="en-US" dirty="0"/>
              <a:t>용도로 사용될 수 있기 위해서 </a:t>
            </a:r>
            <a:r>
              <a:rPr lang="ko-KR" altLang="en-US" dirty="0" err="1"/>
              <a:t>해쉬함수는</a:t>
            </a:r>
            <a:r>
              <a:rPr lang="ko-KR" altLang="en-US" dirty="0"/>
              <a:t> 같은 </a:t>
            </a:r>
            <a:r>
              <a:rPr lang="ko-KR" altLang="en-US" dirty="0" err="1"/>
              <a:t>해쉬값을</a:t>
            </a:r>
            <a:r>
              <a:rPr lang="ko-KR" altLang="en-US" dirty="0"/>
              <a:t> 가지는 두 개의 입력 메시지를 찾는 것이 계산적으로 불가능해야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해쉬함수에는</a:t>
            </a:r>
            <a:r>
              <a:rPr lang="ko-KR" altLang="en-US" dirty="0" smtClean="0"/>
              <a:t> 키를 사용하지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주어진 정보에 대한 </a:t>
            </a:r>
            <a:r>
              <a:rPr lang="ko-KR" altLang="en-US" dirty="0" err="1" smtClean="0"/>
              <a:t>해쉬값은</a:t>
            </a:r>
            <a:r>
              <a:rPr lang="ko-KR" altLang="en-US" dirty="0" smtClean="0"/>
              <a:t> 누구나 계산할 수 있다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81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3688</TotalTime>
  <Words>1148</Words>
  <Application>Microsoft Office PowerPoint</Application>
  <PresentationFormat>화면 슬라이드 쇼(4:3)</PresentationFormat>
  <Paragraphs>283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가을</vt:lpstr>
      <vt:lpstr>자바스크립트 암호 프로그래밍 Javascript Cryptography Programming 2017. 3.  </vt:lpstr>
      <vt:lpstr>차례</vt:lpstr>
      <vt:lpstr>1. 암호와 정보보호</vt:lpstr>
      <vt:lpstr>1.1 암호의 개념</vt:lpstr>
      <vt:lpstr>암호 시스템의 구성</vt:lpstr>
      <vt:lpstr>암호 관련 용어 설명 </vt:lpstr>
      <vt:lpstr>암호의 여러가지 방식 </vt:lpstr>
      <vt:lpstr>암호의 여러가지 방식</vt:lpstr>
      <vt:lpstr>암호의 여러가지 방식</vt:lpstr>
      <vt:lpstr>암호의 여러가지 방식</vt:lpstr>
      <vt:lpstr>암호의 여러가지 방식</vt:lpstr>
      <vt:lpstr>암호의 여러가지 방식</vt:lpstr>
      <vt:lpstr>암호의 여러가지 방식</vt:lpstr>
      <vt:lpstr>1.2 정보보호를 위한 암호의 역할 </vt:lpstr>
      <vt:lpstr>암호와 정보보호의 관계 </vt:lpstr>
      <vt:lpstr>2. Javascript Cryptography </vt:lpstr>
      <vt:lpstr>웹 암호 기술  </vt:lpstr>
      <vt:lpstr>해쉬함수 </vt:lpstr>
      <vt:lpstr>해쉬함수 예제 </vt:lpstr>
      <vt:lpstr>메시지인증코드</vt:lpstr>
      <vt:lpstr>메시지인증코드 예제 </vt:lpstr>
      <vt:lpstr>패스워드기반 키생성 </vt:lpstr>
      <vt:lpstr>패스워드기반 키생성 예제 </vt:lpstr>
      <vt:lpstr>대칭키 암호 </vt:lpstr>
      <vt:lpstr>대칭키 암호 예제 </vt:lpstr>
      <vt:lpstr>Forge </vt:lpstr>
      <vt:lpstr>Forge </vt:lpstr>
      <vt:lpstr>Web Cryptography API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215</cp:revision>
  <dcterms:created xsi:type="dcterms:W3CDTF">2011-08-27T14:53:28Z</dcterms:created>
  <dcterms:modified xsi:type="dcterms:W3CDTF">2017-05-29T00:29:34Z</dcterms:modified>
</cp:coreProperties>
</file>