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5" r:id="rId6"/>
    <p:sldId id="366" r:id="rId7"/>
    <p:sldId id="367" r:id="rId8"/>
    <p:sldId id="364" r:id="rId9"/>
    <p:sldId id="343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4495A2"/>
    <a:srgbClr val="F9D4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1" d="100"/>
          <a:sy n="61" d="100"/>
        </p:scale>
        <p:origin x="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21/07/2023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6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21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21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21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21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21 luglio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rosannareibald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Leonbru97" TargetMode="External"/><Relationship Id="rId5" Type="http://schemas.openxmlformats.org/officeDocument/2006/relationships/hyperlink" Target="https://github.com/luciaferrari2" TargetMode="External"/><Relationship Id="rId4" Type="http://schemas.openxmlformats.org/officeDocument/2006/relationships/hyperlink" Target="https://github.com/rosannareibaldi/PyBan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4167" y="846084"/>
            <a:ext cx="4771696" cy="2853557"/>
          </a:xfrm>
        </p:spPr>
        <p:txBody>
          <a:bodyPr rtlCol="0"/>
          <a:lstStyle/>
          <a:p>
            <a:pPr algn="ctr" rtl="0"/>
            <a:br>
              <a:rPr lang="it-IT" dirty="0"/>
            </a:br>
            <a:r>
              <a:rPr lang="it-IT" sz="6600" dirty="0"/>
              <a:t>Benvenuto in </a:t>
            </a:r>
            <a:r>
              <a:rPr lang="it-IT" sz="6600" dirty="0" err="1"/>
              <a:t>PyBanking</a:t>
            </a:r>
            <a:r>
              <a:rPr lang="it-IT" sz="6600" dirty="0"/>
              <a:t>!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81083"/>
            <a:ext cx="5036670" cy="1430833"/>
          </a:xfrm>
        </p:spPr>
        <p:txBody>
          <a:bodyPr rtlCol="0"/>
          <a:lstStyle/>
          <a:p>
            <a:pPr rtl="0"/>
            <a:r>
              <a:rPr lang="it-IT" sz="2400" dirty="0">
                <a:latin typeface="+mj-lt"/>
              </a:rPr>
              <a:t>Lucia Ferrari</a:t>
            </a:r>
          </a:p>
          <a:p>
            <a:pPr rtl="0"/>
            <a:r>
              <a:rPr lang="it-IT" sz="2400" dirty="0">
                <a:latin typeface="+mj-lt"/>
              </a:rPr>
              <a:t>Leonardo Brunetti</a:t>
            </a:r>
          </a:p>
          <a:p>
            <a:pPr rtl="0"/>
            <a:r>
              <a:rPr lang="it-IT" sz="2400" dirty="0">
                <a:latin typeface="+mj-lt"/>
              </a:rPr>
              <a:t>Rosanna Reibaldi 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13563-6830-8E9C-418A-582D3C4F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Guida all’utilizzo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88482F-D8E7-1F44-0088-0B52A1F0D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005" y="2112578"/>
            <a:ext cx="1784036" cy="31504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 </a:t>
            </a:r>
            <a:r>
              <a:rPr lang="it-IT" sz="2400" dirty="0"/>
              <a:t>Accesso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EB5C2F-C3CB-3C7A-34B2-8F3F759FA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2939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L’utente può accedere all’applicazione inserendo le proprie credenziali.</a:t>
            </a:r>
          </a:p>
          <a:p>
            <a:pPr marL="0" indent="0">
              <a:buNone/>
            </a:pPr>
            <a:r>
              <a:rPr lang="it-IT" sz="2000" dirty="0"/>
              <a:t>Se la procedura di autenticazione va a buon fine, l’utente può effettuare alcune operazioni sul suo conto.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8286CA-0170-CFEF-9B1C-0E6B53EC21F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29679" y="2112578"/>
            <a:ext cx="1907900" cy="30154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 </a:t>
            </a:r>
            <a:r>
              <a:rPr lang="it-IT" sz="2400" dirty="0"/>
              <a:t>Registrazione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1BC0EA-4428-7C46-A2B6-D23E2153432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939502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L’utente può effettuare la registrazione inserendo le informazioni richieste: nome, cognome, data di nascita, indirizzo, provincia, numero di cellulare.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E18B5A0-6E01-9F29-AFD2-1EF44B2F1D1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519794" y="2112578"/>
            <a:ext cx="1797820" cy="301544"/>
          </a:xfrm>
        </p:spPr>
        <p:txBody>
          <a:bodyPr>
            <a:noAutofit/>
          </a:bodyPr>
          <a:lstStyle/>
          <a:p>
            <a:r>
              <a:rPr lang="it-IT" sz="2400" dirty="0"/>
              <a:t> Esci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BD4C73B-C2BD-0C59-D51F-0D9E5B0D0F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2939502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L’utente esce dall’applicazione.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F7E970A4-C70A-1624-508A-CB8809C81B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rtl="0"/>
            <a:r>
              <a:rPr lang="it-IT" noProof="0" dirty="0">
                <a:latin typeface="+mn-lt"/>
              </a:rPr>
              <a:t>21 luglio 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87706D2C-6A94-FBD5-8110-EE50B48705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it-IT" noProof="0" dirty="0" err="1"/>
              <a:t>PyBanking</a:t>
            </a:r>
            <a:endParaRPr lang="it-IT" b="0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F87EC7B-39C1-D0BB-7301-BE9756ADF6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2</a:t>
            </a:fld>
            <a:endParaRPr lang="it-IT" noProof="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8CC70DC-F39D-EF0A-782F-B3603106849E}"/>
              </a:ext>
            </a:extLst>
          </p:cNvPr>
          <p:cNvSpPr/>
          <p:nvPr/>
        </p:nvSpPr>
        <p:spPr>
          <a:xfrm>
            <a:off x="971550" y="2042436"/>
            <a:ext cx="334455" cy="390228"/>
          </a:xfrm>
          <a:prstGeom prst="roundRect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rgbClr val="7CA655"/>
                </a:solidFill>
              </a:rPr>
              <a:t>1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A9E68BC-1739-6BDF-ADB7-814D252F58B4}"/>
              </a:ext>
            </a:extLst>
          </p:cNvPr>
          <p:cNvSpPr/>
          <p:nvPr/>
        </p:nvSpPr>
        <p:spPr>
          <a:xfrm>
            <a:off x="4595223" y="2042436"/>
            <a:ext cx="334455" cy="390228"/>
          </a:xfrm>
          <a:prstGeom prst="roundRect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rgbClr val="7CA655"/>
                </a:solidFill>
              </a:rPr>
              <a:t>2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8142CCB-2C9E-FE61-7430-CC4406556EFD}"/>
              </a:ext>
            </a:extLst>
          </p:cNvPr>
          <p:cNvSpPr/>
          <p:nvPr/>
        </p:nvSpPr>
        <p:spPr>
          <a:xfrm>
            <a:off x="8185338" y="2042436"/>
            <a:ext cx="334455" cy="390228"/>
          </a:xfrm>
          <a:prstGeom prst="roundRect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rgbClr val="7CA655"/>
                </a:solidFill>
              </a:rPr>
              <a:t>3</a:t>
            </a:r>
          </a:p>
        </p:txBody>
      </p:sp>
      <p:sp>
        <p:nvSpPr>
          <p:cNvPr id="17" name="Rettangolo con due angoli in diagonale ritagliati 16">
            <a:extLst>
              <a:ext uri="{FF2B5EF4-FFF2-40B4-BE49-F238E27FC236}">
                <a16:creationId xmlns:a16="http://schemas.microsoft.com/office/drawing/2014/main" id="{630D1DBE-A6B2-6AC8-C621-507F44F8EA2F}"/>
              </a:ext>
            </a:extLst>
          </p:cNvPr>
          <p:cNvSpPr/>
          <p:nvPr/>
        </p:nvSpPr>
        <p:spPr>
          <a:xfrm>
            <a:off x="8156030" y="4826260"/>
            <a:ext cx="3401917" cy="1477328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7CA655"/>
                </a:solidFill>
              </a:rPr>
              <a:t>Dopo aver digitato </a:t>
            </a:r>
            <a:r>
              <a:rPr lang="it-IT" sz="2000" b="1" i="1" dirty="0">
                <a:solidFill>
                  <a:srgbClr val="7CA655"/>
                </a:solidFill>
              </a:rPr>
              <a:t>1 o</a:t>
            </a:r>
            <a:r>
              <a:rPr lang="it-IT" sz="2000" dirty="0">
                <a:solidFill>
                  <a:srgbClr val="7CA655"/>
                </a:solidFill>
              </a:rPr>
              <a:t> </a:t>
            </a:r>
            <a:r>
              <a:rPr lang="it-IT" sz="2000" b="1" i="1" dirty="0">
                <a:solidFill>
                  <a:srgbClr val="7CA655"/>
                </a:solidFill>
              </a:rPr>
              <a:t>2</a:t>
            </a:r>
            <a:r>
              <a:rPr lang="it-IT" sz="2000" dirty="0">
                <a:solidFill>
                  <a:srgbClr val="7CA655"/>
                </a:solidFill>
              </a:rPr>
              <a:t>, l’utente ha la possibilità di ritornare alla pagina iniziale digitando </a:t>
            </a:r>
            <a:r>
              <a:rPr lang="it-IT" sz="2000" b="1" i="1" dirty="0">
                <a:solidFill>
                  <a:srgbClr val="7CA655"/>
                </a:solidFill>
              </a:rPr>
              <a:t>INDIETRO.</a:t>
            </a:r>
          </a:p>
        </p:txBody>
      </p:sp>
    </p:spTree>
    <p:extLst>
      <p:ext uri="{BB962C8B-B14F-4D97-AF65-F5344CB8AC3E}">
        <p14:creationId xmlns:p14="http://schemas.microsoft.com/office/powerpoint/2010/main" val="1522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7" grpId="0" build="p"/>
      <p:bldP spid="8" grpId="0" build="p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ACD8842-AF13-1690-7F75-2C141FD2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621" y="879063"/>
            <a:ext cx="6988678" cy="610863"/>
          </a:xfrm>
        </p:spPr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sz="6000" dirty="0">
                <a:solidFill>
                  <a:srgbClr val="7CA655"/>
                </a:solidFill>
              </a:rPr>
              <a:t>Accesso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148CFE6C-E795-358E-D76F-03F5C6D479F2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rtl="0"/>
            <a:r>
              <a:rPr lang="it-IT" noProof="0" dirty="0">
                <a:latin typeface="+mn-lt"/>
              </a:rPr>
              <a:t>21 luglio 2023</a:t>
            </a:r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1113F6C5-849A-5C91-51D4-8E06ACF3F5D4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rtl="0"/>
            <a:r>
              <a:rPr lang="it-IT" noProof="0" dirty="0" err="1"/>
              <a:t>PyBanking</a:t>
            </a:r>
            <a:endParaRPr lang="it-IT" b="0" noProof="0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E39EB9E8-1341-EE3F-584A-FDE0B8AFD34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3</a:t>
            </a:fld>
            <a:endParaRPr lang="it-IT" noProof="0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5CABDBCD-EF7A-210E-6C4A-7BFE3BC37F83}"/>
              </a:ext>
            </a:extLst>
          </p:cNvPr>
          <p:cNvSpPr/>
          <p:nvPr/>
        </p:nvSpPr>
        <p:spPr>
          <a:xfrm>
            <a:off x="818537" y="735724"/>
            <a:ext cx="689084" cy="754202"/>
          </a:xfrm>
          <a:prstGeom prst="roundRect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dirty="0">
                <a:solidFill>
                  <a:srgbClr val="7CA655"/>
                </a:solidFill>
              </a:rPr>
              <a:t>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A81586-AD76-49E2-6222-98C1CFFB4CDE}"/>
              </a:ext>
            </a:extLst>
          </p:cNvPr>
          <p:cNvSpPr txBox="1"/>
          <p:nvPr/>
        </p:nvSpPr>
        <p:spPr>
          <a:xfrm>
            <a:off x="971550" y="1719921"/>
            <a:ext cx="6460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Effettuato l’accesso, vengono visualizzati il saldo attuale ed il menù dal quale selezionare l’azione da effettuare, scegliendo tra: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B6C7F0C9-A0CE-F238-9DF4-81E206513CA8}"/>
              </a:ext>
            </a:extLst>
          </p:cNvPr>
          <p:cNvSpPr/>
          <p:nvPr/>
        </p:nvSpPr>
        <p:spPr>
          <a:xfrm>
            <a:off x="786297" y="3144252"/>
            <a:ext cx="402525" cy="46342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495A2"/>
                </a:solidFill>
              </a:rPr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E10F7E5-EAFD-1E48-75DF-BF87FB03C934}"/>
              </a:ext>
            </a:extLst>
          </p:cNvPr>
          <p:cNvSpPr txBox="1"/>
          <p:nvPr/>
        </p:nvSpPr>
        <p:spPr>
          <a:xfrm>
            <a:off x="1234301" y="3174684"/>
            <a:ext cx="14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495A2"/>
                </a:solidFill>
                <a:latin typeface="+mj-lt"/>
              </a:rPr>
              <a:t>Deposito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3AEB5229-2FBC-E845-CAD3-0869B47C15D4}"/>
              </a:ext>
            </a:extLst>
          </p:cNvPr>
          <p:cNvSpPr/>
          <p:nvPr/>
        </p:nvSpPr>
        <p:spPr>
          <a:xfrm>
            <a:off x="2725465" y="3149508"/>
            <a:ext cx="448003" cy="46342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495A2"/>
                </a:solidFill>
              </a:rPr>
              <a:t>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DF72E73-50AC-485B-C2CF-32CF701ADC25}"/>
              </a:ext>
            </a:extLst>
          </p:cNvPr>
          <p:cNvSpPr txBox="1"/>
          <p:nvPr/>
        </p:nvSpPr>
        <p:spPr>
          <a:xfrm>
            <a:off x="3173468" y="3179940"/>
            <a:ext cx="14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495A2"/>
                </a:solidFill>
                <a:latin typeface="+mj-lt"/>
              </a:rPr>
              <a:t>Prelievo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DC620F8-143D-A222-4EC4-BE9E451A199C}"/>
              </a:ext>
            </a:extLst>
          </p:cNvPr>
          <p:cNvSpPr/>
          <p:nvPr/>
        </p:nvSpPr>
        <p:spPr>
          <a:xfrm>
            <a:off x="4685641" y="3154765"/>
            <a:ext cx="448003" cy="46342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495A2"/>
                </a:solidFill>
              </a:rPr>
              <a:t>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577308B-EFD2-5221-0624-91A1268B8909}"/>
              </a:ext>
            </a:extLst>
          </p:cNvPr>
          <p:cNvSpPr txBox="1"/>
          <p:nvPr/>
        </p:nvSpPr>
        <p:spPr>
          <a:xfrm>
            <a:off x="5133644" y="3185197"/>
            <a:ext cx="210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495A2"/>
                </a:solidFill>
                <a:latin typeface="+mj-lt"/>
              </a:rPr>
              <a:t>Trasferimento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6B6C54AA-69D5-08B1-8239-15D5DBDC02E5}"/>
              </a:ext>
            </a:extLst>
          </p:cNvPr>
          <p:cNvSpPr/>
          <p:nvPr/>
        </p:nvSpPr>
        <p:spPr>
          <a:xfrm>
            <a:off x="7360506" y="3149512"/>
            <a:ext cx="448003" cy="46342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495A2"/>
                </a:solidFill>
              </a:rPr>
              <a:t>4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40E1E2F-D28C-A289-C3BD-B0C9BA02EB3D}"/>
              </a:ext>
            </a:extLst>
          </p:cNvPr>
          <p:cNvSpPr txBox="1"/>
          <p:nvPr/>
        </p:nvSpPr>
        <p:spPr>
          <a:xfrm>
            <a:off x="7808510" y="3179944"/>
            <a:ext cx="213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495A2"/>
                </a:solidFill>
                <a:latin typeface="+mj-lt"/>
              </a:rPr>
              <a:t>Stampa report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CAC9089-6C64-7205-7594-2EB43E9031B3}"/>
              </a:ext>
            </a:extLst>
          </p:cNvPr>
          <p:cNvSpPr/>
          <p:nvPr/>
        </p:nvSpPr>
        <p:spPr>
          <a:xfrm>
            <a:off x="10077431" y="3154769"/>
            <a:ext cx="448003" cy="46342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495A2"/>
                </a:solidFill>
              </a:rPr>
              <a:t>5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4856373-3949-E9FE-9CD1-BC72280F093D}"/>
              </a:ext>
            </a:extLst>
          </p:cNvPr>
          <p:cNvSpPr txBox="1"/>
          <p:nvPr/>
        </p:nvSpPr>
        <p:spPr>
          <a:xfrm>
            <a:off x="10525435" y="3185201"/>
            <a:ext cx="79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495A2"/>
                </a:solidFill>
                <a:latin typeface="+mj-lt"/>
              </a:rPr>
              <a:t>Esci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2F3EA8B-6381-BC45-930D-D99666258260}"/>
              </a:ext>
            </a:extLst>
          </p:cNvPr>
          <p:cNvSpPr txBox="1"/>
          <p:nvPr/>
        </p:nvSpPr>
        <p:spPr>
          <a:xfrm>
            <a:off x="870377" y="3656807"/>
            <a:ext cx="1795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L’utente può depositare sul proprio conto l’importo desiderato.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58F3CBB-F4C2-6B5F-0702-68541D56FF82}"/>
              </a:ext>
            </a:extLst>
          </p:cNvPr>
          <p:cNvSpPr txBox="1"/>
          <p:nvPr/>
        </p:nvSpPr>
        <p:spPr>
          <a:xfrm>
            <a:off x="2820043" y="3651555"/>
            <a:ext cx="1795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L’utente può effettuare un prelievo dal proprio conto, purché inferiore al saldo disponibile.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8B6710B-6694-6AF7-E1EB-D58AE579A2A6}"/>
              </a:ext>
            </a:extLst>
          </p:cNvPr>
          <p:cNvSpPr txBox="1"/>
          <p:nvPr/>
        </p:nvSpPr>
        <p:spPr>
          <a:xfrm>
            <a:off x="4806497" y="3651555"/>
            <a:ext cx="2276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L’utente può effettuare un trasferimento di denaro verso un utente il cui codice è presente nell’archivio della banca, perché l’importo da trasferire sia inferiore al proprio saldo.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858C52B7-5B20-59A3-F6E1-E48BDF6C061A}"/>
              </a:ext>
            </a:extLst>
          </p:cNvPr>
          <p:cNvSpPr txBox="1"/>
          <p:nvPr/>
        </p:nvSpPr>
        <p:spPr>
          <a:xfrm>
            <a:off x="7476127" y="3651550"/>
            <a:ext cx="2395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L’utente può richiedere la stampa del report, visualizzando così le operazioni effettuate sul proprio conto.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475BA58-35E4-C7ED-53DE-C394A152A993}"/>
              </a:ext>
            </a:extLst>
          </p:cNvPr>
          <p:cNvSpPr txBox="1"/>
          <p:nvPr/>
        </p:nvSpPr>
        <p:spPr>
          <a:xfrm>
            <a:off x="10177259" y="3651550"/>
            <a:ext cx="179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L’utente esce dal programma.</a:t>
            </a:r>
          </a:p>
        </p:txBody>
      </p:sp>
      <p:sp>
        <p:nvSpPr>
          <p:cNvPr id="51" name="Rettangolo con due angoli in diagonale ritagliati 50">
            <a:extLst>
              <a:ext uri="{FF2B5EF4-FFF2-40B4-BE49-F238E27FC236}">
                <a16:creationId xmlns:a16="http://schemas.microsoft.com/office/drawing/2014/main" id="{E07DF72E-E911-4D74-FADD-1BD9C042CCD8}"/>
              </a:ext>
            </a:extLst>
          </p:cNvPr>
          <p:cNvSpPr/>
          <p:nvPr/>
        </p:nvSpPr>
        <p:spPr>
          <a:xfrm>
            <a:off x="8628993" y="5236158"/>
            <a:ext cx="3401917" cy="1477328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4495A2"/>
                </a:solidFill>
              </a:rPr>
              <a:t>Dopo aver digitato </a:t>
            </a:r>
            <a:r>
              <a:rPr lang="it-IT" sz="2000" b="1" i="1" dirty="0">
                <a:solidFill>
                  <a:srgbClr val="4495A2"/>
                </a:solidFill>
              </a:rPr>
              <a:t>1</a:t>
            </a:r>
            <a:r>
              <a:rPr lang="it-IT" sz="2000" dirty="0">
                <a:solidFill>
                  <a:srgbClr val="4495A2"/>
                </a:solidFill>
              </a:rPr>
              <a:t>, </a:t>
            </a:r>
            <a:r>
              <a:rPr lang="it-IT" sz="2000" b="1" i="1" dirty="0">
                <a:solidFill>
                  <a:srgbClr val="4495A2"/>
                </a:solidFill>
              </a:rPr>
              <a:t>2</a:t>
            </a:r>
            <a:r>
              <a:rPr lang="it-IT" sz="2000" dirty="0">
                <a:solidFill>
                  <a:srgbClr val="4495A2"/>
                </a:solidFill>
              </a:rPr>
              <a:t> o </a:t>
            </a:r>
            <a:r>
              <a:rPr lang="it-IT" sz="2000" b="1" i="1" dirty="0">
                <a:solidFill>
                  <a:srgbClr val="4495A2"/>
                </a:solidFill>
              </a:rPr>
              <a:t>3</a:t>
            </a:r>
            <a:r>
              <a:rPr lang="it-IT" sz="2000" dirty="0">
                <a:solidFill>
                  <a:srgbClr val="4495A2"/>
                </a:solidFill>
              </a:rPr>
              <a:t>, l’utente ha la possibilità di ritornare al menù digitando </a:t>
            </a:r>
            <a:r>
              <a:rPr lang="it-IT" sz="2000" b="1" i="1" dirty="0">
                <a:solidFill>
                  <a:srgbClr val="4495A2"/>
                </a:solidFill>
              </a:rPr>
              <a:t>MENU.</a:t>
            </a:r>
            <a:endParaRPr lang="it-IT" sz="2000" b="1" i="1" dirty="0"/>
          </a:p>
        </p:txBody>
      </p:sp>
    </p:spTree>
    <p:extLst>
      <p:ext uri="{BB962C8B-B14F-4D97-AF65-F5344CB8AC3E}">
        <p14:creationId xmlns:p14="http://schemas.microsoft.com/office/powerpoint/2010/main" val="310298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4" grpId="0"/>
      <p:bldP spid="45" grpId="0"/>
      <p:bldP spid="46" grpId="0"/>
      <p:bldP spid="47" grpId="0"/>
      <p:bldP spid="49" grpId="0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0A08A4-99CA-2D68-3794-893BA3090A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499" y="2286000"/>
            <a:ext cx="5873162" cy="467587"/>
          </a:xfrm>
        </p:spPr>
        <p:txBody>
          <a:bodyPr/>
          <a:lstStyle/>
          <a:p>
            <a:r>
              <a:rPr lang="it-IT" sz="2200" dirty="0"/>
              <a:t>Nome: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Alessio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622747-638E-9AC2-9AF0-57B041235E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4" y="2756243"/>
            <a:ext cx="5873162" cy="493725"/>
          </a:xfrm>
        </p:spPr>
        <p:txBody>
          <a:bodyPr/>
          <a:lstStyle/>
          <a:p>
            <a:r>
              <a:rPr lang="it-IT" sz="2200" dirty="0"/>
              <a:t>Cognome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Bianchi</a:t>
            </a:r>
            <a:endParaRPr lang="it-IT" sz="2200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D10BCE7-CA4C-D3FD-1CB7-E3865C084E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3249131"/>
            <a:ext cx="5794894" cy="316695"/>
          </a:xfrm>
        </p:spPr>
        <p:txBody>
          <a:bodyPr/>
          <a:lstStyle/>
          <a:p>
            <a:r>
              <a:rPr lang="it-IT" sz="2200" dirty="0"/>
              <a:t>Anno di nascita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1996</a:t>
            </a:r>
            <a:endParaRPr lang="it-IT" sz="2200" i="1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828C612-B614-5D32-FCE4-7919004CDF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3676" y="3724490"/>
            <a:ext cx="5794896" cy="455037"/>
          </a:xfrm>
        </p:spPr>
        <p:txBody>
          <a:bodyPr/>
          <a:lstStyle/>
          <a:p>
            <a:r>
              <a:rPr lang="it-IT" sz="2200" dirty="0"/>
              <a:t>Mese di nascita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3</a:t>
            </a:r>
            <a:endParaRPr lang="it-IT" sz="2200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3FF400BF-4223-441B-C0D7-1A96264586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8395" y="5194413"/>
            <a:ext cx="5147605" cy="336083"/>
          </a:xfrm>
        </p:spPr>
        <p:txBody>
          <a:bodyPr/>
          <a:lstStyle/>
          <a:p>
            <a:r>
              <a:rPr lang="it-IT" sz="2200" dirty="0"/>
              <a:t>Provincia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Bologna</a:t>
            </a:r>
            <a:endParaRPr lang="it-IT" sz="2200" dirty="0"/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3F429661-D735-2D05-2655-82DF54C008E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r>
              <a:rPr lang="it-IT" noProof="0" dirty="0">
                <a:latin typeface="+mn-lt"/>
              </a:rPr>
              <a:t>21 luglio 2023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3F25884D-B636-692B-ABFF-D89D185A57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it-IT" noProof="0" dirty="0" err="1"/>
              <a:t>PyBanking</a:t>
            </a:r>
            <a:endParaRPr lang="it-IT" b="0" noProof="0" dirty="0"/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70D5887-426F-372A-11D8-E4F1D5E0293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sp>
        <p:nvSpPr>
          <p:cNvPr id="18" name="Titolo 2">
            <a:extLst>
              <a:ext uri="{FF2B5EF4-FFF2-40B4-BE49-F238E27FC236}">
                <a16:creationId xmlns:a16="http://schemas.microsoft.com/office/drawing/2014/main" id="{2D27550F-BB23-E0E6-0606-D26173C8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621" y="879063"/>
            <a:ext cx="6988678" cy="610863"/>
          </a:xfrm>
        </p:spPr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sz="6000" dirty="0">
                <a:solidFill>
                  <a:srgbClr val="7CA655"/>
                </a:solidFill>
              </a:rPr>
              <a:t>Registrazione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D80F700-981E-3BC4-0DEE-D5EA46AC7257}"/>
              </a:ext>
            </a:extLst>
          </p:cNvPr>
          <p:cNvSpPr/>
          <p:nvPr/>
        </p:nvSpPr>
        <p:spPr>
          <a:xfrm>
            <a:off x="818537" y="735724"/>
            <a:ext cx="689084" cy="754202"/>
          </a:xfrm>
          <a:prstGeom prst="roundRect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dirty="0">
                <a:solidFill>
                  <a:srgbClr val="7CA655"/>
                </a:solidFill>
              </a:rPr>
              <a:t>2</a:t>
            </a:r>
          </a:p>
        </p:txBody>
      </p:sp>
      <p:sp>
        <p:nvSpPr>
          <p:cNvPr id="20" name="Segnaposto testo 11">
            <a:extLst>
              <a:ext uri="{FF2B5EF4-FFF2-40B4-BE49-F238E27FC236}">
                <a16:creationId xmlns:a16="http://schemas.microsoft.com/office/drawing/2014/main" id="{934D9D0C-B5B9-85BE-C720-8BC11A7B34CE}"/>
              </a:ext>
            </a:extLst>
          </p:cNvPr>
          <p:cNvSpPr txBox="1">
            <a:spLocks/>
          </p:cNvSpPr>
          <p:nvPr/>
        </p:nvSpPr>
        <p:spPr>
          <a:xfrm>
            <a:off x="948394" y="5665778"/>
            <a:ext cx="5711038" cy="415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Numero di telefono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3424567893</a:t>
            </a:r>
            <a:endParaRPr lang="it-IT" sz="2200" dirty="0"/>
          </a:p>
        </p:txBody>
      </p:sp>
      <p:sp>
        <p:nvSpPr>
          <p:cNvPr id="21" name="Rettangolo con angoli in alto ritagliati 20">
            <a:extLst>
              <a:ext uri="{FF2B5EF4-FFF2-40B4-BE49-F238E27FC236}">
                <a16:creationId xmlns:a16="http://schemas.microsoft.com/office/drawing/2014/main" id="{AA53F48E-7F67-E756-35DC-B8D7F65E1ECB}"/>
              </a:ext>
            </a:extLst>
          </p:cNvPr>
          <p:cNvSpPr/>
          <p:nvPr/>
        </p:nvSpPr>
        <p:spPr>
          <a:xfrm>
            <a:off x="6110188" y="2313906"/>
            <a:ext cx="4519447" cy="2903220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7CA655"/>
                </a:solidFill>
              </a:rPr>
              <a:t>Vengono create le credenziali e l’utente viene registrato nell’archivio della banca.</a:t>
            </a:r>
          </a:p>
          <a:p>
            <a:pPr algn="ctr"/>
            <a:endParaRPr lang="it-IT" sz="2000" dirty="0">
              <a:solidFill>
                <a:srgbClr val="7CA655"/>
              </a:solidFill>
            </a:endParaRPr>
          </a:p>
          <a:p>
            <a:pPr algn="ctr"/>
            <a:r>
              <a:rPr lang="it-IT" sz="2000" dirty="0">
                <a:solidFill>
                  <a:srgbClr val="7CA655"/>
                </a:solidFill>
              </a:rPr>
              <a:t>Al termine della procedura di registrazione, l’utente ha la possibilità di effettuare il cambio password.</a:t>
            </a:r>
          </a:p>
        </p:txBody>
      </p:sp>
      <p:sp>
        <p:nvSpPr>
          <p:cNvPr id="22" name="Segnaposto testo 9">
            <a:extLst>
              <a:ext uri="{FF2B5EF4-FFF2-40B4-BE49-F238E27FC236}">
                <a16:creationId xmlns:a16="http://schemas.microsoft.com/office/drawing/2014/main" id="{36666934-212A-FD97-776A-8C894264CADF}"/>
              </a:ext>
            </a:extLst>
          </p:cNvPr>
          <p:cNvSpPr txBox="1">
            <a:spLocks/>
          </p:cNvSpPr>
          <p:nvPr/>
        </p:nvSpPr>
        <p:spPr>
          <a:xfrm>
            <a:off x="948394" y="4217717"/>
            <a:ext cx="5794896" cy="455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Giorno di nascita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14</a:t>
            </a:r>
            <a:endParaRPr lang="it-IT" sz="2200" dirty="0"/>
          </a:p>
        </p:txBody>
      </p:sp>
      <p:sp>
        <p:nvSpPr>
          <p:cNvPr id="24" name="Rettangolo ad angolo ripiegato 23">
            <a:extLst>
              <a:ext uri="{FF2B5EF4-FFF2-40B4-BE49-F238E27FC236}">
                <a16:creationId xmlns:a16="http://schemas.microsoft.com/office/drawing/2014/main" id="{13E079B2-F2EB-2DF9-78A9-0C9B900EF7BB}"/>
              </a:ext>
            </a:extLst>
          </p:cNvPr>
          <p:cNvSpPr/>
          <p:nvPr/>
        </p:nvSpPr>
        <p:spPr>
          <a:xfrm>
            <a:off x="4057246" y="2312177"/>
            <a:ext cx="2038754" cy="871386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C00000"/>
                </a:solidFill>
              </a:rPr>
              <a:t>Solo lettere!</a:t>
            </a:r>
          </a:p>
        </p:txBody>
      </p:sp>
      <p:sp>
        <p:nvSpPr>
          <p:cNvPr id="25" name="Rettangolo ad angolo ripiegato 24">
            <a:extLst>
              <a:ext uri="{FF2B5EF4-FFF2-40B4-BE49-F238E27FC236}">
                <a16:creationId xmlns:a16="http://schemas.microsoft.com/office/drawing/2014/main" id="{E118BEB5-4688-7B5E-4351-9C17503AC46D}"/>
              </a:ext>
            </a:extLst>
          </p:cNvPr>
          <p:cNvSpPr/>
          <p:nvPr/>
        </p:nvSpPr>
        <p:spPr>
          <a:xfrm>
            <a:off x="4071434" y="3022812"/>
            <a:ext cx="2994598" cy="960368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C00000"/>
                </a:solidFill>
              </a:rPr>
              <a:t>Precedente al 2023 nel formato </a:t>
            </a:r>
            <a:r>
              <a:rPr lang="it-IT" sz="2400" i="1" dirty="0">
                <a:solidFill>
                  <a:srgbClr val="C00000"/>
                </a:solidFill>
              </a:rPr>
              <a:t>AAAA</a:t>
            </a:r>
          </a:p>
        </p:txBody>
      </p:sp>
      <p:sp>
        <p:nvSpPr>
          <p:cNvPr id="26" name="Rettangolo ad angolo ripiegato 25">
            <a:extLst>
              <a:ext uri="{FF2B5EF4-FFF2-40B4-BE49-F238E27FC236}">
                <a16:creationId xmlns:a16="http://schemas.microsoft.com/office/drawing/2014/main" id="{D967E22B-2234-0CC7-4614-1B52515B3F50}"/>
              </a:ext>
            </a:extLst>
          </p:cNvPr>
          <p:cNvSpPr/>
          <p:nvPr/>
        </p:nvSpPr>
        <p:spPr>
          <a:xfrm>
            <a:off x="5528445" y="5542650"/>
            <a:ext cx="1707926" cy="58078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C00000"/>
                </a:solidFill>
              </a:rPr>
              <a:t>10 cifre</a:t>
            </a:r>
          </a:p>
        </p:txBody>
      </p:sp>
      <p:sp>
        <p:nvSpPr>
          <p:cNvPr id="27" name="Rettangolo ad angolo ripiegato 26">
            <a:extLst>
              <a:ext uri="{FF2B5EF4-FFF2-40B4-BE49-F238E27FC236}">
                <a16:creationId xmlns:a16="http://schemas.microsoft.com/office/drawing/2014/main" id="{196AA496-913A-88A2-72B3-6A108A8F5C7B}"/>
              </a:ext>
            </a:extLst>
          </p:cNvPr>
          <p:cNvSpPr/>
          <p:nvPr/>
        </p:nvSpPr>
        <p:spPr>
          <a:xfrm>
            <a:off x="3962399" y="3677531"/>
            <a:ext cx="3140953" cy="1119065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C00000"/>
                </a:solidFill>
              </a:rPr>
              <a:t>Senza zero iniziale nel caso di singola cifra</a:t>
            </a:r>
          </a:p>
        </p:txBody>
      </p:sp>
      <p:sp>
        <p:nvSpPr>
          <p:cNvPr id="2" name="Segnaposto testo 11">
            <a:extLst>
              <a:ext uri="{FF2B5EF4-FFF2-40B4-BE49-F238E27FC236}">
                <a16:creationId xmlns:a16="http://schemas.microsoft.com/office/drawing/2014/main" id="{34E6CA1E-30B0-F73D-2846-19A49234054E}"/>
              </a:ext>
            </a:extLst>
          </p:cNvPr>
          <p:cNvSpPr txBox="1">
            <a:spLocks/>
          </p:cNvSpPr>
          <p:nvPr/>
        </p:nvSpPr>
        <p:spPr>
          <a:xfrm>
            <a:off x="950397" y="4719794"/>
            <a:ext cx="5147605" cy="336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Indirizzo : </a:t>
            </a:r>
            <a:r>
              <a:rPr lang="it-IT" sz="2200" dirty="0">
                <a:solidFill>
                  <a:schemeClr val="bg1"/>
                </a:solidFill>
                <a:latin typeface="+mn-lt"/>
              </a:rPr>
              <a:t>via </a:t>
            </a:r>
            <a:r>
              <a:rPr lang="it-IT" sz="2200" dirty="0" err="1">
                <a:solidFill>
                  <a:schemeClr val="bg1"/>
                </a:solidFill>
                <a:latin typeface="+mn-lt"/>
              </a:rPr>
              <a:t>lalala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80045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  <p:bldP spid="10" grpId="0" build="p"/>
      <p:bldP spid="12" grpId="0" build="p"/>
      <p:bldP spid="20" grpId="0"/>
      <p:bldP spid="21" grpId="0" animBg="1"/>
      <p:bldP spid="22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Possibili sviluppi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605" y="4150264"/>
            <a:ext cx="4838700" cy="455885"/>
          </a:xfrm>
        </p:spPr>
        <p:txBody>
          <a:bodyPr rtlCol="0"/>
          <a:lstStyle/>
          <a:p>
            <a:pPr rtl="0"/>
            <a:r>
              <a:rPr lang="it-IT" sz="2400" dirty="0"/>
              <a:t>Conti multipli</a:t>
            </a:r>
          </a:p>
        </p:txBody>
      </p:sp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1837" y="2286000"/>
            <a:ext cx="4838700" cy="500767"/>
          </a:xfrm>
        </p:spPr>
        <p:txBody>
          <a:bodyPr rtlCol="0"/>
          <a:lstStyle/>
          <a:p>
            <a:pPr rtl="0"/>
            <a:r>
              <a:rPr lang="it-IT" sz="2400" dirty="0"/>
              <a:t>Recupero password</a:t>
            </a:r>
          </a:p>
        </p:txBody>
      </p:sp>
      <p:sp>
        <p:nvSpPr>
          <p:cNvPr id="48" name="Segnaposto tes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1837" y="2713197"/>
            <a:ext cx="4838700" cy="908340"/>
          </a:xfrm>
        </p:spPr>
        <p:txBody>
          <a:bodyPr rtlCol="0"/>
          <a:lstStyle/>
          <a:p>
            <a:pPr rtl="0"/>
            <a:r>
              <a:rPr lang="it-IT" sz="2000" dirty="0"/>
              <a:t>Rendere la procedura di recupero password più realistica, richiedendo in fase di registrazione le domande segrete.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 dirty="0" err="1"/>
              <a:t>PyBanking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it-IT" dirty="0"/>
              <a:t>21 luglio 2023</a:t>
            </a:r>
          </a:p>
        </p:txBody>
      </p:sp>
      <p:sp>
        <p:nvSpPr>
          <p:cNvPr id="9" name="Segnaposto testo 47">
            <a:extLst>
              <a:ext uri="{FF2B5EF4-FFF2-40B4-BE49-F238E27FC236}">
                <a16:creationId xmlns:a16="http://schemas.microsoft.com/office/drawing/2014/main" id="{171E5FF7-0B4E-A00A-53A3-F05CFACCFFDD}"/>
              </a:ext>
            </a:extLst>
          </p:cNvPr>
          <p:cNvSpPr txBox="1">
            <a:spLocks/>
          </p:cNvSpPr>
          <p:nvPr/>
        </p:nvSpPr>
        <p:spPr>
          <a:xfrm>
            <a:off x="934605" y="4490539"/>
            <a:ext cx="4838700" cy="90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2000" dirty="0"/>
              <a:t>Inserire la possibilità per ciascun utente di avere più conti intestati, associati allo stesso codice utente.</a:t>
            </a:r>
          </a:p>
        </p:txBody>
      </p:sp>
      <p:sp>
        <p:nvSpPr>
          <p:cNvPr id="19" name="Segnaposto testo 48">
            <a:extLst>
              <a:ext uri="{FF2B5EF4-FFF2-40B4-BE49-F238E27FC236}">
                <a16:creationId xmlns:a16="http://schemas.microsoft.com/office/drawing/2014/main" id="{8849012C-841F-0221-9AA3-B4DEB0BB8824}"/>
              </a:ext>
            </a:extLst>
          </p:cNvPr>
          <p:cNvSpPr txBox="1">
            <a:spLocks/>
          </p:cNvSpPr>
          <p:nvPr/>
        </p:nvSpPr>
        <p:spPr>
          <a:xfrm>
            <a:off x="6511004" y="4067500"/>
            <a:ext cx="4838700" cy="500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Salvataggio dati</a:t>
            </a:r>
          </a:p>
        </p:txBody>
      </p:sp>
      <p:sp>
        <p:nvSpPr>
          <p:cNvPr id="20" name="Segnaposto testo 47">
            <a:extLst>
              <a:ext uri="{FF2B5EF4-FFF2-40B4-BE49-F238E27FC236}">
                <a16:creationId xmlns:a16="http://schemas.microsoft.com/office/drawing/2014/main" id="{A63FF5F9-0D70-1467-3B05-C381E0D52861}"/>
              </a:ext>
            </a:extLst>
          </p:cNvPr>
          <p:cNvSpPr txBox="1">
            <a:spLocks/>
          </p:cNvSpPr>
          <p:nvPr/>
        </p:nvSpPr>
        <p:spPr>
          <a:xfrm>
            <a:off x="6511004" y="4442147"/>
            <a:ext cx="4838700" cy="90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Mantenere salvati i dati inseriti nell’ultima esecuzione del programma anche al termine della sessione.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pic>
        <p:nvPicPr>
          <p:cNvPr id="13" name="Segnaposto immagine 12" descr="Ritratto di un membro del team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3435626"/>
            <a:ext cx="4914900" cy="999740"/>
          </a:xfrm>
        </p:spPr>
        <p:txBody>
          <a:bodyPr rtlCol="0"/>
          <a:lstStyle/>
          <a:p>
            <a:pPr rtl="0"/>
            <a:r>
              <a:rPr lang="it-IT" sz="1800" b="1" dirty="0"/>
              <a:t>Link del progetto</a:t>
            </a:r>
          </a:p>
          <a:p>
            <a:pPr rtl="0"/>
            <a:r>
              <a:rPr lang="it-IT" sz="1800" dirty="0">
                <a:hlinkClick r:id="rId4"/>
              </a:rPr>
              <a:t>https://github.com/rosannareibaldi/PyBanking</a:t>
            </a:r>
            <a:endParaRPr lang="it-IT" sz="1800" dirty="0"/>
          </a:p>
          <a:p>
            <a:pPr rtl="0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07F83C-EE81-774A-F95D-0A0BBBC36752}"/>
              </a:ext>
            </a:extLst>
          </p:cNvPr>
          <p:cNvSpPr txBox="1"/>
          <p:nvPr/>
        </p:nvSpPr>
        <p:spPr>
          <a:xfrm>
            <a:off x="6907623" y="4792716"/>
            <a:ext cx="4327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CA655"/>
                </a:solidFill>
              </a:rPr>
              <a:t>I nostri profili</a:t>
            </a:r>
          </a:p>
          <a:p>
            <a:r>
              <a:rPr lang="it-IT" dirty="0">
                <a:solidFill>
                  <a:srgbClr val="7CA655"/>
                </a:solidFill>
                <a:hlinkClick r:id="rId5"/>
              </a:rPr>
              <a:t>https://github.com/luciaferrari2</a:t>
            </a:r>
            <a:endParaRPr lang="it-IT" dirty="0">
              <a:solidFill>
                <a:srgbClr val="7CA655"/>
              </a:solidFill>
            </a:endParaRPr>
          </a:p>
          <a:p>
            <a:r>
              <a:rPr lang="it-IT" dirty="0">
                <a:solidFill>
                  <a:srgbClr val="7CA655"/>
                </a:solidFill>
                <a:hlinkClick r:id="rId6"/>
              </a:rPr>
              <a:t>https://github.com/Leonbru97</a:t>
            </a:r>
            <a:endParaRPr lang="it-IT" dirty="0">
              <a:solidFill>
                <a:srgbClr val="7CA655"/>
              </a:solidFill>
            </a:endParaRPr>
          </a:p>
          <a:p>
            <a:r>
              <a:rPr lang="it-IT" dirty="0">
                <a:solidFill>
                  <a:srgbClr val="7CA655"/>
                </a:solidFill>
                <a:hlinkClick r:id="rId7"/>
              </a:rPr>
              <a:t>https://github.com/rosannareibaldi</a:t>
            </a:r>
            <a:endParaRPr lang="it-IT" dirty="0">
              <a:solidFill>
                <a:srgbClr val="7CA655"/>
              </a:solidFill>
            </a:endParaRPr>
          </a:p>
          <a:p>
            <a:endParaRPr lang="it-IT" dirty="0">
              <a:solidFill>
                <a:srgbClr val="7CA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{C58CD45D-68C6-4C25-84C2-F4533B01DA2B}tf78853419_win32</Template>
  <TotalTime>483</TotalTime>
  <Words>432</Words>
  <Application>Microsoft Office PowerPoint</Application>
  <PresentationFormat>Widescreen</PresentationFormat>
  <Paragraphs>81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Tema1</vt:lpstr>
      <vt:lpstr> Benvenuto in PyBanking!</vt:lpstr>
      <vt:lpstr>Guida all’utilizzo</vt:lpstr>
      <vt:lpstr> Accesso</vt:lpstr>
      <vt:lpstr> Registrazione</vt:lpstr>
      <vt:lpstr>Possibili sviluppi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Benvenuto in PyBanking!</dc:title>
  <dc:creator>Rosanna Reibaldi</dc:creator>
  <cp:lastModifiedBy>Rosanna Reibaldi</cp:lastModifiedBy>
  <cp:revision>8</cp:revision>
  <dcterms:created xsi:type="dcterms:W3CDTF">2023-07-20T12:16:08Z</dcterms:created>
  <dcterms:modified xsi:type="dcterms:W3CDTF">2023-07-21T13:48:18Z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