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7" r:id="rId2"/>
    <p:sldId id="258" r:id="rId3"/>
    <p:sldId id="259" r:id="rId4"/>
    <p:sldId id="262" r:id="rId5"/>
    <p:sldId id="265" r:id="rId6"/>
    <p:sldId id="264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Stile medio 4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3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0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1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1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2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1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9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8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3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6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sariodp20/AstaFantacalcio.git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3851C1C-90B4-4D68-8D77-ACEDEBF97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66A6C3B0-6FDC-4B35-B7CE-CC75F305A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0" y="-10952"/>
            <a:ext cx="5037413" cy="6881907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58016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358016 w 6132997"/>
              <a:gd name="connsiteY4" fmla="*/ 0 h 6881904"/>
              <a:gd name="connsiteX0" fmla="*/ 1916832 w 6132997"/>
              <a:gd name="connsiteY0" fmla="*/ 0 h 6892855"/>
              <a:gd name="connsiteX1" fmla="*/ 6132997 w 6132997"/>
              <a:gd name="connsiteY1" fmla="*/ 10951 h 6892855"/>
              <a:gd name="connsiteX2" fmla="*/ 6132997 w 6132997"/>
              <a:gd name="connsiteY2" fmla="*/ 6868949 h 6892855"/>
              <a:gd name="connsiteX3" fmla="*/ 0 w 6132997"/>
              <a:gd name="connsiteY3" fmla="*/ 6892855 h 6892855"/>
              <a:gd name="connsiteX4" fmla="*/ 1916832 w 6132997"/>
              <a:gd name="connsiteY4" fmla="*/ 0 h 6892855"/>
              <a:gd name="connsiteX0" fmla="*/ 2210210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210210 w 6426375"/>
              <a:gd name="connsiteY4" fmla="*/ 0 h 6881905"/>
              <a:gd name="connsiteX0" fmla="*/ 2755055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755055 w 6426375"/>
              <a:gd name="connsiteY4" fmla="*/ 0 h 68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6375" h="6881905">
                <a:moveTo>
                  <a:pt x="2755055" y="0"/>
                </a:moveTo>
                <a:lnTo>
                  <a:pt x="6426375" y="10951"/>
                </a:lnTo>
                <a:lnTo>
                  <a:pt x="6426375" y="6868949"/>
                </a:lnTo>
                <a:lnTo>
                  <a:pt x="0" y="6881905"/>
                </a:lnTo>
                <a:lnTo>
                  <a:pt x="275505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6F135C-352B-4218-8C4A-72DA56E2B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486400" y="0"/>
            <a:ext cx="6705600" cy="199853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358AD04-C5C5-4EED-9739-2CCED6989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68513" y="4035406"/>
            <a:ext cx="4723487" cy="28225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A09171-30F7-4DDD-8406-68606DFBE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34056" y="0"/>
            <a:ext cx="2036307" cy="687095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7A829245-334B-4138-9316-2D57B44F3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73"/>
          <a:stretch/>
        </p:blipFill>
        <p:spPr>
          <a:xfrm>
            <a:off x="4152069" y="1481260"/>
            <a:ext cx="2952166" cy="156473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A9E32D9-B2FC-4156-8728-7E9727D0771C}"/>
              </a:ext>
            </a:extLst>
          </p:cNvPr>
          <p:cNvSpPr txBox="1"/>
          <p:nvPr/>
        </p:nvSpPr>
        <p:spPr>
          <a:xfrm>
            <a:off x="1056630" y="3151605"/>
            <a:ext cx="100787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Applicazione per la gestione delle aste del Fantacalcio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C762049D-80F1-4182-824C-1E424471123F}"/>
              </a:ext>
            </a:extLst>
          </p:cNvPr>
          <p:cNvSpPr txBox="1"/>
          <p:nvPr/>
        </p:nvSpPr>
        <p:spPr>
          <a:xfrm>
            <a:off x="721637" y="4669928"/>
            <a:ext cx="6645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Pensata e sviluppata da: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Rosario di Palma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Leonardo Urbinati</a:t>
            </a:r>
          </a:p>
        </p:txBody>
      </p:sp>
    </p:spTree>
    <p:extLst>
      <p:ext uri="{BB962C8B-B14F-4D97-AF65-F5344CB8AC3E}">
        <p14:creationId xmlns:p14="http://schemas.microsoft.com/office/powerpoint/2010/main" val="3327436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3851C1C-90B4-4D68-8D77-ACEDEBF97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66A6C3B0-6FDC-4B35-B7CE-CC75F305A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0" y="-10952"/>
            <a:ext cx="5037413" cy="6881907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58016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358016 w 6132997"/>
              <a:gd name="connsiteY4" fmla="*/ 0 h 6881904"/>
              <a:gd name="connsiteX0" fmla="*/ 1916832 w 6132997"/>
              <a:gd name="connsiteY0" fmla="*/ 0 h 6892855"/>
              <a:gd name="connsiteX1" fmla="*/ 6132997 w 6132997"/>
              <a:gd name="connsiteY1" fmla="*/ 10951 h 6892855"/>
              <a:gd name="connsiteX2" fmla="*/ 6132997 w 6132997"/>
              <a:gd name="connsiteY2" fmla="*/ 6868949 h 6892855"/>
              <a:gd name="connsiteX3" fmla="*/ 0 w 6132997"/>
              <a:gd name="connsiteY3" fmla="*/ 6892855 h 6892855"/>
              <a:gd name="connsiteX4" fmla="*/ 1916832 w 6132997"/>
              <a:gd name="connsiteY4" fmla="*/ 0 h 6892855"/>
              <a:gd name="connsiteX0" fmla="*/ 2210210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210210 w 6426375"/>
              <a:gd name="connsiteY4" fmla="*/ 0 h 6881905"/>
              <a:gd name="connsiteX0" fmla="*/ 2755055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755055 w 6426375"/>
              <a:gd name="connsiteY4" fmla="*/ 0 h 68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6375" h="6881905">
                <a:moveTo>
                  <a:pt x="2755055" y="0"/>
                </a:moveTo>
                <a:lnTo>
                  <a:pt x="6426375" y="10951"/>
                </a:lnTo>
                <a:lnTo>
                  <a:pt x="6426375" y="6868949"/>
                </a:lnTo>
                <a:lnTo>
                  <a:pt x="0" y="6881905"/>
                </a:lnTo>
                <a:lnTo>
                  <a:pt x="275505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6F135C-352B-4218-8C4A-72DA56E2B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486400" y="0"/>
            <a:ext cx="6705600" cy="199853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358AD04-C5C5-4EED-9739-2CCED6989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68513" y="4035406"/>
            <a:ext cx="4723487" cy="28225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A09171-30F7-4DDD-8406-68606DFBE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34056" y="0"/>
            <a:ext cx="2036307" cy="687095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344539A-7387-4E63-B166-C0AAD500E06E}"/>
              </a:ext>
            </a:extLst>
          </p:cNvPr>
          <p:cNvSpPr txBox="1"/>
          <p:nvPr/>
        </p:nvSpPr>
        <p:spPr>
          <a:xfrm>
            <a:off x="4084028" y="184225"/>
            <a:ext cx="28047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Sviluppi futuri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2FEFFBD-290C-4DDF-8119-F6F741C8B56C}"/>
              </a:ext>
            </a:extLst>
          </p:cNvPr>
          <p:cNvSpPr txBox="1"/>
          <p:nvPr/>
        </p:nvSpPr>
        <p:spPr>
          <a:xfrm>
            <a:off x="1573490" y="1722429"/>
            <a:ext cx="8753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Implementazione dell’applicazione in una piattaforma web per consentire le aste in remoto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Richiesta di API al sito Fantacalcio.it per il caricamento automatico delle rose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5017505-79D0-412C-8CFB-F322064BA622}"/>
              </a:ext>
            </a:extLst>
          </p:cNvPr>
          <p:cNvSpPr txBox="1"/>
          <p:nvPr/>
        </p:nvSpPr>
        <p:spPr>
          <a:xfrm>
            <a:off x="1963024" y="4328719"/>
            <a:ext cx="759214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600" dirty="0">
                <a:latin typeface="Arial" panose="020B0604020202020204" pitchFamily="34" charset="0"/>
                <a:cs typeface="Arial" panose="020B0604020202020204" pitchFamily="34" charset="0"/>
              </a:rPr>
              <a:t>Per saperne di più visita la nostra pagina GitHub: </a:t>
            </a:r>
          </a:p>
          <a:p>
            <a:r>
              <a:rPr lang="it-IT" sz="2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https://github.com/rosariodp20/AstaFantacalcio.git</a:t>
            </a:r>
            <a:endParaRPr lang="it-IT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000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3851C1C-90B4-4D68-8D77-ACEDEBF97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66A6C3B0-6FDC-4B35-B7CE-CC75F305A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0" y="-10952"/>
            <a:ext cx="5037413" cy="6881907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58016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358016 w 6132997"/>
              <a:gd name="connsiteY4" fmla="*/ 0 h 6881904"/>
              <a:gd name="connsiteX0" fmla="*/ 1916832 w 6132997"/>
              <a:gd name="connsiteY0" fmla="*/ 0 h 6892855"/>
              <a:gd name="connsiteX1" fmla="*/ 6132997 w 6132997"/>
              <a:gd name="connsiteY1" fmla="*/ 10951 h 6892855"/>
              <a:gd name="connsiteX2" fmla="*/ 6132997 w 6132997"/>
              <a:gd name="connsiteY2" fmla="*/ 6868949 h 6892855"/>
              <a:gd name="connsiteX3" fmla="*/ 0 w 6132997"/>
              <a:gd name="connsiteY3" fmla="*/ 6892855 h 6892855"/>
              <a:gd name="connsiteX4" fmla="*/ 1916832 w 6132997"/>
              <a:gd name="connsiteY4" fmla="*/ 0 h 6892855"/>
              <a:gd name="connsiteX0" fmla="*/ 2210210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210210 w 6426375"/>
              <a:gd name="connsiteY4" fmla="*/ 0 h 6881905"/>
              <a:gd name="connsiteX0" fmla="*/ 2755055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755055 w 6426375"/>
              <a:gd name="connsiteY4" fmla="*/ 0 h 68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6375" h="6881905">
                <a:moveTo>
                  <a:pt x="2755055" y="0"/>
                </a:moveTo>
                <a:lnTo>
                  <a:pt x="6426375" y="10951"/>
                </a:lnTo>
                <a:lnTo>
                  <a:pt x="6426375" y="6868949"/>
                </a:lnTo>
                <a:lnTo>
                  <a:pt x="0" y="6881905"/>
                </a:lnTo>
                <a:lnTo>
                  <a:pt x="275505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6F135C-352B-4218-8C4A-72DA56E2B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486400" y="0"/>
            <a:ext cx="6705600" cy="199853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358AD04-C5C5-4EED-9739-2CCED6989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68513" y="4035406"/>
            <a:ext cx="4723487" cy="28225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A09171-30F7-4DDD-8406-68606DFBE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34056" y="0"/>
            <a:ext cx="2036307" cy="687095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0DCE031-2832-4FB7-8906-4D71D6FFA2C0}"/>
              </a:ext>
            </a:extLst>
          </p:cNvPr>
          <p:cNvSpPr txBox="1"/>
          <p:nvPr/>
        </p:nvSpPr>
        <p:spPr>
          <a:xfrm>
            <a:off x="3100387" y="3075057"/>
            <a:ext cx="5319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55383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3851C1C-90B4-4D68-8D77-ACEDEBF97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66A6C3B0-6FDC-4B35-B7CE-CC75F305A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0" y="-10952"/>
            <a:ext cx="5037413" cy="6881907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58016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358016 w 6132997"/>
              <a:gd name="connsiteY4" fmla="*/ 0 h 6881904"/>
              <a:gd name="connsiteX0" fmla="*/ 1916832 w 6132997"/>
              <a:gd name="connsiteY0" fmla="*/ 0 h 6892855"/>
              <a:gd name="connsiteX1" fmla="*/ 6132997 w 6132997"/>
              <a:gd name="connsiteY1" fmla="*/ 10951 h 6892855"/>
              <a:gd name="connsiteX2" fmla="*/ 6132997 w 6132997"/>
              <a:gd name="connsiteY2" fmla="*/ 6868949 h 6892855"/>
              <a:gd name="connsiteX3" fmla="*/ 0 w 6132997"/>
              <a:gd name="connsiteY3" fmla="*/ 6892855 h 6892855"/>
              <a:gd name="connsiteX4" fmla="*/ 1916832 w 6132997"/>
              <a:gd name="connsiteY4" fmla="*/ 0 h 6892855"/>
              <a:gd name="connsiteX0" fmla="*/ 2210210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210210 w 6426375"/>
              <a:gd name="connsiteY4" fmla="*/ 0 h 6881905"/>
              <a:gd name="connsiteX0" fmla="*/ 2755055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755055 w 6426375"/>
              <a:gd name="connsiteY4" fmla="*/ 0 h 68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6375" h="6881905">
                <a:moveTo>
                  <a:pt x="2755055" y="0"/>
                </a:moveTo>
                <a:lnTo>
                  <a:pt x="6426375" y="10951"/>
                </a:lnTo>
                <a:lnTo>
                  <a:pt x="6426375" y="6868949"/>
                </a:lnTo>
                <a:lnTo>
                  <a:pt x="0" y="6881905"/>
                </a:lnTo>
                <a:lnTo>
                  <a:pt x="275505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6F135C-352B-4218-8C4A-72DA56E2B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486400" y="0"/>
            <a:ext cx="6705600" cy="199853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358AD04-C5C5-4EED-9739-2CCED6989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68513" y="4035406"/>
            <a:ext cx="4723487" cy="28225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A09171-30F7-4DDD-8406-68606DFBE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34056" y="0"/>
            <a:ext cx="2036307" cy="687095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458F908-620B-488F-AB7A-BF969B4817CB}"/>
              </a:ext>
            </a:extLst>
          </p:cNvPr>
          <p:cNvSpPr txBox="1"/>
          <p:nvPr/>
        </p:nvSpPr>
        <p:spPr>
          <a:xfrm>
            <a:off x="4027765" y="1668646"/>
            <a:ext cx="2917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Statement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572F94C-F7E8-435F-9CD5-D0451CE568F1}"/>
              </a:ext>
            </a:extLst>
          </p:cNvPr>
          <p:cNvSpPr txBox="1"/>
          <p:nvPr/>
        </p:nvSpPr>
        <p:spPr>
          <a:xfrm>
            <a:off x="814649" y="2739973"/>
            <a:ext cx="989411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400" b="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applicazione in grado di aiutare gruppi di amici ad effettuare una più organizzata ed efficace asta </a:t>
            </a:r>
            <a:r>
              <a:rPr lang="it-IT" sz="3400" b="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Fantacalcistica</a:t>
            </a:r>
            <a:r>
              <a:rPr lang="it-IT" sz="3400" b="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385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3851C1C-90B4-4D68-8D77-ACEDEBF97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66A6C3B0-6FDC-4B35-B7CE-CC75F305A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0" y="-10952"/>
            <a:ext cx="5037413" cy="6881907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58016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358016 w 6132997"/>
              <a:gd name="connsiteY4" fmla="*/ 0 h 6881904"/>
              <a:gd name="connsiteX0" fmla="*/ 1916832 w 6132997"/>
              <a:gd name="connsiteY0" fmla="*/ 0 h 6892855"/>
              <a:gd name="connsiteX1" fmla="*/ 6132997 w 6132997"/>
              <a:gd name="connsiteY1" fmla="*/ 10951 h 6892855"/>
              <a:gd name="connsiteX2" fmla="*/ 6132997 w 6132997"/>
              <a:gd name="connsiteY2" fmla="*/ 6868949 h 6892855"/>
              <a:gd name="connsiteX3" fmla="*/ 0 w 6132997"/>
              <a:gd name="connsiteY3" fmla="*/ 6892855 h 6892855"/>
              <a:gd name="connsiteX4" fmla="*/ 1916832 w 6132997"/>
              <a:gd name="connsiteY4" fmla="*/ 0 h 6892855"/>
              <a:gd name="connsiteX0" fmla="*/ 2210210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210210 w 6426375"/>
              <a:gd name="connsiteY4" fmla="*/ 0 h 6881905"/>
              <a:gd name="connsiteX0" fmla="*/ 2755055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755055 w 6426375"/>
              <a:gd name="connsiteY4" fmla="*/ 0 h 68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6375" h="6881905">
                <a:moveTo>
                  <a:pt x="2755055" y="0"/>
                </a:moveTo>
                <a:lnTo>
                  <a:pt x="6426375" y="10951"/>
                </a:lnTo>
                <a:lnTo>
                  <a:pt x="6426375" y="6868949"/>
                </a:lnTo>
                <a:lnTo>
                  <a:pt x="0" y="6881905"/>
                </a:lnTo>
                <a:lnTo>
                  <a:pt x="275505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6F135C-352B-4218-8C4A-72DA56E2B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486400" y="0"/>
            <a:ext cx="6705600" cy="199853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358AD04-C5C5-4EED-9739-2CCED6989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68513" y="4035406"/>
            <a:ext cx="4723487" cy="28225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A09171-30F7-4DDD-8406-68606DFBE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34056" y="0"/>
            <a:ext cx="2036307" cy="687095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458F908-620B-488F-AB7A-BF969B4817CB}"/>
              </a:ext>
            </a:extLst>
          </p:cNvPr>
          <p:cNvSpPr txBox="1"/>
          <p:nvPr/>
        </p:nvSpPr>
        <p:spPr>
          <a:xfrm>
            <a:off x="1098687" y="1714311"/>
            <a:ext cx="999462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Ingredienti: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gruppo di persone (generalmente da 6 a 12)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di calciatori provenienti dalle diverse squadre di seria 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Budget iniziale di </a:t>
            </a:r>
            <a:r>
              <a:rPr lang="it-IT" sz="2400" b="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Fantamilioni</a:t>
            </a:r>
            <a:r>
              <a:rPr lang="it-IT" sz="2400" b="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 acquistare i calciatori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344539A-7387-4E63-B166-C0AAD500E06E}"/>
              </a:ext>
            </a:extLst>
          </p:cNvPr>
          <p:cNvSpPr txBox="1"/>
          <p:nvPr/>
        </p:nvSpPr>
        <p:spPr>
          <a:xfrm>
            <a:off x="3533095" y="377977"/>
            <a:ext cx="3906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Asta del Fantacalcio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F8C24A0-1FDE-4DF2-A934-AC92E21D1037}"/>
              </a:ext>
            </a:extLst>
          </p:cNvPr>
          <p:cNvSpPr txBox="1"/>
          <p:nvPr/>
        </p:nvSpPr>
        <p:spPr>
          <a:xfrm>
            <a:off x="976563" y="3851028"/>
            <a:ext cx="98749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Scopo:</a:t>
            </a:r>
          </a:p>
          <a:p>
            <a:r>
              <a:rPr lang="it-IT" sz="2400" b="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Ciascuna persona del gruppo dovrà creare una squadra composta da 3 portieri, 8 difensori, 8 centrocampisti e 6 attaccanti</a:t>
            </a:r>
          </a:p>
        </p:txBody>
      </p:sp>
    </p:spTree>
    <p:extLst>
      <p:ext uri="{BB962C8B-B14F-4D97-AF65-F5344CB8AC3E}">
        <p14:creationId xmlns:p14="http://schemas.microsoft.com/office/powerpoint/2010/main" val="3047374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3851C1C-90B4-4D68-8D77-ACEDEBF97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66A6C3B0-6FDC-4B35-B7CE-CC75F305A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0" y="-10952"/>
            <a:ext cx="5037413" cy="6881907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58016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358016 w 6132997"/>
              <a:gd name="connsiteY4" fmla="*/ 0 h 6881904"/>
              <a:gd name="connsiteX0" fmla="*/ 1916832 w 6132997"/>
              <a:gd name="connsiteY0" fmla="*/ 0 h 6892855"/>
              <a:gd name="connsiteX1" fmla="*/ 6132997 w 6132997"/>
              <a:gd name="connsiteY1" fmla="*/ 10951 h 6892855"/>
              <a:gd name="connsiteX2" fmla="*/ 6132997 w 6132997"/>
              <a:gd name="connsiteY2" fmla="*/ 6868949 h 6892855"/>
              <a:gd name="connsiteX3" fmla="*/ 0 w 6132997"/>
              <a:gd name="connsiteY3" fmla="*/ 6892855 h 6892855"/>
              <a:gd name="connsiteX4" fmla="*/ 1916832 w 6132997"/>
              <a:gd name="connsiteY4" fmla="*/ 0 h 6892855"/>
              <a:gd name="connsiteX0" fmla="*/ 2210210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210210 w 6426375"/>
              <a:gd name="connsiteY4" fmla="*/ 0 h 6881905"/>
              <a:gd name="connsiteX0" fmla="*/ 2755055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755055 w 6426375"/>
              <a:gd name="connsiteY4" fmla="*/ 0 h 68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6375" h="6881905">
                <a:moveTo>
                  <a:pt x="2755055" y="0"/>
                </a:moveTo>
                <a:lnTo>
                  <a:pt x="6426375" y="10951"/>
                </a:lnTo>
                <a:lnTo>
                  <a:pt x="6426375" y="6868949"/>
                </a:lnTo>
                <a:lnTo>
                  <a:pt x="0" y="6881905"/>
                </a:lnTo>
                <a:lnTo>
                  <a:pt x="275505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6F135C-352B-4218-8C4A-72DA56E2B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486400" y="0"/>
            <a:ext cx="6705600" cy="199853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358AD04-C5C5-4EED-9739-2CCED6989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68513" y="4035406"/>
            <a:ext cx="4723487" cy="28225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A09171-30F7-4DDD-8406-68606DFBE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34056" y="0"/>
            <a:ext cx="2036307" cy="687095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344539A-7387-4E63-B166-C0AAD500E06E}"/>
              </a:ext>
            </a:extLst>
          </p:cNvPr>
          <p:cNvSpPr txBox="1"/>
          <p:nvPr/>
        </p:nvSpPr>
        <p:spPr>
          <a:xfrm>
            <a:off x="3902368" y="260617"/>
            <a:ext cx="32470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 </a:t>
            </a:r>
            <a:r>
              <a:rPr lang="it-IT" sz="3000" b="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it-IT" sz="3000" b="1" dirty="0">
              <a:solidFill>
                <a:srgbClr val="66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3925603-CE7E-49DA-8F7E-43A54669C3CF}"/>
              </a:ext>
            </a:extLst>
          </p:cNvPr>
          <p:cNvSpPr txBox="1"/>
          <p:nvPr/>
        </p:nvSpPr>
        <p:spPr>
          <a:xfrm rot="16200000">
            <a:off x="816765" y="1914244"/>
            <a:ext cx="1665980" cy="369332"/>
          </a:xfrm>
          <a:prstGeom prst="rect">
            <a:avLst/>
          </a:prstGeom>
          <a:solidFill>
            <a:srgbClr val="92D050"/>
          </a:solidFill>
          <a:ln>
            <a:solidFill>
              <a:srgbClr val="6600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Gestore asta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C0037DB-EBF6-446D-9DDA-CCF0F8888079}"/>
              </a:ext>
            </a:extLst>
          </p:cNvPr>
          <p:cNvSpPr txBox="1"/>
          <p:nvPr/>
        </p:nvSpPr>
        <p:spPr>
          <a:xfrm rot="16200000">
            <a:off x="853484" y="5395935"/>
            <a:ext cx="1581229" cy="369332"/>
          </a:xfrm>
          <a:prstGeom prst="rect">
            <a:avLst/>
          </a:prstGeom>
          <a:solidFill>
            <a:srgbClr val="92D050"/>
          </a:solidFill>
          <a:ln>
            <a:solidFill>
              <a:srgbClr val="6600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Utenti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F6A397B-CAB5-43E1-A066-26B7453228E0}"/>
              </a:ext>
            </a:extLst>
          </p:cNvPr>
          <p:cNvSpPr txBox="1"/>
          <p:nvPr/>
        </p:nvSpPr>
        <p:spPr>
          <a:xfrm rot="16200000">
            <a:off x="720651" y="3676216"/>
            <a:ext cx="1858209" cy="369332"/>
          </a:xfrm>
          <a:prstGeom prst="rect">
            <a:avLst/>
          </a:prstGeom>
          <a:solidFill>
            <a:srgbClr val="92D050"/>
          </a:solidFill>
          <a:ln>
            <a:solidFill>
              <a:srgbClr val="6600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</a:p>
        </p:txBody>
      </p:sp>
      <p:sp>
        <p:nvSpPr>
          <p:cNvPr id="13" name="Connettore 12">
            <a:extLst>
              <a:ext uri="{FF2B5EF4-FFF2-40B4-BE49-F238E27FC236}">
                <a16:creationId xmlns:a16="http://schemas.microsoft.com/office/drawing/2014/main" id="{3A0A10E8-BC81-4CF7-A505-1ED42CCBA15E}"/>
              </a:ext>
            </a:extLst>
          </p:cNvPr>
          <p:cNvSpPr/>
          <p:nvPr/>
        </p:nvSpPr>
        <p:spPr>
          <a:xfrm>
            <a:off x="2095999" y="1828395"/>
            <a:ext cx="479007" cy="476907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67BB6EF-CC9E-40E5-958D-448AF9AA9B23}"/>
              </a:ext>
            </a:extLst>
          </p:cNvPr>
          <p:cNvCxnSpPr/>
          <p:nvPr/>
        </p:nvCxnSpPr>
        <p:spPr>
          <a:xfrm>
            <a:off x="2611403" y="2077208"/>
            <a:ext cx="552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A0D1F3F5-F02D-4028-859B-878A5591F782}"/>
              </a:ext>
            </a:extLst>
          </p:cNvPr>
          <p:cNvSpPr/>
          <p:nvPr/>
        </p:nvSpPr>
        <p:spPr>
          <a:xfrm>
            <a:off x="3164373" y="1622143"/>
            <a:ext cx="2361526" cy="9307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95D9CFC-B6DD-4716-AE86-8FA28ABEE8C0}"/>
              </a:ext>
            </a:extLst>
          </p:cNvPr>
          <p:cNvSpPr txBox="1"/>
          <p:nvPr/>
        </p:nvSpPr>
        <p:spPr>
          <a:xfrm>
            <a:off x="3234022" y="1668071"/>
            <a:ext cx="2275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Inserisce il numero dei partecipanti e il numero dei crediti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B27E2F23-BB16-4ADD-9C9D-0697BC60189A}"/>
              </a:ext>
            </a:extLst>
          </p:cNvPr>
          <p:cNvSpPr/>
          <p:nvPr/>
        </p:nvSpPr>
        <p:spPr>
          <a:xfrm>
            <a:off x="6925178" y="1616636"/>
            <a:ext cx="2361526" cy="9307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9A654C2-351B-4001-AFB5-92ED01D800D9}"/>
              </a:ext>
            </a:extLst>
          </p:cNvPr>
          <p:cNvSpPr txBox="1"/>
          <p:nvPr/>
        </p:nvSpPr>
        <p:spPr>
          <a:xfrm>
            <a:off x="7030080" y="1665192"/>
            <a:ext cx="2293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Inserisce il nome degli utenti e il nome delle squadre</a:t>
            </a:r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3A4DA11-45A4-4A89-A746-D0CA565F9BBA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8105941" y="2547371"/>
            <a:ext cx="0" cy="535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3E45E364-A41B-4B32-974C-FE6B977A3ABC}"/>
              </a:ext>
            </a:extLst>
          </p:cNvPr>
          <p:cNvCxnSpPr>
            <a:cxnSpLocks/>
          </p:cNvCxnSpPr>
          <p:nvPr/>
        </p:nvCxnSpPr>
        <p:spPr>
          <a:xfrm flipH="1">
            <a:off x="4192814" y="3090316"/>
            <a:ext cx="3913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EE289274-A509-41D1-BBCB-5F32484D3066}"/>
              </a:ext>
            </a:extLst>
          </p:cNvPr>
          <p:cNvCxnSpPr>
            <a:cxnSpLocks/>
          </p:cNvCxnSpPr>
          <p:nvPr/>
        </p:nvCxnSpPr>
        <p:spPr>
          <a:xfrm>
            <a:off x="4192814" y="3090316"/>
            <a:ext cx="0" cy="305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70F42DEF-01F9-4AF6-A54E-2F52FB1E6A40}"/>
              </a:ext>
            </a:extLst>
          </p:cNvPr>
          <p:cNvSpPr/>
          <p:nvPr/>
        </p:nvSpPr>
        <p:spPr>
          <a:xfrm>
            <a:off x="3023927" y="3395350"/>
            <a:ext cx="2361526" cy="9307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F30CA399-7ADD-45B6-BBC8-DE66D2DAC6B2}"/>
              </a:ext>
            </a:extLst>
          </p:cNvPr>
          <p:cNvSpPr txBox="1"/>
          <p:nvPr/>
        </p:nvSpPr>
        <p:spPr>
          <a:xfrm>
            <a:off x="3101731" y="3443275"/>
            <a:ext cx="2215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Legge da un file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la lista di calciatori e li propone per l’asta</a:t>
            </a:r>
          </a:p>
        </p:txBody>
      </p:sp>
      <p:sp>
        <p:nvSpPr>
          <p:cNvPr id="63" name="Rettangolo con angoli arrotondati 62">
            <a:extLst>
              <a:ext uri="{FF2B5EF4-FFF2-40B4-BE49-F238E27FC236}">
                <a16:creationId xmlns:a16="http://schemas.microsoft.com/office/drawing/2014/main" id="{F296A48A-F87A-4740-B985-2B75AD941B18}"/>
              </a:ext>
            </a:extLst>
          </p:cNvPr>
          <p:cNvSpPr/>
          <p:nvPr/>
        </p:nvSpPr>
        <p:spPr>
          <a:xfrm>
            <a:off x="4712253" y="5139429"/>
            <a:ext cx="2361526" cy="9307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95FECD52-6561-4308-8275-AAE4C910061A}"/>
              </a:ext>
            </a:extLst>
          </p:cNvPr>
          <p:cNvSpPr txBox="1"/>
          <p:nvPr/>
        </p:nvSpPr>
        <p:spPr>
          <a:xfrm>
            <a:off x="4795672" y="5183946"/>
            <a:ext cx="2221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Partecipano all’asta fino al completamento delle diverse rose</a:t>
            </a:r>
          </a:p>
        </p:txBody>
      </p: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91A1FD07-4DF7-43C5-AE55-37263BDA2FC0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4204690" y="4326085"/>
            <a:ext cx="0" cy="1253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D373BD47-0895-42A2-A6F9-9FE9BD46642A}"/>
              </a:ext>
            </a:extLst>
          </p:cNvPr>
          <p:cNvCxnSpPr>
            <a:cxnSpLocks/>
          </p:cNvCxnSpPr>
          <p:nvPr/>
        </p:nvCxnSpPr>
        <p:spPr>
          <a:xfrm>
            <a:off x="4192814" y="5579288"/>
            <a:ext cx="539799" cy="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83AF97BD-4A5D-42FB-8D51-0A1BAC861252}"/>
              </a:ext>
            </a:extLst>
          </p:cNvPr>
          <p:cNvCxnSpPr>
            <a:cxnSpLocks/>
            <a:stCxn id="64" idx="3"/>
            <a:endCxn id="64" idx="3"/>
          </p:cNvCxnSpPr>
          <p:nvPr/>
        </p:nvCxnSpPr>
        <p:spPr>
          <a:xfrm>
            <a:off x="7017239" y="559944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8633EE88-CA86-4646-91B7-851571C39455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7073779" y="5604797"/>
            <a:ext cx="469562" cy="7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ttangolo con angoli arrotondati 75">
            <a:extLst>
              <a:ext uri="{FF2B5EF4-FFF2-40B4-BE49-F238E27FC236}">
                <a16:creationId xmlns:a16="http://schemas.microsoft.com/office/drawing/2014/main" id="{9D08BD9F-2724-4F21-AF45-1B2578E2C9EE}"/>
              </a:ext>
            </a:extLst>
          </p:cNvPr>
          <p:cNvSpPr/>
          <p:nvPr/>
        </p:nvSpPr>
        <p:spPr>
          <a:xfrm>
            <a:off x="6408473" y="3441873"/>
            <a:ext cx="2361526" cy="9307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F966743F-73DB-4F5A-B22E-1AA8D5B6B5EA}"/>
              </a:ext>
            </a:extLst>
          </p:cNvPr>
          <p:cNvCxnSpPr>
            <a:cxnSpLocks/>
          </p:cNvCxnSpPr>
          <p:nvPr/>
        </p:nvCxnSpPr>
        <p:spPr>
          <a:xfrm flipH="1" flipV="1">
            <a:off x="7526579" y="4361354"/>
            <a:ext cx="16762" cy="124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32B0ECD7-9CC7-41D7-A778-6918C41995A5}"/>
              </a:ext>
            </a:extLst>
          </p:cNvPr>
          <p:cNvSpPr txBox="1"/>
          <p:nvPr/>
        </p:nvSpPr>
        <p:spPr>
          <a:xfrm>
            <a:off x="6485661" y="3485591"/>
            <a:ext cx="2259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Restituisce in output un file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con la lista di tutte le squadre</a:t>
            </a:r>
          </a:p>
        </p:txBody>
      </p: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A5755925-7C7C-4751-A0D3-E67D18E15577}"/>
              </a:ext>
            </a:extLst>
          </p:cNvPr>
          <p:cNvCxnSpPr>
            <a:cxnSpLocks/>
            <a:stCxn id="16" idx="3"/>
            <a:endCxn id="35" idx="1"/>
          </p:cNvCxnSpPr>
          <p:nvPr/>
        </p:nvCxnSpPr>
        <p:spPr>
          <a:xfrm flipV="1">
            <a:off x="5525899" y="2082004"/>
            <a:ext cx="1399279" cy="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F536D027-21B4-42A6-9002-4AFAE93D6558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8769999" y="3907241"/>
            <a:ext cx="554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Connettore 93">
            <a:extLst>
              <a:ext uri="{FF2B5EF4-FFF2-40B4-BE49-F238E27FC236}">
                <a16:creationId xmlns:a16="http://schemas.microsoft.com/office/drawing/2014/main" id="{FDBA88DC-A7A5-43B9-B70E-F68327964C7A}"/>
              </a:ext>
            </a:extLst>
          </p:cNvPr>
          <p:cNvSpPr/>
          <p:nvPr/>
        </p:nvSpPr>
        <p:spPr>
          <a:xfrm>
            <a:off x="9325860" y="3664518"/>
            <a:ext cx="479007" cy="476907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ettangolo 94">
            <a:extLst>
              <a:ext uri="{FF2B5EF4-FFF2-40B4-BE49-F238E27FC236}">
                <a16:creationId xmlns:a16="http://schemas.microsoft.com/office/drawing/2014/main" id="{C71EF1A9-2561-427D-9431-E06A16521E5A}"/>
              </a:ext>
            </a:extLst>
          </p:cNvPr>
          <p:cNvSpPr/>
          <p:nvPr/>
        </p:nvSpPr>
        <p:spPr>
          <a:xfrm>
            <a:off x="1470760" y="1278712"/>
            <a:ext cx="8791090" cy="5111977"/>
          </a:xfrm>
          <a:prstGeom prst="rect">
            <a:avLst/>
          </a:prstGeom>
          <a:noFill/>
          <a:ln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15FB79FD-5B93-4D2B-BC15-B6198A4EB17D}"/>
              </a:ext>
            </a:extLst>
          </p:cNvPr>
          <p:cNvCxnSpPr>
            <a:stCxn id="9" idx="1"/>
          </p:cNvCxnSpPr>
          <p:nvPr/>
        </p:nvCxnSpPr>
        <p:spPr>
          <a:xfrm>
            <a:off x="1649756" y="4789987"/>
            <a:ext cx="8606423" cy="0"/>
          </a:xfrm>
          <a:prstGeom prst="line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Connettore diritto 102">
            <a:extLst>
              <a:ext uri="{FF2B5EF4-FFF2-40B4-BE49-F238E27FC236}">
                <a16:creationId xmlns:a16="http://schemas.microsoft.com/office/drawing/2014/main" id="{E363E21F-50F6-4E2F-A27C-020CD5CFBEED}"/>
              </a:ext>
            </a:extLst>
          </p:cNvPr>
          <p:cNvCxnSpPr>
            <a:stCxn id="9" idx="3"/>
          </p:cNvCxnSpPr>
          <p:nvPr/>
        </p:nvCxnSpPr>
        <p:spPr>
          <a:xfrm flipV="1">
            <a:off x="1649755" y="2931777"/>
            <a:ext cx="8606424" cy="1"/>
          </a:xfrm>
          <a:prstGeom prst="line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43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3851C1C-90B4-4D68-8D77-ACEDEBF97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66A6C3B0-6FDC-4B35-B7CE-CC75F305A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0" y="-10952"/>
            <a:ext cx="5037413" cy="6881907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58016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358016 w 6132997"/>
              <a:gd name="connsiteY4" fmla="*/ 0 h 6881904"/>
              <a:gd name="connsiteX0" fmla="*/ 1916832 w 6132997"/>
              <a:gd name="connsiteY0" fmla="*/ 0 h 6892855"/>
              <a:gd name="connsiteX1" fmla="*/ 6132997 w 6132997"/>
              <a:gd name="connsiteY1" fmla="*/ 10951 h 6892855"/>
              <a:gd name="connsiteX2" fmla="*/ 6132997 w 6132997"/>
              <a:gd name="connsiteY2" fmla="*/ 6868949 h 6892855"/>
              <a:gd name="connsiteX3" fmla="*/ 0 w 6132997"/>
              <a:gd name="connsiteY3" fmla="*/ 6892855 h 6892855"/>
              <a:gd name="connsiteX4" fmla="*/ 1916832 w 6132997"/>
              <a:gd name="connsiteY4" fmla="*/ 0 h 6892855"/>
              <a:gd name="connsiteX0" fmla="*/ 2210210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210210 w 6426375"/>
              <a:gd name="connsiteY4" fmla="*/ 0 h 6881905"/>
              <a:gd name="connsiteX0" fmla="*/ 2755055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755055 w 6426375"/>
              <a:gd name="connsiteY4" fmla="*/ 0 h 68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6375" h="6881905">
                <a:moveTo>
                  <a:pt x="2755055" y="0"/>
                </a:moveTo>
                <a:lnTo>
                  <a:pt x="6426375" y="10951"/>
                </a:lnTo>
                <a:lnTo>
                  <a:pt x="6426375" y="6868949"/>
                </a:lnTo>
                <a:lnTo>
                  <a:pt x="0" y="6881905"/>
                </a:lnTo>
                <a:lnTo>
                  <a:pt x="275505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6F135C-352B-4218-8C4A-72DA56E2B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486400" y="0"/>
            <a:ext cx="6705600" cy="199853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358AD04-C5C5-4EED-9739-2CCED6989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68513" y="4035406"/>
            <a:ext cx="4723487" cy="28225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A09171-30F7-4DDD-8406-68606DFBE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34056" y="0"/>
            <a:ext cx="2036307" cy="687095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344539A-7387-4E63-B166-C0AAD500E06E}"/>
              </a:ext>
            </a:extLst>
          </p:cNvPr>
          <p:cNvSpPr txBox="1"/>
          <p:nvPr/>
        </p:nvSpPr>
        <p:spPr>
          <a:xfrm>
            <a:off x="3902368" y="260617"/>
            <a:ext cx="32470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 </a:t>
            </a:r>
            <a:r>
              <a:rPr lang="it-IT" sz="3000" b="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it-IT" sz="3000" b="1" dirty="0">
              <a:solidFill>
                <a:srgbClr val="66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3925603-CE7E-49DA-8F7E-43A54669C3CF}"/>
              </a:ext>
            </a:extLst>
          </p:cNvPr>
          <p:cNvSpPr txBox="1"/>
          <p:nvPr/>
        </p:nvSpPr>
        <p:spPr>
          <a:xfrm rot="16200000">
            <a:off x="816765" y="1914244"/>
            <a:ext cx="1665980" cy="369332"/>
          </a:xfrm>
          <a:prstGeom prst="rect">
            <a:avLst/>
          </a:prstGeom>
          <a:solidFill>
            <a:srgbClr val="92D050"/>
          </a:solidFill>
          <a:ln>
            <a:solidFill>
              <a:srgbClr val="6600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Gestore asta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C0037DB-EBF6-446D-9DDA-CCF0F8888079}"/>
              </a:ext>
            </a:extLst>
          </p:cNvPr>
          <p:cNvSpPr txBox="1"/>
          <p:nvPr/>
        </p:nvSpPr>
        <p:spPr>
          <a:xfrm rot="16200000">
            <a:off x="853484" y="5395935"/>
            <a:ext cx="1581229" cy="369332"/>
          </a:xfrm>
          <a:prstGeom prst="rect">
            <a:avLst/>
          </a:prstGeom>
          <a:solidFill>
            <a:srgbClr val="92D050"/>
          </a:solidFill>
          <a:ln>
            <a:solidFill>
              <a:srgbClr val="6600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Utenti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F6A397B-CAB5-43E1-A066-26B7453228E0}"/>
              </a:ext>
            </a:extLst>
          </p:cNvPr>
          <p:cNvSpPr txBox="1"/>
          <p:nvPr/>
        </p:nvSpPr>
        <p:spPr>
          <a:xfrm rot="16200000">
            <a:off x="720651" y="3676216"/>
            <a:ext cx="1858209" cy="369332"/>
          </a:xfrm>
          <a:prstGeom prst="rect">
            <a:avLst/>
          </a:prstGeom>
          <a:solidFill>
            <a:srgbClr val="92D050"/>
          </a:solidFill>
          <a:ln>
            <a:solidFill>
              <a:srgbClr val="6600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</a:p>
        </p:txBody>
      </p:sp>
      <p:sp>
        <p:nvSpPr>
          <p:cNvPr id="13" name="Connettore 12">
            <a:extLst>
              <a:ext uri="{FF2B5EF4-FFF2-40B4-BE49-F238E27FC236}">
                <a16:creationId xmlns:a16="http://schemas.microsoft.com/office/drawing/2014/main" id="{3A0A10E8-BC81-4CF7-A505-1ED42CCBA15E}"/>
              </a:ext>
            </a:extLst>
          </p:cNvPr>
          <p:cNvSpPr/>
          <p:nvPr/>
        </p:nvSpPr>
        <p:spPr>
          <a:xfrm>
            <a:off x="2095999" y="1828395"/>
            <a:ext cx="479007" cy="476907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67BB6EF-CC9E-40E5-958D-448AF9AA9B23}"/>
              </a:ext>
            </a:extLst>
          </p:cNvPr>
          <p:cNvCxnSpPr/>
          <p:nvPr/>
        </p:nvCxnSpPr>
        <p:spPr>
          <a:xfrm>
            <a:off x="2611403" y="2077208"/>
            <a:ext cx="552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A0D1F3F5-F02D-4028-859B-878A5591F782}"/>
              </a:ext>
            </a:extLst>
          </p:cNvPr>
          <p:cNvSpPr/>
          <p:nvPr/>
        </p:nvSpPr>
        <p:spPr>
          <a:xfrm>
            <a:off x="3164373" y="1622143"/>
            <a:ext cx="2361526" cy="9307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95D9CFC-B6DD-4716-AE86-8FA28ABEE8C0}"/>
              </a:ext>
            </a:extLst>
          </p:cNvPr>
          <p:cNvSpPr txBox="1"/>
          <p:nvPr/>
        </p:nvSpPr>
        <p:spPr>
          <a:xfrm>
            <a:off x="3234022" y="1668071"/>
            <a:ext cx="2275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Inserisce il numero dei partecipanti e il numero dei crediti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B27E2F23-BB16-4ADD-9C9D-0697BC60189A}"/>
              </a:ext>
            </a:extLst>
          </p:cNvPr>
          <p:cNvSpPr/>
          <p:nvPr/>
        </p:nvSpPr>
        <p:spPr>
          <a:xfrm>
            <a:off x="6925178" y="1616636"/>
            <a:ext cx="2361526" cy="9307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9A654C2-351B-4001-AFB5-92ED01D800D9}"/>
              </a:ext>
            </a:extLst>
          </p:cNvPr>
          <p:cNvSpPr txBox="1"/>
          <p:nvPr/>
        </p:nvSpPr>
        <p:spPr>
          <a:xfrm>
            <a:off x="7030080" y="1665192"/>
            <a:ext cx="2293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Inserisce il nome delle squadre e il nome dei giocatori</a:t>
            </a:r>
          </a:p>
        </p:txBody>
      </p: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83AF97BD-4A5D-42FB-8D51-0A1BAC861252}"/>
              </a:ext>
            </a:extLst>
          </p:cNvPr>
          <p:cNvCxnSpPr>
            <a:cxnSpLocks/>
          </p:cNvCxnSpPr>
          <p:nvPr/>
        </p:nvCxnSpPr>
        <p:spPr>
          <a:xfrm>
            <a:off x="7017239" y="559944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A5755925-7C7C-4751-A0D3-E67D18E15577}"/>
              </a:ext>
            </a:extLst>
          </p:cNvPr>
          <p:cNvCxnSpPr>
            <a:cxnSpLocks/>
            <a:stCxn id="16" idx="3"/>
            <a:endCxn id="35" idx="1"/>
          </p:cNvCxnSpPr>
          <p:nvPr/>
        </p:nvCxnSpPr>
        <p:spPr>
          <a:xfrm flipV="1">
            <a:off x="5525899" y="2082004"/>
            <a:ext cx="1399279" cy="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ettangolo 94">
            <a:extLst>
              <a:ext uri="{FF2B5EF4-FFF2-40B4-BE49-F238E27FC236}">
                <a16:creationId xmlns:a16="http://schemas.microsoft.com/office/drawing/2014/main" id="{C71EF1A9-2561-427D-9431-E06A16521E5A}"/>
              </a:ext>
            </a:extLst>
          </p:cNvPr>
          <p:cNvSpPr/>
          <p:nvPr/>
        </p:nvSpPr>
        <p:spPr>
          <a:xfrm>
            <a:off x="1470760" y="1278712"/>
            <a:ext cx="8791090" cy="5111977"/>
          </a:xfrm>
          <a:prstGeom prst="rect">
            <a:avLst/>
          </a:prstGeom>
          <a:noFill/>
          <a:ln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4" name="Immagine 43">
            <a:extLst>
              <a:ext uri="{FF2B5EF4-FFF2-40B4-BE49-F238E27FC236}">
                <a16:creationId xmlns:a16="http://schemas.microsoft.com/office/drawing/2014/main" id="{FFF417C9-4901-4F05-93D0-754A7A0058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0"/>
          <a:stretch/>
        </p:blipFill>
        <p:spPr>
          <a:xfrm>
            <a:off x="3176263" y="3466284"/>
            <a:ext cx="2338543" cy="2064439"/>
          </a:xfrm>
          <a:prstGeom prst="rect">
            <a:avLst/>
          </a:prstGeom>
        </p:spPr>
      </p:pic>
      <p:pic>
        <p:nvPicPr>
          <p:cNvPr id="48" name="Immagine 47">
            <a:extLst>
              <a:ext uri="{FF2B5EF4-FFF2-40B4-BE49-F238E27FC236}">
                <a16:creationId xmlns:a16="http://schemas.microsoft.com/office/drawing/2014/main" id="{433FD78B-90D1-4C68-B422-9B92578A3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081" y="3343251"/>
            <a:ext cx="2138393" cy="19718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B4D0214D-785D-4695-AC53-5CF780E8DD0E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4345136" y="2552878"/>
            <a:ext cx="0" cy="83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Immagine 17">
            <a:extLst>
              <a:ext uri="{FF2B5EF4-FFF2-40B4-BE49-F238E27FC236}">
                <a16:creationId xmlns:a16="http://schemas.microsoft.com/office/drawing/2014/main" id="{F13BDC12-DFF9-41D9-9DEB-24F66D8F03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57" y="3930745"/>
            <a:ext cx="2144008" cy="20222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EE52B00B-9EF1-4A2B-869C-D75FAF8113B9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8105941" y="2547371"/>
            <a:ext cx="0" cy="648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82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3851C1C-90B4-4D68-8D77-ACEDEBF97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66A6C3B0-6FDC-4B35-B7CE-CC75F305A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0" y="-10952"/>
            <a:ext cx="5037413" cy="6881907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58016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358016 w 6132997"/>
              <a:gd name="connsiteY4" fmla="*/ 0 h 6881904"/>
              <a:gd name="connsiteX0" fmla="*/ 1916832 w 6132997"/>
              <a:gd name="connsiteY0" fmla="*/ 0 h 6892855"/>
              <a:gd name="connsiteX1" fmla="*/ 6132997 w 6132997"/>
              <a:gd name="connsiteY1" fmla="*/ 10951 h 6892855"/>
              <a:gd name="connsiteX2" fmla="*/ 6132997 w 6132997"/>
              <a:gd name="connsiteY2" fmla="*/ 6868949 h 6892855"/>
              <a:gd name="connsiteX3" fmla="*/ 0 w 6132997"/>
              <a:gd name="connsiteY3" fmla="*/ 6892855 h 6892855"/>
              <a:gd name="connsiteX4" fmla="*/ 1916832 w 6132997"/>
              <a:gd name="connsiteY4" fmla="*/ 0 h 6892855"/>
              <a:gd name="connsiteX0" fmla="*/ 2210210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210210 w 6426375"/>
              <a:gd name="connsiteY4" fmla="*/ 0 h 6881905"/>
              <a:gd name="connsiteX0" fmla="*/ 2755055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755055 w 6426375"/>
              <a:gd name="connsiteY4" fmla="*/ 0 h 68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6375" h="6881905">
                <a:moveTo>
                  <a:pt x="2755055" y="0"/>
                </a:moveTo>
                <a:lnTo>
                  <a:pt x="6426375" y="10951"/>
                </a:lnTo>
                <a:lnTo>
                  <a:pt x="6426375" y="6868949"/>
                </a:lnTo>
                <a:lnTo>
                  <a:pt x="0" y="6881905"/>
                </a:lnTo>
                <a:lnTo>
                  <a:pt x="275505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6F135C-352B-4218-8C4A-72DA56E2B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486400" y="0"/>
            <a:ext cx="6705600" cy="199853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358AD04-C5C5-4EED-9739-2CCED6989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68513" y="4035406"/>
            <a:ext cx="4723487" cy="28225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A09171-30F7-4DDD-8406-68606DFBE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34056" y="0"/>
            <a:ext cx="2036307" cy="687095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344539A-7387-4E63-B166-C0AAD500E06E}"/>
              </a:ext>
            </a:extLst>
          </p:cNvPr>
          <p:cNvSpPr txBox="1"/>
          <p:nvPr/>
        </p:nvSpPr>
        <p:spPr>
          <a:xfrm>
            <a:off x="3236937" y="174422"/>
            <a:ext cx="57115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di gestione dell’asta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D360ED3-D3F8-4252-ADFF-B462E2A8AD86}"/>
              </a:ext>
            </a:extLst>
          </p:cNvPr>
          <p:cNvSpPr txBox="1"/>
          <p:nvPr/>
        </p:nvSpPr>
        <p:spPr>
          <a:xfrm>
            <a:off x="811750" y="5606533"/>
            <a:ext cx="234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Funzioni principali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F41AF21-F4F0-4F29-97B0-C661492F8D00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3445330" y="5791200"/>
            <a:ext cx="1094802" cy="9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3D0748A0-6B91-4027-B8C5-6201609883DB}"/>
              </a:ext>
            </a:extLst>
          </p:cNvPr>
          <p:cNvSpPr/>
          <p:nvPr/>
        </p:nvSpPr>
        <p:spPr>
          <a:xfrm>
            <a:off x="526357" y="5452757"/>
            <a:ext cx="2918973" cy="676886"/>
          </a:xfrm>
          <a:prstGeom prst="roundRect">
            <a:avLst/>
          </a:prstGeom>
          <a:noFill/>
          <a:ln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33D4DE1D-6422-4752-80BA-27BB8E56945E}"/>
              </a:ext>
            </a:extLst>
          </p:cNvPr>
          <p:cNvSpPr/>
          <p:nvPr/>
        </p:nvSpPr>
        <p:spPr>
          <a:xfrm>
            <a:off x="4540132" y="5272334"/>
            <a:ext cx="6241421" cy="1057167"/>
          </a:xfrm>
          <a:prstGeom prst="roundRect">
            <a:avLst/>
          </a:prstGeom>
          <a:noFill/>
          <a:ln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EBBB20F1-E3F8-410F-9076-82CAAC497415}"/>
              </a:ext>
            </a:extLst>
          </p:cNvPr>
          <p:cNvSpPr txBox="1"/>
          <p:nvPr/>
        </p:nvSpPr>
        <p:spPr>
          <a:xfrm>
            <a:off x="4612927" y="5446703"/>
            <a:ext cx="6343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Bottoni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 Inizia Asta, Guarda Rosa, Prossimo Giocatore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Rilancio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 tasti della tastiera assegnati a ciascun utente</a:t>
            </a:r>
          </a:p>
        </p:txBody>
      </p:sp>
      <p:pic>
        <p:nvPicPr>
          <p:cNvPr id="48" name="Immagine 47">
            <a:extLst>
              <a:ext uri="{FF2B5EF4-FFF2-40B4-BE49-F238E27FC236}">
                <a16:creationId xmlns:a16="http://schemas.microsoft.com/office/drawing/2014/main" id="{8F9C3C98-75FA-49F6-91E0-8B7C53C44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97" y="927212"/>
            <a:ext cx="9881852" cy="39487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82401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3851C1C-90B4-4D68-8D77-ACEDEBF97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66A6C3B0-6FDC-4B35-B7CE-CC75F305A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0" y="-10952"/>
            <a:ext cx="5037413" cy="6881907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58016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358016 w 6132997"/>
              <a:gd name="connsiteY4" fmla="*/ 0 h 6881904"/>
              <a:gd name="connsiteX0" fmla="*/ 1916832 w 6132997"/>
              <a:gd name="connsiteY0" fmla="*/ 0 h 6892855"/>
              <a:gd name="connsiteX1" fmla="*/ 6132997 w 6132997"/>
              <a:gd name="connsiteY1" fmla="*/ 10951 h 6892855"/>
              <a:gd name="connsiteX2" fmla="*/ 6132997 w 6132997"/>
              <a:gd name="connsiteY2" fmla="*/ 6868949 h 6892855"/>
              <a:gd name="connsiteX3" fmla="*/ 0 w 6132997"/>
              <a:gd name="connsiteY3" fmla="*/ 6892855 h 6892855"/>
              <a:gd name="connsiteX4" fmla="*/ 1916832 w 6132997"/>
              <a:gd name="connsiteY4" fmla="*/ 0 h 6892855"/>
              <a:gd name="connsiteX0" fmla="*/ 2210210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210210 w 6426375"/>
              <a:gd name="connsiteY4" fmla="*/ 0 h 6881905"/>
              <a:gd name="connsiteX0" fmla="*/ 2755055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755055 w 6426375"/>
              <a:gd name="connsiteY4" fmla="*/ 0 h 68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6375" h="6881905">
                <a:moveTo>
                  <a:pt x="2755055" y="0"/>
                </a:moveTo>
                <a:lnTo>
                  <a:pt x="6426375" y="10951"/>
                </a:lnTo>
                <a:lnTo>
                  <a:pt x="6426375" y="6868949"/>
                </a:lnTo>
                <a:lnTo>
                  <a:pt x="0" y="6881905"/>
                </a:lnTo>
                <a:lnTo>
                  <a:pt x="275505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6F135C-352B-4218-8C4A-72DA56E2B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486400" y="0"/>
            <a:ext cx="6705600" cy="199853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358AD04-C5C5-4EED-9739-2CCED6989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68513" y="4035406"/>
            <a:ext cx="4723487" cy="28225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A09171-30F7-4DDD-8406-68606DFBE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34056" y="0"/>
            <a:ext cx="2036307" cy="687095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344539A-7387-4E63-B166-C0AAD500E06E}"/>
              </a:ext>
            </a:extLst>
          </p:cNvPr>
          <p:cNvSpPr txBox="1"/>
          <p:nvPr/>
        </p:nvSpPr>
        <p:spPr>
          <a:xfrm>
            <a:off x="3236937" y="174422"/>
            <a:ext cx="57115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di gestione dell’asta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D360ED3-D3F8-4252-ADFF-B462E2A8AD86}"/>
              </a:ext>
            </a:extLst>
          </p:cNvPr>
          <p:cNvSpPr txBox="1"/>
          <p:nvPr/>
        </p:nvSpPr>
        <p:spPr>
          <a:xfrm>
            <a:off x="811750" y="5606533"/>
            <a:ext cx="234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Funzioni principali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F41AF21-F4F0-4F29-97B0-C661492F8D00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3445330" y="5791200"/>
            <a:ext cx="1094802" cy="9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3D0748A0-6B91-4027-B8C5-6201609883DB}"/>
              </a:ext>
            </a:extLst>
          </p:cNvPr>
          <p:cNvSpPr/>
          <p:nvPr/>
        </p:nvSpPr>
        <p:spPr>
          <a:xfrm>
            <a:off x="526357" y="5452757"/>
            <a:ext cx="2918973" cy="676886"/>
          </a:xfrm>
          <a:prstGeom prst="roundRect">
            <a:avLst/>
          </a:prstGeom>
          <a:noFill/>
          <a:ln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33D4DE1D-6422-4752-80BA-27BB8E56945E}"/>
              </a:ext>
            </a:extLst>
          </p:cNvPr>
          <p:cNvSpPr/>
          <p:nvPr/>
        </p:nvSpPr>
        <p:spPr>
          <a:xfrm>
            <a:off x="4540132" y="5272334"/>
            <a:ext cx="6241421" cy="1057167"/>
          </a:xfrm>
          <a:prstGeom prst="roundRect">
            <a:avLst/>
          </a:prstGeom>
          <a:noFill/>
          <a:ln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EBBB20F1-E3F8-410F-9076-82CAAC497415}"/>
              </a:ext>
            </a:extLst>
          </p:cNvPr>
          <p:cNvSpPr txBox="1"/>
          <p:nvPr/>
        </p:nvSpPr>
        <p:spPr>
          <a:xfrm>
            <a:off x="4612927" y="5446703"/>
            <a:ext cx="6343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Bottoni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 Inizia Asta, Guarda Rosa, Prossimo Giocatore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Rilancio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 tasti della tastiera assegnati a ciascun utente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FD561B8-A17D-4303-83D4-568F01DEB1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44" b="25694"/>
          <a:stretch/>
        </p:blipFill>
        <p:spPr>
          <a:xfrm>
            <a:off x="523265" y="1080988"/>
            <a:ext cx="6479691" cy="34085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5E6F921-8D2D-4B04-96B2-07BF8B77D290}"/>
              </a:ext>
            </a:extLst>
          </p:cNvPr>
          <p:cNvCxnSpPr>
            <a:cxnSpLocks/>
          </p:cNvCxnSpPr>
          <p:nvPr/>
        </p:nvCxnSpPr>
        <p:spPr>
          <a:xfrm>
            <a:off x="4215033" y="2785286"/>
            <a:ext cx="3569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magine 11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6E156E7-2F28-4A97-A762-6198B8E39E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892" b="29947"/>
          <a:stretch/>
        </p:blipFill>
        <p:spPr>
          <a:xfrm>
            <a:off x="7857268" y="1035660"/>
            <a:ext cx="3553616" cy="34869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2603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3851C1C-90B4-4D68-8D77-ACEDEBF97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66A6C3B0-6FDC-4B35-B7CE-CC75F305A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0" y="-10952"/>
            <a:ext cx="5037413" cy="6881907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58016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358016 w 6132997"/>
              <a:gd name="connsiteY4" fmla="*/ 0 h 6881904"/>
              <a:gd name="connsiteX0" fmla="*/ 1916832 w 6132997"/>
              <a:gd name="connsiteY0" fmla="*/ 0 h 6892855"/>
              <a:gd name="connsiteX1" fmla="*/ 6132997 w 6132997"/>
              <a:gd name="connsiteY1" fmla="*/ 10951 h 6892855"/>
              <a:gd name="connsiteX2" fmla="*/ 6132997 w 6132997"/>
              <a:gd name="connsiteY2" fmla="*/ 6868949 h 6892855"/>
              <a:gd name="connsiteX3" fmla="*/ 0 w 6132997"/>
              <a:gd name="connsiteY3" fmla="*/ 6892855 h 6892855"/>
              <a:gd name="connsiteX4" fmla="*/ 1916832 w 6132997"/>
              <a:gd name="connsiteY4" fmla="*/ 0 h 6892855"/>
              <a:gd name="connsiteX0" fmla="*/ 2210210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210210 w 6426375"/>
              <a:gd name="connsiteY4" fmla="*/ 0 h 6881905"/>
              <a:gd name="connsiteX0" fmla="*/ 2755055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755055 w 6426375"/>
              <a:gd name="connsiteY4" fmla="*/ 0 h 68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6375" h="6881905">
                <a:moveTo>
                  <a:pt x="2755055" y="0"/>
                </a:moveTo>
                <a:lnTo>
                  <a:pt x="6426375" y="10951"/>
                </a:lnTo>
                <a:lnTo>
                  <a:pt x="6426375" y="6868949"/>
                </a:lnTo>
                <a:lnTo>
                  <a:pt x="0" y="6881905"/>
                </a:lnTo>
                <a:lnTo>
                  <a:pt x="275505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6F135C-352B-4218-8C4A-72DA56E2B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486400" y="0"/>
            <a:ext cx="6705600" cy="199853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358AD04-C5C5-4EED-9739-2CCED6989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68513" y="4035406"/>
            <a:ext cx="4723487" cy="28225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A09171-30F7-4DDD-8406-68606DFBE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34056" y="0"/>
            <a:ext cx="2036307" cy="687095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344539A-7387-4E63-B166-C0AAD500E06E}"/>
              </a:ext>
            </a:extLst>
          </p:cNvPr>
          <p:cNvSpPr txBox="1"/>
          <p:nvPr/>
        </p:nvSpPr>
        <p:spPr>
          <a:xfrm>
            <a:off x="3648604" y="184225"/>
            <a:ext cx="36755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it-IT" sz="3000" b="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  <a:r>
              <a:rPr lang="it-IT" sz="3000" b="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output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A3468F9-7166-4242-B568-A620442741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0" t="162" r="179" b="1582"/>
          <a:stretch/>
        </p:blipFill>
        <p:spPr>
          <a:xfrm>
            <a:off x="628103" y="851732"/>
            <a:ext cx="10024845" cy="578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85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3851C1C-90B4-4D68-8D77-ACEDEBF97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66A6C3B0-6FDC-4B35-B7CE-CC75F305A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0" y="-10952"/>
            <a:ext cx="5037413" cy="6881907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58016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358016 w 6132997"/>
              <a:gd name="connsiteY4" fmla="*/ 0 h 6881904"/>
              <a:gd name="connsiteX0" fmla="*/ 1916832 w 6132997"/>
              <a:gd name="connsiteY0" fmla="*/ 0 h 6892855"/>
              <a:gd name="connsiteX1" fmla="*/ 6132997 w 6132997"/>
              <a:gd name="connsiteY1" fmla="*/ 10951 h 6892855"/>
              <a:gd name="connsiteX2" fmla="*/ 6132997 w 6132997"/>
              <a:gd name="connsiteY2" fmla="*/ 6868949 h 6892855"/>
              <a:gd name="connsiteX3" fmla="*/ 0 w 6132997"/>
              <a:gd name="connsiteY3" fmla="*/ 6892855 h 6892855"/>
              <a:gd name="connsiteX4" fmla="*/ 1916832 w 6132997"/>
              <a:gd name="connsiteY4" fmla="*/ 0 h 6892855"/>
              <a:gd name="connsiteX0" fmla="*/ 2210210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210210 w 6426375"/>
              <a:gd name="connsiteY4" fmla="*/ 0 h 6881905"/>
              <a:gd name="connsiteX0" fmla="*/ 2755055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755055 w 6426375"/>
              <a:gd name="connsiteY4" fmla="*/ 0 h 68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6375" h="6881905">
                <a:moveTo>
                  <a:pt x="2755055" y="0"/>
                </a:moveTo>
                <a:lnTo>
                  <a:pt x="6426375" y="10951"/>
                </a:lnTo>
                <a:lnTo>
                  <a:pt x="6426375" y="6868949"/>
                </a:lnTo>
                <a:lnTo>
                  <a:pt x="0" y="6881905"/>
                </a:lnTo>
                <a:lnTo>
                  <a:pt x="275505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6F135C-352B-4218-8C4A-72DA56E2B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486400" y="0"/>
            <a:ext cx="6705600" cy="199853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358AD04-C5C5-4EED-9739-2CCED6989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68513" y="4035406"/>
            <a:ext cx="4723487" cy="28225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A09171-30F7-4DDD-8406-68606DFBE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34056" y="0"/>
            <a:ext cx="2036307" cy="687095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344539A-7387-4E63-B166-C0AAD500E06E}"/>
              </a:ext>
            </a:extLst>
          </p:cNvPr>
          <p:cNvSpPr txBox="1"/>
          <p:nvPr/>
        </p:nvSpPr>
        <p:spPr>
          <a:xfrm>
            <a:off x="3566549" y="209021"/>
            <a:ext cx="38337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Entrando nel codice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5F2D945-DF17-4C86-B9E0-C65894A61DB3}"/>
              </a:ext>
            </a:extLst>
          </p:cNvPr>
          <p:cNvSpPr txBox="1"/>
          <p:nvPr/>
        </p:nvSpPr>
        <p:spPr>
          <a:xfrm>
            <a:off x="1848574" y="1102131"/>
            <a:ext cx="7273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Librerie Python utilizzate: </a:t>
            </a:r>
            <a:r>
              <a:rPr lang="it-IT" sz="2000" b="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Openpyxl</a:t>
            </a:r>
            <a:r>
              <a:rPr lang="it-IT" sz="2000" b="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Random, </a:t>
            </a:r>
            <a:r>
              <a:rPr lang="it-IT" sz="2000" b="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it-IT" sz="2000" b="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PIL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62E2C65-3BB7-4CD3-984A-7CA6C45218B7}"/>
              </a:ext>
            </a:extLst>
          </p:cNvPr>
          <p:cNvSpPr txBox="1"/>
          <p:nvPr/>
        </p:nvSpPr>
        <p:spPr>
          <a:xfrm>
            <a:off x="2352114" y="1672707"/>
            <a:ext cx="6262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 interagenti: Giocatore, Squadra, Calciatore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C2CEBB1A-472D-4664-8529-C97AC99120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" b="66892"/>
          <a:stretch/>
        </p:blipFill>
        <p:spPr>
          <a:xfrm>
            <a:off x="6625213" y="2494765"/>
            <a:ext cx="4723487" cy="1556768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EBC5A848-723C-4E81-8E5B-60E4CED47F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59" b="64091"/>
          <a:stretch/>
        </p:blipFill>
        <p:spPr>
          <a:xfrm>
            <a:off x="810240" y="2546716"/>
            <a:ext cx="3429419" cy="1184809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61913C41-4E22-4B2C-9D96-15F430D14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40" y="4175760"/>
            <a:ext cx="10538460" cy="230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9115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311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Univers Condensed Light</vt:lpstr>
      <vt:lpstr>Walbaum Display Light</vt:lpstr>
      <vt:lpstr>AngleLinesVTI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URBINATI LEONARDO</dc:creator>
  <cp:lastModifiedBy>URBINATI LEONARDO</cp:lastModifiedBy>
  <cp:revision>53</cp:revision>
  <dcterms:created xsi:type="dcterms:W3CDTF">2021-03-24T11:33:04Z</dcterms:created>
  <dcterms:modified xsi:type="dcterms:W3CDTF">2021-03-25T11:33:01Z</dcterms:modified>
</cp:coreProperties>
</file>