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9"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52924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80589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97862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87410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48485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92782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09287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0399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8321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MX"/>
              <a:t>Haz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86712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6/9/2023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0181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88170135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51A79-7587-33B6-C5A4-899A89DE3A60}"/>
              </a:ext>
            </a:extLst>
          </p:cNvPr>
          <p:cNvSpPr>
            <a:spLocks noGrp="1"/>
          </p:cNvSpPr>
          <p:nvPr>
            <p:ph type="ctrTitle"/>
          </p:nvPr>
        </p:nvSpPr>
        <p:spPr>
          <a:xfrm>
            <a:off x="1995714" y="2273854"/>
            <a:ext cx="9113520" cy="1214210"/>
          </a:xfrm>
        </p:spPr>
        <p:txBody>
          <a:bodyPr/>
          <a:lstStyle/>
          <a:p>
            <a:r>
              <a:rPr lang="es-US" dirty="0">
                <a:solidFill>
                  <a:srgbClr val="002060"/>
                </a:solidFill>
              </a:rPr>
              <a:t>Topologías de red v. 2.0</a:t>
            </a:r>
          </a:p>
        </p:txBody>
      </p:sp>
      <p:sp>
        <p:nvSpPr>
          <p:cNvPr id="3" name="Subtítulo 2">
            <a:extLst>
              <a:ext uri="{FF2B5EF4-FFF2-40B4-BE49-F238E27FC236}">
                <a16:creationId xmlns:a16="http://schemas.microsoft.com/office/drawing/2014/main" id="{C8FBFE53-F0E5-EECA-01DF-AA226DF5BFE2}"/>
              </a:ext>
            </a:extLst>
          </p:cNvPr>
          <p:cNvSpPr>
            <a:spLocks noGrp="1"/>
          </p:cNvSpPr>
          <p:nvPr>
            <p:ph type="subTitle" idx="1"/>
          </p:nvPr>
        </p:nvSpPr>
        <p:spPr>
          <a:xfrm>
            <a:off x="8643576" y="6250895"/>
            <a:ext cx="4931317" cy="1214209"/>
          </a:xfrm>
        </p:spPr>
        <p:txBody>
          <a:bodyPr>
            <a:normAutofit/>
          </a:bodyPr>
          <a:lstStyle/>
          <a:p>
            <a:r>
              <a:rPr lang="es-US" sz="4400" i="1" u="sng" dirty="0">
                <a:solidFill>
                  <a:schemeClr val="bg1"/>
                </a:solidFill>
                <a:latin typeface="+mj-lt"/>
              </a:rPr>
              <a:t>Llano, Rosario.</a:t>
            </a:r>
          </a:p>
        </p:txBody>
      </p:sp>
      <p:pic>
        <p:nvPicPr>
          <p:cNvPr id="4" name="Imagen 4">
            <a:extLst>
              <a:ext uri="{FF2B5EF4-FFF2-40B4-BE49-F238E27FC236}">
                <a16:creationId xmlns:a16="http://schemas.microsoft.com/office/drawing/2014/main" id="{C3FB8340-8A91-EF17-21D2-4B439BC1642B}"/>
              </a:ext>
            </a:extLst>
          </p:cNvPr>
          <p:cNvPicPr>
            <a:picLocks noChangeAspect="1"/>
          </p:cNvPicPr>
          <p:nvPr/>
        </p:nvPicPr>
        <p:blipFill>
          <a:blip r:embed="rId2"/>
          <a:stretch>
            <a:fillRect/>
          </a:stretch>
        </p:blipFill>
        <p:spPr>
          <a:xfrm>
            <a:off x="5693265" y="2873821"/>
            <a:ext cx="6497434" cy="3377074"/>
          </a:xfrm>
          <a:prstGeom prst="rect">
            <a:avLst/>
          </a:prstGeom>
        </p:spPr>
      </p:pic>
    </p:spTree>
    <p:extLst>
      <p:ext uri="{BB962C8B-B14F-4D97-AF65-F5344CB8AC3E}">
        <p14:creationId xmlns:p14="http://schemas.microsoft.com/office/powerpoint/2010/main" val="299676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23619-944A-DD54-BC4A-60C3E06758CC}"/>
              </a:ext>
            </a:extLst>
          </p:cNvPr>
          <p:cNvSpPr>
            <a:spLocks noGrp="1"/>
          </p:cNvSpPr>
          <p:nvPr>
            <p:ph type="ctrTitle"/>
          </p:nvPr>
        </p:nvSpPr>
        <p:spPr>
          <a:xfrm>
            <a:off x="1051559" y="1911096"/>
            <a:ext cx="9966960" cy="3035808"/>
          </a:xfrm>
        </p:spPr>
        <p:txBody>
          <a:bodyPr/>
          <a:lstStyle/>
          <a:p>
            <a:r>
              <a:rPr lang="es-US" sz="1800" b="1" kern="100" spc="40" dirty="0">
                <a:solidFill>
                  <a:srgbClr val="1C233D"/>
                </a:solidFill>
                <a:effectLst/>
                <a:ea typeface="Times New Roman" panose="02020603050405020304" pitchFamily="18" charset="0"/>
                <a:cs typeface="Times New Roman" panose="02020603050405020304" pitchFamily="18" charset="0"/>
              </a:rPr>
              <a:t>Topología de Malla.</a:t>
            </a:r>
            <a:r>
              <a:rPr lang="es-US" sz="1800" kern="100" spc="40" dirty="0">
                <a:solidFill>
                  <a:srgbClr val="1C233D"/>
                </a:solidFill>
                <a:effectLst/>
                <a:ea typeface="Times New Roman" panose="02020603050405020304" pitchFamily="18" charset="0"/>
                <a:cs typeface="Times New Roman" panose="02020603050405020304" pitchFamily="18" charset="0"/>
              </a:rPr>
              <a:t> En esta clase de red informática todos los componentes o nodos están interconectados y enlazados directamente mediante vías separadas. La ventaja es que si una conexión falla, existen caminos alternativos para que la información fluya por varias rutas alternativas. Para ello debe haber una limitada cantidad de dispositivos que </a:t>
            </a:r>
            <a:r>
              <a:rPr lang="es-US" sz="1800" kern="100" spc="40" dirty="0" err="1">
                <a:solidFill>
                  <a:srgbClr val="1C233D"/>
                </a:solidFill>
                <a:effectLst/>
                <a:ea typeface="Times New Roman" panose="02020603050405020304" pitchFamily="18" charset="0"/>
                <a:cs typeface="Times New Roman" panose="02020603050405020304" pitchFamily="18" charset="0"/>
              </a:rPr>
              <a:t>unirTopología</a:t>
            </a:r>
            <a:r>
              <a:rPr lang="es-US" sz="1800" kern="100" spc="40" dirty="0">
                <a:solidFill>
                  <a:srgbClr val="1C233D"/>
                </a:solidFill>
                <a:effectLst/>
                <a:ea typeface="Times New Roman" panose="02020603050405020304" pitchFamily="18" charset="0"/>
                <a:cs typeface="Times New Roman" panose="02020603050405020304" pitchFamily="18" charset="0"/>
              </a:rPr>
              <a:t> Híbrida. En este caso se mezclan dos tipologías diferentes de topologías. Adapta la estructura a las necesidades físicas del lugar en donde se lleva a cabo la instalación. Seguridad, velocidad e interconexión son los requisitos básicos.</a:t>
            </a:r>
            <a:br>
              <a:rPr lang="es-US" sz="1800" kern="100" dirty="0">
                <a:solidFill>
                  <a:srgbClr val="1C233D"/>
                </a:solidFill>
                <a:effectLst/>
                <a:latin typeface="Calibri" panose="020F0502020204030204" pitchFamily="34" charset="0"/>
                <a:ea typeface="Times New Roman" panose="02020603050405020304" pitchFamily="18" charset="0"/>
                <a:cs typeface="Times New Roman" panose="02020603050405020304" pitchFamily="18" charset="0"/>
              </a:rPr>
            </a:br>
            <a:endParaRPr lang="es-US" dirty="0"/>
          </a:p>
        </p:txBody>
      </p:sp>
      <p:pic>
        <p:nvPicPr>
          <p:cNvPr id="4" name="Imagen 4">
            <a:extLst>
              <a:ext uri="{FF2B5EF4-FFF2-40B4-BE49-F238E27FC236}">
                <a16:creationId xmlns:a16="http://schemas.microsoft.com/office/drawing/2014/main" id="{5D6BBB5B-6786-21ED-A071-A870368D6193}"/>
              </a:ext>
            </a:extLst>
          </p:cNvPr>
          <p:cNvPicPr>
            <a:picLocks noChangeAspect="1"/>
          </p:cNvPicPr>
          <p:nvPr/>
        </p:nvPicPr>
        <p:blipFill>
          <a:blip r:embed="rId2"/>
          <a:stretch>
            <a:fillRect/>
          </a:stretch>
        </p:blipFill>
        <p:spPr>
          <a:xfrm>
            <a:off x="3934777" y="3429000"/>
            <a:ext cx="4200525" cy="3248025"/>
          </a:xfrm>
          <a:prstGeom prst="rect">
            <a:avLst/>
          </a:prstGeom>
        </p:spPr>
      </p:pic>
    </p:spTree>
    <p:extLst>
      <p:ext uri="{BB962C8B-B14F-4D97-AF65-F5344CB8AC3E}">
        <p14:creationId xmlns:p14="http://schemas.microsoft.com/office/powerpoint/2010/main" val="200499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305D1-BEB4-E8E1-AA49-9D708B201BB6}"/>
              </a:ext>
            </a:extLst>
          </p:cNvPr>
          <p:cNvSpPr>
            <a:spLocks noGrp="1"/>
          </p:cNvSpPr>
          <p:nvPr>
            <p:ph type="ctrTitle"/>
          </p:nvPr>
        </p:nvSpPr>
        <p:spPr>
          <a:xfrm>
            <a:off x="1427117" y="1469571"/>
            <a:ext cx="9337766" cy="2490460"/>
          </a:xfrm>
        </p:spPr>
        <p:txBody>
          <a:bodyPr/>
          <a:lstStyle/>
          <a:p>
            <a:pPr lvl="0"/>
            <a:r>
              <a:rPr lang="es-US" sz="1800" b="1" kern="100" spc="40" dirty="0">
                <a:solidFill>
                  <a:srgbClr val="1C233D"/>
                </a:solidFill>
                <a:effectLst/>
                <a:ea typeface="Times New Roman" panose="02020603050405020304" pitchFamily="18" charset="0"/>
                <a:cs typeface="Times New Roman" panose="02020603050405020304" pitchFamily="18" charset="0"/>
              </a:rPr>
              <a:t>Topología de Árbol.</a:t>
            </a:r>
            <a:r>
              <a:rPr lang="es-US" sz="1800" kern="100" spc="40" dirty="0">
                <a:solidFill>
                  <a:srgbClr val="1C233D"/>
                </a:solidFill>
                <a:effectLst/>
                <a:ea typeface="Times New Roman" panose="02020603050405020304" pitchFamily="18" charset="0"/>
                <a:cs typeface="Times New Roman" panose="02020603050405020304" pitchFamily="18" charset="0"/>
              </a:rPr>
              <a:t> Esta red tiene un punto de enlace troncal y a partir de este se ramifican los demás nodos. El eje central es como el tronco del árbol. Las ramas se conectan son los concentradores secundarios o los nodos de control y los dispositivos conectados se conectan a los </a:t>
            </a:r>
            <a:r>
              <a:rPr lang="es-US" sz="1800" kern="100" spc="40" dirty="0" err="1">
                <a:solidFill>
                  <a:srgbClr val="1C233D"/>
                </a:solidFill>
                <a:effectLst/>
                <a:ea typeface="Times New Roman" panose="02020603050405020304" pitchFamily="18" charset="0"/>
                <a:cs typeface="Times New Roman" panose="02020603050405020304" pitchFamily="18" charset="0"/>
              </a:rPr>
              <a:t>branches</a:t>
            </a:r>
            <a:r>
              <a:rPr lang="es-US" sz="1800" kern="100" spc="40" dirty="0">
                <a:solidFill>
                  <a:srgbClr val="1C233D"/>
                </a:solidFill>
                <a:effectLst/>
                <a:ea typeface="Times New Roman" panose="02020603050405020304" pitchFamily="18" charset="0"/>
                <a:cs typeface="Times New Roman" panose="02020603050405020304" pitchFamily="18" charset="0"/>
              </a:rPr>
              <a:t>. Puede ser de árbol binario en el que cada nodo se fragmenta en dos enlaces o árbol </a:t>
            </a:r>
            <a:r>
              <a:rPr lang="es-US" sz="1800" kern="100" spc="40" dirty="0" err="1">
                <a:solidFill>
                  <a:srgbClr val="1C233D"/>
                </a:solidFill>
                <a:effectLst/>
                <a:ea typeface="Times New Roman" panose="02020603050405020304" pitchFamily="18" charset="0"/>
                <a:cs typeface="Times New Roman" panose="02020603050405020304" pitchFamily="18" charset="0"/>
              </a:rPr>
              <a:t>backbone</a:t>
            </a:r>
            <a:r>
              <a:rPr lang="es-US" sz="1800" kern="100" spc="40" dirty="0">
                <a:solidFill>
                  <a:srgbClr val="1C233D"/>
                </a:solidFill>
                <a:effectLst/>
                <a:ea typeface="Times New Roman" panose="02020603050405020304" pitchFamily="18" charset="0"/>
                <a:cs typeface="Times New Roman" panose="02020603050405020304" pitchFamily="18" charset="0"/>
              </a:rPr>
              <a:t> , un tronco con un cable principal que lleva información al resto de nodos ramificados. </a:t>
            </a:r>
            <a:r>
              <a:rPr lang="es-US" sz="1800" kern="100" dirty="0">
                <a:solidFill>
                  <a:srgbClr val="1C233D"/>
                </a:solidFill>
                <a:effectLst/>
                <a:ea typeface="Times New Roman" panose="02020603050405020304" pitchFamily="18" charset="0"/>
                <a:cs typeface="Times New Roman" panose="02020603050405020304" pitchFamily="18" charset="0"/>
              </a:rPr>
              <a:t>Entre las ventajas de esta tipología está que no se presentan problemas entre los subsiguientes dispositivos si falla uno, reduce el tráfico de red y es compatible con muchos proveedores de hardware y de software. Es aconsejable para redes de gran tamaño.</a:t>
            </a:r>
          </a:p>
        </p:txBody>
      </p:sp>
      <p:pic>
        <p:nvPicPr>
          <p:cNvPr id="4" name="Imagen 4">
            <a:extLst>
              <a:ext uri="{FF2B5EF4-FFF2-40B4-BE49-F238E27FC236}">
                <a16:creationId xmlns:a16="http://schemas.microsoft.com/office/drawing/2014/main" id="{63F03927-4CA3-1267-F3B2-8775892C2754}"/>
              </a:ext>
            </a:extLst>
          </p:cNvPr>
          <p:cNvPicPr>
            <a:picLocks noChangeAspect="1"/>
          </p:cNvPicPr>
          <p:nvPr/>
        </p:nvPicPr>
        <p:blipFill>
          <a:blip r:embed="rId2"/>
          <a:stretch>
            <a:fillRect/>
          </a:stretch>
        </p:blipFill>
        <p:spPr>
          <a:xfrm>
            <a:off x="3543890" y="3609975"/>
            <a:ext cx="4200525" cy="3248025"/>
          </a:xfrm>
          <a:prstGeom prst="rect">
            <a:avLst/>
          </a:prstGeom>
        </p:spPr>
      </p:pic>
    </p:spTree>
    <p:extLst>
      <p:ext uri="{BB962C8B-B14F-4D97-AF65-F5344CB8AC3E}">
        <p14:creationId xmlns:p14="http://schemas.microsoft.com/office/powerpoint/2010/main" val="1249680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D1306-225D-8237-4F0B-0BC3C11A993D}"/>
              </a:ext>
            </a:extLst>
          </p:cNvPr>
          <p:cNvSpPr>
            <a:spLocks noGrp="1"/>
          </p:cNvSpPr>
          <p:nvPr>
            <p:ph type="ctrTitle"/>
          </p:nvPr>
        </p:nvSpPr>
        <p:spPr>
          <a:xfrm>
            <a:off x="1112520" y="1214509"/>
            <a:ext cx="9966960" cy="3035808"/>
          </a:xfrm>
        </p:spPr>
        <p:txBody>
          <a:bodyPr/>
          <a:lstStyle/>
          <a:p>
            <a:r>
              <a:rPr lang="es-US" sz="2000" b="1" kern="100" spc="40" dirty="0">
                <a:solidFill>
                  <a:srgbClr val="1C233D"/>
                </a:solidFill>
                <a:effectLst/>
                <a:ea typeface="Times New Roman" panose="02020603050405020304" pitchFamily="18" charset="0"/>
                <a:cs typeface="Times New Roman" panose="02020603050405020304" pitchFamily="18" charset="0"/>
              </a:rPr>
              <a:t>Topología de mixta.</a:t>
            </a:r>
            <a:r>
              <a:rPr lang="es-US" sz="2000" kern="100" spc="40" dirty="0">
                <a:solidFill>
                  <a:srgbClr val="1C233D"/>
                </a:solidFill>
                <a:effectLst/>
                <a:ea typeface="Times New Roman" panose="02020603050405020304" pitchFamily="18" charset="0"/>
                <a:cs typeface="Times New Roman" panose="02020603050405020304" pitchFamily="18" charset="0"/>
              </a:rPr>
              <a:t> Esa topología mezcla dos o más topologías de red diferentes. Adaptar su estructura a las necesidades físicas del lugar en el que se realiza la instalación, así como a los requerimientos de seguridad, velocidad e interconexión. Es fiable porque permite detectar errores y resolver problemas de forma sencilla, es eficaz, escalable y flexible. Sin embargo, es difícil detectar fallas, tiene diseño complejo y difícil y el mantenimiento es caro.</a:t>
            </a:r>
            <a:br>
              <a:rPr lang="es-US" sz="2000" kern="100" dirty="0">
                <a:solidFill>
                  <a:srgbClr val="1C233D"/>
                </a:solidFill>
                <a:effectLst/>
                <a:ea typeface="Times New Roman" panose="02020603050405020304" pitchFamily="18" charset="0"/>
                <a:cs typeface="Times New Roman" panose="02020603050405020304" pitchFamily="18" charset="0"/>
              </a:rPr>
            </a:br>
            <a:endParaRPr lang="es-US" sz="2000" dirty="0"/>
          </a:p>
        </p:txBody>
      </p:sp>
      <p:pic>
        <p:nvPicPr>
          <p:cNvPr id="4" name="Imagen 4">
            <a:extLst>
              <a:ext uri="{FF2B5EF4-FFF2-40B4-BE49-F238E27FC236}">
                <a16:creationId xmlns:a16="http://schemas.microsoft.com/office/drawing/2014/main" id="{CCA57C2D-2481-4ACD-6D42-F16850BA993A}"/>
              </a:ext>
            </a:extLst>
          </p:cNvPr>
          <p:cNvPicPr>
            <a:picLocks noChangeAspect="1"/>
          </p:cNvPicPr>
          <p:nvPr/>
        </p:nvPicPr>
        <p:blipFill>
          <a:blip r:embed="rId2"/>
          <a:stretch>
            <a:fillRect/>
          </a:stretch>
        </p:blipFill>
        <p:spPr>
          <a:xfrm>
            <a:off x="3890054" y="3695700"/>
            <a:ext cx="3686175" cy="3162300"/>
          </a:xfrm>
          <a:prstGeom prst="rect">
            <a:avLst/>
          </a:prstGeom>
        </p:spPr>
      </p:pic>
    </p:spTree>
    <p:extLst>
      <p:ext uri="{BB962C8B-B14F-4D97-AF65-F5344CB8AC3E}">
        <p14:creationId xmlns:p14="http://schemas.microsoft.com/office/powerpoint/2010/main" val="427182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69A82-C58F-1116-B71F-E9E280C89A8B}"/>
              </a:ext>
            </a:extLst>
          </p:cNvPr>
          <p:cNvSpPr>
            <a:spLocks noGrp="1"/>
          </p:cNvSpPr>
          <p:nvPr>
            <p:ph type="ctrTitle"/>
          </p:nvPr>
        </p:nvSpPr>
        <p:spPr/>
        <p:txBody>
          <a:bodyPr/>
          <a:lstStyle/>
          <a:p>
            <a:r>
              <a:rPr lang="es-US" sz="2400" spc="40" dirty="0">
                <a:solidFill>
                  <a:srgbClr val="1C233D"/>
                </a:solidFill>
                <a:effectLst/>
                <a:ea typeface="Times New Roman" panose="02020603050405020304" pitchFamily="18" charset="0"/>
              </a:rPr>
              <a:t>A la hora de elegir el modelo de topología de red habrá que </a:t>
            </a:r>
            <a:r>
              <a:rPr lang="es-US" sz="2400" b="1" spc="40" dirty="0">
                <a:solidFill>
                  <a:srgbClr val="1C233D"/>
                </a:solidFill>
                <a:effectLst/>
                <a:ea typeface="Times New Roman" panose="02020603050405020304" pitchFamily="18" charset="0"/>
              </a:rPr>
              <a:t>tener en cuenta ciertos factores</a:t>
            </a:r>
            <a:r>
              <a:rPr lang="es-US" sz="2400" spc="40" dirty="0">
                <a:solidFill>
                  <a:srgbClr val="1C233D"/>
                </a:solidFill>
                <a:effectLst/>
                <a:ea typeface="Times New Roman" panose="02020603050405020304" pitchFamily="18" charset="0"/>
              </a:rPr>
              <a:t> como el coste, la viabilidad, flexibilidad, posibilidad de crecimiento, el tiempo que se tarde en detectar errores, número de máquinas vinculadas, tráfico soportable o necesidad de otras rutas alternativas.</a:t>
            </a:r>
            <a:br>
              <a:rPr lang="es-US" sz="2400" dirty="0">
                <a:effectLst/>
                <a:ea typeface="Times New Roman" panose="02020603050405020304" pitchFamily="18" charset="0"/>
              </a:rPr>
            </a:br>
            <a:endParaRPr lang="es-US" sz="2400" dirty="0"/>
          </a:p>
        </p:txBody>
      </p:sp>
    </p:spTree>
    <p:extLst>
      <p:ext uri="{BB962C8B-B14F-4D97-AF65-F5344CB8AC3E}">
        <p14:creationId xmlns:p14="http://schemas.microsoft.com/office/powerpoint/2010/main" val="311859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7AF67-4BDE-E509-7173-F3D072479DF7}"/>
              </a:ext>
            </a:extLst>
          </p:cNvPr>
          <p:cNvSpPr>
            <a:spLocks noGrp="1"/>
          </p:cNvSpPr>
          <p:nvPr>
            <p:ph type="ctrTitle"/>
          </p:nvPr>
        </p:nvSpPr>
        <p:spPr>
          <a:xfrm>
            <a:off x="1653903" y="1868714"/>
            <a:ext cx="8884193" cy="2145744"/>
          </a:xfrm>
        </p:spPr>
        <p:txBody>
          <a:bodyPr/>
          <a:lstStyle/>
          <a:p>
            <a:r>
              <a:rPr lang="es-US" sz="2000" b="0" i="0" dirty="0">
                <a:solidFill>
                  <a:srgbClr val="3E433E"/>
                </a:solidFill>
                <a:effectLst/>
              </a:rPr>
              <a:t>Como conclusión, aunque la topología de red más utilizada en la actualidad es la de estrella gracias a las ventajas que presenta como son; la alta escalabilidad (permite agregar nuevos nodos de forma sencilla) y la rapidez y facilidad que ofrece para detectar fallas y solucionarlas, se podría indicar que no existe una topología que destaque por encima de las demás como “la mejor”. “La mejor” topología será siempre la que se adapte y consiga que sea más eficiente la red de la organización para la que está diseñada.</a:t>
            </a:r>
            <a:endParaRPr lang="es-US" sz="2000" dirty="0"/>
          </a:p>
        </p:txBody>
      </p:sp>
    </p:spTree>
    <p:extLst>
      <p:ext uri="{BB962C8B-B14F-4D97-AF65-F5344CB8AC3E}">
        <p14:creationId xmlns:p14="http://schemas.microsoft.com/office/powerpoint/2010/main" val="222921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CB1B7-B083-4DEF-AE76-1623C3D22A17}"/>
              </a:ext>
            </a:extLst>
          </p:cNvPr>
          <p:cNvSpPr>
            <a:spLocks noGrp="1"/>
          </p:cNvSpPr>
          <p:nvPr>
            <p:ph type="ctrTitle"/>
          </p:nvPr>
        </p:nvSpPr>
        <p:spPr>
          <a:xfrm>
            <a:off x="1112520" y="1268938"/>
            <a:ext cx="9966960" cy="3035808"/>
          </a:xfrm>
        </p:spPr>
        <p:txBody>
          <a:bodyPr/>
          <a:lstStyle/>
          <a:p>
            <a:r>
              <a:rPr lang="es-US" sz="3600" spc="40" dirty="0">
                <a:solidFill>
                  <a:srgbClr val="002060"/>
                </a:solidFill>
                <a:ea typeface="Times New Roman" panose="02020603050405020304" pitchFamily="18" charset="0"/>
              </a:rPr>
              <a:t>“</a:t>
            </a:r>
            <a:r>
              <a:rPr lang="es-US" sz="3600" spc="40" dirty="0">
                <a:solidFill>
                  <a:srgbClr val="002060"/>
                </a:solidFill>
                <a:effectLst/>
                <a:ea typeface="Times New Roman" panose="02020603050405020304" pitchFamily="18" charset="0"/>
              </a:rPr>
              <a:t>Las topologías de red se refieren a la forma en la que se organizan los elementos que conforman una red de comunicaciones y la forma física que tienen los equipos y el cableado de red”</a:t>
            </a:r>
            <a:endParaRPr lang="es-US" sz="3600" dirty="0">
              <a:solidFill>
                <a:srgbClr val="002060"/>
              </a:solidFill>
              <a:effectLst/>
              <a:ea typeface="Times New Roman" panose="02020603050405020304" pitchFamily="18" charset="0"/>
            </a:endParaRPr>
          </a:p>
        </p:txBody>
      </p:sp>
    </p:spTree>
    <p:extLst>
      <p:ext uri="{BB962C8B-B14F-4D97-AF65-F5344CB8AC3E}">
        <p14:creationId xmlns:p14="http://schemas.microsoft.com/office/powerpoint/2010/main" val="413774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55AF0B88-88AA-BADF-DE2F-64B50B3B0EF9}"/>
              </a:ext>
            </a:extLst>
          </p:cNvPr>
          <p:cNvSpPr>
            <a:spLocks noGrp="1"/>
          </p:cNvSpPr>
          <p:nvPr>
            <p:ph type="subTitle" idx="4294967295"/>
          </p:nvPr>
        </p:nvSpPr>
        <p:spPr>
          <a:xfrm>
            <a:off x="598715" y="164281"/>
            <a:ext cx="7891463" cy="1069975"/>
          </a:xfrm>
        </p:spPr>
        <p:txBody>
          <a:bodyPr>
            <a:normAutofit/>
          </a:bodyPr>
          <a:lstStyle/>
          <a:p>
            <a:r>
              <a:rPr lang="es-US" sz="2800" dirty="0">
                <a:solidFill>
                  <a:schemeClr val="bg1"/>
                </a:solidFill>
                <a:latin typeface="+mj-lt"/>
              </a:rPr>
              <a:t>¿Que es y para que sirven las topologías?</a:t>
            </a:r>
          </a:p>
        </p:txBody>
      </p:sp>
      <p:sp>
        <p:nvSpPr>
          <p:cNvPr id="5" name="CuadroTexto 4">
            <a:extLst>
              <a:ext uri="{FF2B5EF4-FFF2-40B4-BE49-F238E27FC236}">
                <a16:creationId xmlns:a16="http://schemas.microsoft.com/office/drawing/2014/main" id="{5E1862C6-896F-29D3-62F1-0E4A51C73EE2}"/>
              </a:ext>
            </a:extLst>
          </p:cNvPr>
          <p:cNvSpPr txBox="1"/>
          <p:nvPr/>
        </p:nvSpPr>
        <p:spPr>
          <a:xfrm>
            <a:off x="1995715" y="889542"/>
            <a:ext cx="8200570" cy="4819268"/>
          </a:xfrm>
          <a:prstGeom prst="rect">
            <a:avLst/>
          </a:prstGeom>
          <a:solidFill>
            <a:schemeClr val="accent4">
              <a:lumMod val="20000"/>
              <a:lumOff val="80000"/>
            </a:schemeClr>
          </a:solidFill>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a:spcBef>
                <a:spcPts val="0"/>
              </a:spcBef>
              <a:spcAft>
                <a:spcPts val="2250"/>
              </a:spcAft>
            </a:pPr>
            <a:r>
              <a:rPr lang="es-US" sz="3200" spc="40" dirty="0">
                <a:solidFill>
                  <a:srgbClr val="1C233D"/>
                </a:solidFill>
                <a:effectLst/>
                <a:latin typeface="+mj-lt"/>
                <a:ea typeface="Times New Roman" panose="02020603050405020304" pitchFamily="18" charset="0"/>
              </a:rPr>
              <a:t>Las topologías de red se refieren a la forma en la que está dispuesta una red, incluyendo sus nodos y las líneas utilizadas para asegurar la transmisión y recepción de datos de manera correcta y segura.</a:t>
            </a:r>
            <a:endParaRPr lang="es-US" sz="3200" dirty="0">
              <a:effectLst/>
              <a:latin typeface="+mj-lt"/>
              <a:ea typeface="Times New Roman" panose="02020603050405020304" pitchFamily="18" charset="0"/>
            </a:endParaRPr>
          </a:p>
          <a:p>
            <a:r>
              <a:rPr lang="es-US" sz="3200" spc="40" dirty="0">
                <a:solidFill>
                  <a:srgbClr val="1C233D"/>
                </a:solidFill>
                <a:effectLst/>
                <a:latin typeface="+mj-lt"/>
                <a:ea typeface="Times New Roman" panose="02020603050405020304" pitchFamily="18" charset="0"/>
              </a:rPr>
              <a:t>En función de esta disposición se pueden evitar cortes innecesarios o incrementar el flujo de la información transmitida.</a:t>
            </a:r>
            <a:r>
              <a:rPr lang="es-US" sz="3200" dirty="0">
                <a:effectLst/>
                <a:latin typeface="+mj-lt"/>
                <a:ea typeface="Times New Roman" panose="02020603050405020304" pitchFamily="18" charset="0"/>
              </a:rPr>
              <a:t> </a:t>
            </a:r>
          </a:p>
          <a:p>
            <a:r>
              <a:rPr lang="es-US" sz="3200" spc="40" dirty="0">
                <a:solidFill>
                  <a:srgbClr val="1C233D"/>
                </a:solidFill>
                <a:effectLst/>
                <a:latin typeface="+mj-lt"/>
                <a:ea typeface="Times New Roman" panose="02020603050405020304" pitchFamily="18" charset="0"/>
                <a:cs typeface="Times New Roman" panose="02020603050405020304" pitchFamily="18" charset="0"/>
              </a:rPr>
              <a:t>En definitiva, las topologías de red es la forma en la que se organizan los elementos de una red de comunicaciones. </a:t>
            </a:r>
            <a:endParaRPr lang="es-US" sz="3200" dirty="0">
              <a:latin typeface="+mj-lt"/>
            </a:endParaRPr>
          </a:p>
        </p:txBody>
      </p:sp>
    </p:spTree>
    <p:extLst>
      <p:ext uri="{BB962C8B-B14F-4D97-AF65-F5344CB8AC3E}">
        <p14:creationId xmlns:p14="http://schemas.microsoft.com/office/powerpoint/2010/main" val="168334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47D353B-ABEF-A3DF-BF07-03E97DDFFB5A}"/>
              </a:ext>
            </a:extLst>
          </p:cNvPr>
          <p:cNvSpPr txBox="1"/>
          <p:nvPr/>
        </p:nvSpPr>
        <p:spPr>
          <a:xfrm>
            <a:off x="2032000" y="1425886"/>
            <a:ext cx="7565571" cy="4375557"/>
          </a:xfrm>
          <a:prstGeom prst="rect">
            <a:avLst/>
          </a:prstGeom>
          <a:solidFill>
            <a:schemeClr val="accent4">
              <a:lumMod val="20000"/>
              <a:lumOff val="80000"/>
            </a:schemeClr>
          </a:solidFill>
          <a:ln>
            <a:solidFill>
              <a:schemeClr val="accent2">
                <a:lumMod val="60000"/>
                <a:lumOff val="40000"/>
              </a:schemeClr>
            </a:solidFill>
          </a:ln>
        </p:spPr>
        <p:txBody>
          <a:bodyPr wrap="square">
            <a:spAutoFit/>
          </a:bodyPr>
          <a:lstStyle/>
          <a:p>
            <a:pPr marL="0" marR="0">
              <a:spcBef>
                <a:spcPts val="0"/>
              </a:spcBef>
              <a:spcAft>
                <a:spcPts val="2250"/>
              </a:spcAft>
            </a:pPr>
            <a:r>
              <a:rPr lang="es-US" sz="2400" spc="40" dirty="0">
                <a:solidFill>
                  <a:srgbClr val="1C233D"/>
                </a:solidFill>
                <a:effectLst/>
                <a:latin typeface="+mj-lt"/>
                <a:ea typeface="Times New Roman" panose="02020603050405020304" pitchFamily="18" charset="0"/>
              </a:rPr>
              <a:t>La estructura de las topologías de red se puede representar física o lógicamente. Estos son los dos niveles en que se divide la topología.</a:t>
            </a:r>
            <a:endParaRPr lang="es-US" sz="2400" dirty="0">
              <a:effectLst/>
              <a:latin typeface="+mj-lt"/>
              <a:ea typeface="Times New Roman" panose="02020603050405020304" pitchFamily="18" charset="0"/>
            </a:endParaRPr>
          </a:p>
          <a:p>
            <a:pPr marL="0" marR="0" algn="l">
              <a:spcBef>
                <a:spcPts val="0"/>
              </a:spcBef>
              <a:spcAft>
                <a:spcPts val="2250"/>
              </a:spcAft>
            </a:pPr>
            <a:r>
              <a:rPr lang="es-US" sz="2400" spc="40" dirty="0">
                <a:solidFill>
                  <a:srgbClr val="1C233D"/>
                </a:solidFill>
                <a:effectLst/>
                <a:latin typeface="+mj-lt"/>
                <a:ea typeface="Times New Roman" panose="02020603050405020304" pitchFamily="18" charset="0"/>
              </a:rPr>
              <a:t>La topología de red física se refiere a cómo se conectan los </a:t>
            </a:r>
            <a:r>
              <a:rPr lang="es-US" sz="2400" b="1" spc="40" dirty="0">
                <a:solidFill>
                  <a:srgbClr val="1C233D"/>
                </a:solidFill>
                <a:effectLst/>
                <a:latin typeface="+mj-lt"/>
                <a:ea typeface="Times New Roman" panose="02020603050405020304" pitchFamily="18" charset="0"/>
              </a:rPr>
              <a:t>dispositivos físicos</a:t>
            </a:r>
            <a:r>
              <a:rPr lang="es-US" sz="2400" spc="40" dirty="0">
                <a:solidFill>
                  <a:srgbClr val="1C233D"/>
                </a:solidFill>
                <a:effectLst/>
                <a:latin typeface="+mj-lt"/>
                <a:ea typeface="Times New Roman" panose="02020603050405020304" pitchFamily="18" charset="0"/>
              </a:rPr>
              <a:t> con cables y antenas. Es la ubicación de los diversos componentes de una red. Los conectores representan los cables de red físicos y los nodos los dispositivos de red físicos.</a:t>
            </a:r>
            <a:endParaRPr lang="es-US" sz="2400" dirty="0">
              <a:effectLst/>
              <a:latin typeface="+mj-lt"/>
              <a:ea typeface="Times New Roman" panose="02020603050405020304" pitchFamily="18" charset="0"/>
            </a:endParaRPr>
          </a:p>
          <a:p>
            <a:pPr marL="0" marR="0" algn="l">
              <a:spcBef>
                <a:spcPts val="0"/>
              </a:spcBef>
              <a:spcAft>
                <a:spcPts val="2250"/>
              </a:spcAft>
            </a:pPr>
            <a:r>
              <a:rPr lang="es-US" sz="2400" spc="40" dirty="0">
                <a:solidFill>
                  <a:srgbClr val="1C233D"/>
                </a:solidFill>
                <a:effectLst/>
                <a:latin typeface="+mj-lt"/>
                <a:ea typeface="Times New Roman" panose="02020603050405020304" pitchFamily="18" charset="0"/>
              </a:rPr>
              <a:t>La topología de red lógica es la forma en la que fluyen los datos y en la que una red </a:t>
            </a:r>
            <a:r>
              <a:rPr lang="es-US" sz="2400" b="1" spc="40" dirty="0">
                <a:solidFill>
                  <a:srgbClr val="1C233D"/>
                </a:solidFill>
                <a:effectLst/>
                <a:latin typeface="+mj-lt"/>
                <a:ea typeface="Times New Roman" panose="02020603050405020304" pitchFamily="18" charset="0"/>
              </a:rPr>
              <a:t>transfiere tramas</a:t>
            </a:r>
            <a:r>
              <a:rPr lang="es-US" sz="2400" spc="40" dirty="0">
                <a:solidFill>
                  <a:srgbClr val="1C233D"/>
                </a:solidFill>
                <a:effectLst/>
                <a:latin typeface="+mj-lt"/>
                <a:ea typeface="Times New Roman" panose="02020603050405020304" pitchFamily="18" charset="0"/>
              </a:rPr>
              <a:t> de un nodo al siguiente. Está en el nivel más alto y tiene en cuenta las subredes que existen y cómo se interconectan. </a:t>
            </a:r>
            <a:endParaRPr lang="es-US" sz="2400" dirty="0">
              <a:effectLst/>
              <a:latin typeface="+mj-lt"/>
              <a:ea typeface="Times New Roman" panose="02020603050405020304" pitchFamily="18" charset="0"/>
            </a:endParaRPr>
          </a:p>
        </p:txBody>
      </p:sp>
    </p:spTree>
    <p:extLst>
      <p:ext uri="{BB962C8B-B14F-4D97-AF65-F5344CB8AC3E}">
        <p14:creationId xmlns:p14="http://schemas.microsoft.com/office/powerpoint/2010/main" val="343961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6CC492A-ED7C-B8BB-0E12-C6E69FA43F94}"/>
              </a:ext>
            </a:extLst>
          </p:cNvPr>
          <p:cNvSpPr txBox="1"/>
          <p:nvPr/>
        </p:nvSpPr>
        <p:spPr>
          <a:xfrm>
            <a:off x="1759858" y="1573363"/>
            <a:ext cx="8490856" cy="3341941"/>
          </a:xfrm>
          <a:prstGeom prst="rect">
            <a:avLst/>
          </a:prstGeom>
          <a:solidFill>
            <a:schemeClr val="accent4">
              <a:lumMod val="20000"/>
              <a:lumOff val="80000"/>
            </a:schemeClr>
          </a:solidFill>
          <a:ln>
            <a:solidFill>
              <a:schemeClr val="accent2">
                <a:lumMod val="60000"/>
                <a:lumOff val="40000"/>
              </a:schemeClr>
            </a:solidFill>
          </a:ln>
        </p:spPr>
        <p:txBody>
          <a:bodyPr wrap="square">
            <a:spAutoFit/>
          </a:bodyPr>
          <a:lstStyle/>
          <a:p>
            <a:pPr marL="0" marR="0">
              <a:spcBef>
                <a:spcPts val="0"/>
              </a:spcBef>
              <a:spcAft>
                <a:spcPts val="2250"/>
              </a:spcAft>
            </a:pPr>
            <a:r>
              <a:rPr lang="es-US" sz="2400" spc="40" dirty="0">
                <a:solidFill>
                  <a:srgbClr val="1C233D"/>
                </a:solidFill>
                <a:effectLst/>
                <a:latin typeface="+mj-lt"/>
                <a:ea typeface="Times New Roman" panose="02020603050405020304" pitchFamily="18" charset="0"/>
              </a:rPr>
              <a:t>Para que todos los componentes vinculados funcionen de forma correcta es imprescindible que la red informática esté bien estructurada.  La red debe adaptarse a todos los dispositivos, ya sean computadores, impresoras, servidores, </a:t>
            </a:r>
            <a:r>
              <a:rPr lang="es-US" sz="2400" spc="40" dirty="0" err="1">
                <a:solidFill>
                  <a:srgbClr val="1C233D"/>
                </a:solidFill>
                <a:effectLst/>
                <a:latin typeface="+mj-lt"/>
                <a:ea typeface="Times New Roman" panose="02020603050405020304" pitchFamily="18" charset="0"/>
              </a:rPr>
              <a:t>hubs</a:t>
            </a:r>
            <a:r>
              <a:rPr lang="es-US" sz="2400" spc="40" dirty="0">
                <a:solidFill>
                  <a:srgbClr val="1C233D"/>
                </a:solidFill>
                <a:effectLst/>
                <a:latin typeface="+mj-lt"/>
                <a:ea typeface="Times New Roman" panose="02020603050405020304" pitchFamily="18" charset="0"/>
              </a:rPr>
              <a:t>, </a:t>
            </a:r>
            <a:r>
              <a:rPr lang="es-US" sz="2400" spc="40" dirty="0" err="1">
                <a:solidFill>
                  <a:srgbClr val="1C233D"/>
                </a:solidFill>
                <a:effectLst/>
                <a:latin typeface="+mj-lt"/>
                <a:ea typeface="Times New Roman" panose="02020603050405020304" pitchFamily="18" charset="0"/>
              </a:rPr>
              <a:t>switches</a:t>
            </a:r>
            <a:r>
              <a:rPr lang="es-US" sz="2400" spc="40" dirty="0">
                <a:solidFill>
                  <a:srgbClr val="1C233D"/>
                </a:solidFill>
                <a:effectLst/>
                <a:latin typeface="+mj-lt"/>
                <a:ea typeface="Times New Roman" panose="02020603050405020304" pitchFamily="18" charset="0"/>
              </a:rPr>
              <a:t>, televisiones, cámaras de seguridad </a:t>
            </a:r>
            <a:r>
              <a:rPr lang="es-US" sz="2400" spc="40" dirty="0" err="1">
                <a:solidFill>
                  <a:srgbClr val="1C233D"/>
                </a:solidFill>
                <a:effectLst/>
                <a:latin typeface="+mj-lt"/>
                <a:ea typeface="Times New Roman" panose="02020603050405020304" pitchFamily="18" charset="0"/>
              </a:rPr>
              <a:t>etc</a:t>
            </a:r>
            <a:r>
              <a:rPr lang="es-US" sz="2400" spc="40" dirty="0">
                <a:solidFill>
                  <a:srgbClr val="1C233D"/>
                </a:solidFill>
                <a:effectLst/>
                <a:latin typeface="+mj-lt"/>
                <a:ea typeface="Times New Roman" panose="02020603050405020304" pitchFamily="18" charset="0"/>
              </a:rPr>
              <a:t> para que se cumplan los requerimientos y funcionen de forma correcta. </a:t>
            </a:r>
            <a:endParaRPr lang="es-US" sz="2400" dirty="0">
              <a:effectLst/>
              <a:latin typeface="+mj-lt"/>
              <a:ea typeface="Times New Roman" panose="02020603050405020304" pitchFamily="18" charset="0"/>
            </a:endParaRPr>
          </a:p>
          <a:p>
            <a:pPr marL="0" marR="0">
              <a:spcBef>
                <a:spcPts val="0"/>
              </a:spcBef>
              <a:spcAft>
                <a:spcPts val="2250"/>
              </a:spcAft>
            </a:pPr>
            <a:r>
              <a:rPr lang="es-US" sz="2400" spc="40" dirty="0">
                <a:solidFill>
                  <a:srgbClr val="1C233D"/>
                </a:solidFill>
                <a:effectLst/>
                <a:latin typeface="+mj-lt"/>
                <a:ea typeface="Times New Roman" panose="02020603050405020304" pitchFamily="18" charset="0"/>
              </a:rPr>
              <a:t>Para establecer qué topología de red es mejor y más adecuada es importante conocer a fondo cuáles se usan de forma habitual y cuáles son las características de cada una. </a:t>
            </a:r>
            <a:endParaRPr lang="es-US" sz="2400" dirty="0">
              <a:effectLst/>
              <a:latin typeface="+mj-lt"/>
              <a:ea typeface="Times New Roman" panose="02020603050405020304" pitchFamily="18" charset="0"/>
            </a:endParaRPr>
          </a:p>
        </p:txBody>
      </p:sp>
    </p:spTree>
    <p:extLst>
      <p:ext uri="{BB962C8B-B14F-4D97-AF65-F5344CB8AC3E}">
        <p14:creationId xmlns:p14="http://schemas.microsoft.com/office/powerpoint/2010/main" val="162301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E9CED-8E7C-89AC-8DC9-56F0B16F804C}"/>
              </a:ext>
            </a:extLst>
          </p:cNvPr>
          <p:cNvSpPr>
            <a:spLocks noGrp="1"/>
          </p:cNvSpPr>
          <p:nvPr>
            <p:ph type="ctrTitle"/>
          </p:nvPr>
        </p:nvSpPr>
        <p:spPr/>
        <p:txBody>
          <a:bodyPr/>
          <a:lstStyle/>
          <a:p>
            <a:r>
              <a:rPr lang="es-US" dirty="0"/>
              <a:t>Tipos de topologías </a:t>
            </a:r>
          </a:p>
        </p:txBody>
      </p:sp>
    </p:spTree>
    <p:extLst>
      <p:ext uri="{BB962C8B-B14F-4D97-AF65-F5344CB8AC3E}">
        <p14:creationId xmlns:p14="http://schemas.microsoft.com/office/powerpoint/2010/main" val="361861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64C4316B-A958-C3B6-024B-81FFC299ACA5}"/>
              </a:ext>
            </a:extLst>
          </p:cNvPr>
          <p:cNvPicPr>
            <a:picLocks noChangeAspect="1"/>
          </p:cNvPicPr>
          <p:nvPr/>
        </p:nvPicPr>
        <p:blipFill>
          <a:blip r:embed="rId2"/>
          <a:stretch>
            <a:fillRect/>
          </a:stretch>
        </p:blipFill>
        <p:spPr>
          <a:xfrm>
            <a:off x="3759880" y="2993571"/>
            <a:ext cx="4200525" cy="3248025"/>
          </a:xfrm>
          <a:prstGeom prst="rect">
            <a:avLst/>
          </a:prstGeom>
        </p:spPr>
      </p:pic>
      <p:sp>
        <p:nvSpPr>
          <p:cNvPr id="3" name="Título 2">
            <a:extLst>
              <a:ext uri="{FF2B5EF4-FFF2-40B4-BE49-F238E27FC236}">
                <a16:creationId xmlns:a16="http://schemas.microsoft.com/office/drawing/2014/main" id="{130F034F-0D39-A7B7-EE3E-F1C22B8E668E}"/>
              </a:ext>
            </a:extLst>
          </p:cNvPr>
          <p:cNvSpPr>
            <a:spLocks noGrp="1"/>
          </p:cNvSpPr>
          <p:nvPr>
            <p:ph type="ctrTitle"/>
          </p:nvPr>
        </p:nvSpPr>
        <p:spPr/>
        <p:txBody>
          <a:bodyPr/>
          <a:lstStyle/>
          <a:p>
            <a:r>
              <a:rPr lang="es-US" sz="1800" b="1" kern="100" spc="40" dirty="0">
                <a:solidFill>
                  <a:srgbClr val="1C233D"/>
                </a:solidFill>
                <a:effectLst/>
                <a:ea typeface="Times New Roman" panose="02020603050405020304" pitchFamily="18" charset="0"/>
                <a:cs typeface="Times New Roman" panose="02020603050405020304" pitchFamily="18" charset="0"/>
              </a:rPr>
              <a:t>Topología de Bus.</a:t>
            </a:r>
            <a:r>
              <a:rPr lang="es-US" sz="1800" kern="100" spc="40" dirty="0">
                <a:solidFill>
                  <a:srgbClr val="1C233D"/>
                </a:solidFill>
                <a:effectLst/>
                <a:ea typeface="Times New Roman" panose="02020603050405020304" pitchFamily="18" charset="0"/>
                <a:cs typeface="Times New Roman" panose="02020603050405020304" pitchFamily="18" charset="0"/>
              </a:rPr>
              <a:t> También se le conoce como topología de red troncal, bus o línea. En esta red todos los dispositivos se conectan directamente a un canal y no existe otro vínculo entre nodos. </a:t>
            </a:r>
            <a:r>
              <a:rPr lang="es-US" sz="1800" kern="100" dirty="0">
                <a:solidFill>
                  <a:srgbClr val="1C233D"/>
                </a:solidFill>
                <a:effectLst/>
                <a:ea typeface="Times New Roman" panose="02020603050405020304" pitchFamily="18" charset="0"/>
                <a:cs typeface="Times New Roman" panose="02020603050405020304" pitchFamily="18" charset="0"/>
              </a:rPr>
              <a:t>Los datos fluyen a lo largo del cable a medida que viaja a su destino. Se instala fácilmente, tiene poco cableado y es fácil aumentar o disminuir el número de aparatos que se adjuntan a la red. Algunos inconvenientes son problemas de congestión, colisión y bloqueo. Además, si existe un problema en el canal, todos los dispositivos quedarán desconectados</a:t>
            </a:r>
            <a:r>
              <a:rPr lang="es-US" sz="1800" kern="100" dirty="0">
                <a:solidFill>
                  <a:srgbClr val="1C233D"/>
                </a:solidFill>
                <a:effectLst/>
                <a:latin typeface="Calibri" panose="020F0502020204030204" pitchFamily="34" charset="0"/>
                <a:ea typeface="Times New Roman" panose="02020603050405020304" pitchFamily="18" charset="0"/>
                <a:cs typeface="Times New Roman" panose="02020603050405020304" pitchFamily="18" charset="0"/>
              </a:rPr>
              <a:t>.</a:t>
            </a:r>
            <a:br>
              <a:rPr lang="es-US" sz="1800" kern="100" dirty="0">
                <a:solidFill>
                  <a:srgbClr val="1C233D"/>
                </a:solidFill>
                <a:effectLst/>
                <a:latin typeface="Calibri" panose="020F0502020204030204" pitchFamily="34" charset="0"/>
                <a:ea typeface="Times New Roman" panose="02020603050405020304" pitchFamily="18" charset="0"/>
                <a:cs typeface="Times New Roman" panose="02020603050405020304" pitchFamily="18" charset="0"/>
              </a:rPr>
            </a:br>
            <a:endParaRPr lang="es-US" dirty="0"/>
          </a:p>
        </p:txBody>
      </p:sp>
    </p:spTree>
    <p:extLst>
      <p:ext uri="{BB962C8B-B14F-4D97-AF65-F5344CB8AC3E}">
        <p14:creationId xmlns:p14="http://schemas.microsoft.com/office/powerpoint/2010/main" val="125530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64284-F262-E4D3-B077-612550EFDDB6}"/>
              </a:ext>
            </a:extLst>
          </p:cNvPr>
          <p:cNvSpPr>
            <a:spLocks noGrp="1"/>
          </p:cNvSpPr>
          <p:nvPr>
            <p:ph type="ctrTitle"/>
          </p:nvPr>
        </p:nvSpPr>
        <p:spPr>
          <a:xfrm>
            <a:off x="1112520" y="1131153"/>
            <a:ext cx="9966960" cy="3035808"/>
          </a:xfrm>
        </p:spPr>
        <p:txBody>
          <a:bodyPr>
            <a:noAutofit/>
          </a:bodyPr>
          <a:lstStyle/>
          <a:p>
            <a:r>
              <a:rPr lang="es-US" sz="1800" b="1" kern="100" spc="40" dirty="0">
                <a:solidFill>
                  <a:srgbClr val="1C233D"/>
                </a:solidFill>
                <a:effectLst/>
                <a:ea typeface="Times New Roman" panose="02020603050405020304" pitchFamily="18" charset="0"/>
                <a:cs typeface="Times New Roman" panose="02020603050405020304" pitchFamily="18" charset="0"/>
              </a:rPr>
              <a:t>Topología de Anillo. </a:t>
            </a:r>
            <a:r>
              <a:rPr lang="es-US" sz="1800" kern="100" spc="40" dirty="0">
                <a:solidFill>
                  <a:srgbClr val="1C233D"/>
                </a:solidFill>
                <a:effectLst/>
                <a:ea typeface="Times New Roman" panose="02020603050405020304" pitchFamily="18" charset="0"/>
                <a:cs typeface="Times New Roman" panose="02020603050405020304" pitchFamily="18" charset="0"/>
              </a:rPr>
              <a:t>En esta red cerrada os nodos se configuran en un patrón circular con estructura de anillo. Cada nodo se vincula a un con los dos contiguos. Al llegar un mensaje a un dispositivo, este comprueba los datos de envío y si no es el receptor, lo pasa al siguiente, y así sucesivamente hasta que lo recibe el destinatario. Ofrece mejor rendimiento que la de bus, es fácil de instalar y localiza pero los nodos no pueden enviar mensajes al mismo tiempo. Es decir que no puede desconectarse ningún dispositivo o se perderá la conexión entre todos.</a:t>
            </a:r>
            <a:br>
              <a:rPr lang="es-US" sz="1800" kern="100" dirty="0">
                <a:solidFill>
                  <a:srgbClr val="1C233D"/>
                </a:solidFill>
                <a:effectLst/>
                <a:ea typeface="Times New Roman" panose="02020603050405020304" pitchFamily="18" charset="0"/>
                <a:cs typeface="Times New Roman" panose="02020603050405020304" pitchFamily="18" charset="0"/>
              </a:rPr>
            </a:br>
            <a:endParaRPr lang="es-US" sz="2000" dirty="0"/>
          </a:p>
        </p:txBody>
      </p:sp>
      <p:pic>
        <p:nvPicPr>
          <p:cNvPr id="4" name="Imagen 4">
            <a:extLst>
              <a:ext uri="{FF2B5EF4-FFF2-40B4-BE49-F238E27FC236}">
                <a16:creationId xmlns:a16="http://schemas.microsoft.com/office/drawing/2014/main" id="{6CBCCFB9-F90B-47DB-4B05-8F47650F9DCD}"/>
              </a:ext>
            </a:extLst>
          </p:cNvPr>
          <p:cNvPicPr>
            <a:picLocks noGrp="1" noChangeAspect="1"/>
          </p:cNvPicPr>
          <p:nvPr>
            <p:ph idx="4294967295"/>
          </p:nvPr>
        </p:nvPicPr>
        <p:blipFill>
          <a:blip r:embed="rId2"/>
          <a:stretch>
            <a:fillRect/>
          </a:stretch>
        </p:blipFill>
        <p:spPr>
          <a:xfrm>
            <a:off x="3465286" y="3429000"/>
            <a:ext cx="4358759" cy="2721429"/>
          </a:xfrm>
        </p:spPr>
      </p:pic>
    </p:spTree>
    <p:extLst>
      <p:ext uri="{BB962C8B-B14F-4D97-AF65-F5344CB8AC3E}">
        <p14:creationId xmlns:p14="http://schemas.microsoft.com/office/powerpoint/2010/main" val="255991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32AC5-113E-EC09-3614-C89EDCB55C1E}"/>
              </a:ext>
            </a:extLst>
          </p:cNvPr>
          <p:cNvSpPr>
            <a:spLocks noGrp="1"/>
          </p:cNvSpPr>
          <p:nvPr>
            <p:ph type="ctrTitle"/>
          </p:nvPr>
        </p:nvSpPr>
        <p:spPr/>
        <p:txBody>
          <a:bodyPr/>
          <a:lstStyle/>
          <a:p>
            <a:r>
              <a:rPr lang="es-US" sz="1800" b="1" kern="100" spc="40" dirty="0">
                <a:solidFill>
                  <a:srgbClr val="1C233D"/>
                </a:solidFill>
                <a:effectLst/>
                <a:ea typeface="Times New Roman" panose="02020603050405020304" pitchFamily="18" charset="0"/>
                <a:cs typeface="Times New Roman" panose="02020603050405020304" pitchFamily="18" charset="0"/>
              </a:rPr>
              <a:t>Topología de Estrella. </a:t>
            </a:r>
            <a:r>
              <a:rPr lang="es-US" sz="1800" kern="100" spc="40" dirty="0">
                <a:solidFill>
                  <a:srgbClr val="1C233D"/>
                </a:solidFill>
                <a:effectLst/>
                <a:ea typeface="Times New Roman" panose="02020603050405020304" pitchFamily="18" charset="0"/>
                <a:cs typeface="Times New Roman" panose="02020603050405020304" pitchFamily="18" charset="0"/>
              </a:rPr>
              <a:t> Es el tipo de topología más común En ella los dispositivos se conectan a un punto central (</a:t>
            </a:r>
            <a:r>
              <a:rPr lang="es-US" sz="1800" kern="100" spc="40" dirty="0" err="1">
                <a:solidFill>
                  <a:srgbClr val="1C233D"/>
                </a:solidFill>
                <a:effectLst/>
                <a:ea typeface="Times New Roman" panose="02020603050405020304" pitchFamily="18" charset="0"/>
                <a:cs typeface="Times New Roman" panose="02020603050405020304" pitchFamily="18" charset="0"/>
              </a:rPr>
              <a:t>hub</a:t>
            </a:r>
            <a:r>
              <a:rPr lang="es-US" sz="1800" kern="100" spc="40" dirty="0">
                <a:solidFill>
                  <a:srgbClr val="1C233D"/>
                </a:solidFill>
                <a:effectLst/>
                <a:ea typeface="Times New Roman" panose="02020603050405020304" pitchFamily="18" charset="0"/>
                <a:cs typeface="Times New Roman" panose="02020603050405020304" pitchFamily="18" charset="0"/>
              </a:rPr>
              <a:t>) que actúa a modo de servidor. Este </a:t>
            </a:r>
            <a:r>
              <a:rPr lang="es-US" sz="1800" kern="100" spc="40" dirty="0" err="1">
                <a:solidFill>
                  <a:srgbClr val="1C233D"/>
                </a:solidFill>
                <a:effectLst/>
                <a:ea typeface="Times New Roman" panose="02020603050405020304" pitchFamily="18" charset="0"/>
                <a:cs typeface="Times New Roman" panose="02020603050405020304" pitchFamily="18" charset="0"/>
              </a:rPr>
              <a:t>hub</a:t>
            </a:r>
            <a:r>
              <a:rPr lang="es-US" sz="1800" kern="100" spc="40" dirty="0">
                <a:solidFill>
                  <a:srgbClr val="1C233D"/>
                </a:solidFill>
                <a:effectLst/>
                <a:ea typeface="Times New Roman" panose="02020603050405020304" pitchFamily="18" charset="0"/>
                <a:cs typeface="Times New Roman" panose="02020603050405020304" pitchFamily="18" charset="0"/>
              </a:rPr>
              <a:t> gestiona la transmisión de datos a través de la red. Permite que todas las estaciones se comuniquen entre sí. </a:t>
            </a:r>
            <a:r>
              <a:rPr lang="es-US" sz="1800" kern="100" dirty="0">
                <a:solidFill>
                  <a:srgbClr val="1C233D"/>
                </a:solidFill>
                <a:effectLst/>
                <a:ea typeface="Times New Roman" panose="02020603050405020304" pitchFamily="18" charset="0"/>
                <a:cs typeface="Times New Roman" panose="02020603050405020304" pitchFamily="18" charset="0"/>
              </a:rPr>
              <a:t>Sin embargo si el nodo central tiene algún error, toda la red queda expuesta y puede provocarse una desconexión. Existe también la topología de estrella extendida que funciona igual pero cada elemento que se conecta al nodo centra se convierte en el centro de otra estrella. El cableado es más corto pero se conectan menos dispositivos.</a:t>
            </a:r>
            <a:br>
              <a:rPr lang="es-US" sz="1800" kern="100" dirty="0">
                <a:solidFill>
                  <a:srgbClr val="1C233D"/>
                </a:solidFill>
                <a:effectLst/>
                <a:latin typeface="Calibri" panose="020F0502020204030204" pitchFamily="34" charset="0"/>
                <a:ea typeface="Times New Roman" panose="02020603050405020304" pitchFamily="18" charset="0"/>
                <a:cs typeface="Times New Roman" panose="02020603050405020304" pitchFamily="18" charset="0"/>
              </a:rPr>
            </a:br>
            <a:endParaRPr lang="es-US" dirty="0"/>
          </a:p>
        </p:txBody>
      </p:sp>
      <p:pic>
        <p:nvPicPr>
          <p:cNvPr id="4" name="Imagen 4">
            <a:extLst>
              <a:ext uri="{FF2B5EF4-FFF2-40B4-BE49-F238E27FC236}">
                <a16:creationId xmlns:a16="http://schemas.microsoft.com/office/drawing/2014/main" id="{982BEE64-95D6-51D4-44E2-E731C0E5841E}"/>
              </a:ext>
            </a:extLst>
          </p:cNvPr>
          <p:cNvPicPr>
            <a:picLocks noChangeAspect="1"/>
          </p:cNvPicPr>
          <p:nvPr/>
        </p:nvPicPr>
        <p:blipFill>
          <a:blip r:embed="rId2"/>
          <a:stretch>
            <a:fillRect/>
          </a:stretch>
        </p:blipFill>
        <p:spPr>
          <a:xfrm>
            <a:off x="3614737" y="3609975"/>
            <a:ext cx="4200525" cy="3248025"/>
          </a:xfrm>
          <a:prstGeom prst="rect">
            <a:avLst/>
          </a:prstGeom>
        </p:spPr>
      </p:pic>
    </p:spTree>
    <p:extLst>
      <p:ext uri="{BB962C8B-B14F-4D97-AF65-F5344CB8AC3E}">
        <p14:creationId xmlns:p14="http://schemas.microsoft.com/office/powerpoint/2010/main" val="583367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14</Slides>
  <Notes>0</Notes>
  <HiddenSlides>0</HiddenSlide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Letras en madera</vt:lpstr>
      <vt:lpstr>Topologías de red v. 2.0</vt:lpstr>
      <vt:lpstr>“Las topologías de red se refieren a la forma en la que se organizan los elementos que conforman una red de comunicaciones y la forma física que tienen los equipos y el cableado de red”</vt:lpstr>
      <vt:lpstr>Presentación de PowerPoint</vt:lpstr>
      <vt:lpstr>Presentación de PowerPoint</vt:lpstr>
      <vt:lpstr>Presentación de PowerPoint</vt:lpstr>
      <vt:lpstr>Tipos de topologías </vt:lpstr>
      <vt:lpstr>Topología de Bus. También se le conoce como topología de red troncal, bus o línea. En esta red todos los dispositivos se conectan directamente a un canal y no existe otro vínculo entre nodos. Los datos fluyen a lo largo del cable a medida que viaja a su destino. Se instala fácilmente, tiene poco cableado y es fácil aumentar o disminuir el número de aparatos que se adjuntan a la red. Algunos inconvenientes son problemas de congestión, colisión y bloqueo. Además, si existe un problema en el canal, todos los dispositivos quedarán desconectados. </vt:lpstr>
      <vt:lpstr>Topología de Anillo. En esta red cerrada os nodos se configuran en un patrón circular con estructura de anillo. Cada nodo se vincula a un con los dos contiguos. Al llegar un mensaje a un dispositivo, este comprueba los datos de envío y si no es el receptor, lo pasa al siguiente, y así sucesivamente hasta que lo recibe el destinatario. Ofrece mejor rendimiento que la de bus, es fácil de instalar y localiza pero los nodos no pueden enviar mensajes al mismo tiempo. Es decir que no puede desconectarse ningún dispositivo o se perderá la conexión entre todos. </vt:lpstr>
      <vt:lpstr>Topología de Estrella.  Es el tipo de topología más común En ella los dispositivos se conectan a un punto central (hub) que actúa a modo de servidor. Este hub gestiona la transmisión de datos a través de la red. Permite que todas las estaciones se comuniquen entre sí. Sin embargo si el nodo central tiene algún error, toda la red queda expuesta y puede provocarse una desconexión. Existe también la topología de estrella extendida que funciona igual pero cada elemento que se conecta al nodo centra se convierte en el centro de otra estrella. El cableado es más corto pero se conectan menos dispositivos. </vt:lpstr>
      <vt:lpstr>Topología de Malla. En esta clase de red informática todos los componentes o nodos están interconectados y enlazados directamente mediante vías separadas. La ventaja es que si una conexión falla, existen caminos alternativos para que la información fluya por varias rutas alternativas. Para ello debe haber una limitada cantidad de dispositivos que unirTopología Híbrida. En este caso se mezclan dos tipologías diferentes de topologías. Adapta la estructura a las necesidades físicas del lugar en donde se lleva a cabo la instalación. Seguridad, velocidad e interconexión son los requisitos básicos. </vt:lpstr>
      <vt:lpstr>Topología de Árbol. Esta red tiene un punto de enlace troncal y a partir de este se ramifican los demás nodos. El eje central es como el tronco del árbol. Las ramas se conectan son los concentradores secundarios o los nodos de control y los dispositivos conectados se conectan a los branches. Puede ser de árbol binario en el que cada nodo se fragmenta en dos enlaces o árbol backbone , un tronco con un cable principal que lleva información al resto de nodos ramificados. Entre las ventajas de esta tipología está que no se presentan problemas entre los subsiguientes dispositivos si falla uno, reduce el tráfico de red y es compatible con muchos proveedores de hardware y de software. Es aconsejable para redes de gran tamaño.</vt:lpstr>
      <vt:lpstr>Topología de mixta. Esa topología mezcla dos o más topologías de red diferentes. Adaptar su estructura a las necesidades físicas del lugar en el que se realiza la instalación, así como a los requerimientos de seguridad, velocidad e interconexión. Es fiable porque permite detectar errores y resolver problemas de forma sencilla, es eficaz, escalable y flexible. Sin embargo, es difícil detectar fallas, tiene diseño complejo y difícil y el mantenimiento es caro. </vt:lpstr>
      <vt:lpstr>A la hora de elegir el modelo de topología de red habrá que tener en cuenta ciertos factores como el coste, la viabilidad, flexibilidad, posibilidad de crecimiento, el tiempo que se tarde en detectar errores, número de máquinas vinculadas, tráfico soportable o necesidad de otras rutas alternativas. </vt:lpstr>
      <vt:lpstr>Como conclusión, aunque la topología de red más utilizada en la actualidad es la de estrella gracias a las ventajas que presenta como son; la alta escalabilidad (permite agregar nuevos nodos de forma sencilla) y la rapidez y facilidad que ofrece para detectar fallas y solucionarlas, se podría indicar que no existe una topología que destaque por encima de las demás como “la mejor”. “La mejor” topología será siempre la que se adapte y consiga que sea más eficiente la red de la organización para la que está diseñada.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Topologías de red v. 2.0</dc:title>
  <dc:creator>Rosario Llano</dc:creator>
  <cp:lastModifiedBy>Rosario Llano</cp:lastModifiedBy>
  <cp:revision>2</cp:revision>
  <dcterms:created xsi:type="dcterms:W3CDTF">2023-06-09T00:56:42Z</dcterms:created>
  <dcterms:modified xsi:type="dcterms:W3CDTF">2023-06-09T03:53:15Z</dcterms:modified>
</cp:coreProperties>
</file>