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notesSlides/notesSlide2.xml" ContentType="application/vnd.openxmlformats-officedocument.presentationml.notesSlide+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75" r:id="rId2"/>
    <p:sldId id="256" r:id="rId3"/>
    <p:sldId id="257" r:id="rId4"/>
    <p:sldId id="259" r:id="rId5"/>
    <p:sldId id="260" r:id="rId6"/>
    <p:sldId id="261" r:id="rId7"/>
    <p:sldId id="262" r:id="rId8"/>
    <p:sldId id="263" r:id="rId9"/>
    <p:sldId id="268" r:id="rId10"/>
    <p:sldId id="264" r:id="rId11"/>
    <p:sldId id="269" r:id="rId12"/>
    <p:sldId id="265" r:id="rId13"/>
    <p:sldId id="270" r:id="rId14"/>
    <p:sldId id="266" r:id="rId15"/>
    <p:sldId id="271" r:id="rId16"/>
    <p:sldId id="267" r:id="rId17"/>
    <p:sldId id="272" r:id="rId18"/>
    <p:sldId id="278" r:id="rId19"/>
    <p:sldId id="273" r:id="rId20"/>
    <p:sldId id="276" r:id="rId21"/>
    <p:sldId id="285" r:id="rId22"/>
    <p:sldId id="302" r:id="rId23"/>
    <p:sldId id="303" r:id="rId24"/>
    <p:sldId id="279" r:id="rId25"/>
    <p:sldId id="286" r:id="rId26"/>
    <p:sldId id="288" r:id="rId27"/>
    <p:sldId id="283" r:id="rId28"/>
    <p:sldId id="284" r:id="rId29"/>
    <p:sldId id="289" r:id="rId30"/>
    <p:sldId id="274" r:id="rId31"/>
    <p:sldId id="277" r:id="rId32"/>
    <p:sldId id="290" r:id="rId33"/>
    <p:sldId id="296" r:id="rId34"/>
    <p:sldId id="291" r:id="rId35"/>
    <p:sldId id="297" r:id="rId36"/>
    <p:sldId id="292" r:id="rId37"/>
    <p:sldId id="298" r:id="rId38"/>
    <p:sldId id="293" r:id="rId39"/>
    <p:sldId id="299" r:id="rId40"/>
    <p:sldId id="294" r:id="rId41"/>
    <p:sldId id="300" r:id="rId42"/>
    <p:sldId id="295" r:id="rId43"/>
    <p:sldId id="301" r:id="rId44"/>
    <p:sldId id="304" r:id="rId45"/>
    <p:sldId id="305" r:id="rId46"/>
    <p:sldId id="306" r:id="rId47"/>
    <p:sldId id="307" r:id="rId48"/>
    <p:sldId id="313" r:id="rId49"/>
    <p:sldId id="308" r:id="rId50"/>
    <p:sldId id="314" r:id="rId51"/>
    <p:sldId id="309" r:id="rId52"/>
    <p:sldId id="315" r:id="rId53"/>
    <p:sldId id="310" r:id="rId54"/>
    <p:sldId id="316" r:id="rId55"/>
    <p:sldId id="311" r:id="rId56"/>
    <p:sldId id="317" r:id="rId57"/>
    <p:sldId id="312" r:id="rId58"/>
    <p:sldId id="318" r:id="rId5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471" autoAdjust="0"/>
  </p:normalViewPr>
  <p:slideViewPr>
    <p:cSldViewPr snapToGrid="0">
      <p:cViewPr>
        <p:scale>
          <a:sx n="75" d="100"/>
          <a:sy n="75" d="100"/>
        </p:scale>
        <p:origin x="965" y="30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545E75-0A67-4C55-A35B-BD57ED5549BE}" type="datetimeFigureOut">
              <a:rPr lang="it-IT" smtClean="0"/>
              <a:t>31/05/2022</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0E3E1E-65EA-4AB0-9160-DFA8D6BCAC63}" type="slidenum">
              <a:rPr lang="it-IT" smtClean="0"/>
              <a:t>‹N›</a:t>
            </a:fld>
            <a:endParaRPr lang="it-IT" dirty="0"/>
          </a:p>
        </p:txBody>
      </p:sp>
    </p:spTree>
    <p:extLst>
      <p:ext uri="{BB962C8B-B14F-4D97-AF65-F5344CB8AC3E}">
        <p14:creationId xmlns:p14="http://schemas.microsoft.com/office/powerpoint/2010/main" val="1668473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70E3E1E-65EA-4AB0-9160-DFA8D6BCAC63}" type="slidenum">
              <a:rPr lang="it-IT" smtClean="0"/>
              <a:t>16</a:t>
            </a:fld>
            <a:endParaRPr lang="it-IT" dirty="0"/>
          </a:p>
        </p:txBody>
      </p:sp>
    </p:spTree>
    <p:extLst>
      <p:ext uri="{BB962C8B-B14F-4D97-AF65-F5344CB8AC3E}">
        <p14:creationId xmlns:p14="http://schemas.microsoft.com/office/powerpoint/2010/main" val="3263700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370E3E1E-65EA-4AB0-9160-DFA8D6BCAC63}" type="slidenum">
              <a:rPr lang="it-IT" smtClean="0"/>
              <a:t>17</a:t>
            </a:fld>
            <a:endParaRPr lang="it-IT" dirty="0"/>
          </a:p>
        </p:txBody>
      </p:sp>
    </p:spTree>
    <p:extLst>
      <p:ext uri="{BB962C8B-B14F-4D97-AF65-F5344CB8AC3E}">
        <p14:creationId xmlns:p14="http://schemas.microsoft.com/office/powerpoint/2010/main" val="1299878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EBDC0-7756-B2BA-B6CE-6504701319C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874574BD-E987-4B8D-88DD-4968EE732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996C7B8-F5D8-D708-E7C3-B9C191CD897B}"/>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5" name="Segnaposto piè di pagina 4">
            <a:extLst>
              <a:ext uri="{FF2B5EF4-FFF2-40B4-BE49-F238E27FC236}">
                <a16:creationId xmlns:a16="http://schemas.microsoft.com/office/drawing/2014/main" id="{DBD63C23-C527-2DE1-ED69-513E91216FB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C96B7D0D-65B9-FB91-5FDE-C2BBDD676261}"/>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4234305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141649-DCF0-2B5D-2340-4AE903AC31A5}"/>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9AE31E5-16D8-7D18-32DF-AC293FF561D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8BE375-1DFA-E669-7101-015EDD4E924E}"/>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5" name="Segnaposto piè di pagina 4">
            <a:extLst>
              <a:ext uri="{FF2B5EF4-FFF2-40B4-BE49-F238E27FC236}">
                <a16:creationId xmlns:a16="http://schemas.microsoft.com/office/drawing/2014/main" id="{EFEC82FB-76A2-2B57-EC20-B08B61FE2F7A}"/>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F1DB87C-C9D1-E9D0-57C9-638D1F5C24A2}"/>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71201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98CD28F-E893-0F2F-2349-1CB17F05672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87439A4-0C06-E435-E0B7-9F9F6BFFF12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35F5DF3-AE91-6B2D-395A-F6C38A60DBC6}"/>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5" name="Segnaposto piè di pagina 4">
            <a:extLst>
              <a:ext uri="{FF2B5EF4-FFF2-40B4-BE49-F238E27FC236}">
                <a16:creationId xmlns:a16="http://schemas.microsoft.com/office/drawing/2014/main" id="{8BC3534B-D032-4B16-4C2D-7901B0A00A9F}"/>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2AB6036B-B658-0F18-6DAC-D4754A7F6B48}"/>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118675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C3C440-462F-10B6-AC92-94EB1B34A615}"/>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09430B0-4B7E-D53D-2DB8-089A7B61E9B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817606B-8ADF-5F80-FA99-AC1B09A16227}"/>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5" name="Segnaposto piè di pagina 4">
            <a:extLst>
              <a:ext uri="{FF2B5EF4-FFF2-40B4-BE49-F238E27FC236}">
                <a16:creationId xmlns:a16="http://schemas.microsoft.com/office/drawing/2014/main" id="{D1B1BD8E-D626-9DC7-DCC7-723A9C684EF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345F4021-BDBF-F24C-532F-EE324BE1B185}"/>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677131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EB5DE3-742F-A385-03DE-CD8E3291A680}"/>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36C25386-C1E3-3E83-6441-F26FC59CF4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C248343-F759-FBDA-4F89-489DC04CFF1F}"/>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5" name="Segnaposto piè di pagina 4">
            <a:extLst>
              <a:ext uri="{FF2B5EF4-FFF2-40B4-BE49-F238E27FC236}">
                <a16:creationId xmlns:a16="http://schemas.microsoft.com/office/drawing/2014/main" id="{0FD4E8B0-42D3-87E6-0BB5-C5FA16A2D870}"/>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73A0FC7-9870-CCE9-2F12-17C798F4624F}"/>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365218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356C99-869B-C98B-D52C-671E36DABEE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B9D4139-FA21-2B0D-A46C-0E4FDA7BFD0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236BBB9D-DC86-50E5-E070-2B964EFD9D71}"/>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A7B79157-A9FC-3A67-4AD3-D0F4F692A28E}"/>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6" name="Segnaposto piè di pagina 5">
            <a:extLst>
              <a:ext uri="{FF2B5EF4-FFF2-40B4-BE49-F238E27FC236}">
                <a16:creationId xmlns:a16="http://schemas.microsoft.com/office/drawing/2014/main" id="{82BA5DCD-9990-A07A-25F9-71A0DAFDB915}"/>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D27D2788-8928-1790-22B4-356C8B40C987}"/>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376865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07C4A4-9C2A-A514-B993-3093D777172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A3D4005-4576-E123-B89C-E9F70CB630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89D0CBC8-6511-A14D-0D65-4B919B0962D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436D2E7-F3C1-A81F-146B-7AD7036034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7728A76D-AE1B-E8D3-9379-59D970A04D8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FA98275-118A-3E54-478D-FE009673DBBA}"/>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8" name="Segnaposto piè di pagina 7">
            <a:extLst>
              <a:ext uri="{FF2B5EF4-FFF2-40B4-BE49-F238E27FC236}">
                <a16:creationId xmlns:a16="http://schemas.microsoft.com/office/drawing/2014/main" id="{4DD47B80-06CC-2EE8-FFE8-FA6525F18774}"/>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9B70E73C-C6A0-414A-C580-F006F2F29F2E}"/>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4255868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C3F6AE-7E8B-B880-BA22-BE6D9915414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6F4A3CA-863E-F07E-3628-E7F852309B73}"/>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4" name="Segnaposto piè di pagina 3">
            <a:extLst>
              <a:ext uri="{FF2B5EF4-FFF2-40B4-BE49-F238E27FC236}">
                <a16:creationId xmlns:a16="http://schemas.microsoft.com/office/drawing/2014/main" id="{135A5223-0BF5-EDE3-B5C1-F4B6F022C482}"/>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CC8F96D2-6AF0-EE8B-8432-6E24BF0AA9BF}"/>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236108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829AE29-90AF-D46F-7AB1-4618181E3554}"/>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3" name="Segnaposto piè di pagina 2">
            <a:extLst>
              <a:ext uri="{FF2B5EF4-FFF2-40B4-BE49-F238E27FC236}">
                <a16:creationId xmlns:a16="http://schemas.microsoft.com/office/drawing/2014/main" id="{9412B80D-3D51-2C92-1B81-87FD0F02AE31}"/>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92803201-907F-C13B-0BA8-AA5F8B7CD6DD}"/>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2437073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451386F-E863-6404-106B-BEEE3A51741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6E96680-59EE-DADA-3154-37AFF9814E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39E42AF-812F-624C-22AF-50F1ED572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B2500DF3-CF3B-EF36-153E-9D97E7DE1641}"/>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6" name="Segnaposto piè di pagina 5">
            <a:extLst>
              <a:ext uri="{FF2B5EF4-FFF2-40B4-BE49-F238E27FC236}">
                <a16:creationId xmlns:a16="http://schemas.microsoft.com/office/drawing/2014/main" id="{78D61610-58B4-90EE-3D2A-E65AAECBA453}"/>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8465D641-01F0-46D9-C6F9-80849ECB66A8}"/>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422170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52CEF1-FAC9-274A-1D86-F8E2B2CF88B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287D604-1989-5D07-BC87-F56F46AC22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10E327D2-D59E-4917-7343-7B0871F7F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B8F4DA1-8808-1526-BEFF-636CDBB25EC9}"/>
              </a:ext>
            </a:extLst>
          </p:cNvPr>
          <p:cNvSpPr>
            <a:spLocks noGrp="1"/>
          </p:cNvSpPr>
          <p:nvPr>
            <p:ph type="dt" sz="half" idx="10"/>
          </p:nvPr>
        </p:nvSpPr>
        <p:spPr/>
        <p:txBody>
          <a:bodyPr/>
          <a:lstStyle/>
          <a:p>
            <a:fld id="{4505795C-2FC4-47FE-85B7-9F523B7AE061}" type="datetimeFigureOut">
              <a:rPr lang="it-IT" smtClean="0"/>
              <a:t>31/05/2022</a:t>
            </a:fld>
            <a:endParaRPr lang="it-IT" dirty="0"/>
          </a:p>
        </p:txBody>
      </p:sp>
      <p:sp>
        <p:nvSpPr>
          <p:cNvPr id="6" name="Segnaposto piè di pagina 5">
            <a:extLst>
              <a:ext uri="{FF2B5EF4-FFF2-40B4-BE49-F238E27FC236}">
                <a16:creationId xmlns:a16="http://schemas.microsoft.com/office/drawing/2014/main" id="{C39E17F2-5CD6-F6A0-3555-2945F2F88524}"/>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7BF1029C-F23C-AA45-D1C0-92F5BC84C6BA}"/>
              </a:ext>
            </a:extLst>
          </p:cNvPr>
          <p:cNvSpPr>
            <a:spLocks noGrp="1"/>
          </p:cNvSpPr>
          <p:nvPr>
            <p:ph type="sldNum" sz="quarter" idx="12"/>
          </p:nvPr>
        </p:nvSpPr>
        <p:spPr/>
        <p:txBody>
          <a:bodyPr/>
          <a:lstStyle/>
          <a:p>
            <a:fld id="{F445E4DA-95CC-4262-B06B-0ECE55D4054B}" type="slidenum">
              <a:rPr lang="it-IT" smtClean="0"/>
              <a:t>‹N›</a:t>
            </a:fld>
            <a:endParaRPr lang="it-IT" dirty="0"/>
          </a:p>
        </p:txBody>
      </p:sp>
    </p:spTree>
    <p:extLst>
      <p:ext uri="{BB962C8B-B14F-4D97-AF65-F5344CB8AC3E}">
        <p14:creationId xmlns:p14="http://schemas.microsoft.com/office/powerpoint/2010/main" val="1824162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FADACD8-B205-8AFF-AA93-1FC94A875A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67948242-4198-3EAE-9262-618B0045A3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D64E54-341E-8E55-67B0-CE3CCB217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05795C-2FC4-47FE-85B7-9F523B7AE061}" type="datetimeFigureOut">
              <a:rPr lang="it-IT" smtClean="0"/>
              <a:t>31/05/2022</a:t>
            </a:fld>
            <a:endParaRPr lang="it-IT" dirty="0"/>
          </a:p>
        </p:txBody>
      </p:sp>
      <p:sp>
        <p:nvSpPr>
          <p:cNvPr id="5" name="Segnaposto piè di pagina 4">
            <a:extLst>
              <a:ext uri="{FF2B5EF4-FFF2-40B4-BE49-F238E27FC236}">
                <a16:creationId xmlns:a16="http://schemas.microsoft.com/office/drawing/2014/main" id="{A060F5EA-0E93-DDC7-878C-77B1CEAC20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79278840-AACB-BC10-0F53-38D82C0E4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45E4DA-95CC-4262-B06B-0ECE55D4054B}" type="slidenum">
              <a:rPr lang="it-IT" smtClean="0"/>
              <a:t>‹N›</a:t>
            </a:fld>
            <a:endParaRPr lang="it-IT" dirty="0"/>
          </a:p>
        </p:txBody>
      </p:sp>
    </p:spTree>
    <p:extLst>
      <p:ext uri="{BB962C8B-B14F-4D97-AF65-F5344CB8AC3E}">
        <p14:creationId xmlns:p14="http://schemas.microsoft.com/office/powerpoint/2010/main" val="2695941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uppo 21">
            <a:extLst>
              <a:ext uri="{FF2B5EF4-FFF2-40B4-BE49-F238E27FC236}">
                <a16:creationId xmlns:a16="http://schemas.microsoft.com/office/drawing/2014/main" id="{F1C06908-7815-9678-0169-787C974DF555}"/>
              </a:ext>
            </a:extLst>
          </p:cNvPr>
          <p:cNvGrpSpPr/>
          <p:nvPr/>
        </p:nvGrpSpPr>
        <p:grpSpPr>
          <a:xfrm>
            <a:off x="6376928" y="1929636"/>
            <a:ext cx="5534143" cy="2998727"/>
            <a:chOff x="3328928" y="1069206"/>
            <a:chExt cx="5534143" cy="2998727"/>
          </a:xfrm>
        </p:grpSpPr>
        <p:sp>
          <p:nvSpPr>
            <p:cNvPr id="23" name="Rettangolo 22">
              <a:extLst>
                <a:ext uri="{FF2B5EF4-FFF2-40B4-BE49-F238E27FC236}">
                  <a16:creationId xmlns:a16="http://schemas.microsoft.com/office/drawing/2014/main" id="{C174B50F-1CE6-DCC8-867D-B796F52A21E4}"/>
                </a:ext>
              </a:extLst>
            </p:cNvPr>
            <p:cNvSpPr/>
            <p:nvPr/>
          </p:nvSpPr>
          <p:spPr>
            <a:xfrm>
              <a:off x="4195287" y="1069206"/>
              <a:ext cx="3801425" cy="646331"/>
            </a:xfrm>
            <a:prstGeom prst="rect">
              <a:avLst/>
            </a:prstGeom>
            <a:noFill/>
            <a:ln w="19050">
              <a:solidFill>
                <a:srgbClr val="C00000"/>
              </a:solidFill>
            </a:ln>
          </p:spPr>
          <p:txBody>
            <a:bodyPr wrap="none" lIns="91440" tIns="45720" rIns="91440" bIns="45720">
              <a:spAutoFit/>
            </a:bodyPr>
            <a:lstStyle/>
            <a:p>
              <a:pPr algn="ctr"/>
              <a:r>
                <a:rPr lang="it-IT" sz="36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A</a:t>
              </a:r>
              <a:r>
                <a:rPr lang="it-IT" sz="36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ntonio </a:t>
              </a:r>
              <a:r>
                <a:rPr lang="it-IT" sz="36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c</a:t>
              </a:r>
              <a:r>
                <a:rPr lang="it-IT" sz="36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ola</a:t>
              </a:r>
              <a:endParaRPr lang="it-IT" sz="36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24" name="Rettangolo 23">
              <a:extLst>
                <a:ext uri="{FF2B5EF4-FFF2-40B4-BE49-F238E27FC236}">
                  <a16:creationId xmlns:a16="http://schemas.microsoft.com/office/drawing/2014/main" id="{4B53BE43-40A6-7D48-0A46-AEBFCD9A1839}"/>
                </a:ext>
              </a:extLst>
            </p:cNvPr>
            <p:cNvSpPr/>
            <p:nvPr/>
          </p:nvSpPr>
          <p:spPr>
            <a:xfrm>
              <a:off x="4244211" y="3421602"/>
              <a:ext cx="3703578" cy="646331"/>
            </a:xfrm>
            <a:prstGeom prst="rect">
              <a:avLst/>
            </a:prstGeom>
            <a:noFill/>
            <a:ln w="19050">
              <a:solidFill>
                <a:srgbClr val="C00000"/>
              </a:solidFill>
            </a:ln>
          </p:spPr>
          <p:txBody>
            <a:bodyPr wrap="none" lIns="91440" tIns="45720" rIns="91440" bIns="45720">
              <a:spAutoFit/>
            </a:bodyPr>
            <a:lstStyle/>
            <a:p>
              <a:pPr algn="ctr"/>
              <a:r>
                <a:rPr lang="it-IT" sz="36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R</a:t>
              </a:r>
              <a:r>
                <a:rPr lang="it-IT" sz="36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osario </a:t>
              </a:r>
              <a:r>
                <a:rPr lang="it-IT" sz="36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u</a:t>
              </a:r>
              <a:r>
                <a:rPr lang="it-IT" sz="36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rso</a:t>
              </a:r>
            </a:p>
          </p:txBody>
        </p:sp>
        <p:sp>
          <p:nvSpPr>
            <p:cNvPr id="25" name="Rettangolo 24">
              <a:extLst>
                <a:ext uri="{FF2B5EF4-FFF2-40B4-BE49-F238E27FC236}">
                  <a16:creationId xmlns:a16="http://schemas.microsoft.com/office/drawing/2014/main" id="{864E904B-B101-1AE2-9F53-3C13FD8D2791}"/>
                </a:ext>
              </a:extLst>
            </p:cNvPr>
            <p:cNvSpPr/>
            <p:nvPr/>
          </p:nvSpPr>
          <p:spPr>
            <a:xfrm>
              <a:off x="3328928" y="2245404"/>
              <a:ext cx="5534143" cy="646331"/>
            </a:xfrm>
            <a:prstGeom prst="rect">
              <a:avLst/>
            </a:prstGeom>
            <a:noFill/>
            <a:ln w="19050">
              <a:solidFill>
                <a:srgbClr val="C00000"/>
              </a:solidFill>
            </a:ln>
          </p:spPr>
          <p:txBody>
            <a:bodyPr wrap="none" lIns="91440" tIns="45720" rIns="91440" bIns="45720">
              <a:spAutoFit/>
            </a:bodyPr>
            <a:lstStyle/>
            <a:p>
              <a:pPr algn="ctr"/>
              <a:r>
                <a:rPr lang="it-IT" sz="36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M</a:t>
              </a:r>
              <a:r>
                <a:rPr lang="it-IT" sz="36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aristella </a:t>
              </a:r>
              <a:r>
                <a:rPr lang="it-IT" sz="36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s</a:t>
              </a:r>
              <a:r>
                <a:rPr lang="it-IT" sz="36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imonetti</a:t>
              </a:r>
            </a:p>
          </p:txBody>
        </p:sp>
      </p:grpSp>
      <p:sp>
        <p:nvSpPr>
          <p:cNvPr id="30" name="Rettangolo 29">
            <a:extLst>
              <a:ext uri="{FF2B5EF4-FFF2-40B4-BE49-F238E27FC236}">
                <a16:creationId xmlns:a16="http://schemas.microsoft.com/office/drawing/2014/main" id="{AA130141-58AF-AC3B-2AE8-5079220A2F6D}"/>
              </a:ext>
            </a:extLst>
          </p:cNvPr>
          <p:cNvSpPr/>
          <p:nvPr/>
        </p:nvSpPr>
        <p:spPr>
          <a:xfrm>
            <a:off x="91471" y="2367170"/>
            <a:ext cx="5874044" cy="2123658"/>
          </a:xfrm>
          <a:prstGeom prst="rect">
            <a:avLst/>
          </a:prstGeom>
          <a:noFill/>
          <a:ln w="19050">
            <a:solidFill>
              <a:srgbClr val="C00000"/>
            </a:solidFill>
          </a:ln>
        </p:spPr>
        <p:txBody>
          <a:bodyPr wrap="none" lIns="91440" tIns="45720" rIns="91440" bIns="45720">
            <a:spAutoFit/>
          </a:bodyPr>
          <a:lstStyle/>
          <a:p>
            <a:pPr algn="ctr"/>
            <a:r>
              <a:rPr lang="it-IT" sz="4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M</a:t>
            </a:r>
            <a:r>
              <a:rPr lang="it-IT" sz="4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achine</a:t>
            </a:r>
            <a:r>
              <a:rPr lang="it-IT" sz="4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l</a:t>
            </a:r>
            <a:r>
              <a:rPr lang="it-IT" sz="4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earning</a:t>
            </a:r>
          </a:p>
          <a:p>
            <a:pPr algn="ctr"/>
            <a:r>
              <a:rPr lang="it-IT" sz="4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a:t>
            </a:r>
            <a:r>
              <a:rPr lang="it-IT" sz="4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b</a:t>
            </a:r>
            <a:r>
              <a:rPr lang="it-IT" sz="4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ig</a:t>
            </a:r>
            <a:r>
              <a:rPr lang="it-IT" sz="4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a:t>
            </a:r>
            <a:r>
              <a:rPr lang="it-IT" sz="4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d</a:t>
            </a:r>
            <a:r>
              <a:rPr lang="it-IT" sz="4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ata</a:t>
            </a:r>
            <a:r>
              <a:rPr lang="it-IT" sz="4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a:t>
            </a:r>
            <a:r>
              <a:rPr lang="it-IT" sz="4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per</a:t>
            </a:r>
            <a:r>
              <a:rPr lang="it-IT" sz="4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a:t>
            </a:r>
          </a:p>
          <a:p>
            <a:pPr algn="ctr"/>
            <a:r>
              <a:rPr lang="it-IT" sz="4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La</a:t>
            </a:r>
            <a:r>
              <a:rPr lang="it-IT" sz="4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s</a:t>
            </a:r>
            <a:r>
              <a:rPr lang="it-IT" sz="4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alute</a:t>
            </a:r>
            <a:r>
              <a:rPr lang="it-IT" sz="4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a:t>
            </a:r>
            <a:endParaRPr lang="it-IT" sz="4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grpSp>
        <p:nvGrpSpPr>
          <p:cNvPr id="4" name="Gruppo 3">
            <a:extLst>
              <a:ext uri="{FF2B5EF4-FFF2-40B4-BE49-F238E27FC236}">
                <a16:creationId xmlns:a16="http://schemas.microsoft.com/office/drawing/2014/main" id="{A8286E0A-A9E6-87FA-4B13-697A58C772ED}"/>
              </a:ext>
            </a:extLst>
          </p:cNvPr>
          <p:cNvGrpSpPr/>
          <p:nvPr/>
        </p:nvGrpSpPr>
        <p:grpSpPr>
          <a:xfrm>
            <a:off x="101600" y="5704540"/>
            <a:ext cx="11988800" cy="1153460"/>
            <a:chOff x="101600" y="5704540"/>
            <a:chExt cx="11988800" cy="1153460"/>
          </a:xfrm>
        </p:grpSpPr>
        <p:pic>
          <p:nvPicPr>
            <p:cNvPr id="10" name="Immagine 9">
              <a:extLst>
                <a:ext uri="{FF2B5EF4-FFF2-40B4-BE49-F238E27FC236}">
                  <a16:creationId xmlns:a16="http://schemas.microsoft.com/office/drawing/2014/main" id="{18B9D6B5-7EB3-2AA5-A1E8-9FA0F326005A}"/>
                </a:ext>
              </a:extLst>
            </p:cNvPr>
            <p:cNvPicPr>
              <a:picLocks noChangeAspect="1"/>
            </p:cNvPicPr>
            <p:nvPr/>
          </p:nvPicPr>
          <p:blipFill rotWithShape="1">
            <a:blip r:embed="rId2">
              <a:extLst>
                <a:ext uri="{28A0092B-C50C-407E-A947-70E740481C1C}">
                  <a14:useLocalDpi xmlns:a14="http://schemas.microsoft.com/office/drawing/2010/main" val="0"/>
                </a:ext>
              </a:extLst>
            </a:blip>
            <a:srcRect r="85770"/>
            <a:stretch/>
          </p:blipFill>
          <p:spPr>
            <a:xfrm>
              <a:off x="8495881" y="5778000"/>
              <a:ext cx="570201" cy="1080000"/>
            </a:xfrm>
            <a:prstGeom prst="rect">
              <a:avLst/>
            </a:prstGeom>
          </p:spPr>
        </p:pic>
        <p:pic>
          <p:nvPicPr>
            <p:cNvPr id="12" name="Immagine 11">
              <a:extLst>
                <a:ext uri="{FF2B5EF4-FFF2-40B4-BE49-F238E27FC236}">
                  <a16:creationId xmlns:a16="http://schemas.microsoft.com/office/drawing/2014/main" id="{562B5802-30A1-9A4F-266E-693D1471174F}"/>
                </a:ext>
              </a:extLst>
            </p:cNvPr>
            <p:cNvPicPr>
              <a:picLocks noChangeAspect="1"/>
            </p:cNvPicPr>
            <p:nvPr/>
          </p:nvPicPr>
          <p:blipFill rotWithShape="1">
            <a:blip r:embed="rId3">
              <a:extLst>
                <a:ext uri="{28A0092B-C50C-407E-A947-70E740481C1C}">
                  <a14:useLocalDpi xmlns:a14="http://schemas.microsoft.com/office/drawing/2010/main" val="0"/>
                </a:ext>
              </a:extLst>
            </a:blip>
            <a:srcRect r="68606"/>
            <a:stretch/>
          </p:blipFill>
          <p:spPr>
            <a:xfrm>
              <a:off x="3059169" y="5706216"/>
              <a:ext cx="777957" cy="1080000"/>
            </a:xfrm>
            <a:prstGeom prst="rect">
              <a:avLst/>
            </a:prstGeom>
          </p:spPr>
        </p:pic>
        <p:pic>
          <p:nvPicPr>
            <p:cNvPr id="14" name="Immagine 13">
              <a:extLst>
                <a:ext uri="{FF2B5EF4-FFF2-40B4-BE49-F238E27FC236}">
                  <a16:creationId xmlns:a16="http://schemas.microsoft.com/office/drawing/2014/main" id="{BD1DD667-4A6B-E4EC-B7E1-F85E4844BE94}"/>
                </a:ext>
              </a:extLst>
            </p:cNvPr>
            <p:cNvPicPr>
              <a:picLocks noChangeAspect="1"/>
            </p:cNvPicPr>
            <p:nvPr/>
          </p:nvPicPr>
          <p:blipFill rotWithShape="1">
            <a:blip r:embed="rId4">
              <a:extLst>
                <a:ext uri="{28A0092B-C50C-407E-A947-70E740481C1C}">
                  <a14:useLocalDpi xmlns:a14="http://schemas.microsoft.com/office/drawing/2010/main" val="0"/>
                </a:ext>
              </a:extLst>
            </a:blip>
            <a:srcRect l="30819" r="30819" b="34587"/>
            <a:stretch/>
          </p:blipFill>
          <p:spPr>
            <a:xfrm>
              <a:off x="10964424" y="5704540"/>
              <a:ext cx="1125976" cy="1080000"/>
            </a:xfrm>
            <a:prstGeom prst="rect">
              <a:avLst/>
            </a:prstGeom>
          </p:spPr>
        </p:pic>
        <p:pic>
          <p:nvPicPr>
            <p:cNvPr id="17" name="Immagine 16">
              <a:extLst>
                <a:ext uri="{FF2B5EF4-FFF2-40B4-BE49-F238E27FC236}">
                  <a16:creationId xmlns:a16="http://schemas.microsoft.com/office/drawing/2014/main" id="{A38C71DC-AD30-FDD5-5CF1-A6D760FBE3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0" y="5704540"/>
              <a:ext cx="1200235" cy="1080000"/>
            </a:xfrm>
            <a:prstGeom prst="rect">
              <a:avLst/>
            </a:prstGeom>
          </p:spPr>
        </p:pic>
        <p:pic>
          <p:nvPicPr>
            <p:cNvPr id="3" name="Immagine 2">
              <a:extLst>
                <a:ext uri="{FF2B5EF4-FFF2-40B4-BE49-F238E27FC236}">
                  <a16:creationId xmlns:a16="http://schemas.microsoft.com/office/drawing/2014/main" id="{A8A70D71-4B19-2A80-3FA0-DFCD143BD869}"/>
                </a:ext>
              </a:extLst>
            </p:cNvPr>
            <p:cNvPicPr>
              <a:picLocks noChangeAspect="1"/>
            </p:cNvPicPr>
            <p:nvPr/>
          </p:nvPicPr>
          <p:blipFill rotWithShape="1">
            <a:blip r:embed="rId6">
              <a:extLst>
                <a:ext uri="{28A0092B-C50C-407E-A947-70E740481C1C}">
                  <a14:useLocalDpi xmlns:a14="http://schemas.microsoft.com/office/drawing/2010/main" val="0"/>
                </a:ext>
              </a:extLst>
            </a:blip>
            <a:srcRect r="66590"/>
            <a:stretch/>
          </p:blipFill>
          <p:spPr>
            <a:xfrm>
              <a:off x="5594460" y="5704540"/>
              <a:ext cx="1003079" cy="1080000"/>
            </a:xfrm>
            <a:prstGeom prst="rect">
              <a:avLst/>
            </a:prstGeom>
          </p:spPr>
        </p:pic>
      </p:grpSp>
      <p:grpSp>
        <p:nvGrpSpPr>
          <p:cNvPr id="20" name="Gruppo 19">
            <a:extLst>
              <a:ext uri="{FF2B5EF4-FFF2-40B4-BE49-F238E27FC236}">
                <a16:creationId xmlns:a16="http://schemas.microsoft.com/office/drawing/2014/main" id="{38E7F192-C477-2118-4E63-0DD6F41FD576}"/>
              </a:ext>
            </a:extLst>
          </p:cNvPr>
          <p:cNvGrpSpPr/>
          <p:nvPr/>
        </p:nvGrpSpPr>
        <p:grpSpPr>
          <a:xfrm flipH="1">
            <a:off x="101600" y="71784"/>
            <a:ext cx="11988800" cy="1153460"/>
            <a:chOff x="101600" y="5704540"/>
            <a:chExt cx="11988800" cy="1153460"/>
          </a:xfrm>
        </p:grpSpPr>
        <p:pic>
          <p:nvPicPr>
            <p:cNvPr id="21" name="Immagine 20">
              <a:extLst>
                <a:ext uri="{FF2B5EF4-FFF2-40B4-BE49-F238E27FC236}">
                  <a16:creationId xmlns:a16="http://schemas.microsoft.com/office/drawing/2014/main" id="{F134F111-EBBB-6157-8508-88CE6BB9630C}"/>
                </a:ext>
              </a:extLst>
            </p:cNvPr>
            <p:cNvPicPr>
              <a:picLocks noChangeAspect="1"/>
            </p:cNvPicPr>
            <p:nvPr/>
          </p:nvPicPr>
          <p:blipFill rotWithShape="1">
            <a:blip r:embed="rId2">
              <a:extLst>
                <a:ext uri="{28A0092B-C50C-407E-A947-70E740481C1C}">
                  <a14:useLocalDpi xmlns:a14="http://schemas.microsoft.com/office/drawing/2010/main" val="0"/>
                </a:ext>
              </a:extLst>
            </a:blip>
            <a:srcRect r="85770"/>
            <a:stretch/>
          </p:blipFill>
          <p:spPr>
            <a:xfrm>
              <a:off x="8495881" y="5778000"/>
              <a:ext cx="570201" cy="1080000"/>
            </a:xfrm>
            <a:prstGeom prst="rect">
              <a:avLst/>
            </a:prstGeom>
          </p:spPr>
        </p:pic>
        <p:pic>
          <p:nvPicPr>
            <p:cNvPr id="26" name="Immagine 25">
              <a:extLst>
                <a:ext uri="{FF2B5EF4-FFF2-40B4-BE49-F238E27FC236}">
                  <a16:creationId xmlns:a16="http://schemas.microsoft.com/office/drawing/2014/main" id="{F91A9DF3-7A23-4A10-BDCB-6E33E6EDB111}"/>
                </a:ext>
              </a:extLst>
            </p:cNvPr>
            <p:cNvPicPr>
              <a:picLocks noChangeAspect="1"/>
            </p:cNvPicPr>
            <p:nvPr/>
          </p:nvPicPr>
          <p:blipFill rotWithShape="1">
            <a:blip r:embed="rId3">
              <a:extLst>
                <a:ext uri="{28A0092B-C50C-407E-A947-70E740481C1C}">
                  <a14:useLocalDpi xmlns:a14="http://schemas.microsoft.com/office/drawing/2010/main" val="0"/>
                </a:ext>
              </a:extLst>
            </a:blip>
            <a:srcRect r="68606"/>
            <a:stretch/>
          </p:blipFill>
          <p:spPr>
            <a:xfrm>
              <a:off x="3059169" y="5706216"/>
              <a:ext cx="777957" cy="1080000"/>
            </a:xfrm>
            <a:prstGeom prst="rect">
              <a:avLst/>
            </a:prstGeom>
          </p:spPr>
        </p:pic>
        <p:pic>
          <p:nvPicPr>
            <p:cNvPr id="27" name="Immagine 26">
              <a:extLst>
                <a:ext uri="{FF2B5EF4-FFF2-40B4-BE49-F238E27FC236}">
                  <a16:creationId xmlns:a16="http://schemas.microsoft.com/office/drawing/2014/main" id="{706447E0-F3F2-965D-E872-E7F2B3236D70}"/>
                </a:ext>
              </a:extLst>
            </p:cNvPr>
            <p:cNvPicPr>
              <a:picLocks noChangeAspect="1"/>
            </p:cNvPicPr>
            <p:nvPr/>
          </p:nvPicPr>
          <p:blipFill rotWithShape="1">
            <a:blip r:embed="rId4">
              <a:extLst>
                <a:ext uri="{28A0092B-C50C-407E-A947-70E740481C1C}">
                  <a14:useLocalDpi xmlns:a14="http://schemas.microsoft.com/office/drawing/2010/main" val="0"/>
                </a:ext>
              </a:extLst>
            </a:blip>
            <a:srcRect l="30819" r="30819" b="34587"/>
            <a:stretch/>
          </p:blipFill>
          <p:spPr>
            <a:xfrm>
              <a:off x="10964424" y="5704540"/>
              <a:ext cx="1125976" cy="1080000"/>
            </a:xfrm>
            <a:prstGeom prst="rect">
              <a:avLst/>
            </a:prstGeom>
          </p:spPr>
        </p:pic>
        <p:pic>
          <p:nvPicPr>
            <p:cNvPr id="28" name="Immagine 27">
              <a:extLst>
                <a:ext uri="{FF2B5EF4-FFF2-40B4-BE49-F238E27FC236}">
                  <a16:creationId xmlns:a16="http://schemas.microsoft.com/office/drawing/2014/main" id="{9C97AB19-D5C5-A963-C140-175BA0C1AB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600" y="5704540"/>
              <a:ext cx="1200235" cy="1080000"/>
            </a:xfrm>
            <a:prstGeom prst="rect">
              <a:avLst/>
            </a:prstGeom>
          </p:spPr>
        </p:pic>
        <p:pic>
          <p:nvPicPr>
            <p:cNvPr id="29" name="Immagine 28">
              <a:extLst>
                <a:ext uri="{FF2B5EF4-FFF2-40B4-BE49-F238E27FC236}">
                  <a16:creationId xmlns:a16="http://schemas.microsoft.com/office/drawing/2014/main" id="{C0DFF991-C4A6-930B-CAB5-43FFC1B6BA72}"/>
                </a:ext>
              </a:extLst>
            </p:cNvPr>
            <p:cNvPicPr>
              <a:picLocks noChangeAspect="1"/>
            </p:cNvPicPr>
            <p:nvPr/>
          </p:nvPicPr>
          <p:blipFill rotWithShape="1">
            <a:blip r:embed="rId6">
              <a:extLst>
                <a:ext uri="{28A0092B-C50C-407E-A947-70E740481C1C}">
                  <a14:useLocalDpi xmlns:a14="http://schemas.microsoft.com/office/drawing/2010/main" val="0"/>
                </a:ext>
              </a:extLst>
            </a:blip>
            <a:srcRect r="66590"/>
            <a:stretch/>
          </p:blipFill>
          <p:spPr>
            <a:xfrm>
              <a:off x="5594460" y="5704540"/>
              <a:ext cx="1003079" cy="1080000"/>
            </a:xfrm>
            <a:prstGeom prst="rect">
              <a:avLst/>
            </a:prstGeom>
          </p:spPr>
        </p:pic>
      </p:grpSp>
    </p:spTree>
    <p:extLst>
      <p:ext uri="{BB962C8B-B14F-4D97-AF65-F5344CB8AC3E}">
        <p14:creationId xmlns:p14="http://schemas.microsoft.com/office/powerpoint/2010/main" val="1340429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4</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597027" y="2812453"/>
            <a:ext cx="4901939" cy="1233094"/>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Sex AS Sesso, round(Mean(Age),2) AS `Età Media`, Count(*) AS `n`</a:t>
            </a:r>
            <a:br>
              <a:rPr lang="en-US" sz="1400" dirty="0"/>
            </a:br>
            <a:r>
              <a:rPr lang="en-US" sz="1400" dirty="0"/>
              <a:t>FROM dataset </a:t>
            </a:r>
            <a:br>
              <a:rPr lang="en-US" sz="1400" dirty="0"/>
            </a:br>
            <a:r>
              <a:rPr lang="en-US" sz="1400" dirty="0"/>
              <a:t>WHERE Sex=="M" OR Sex=="F"</a:t>
            </a:r>
            <a:br>
              <a:rPr lang="en-US" sz="1400" dirty="0"/>
            </a:br>
            <a:r>
              <a:rPr lang="en-US" sz="1400" dirty="0"/>
              <a:t>GROUP BY Sex;</a:t>
            </a:r>
            <a:endParaRPr lang="it-IT" sz="1400" dirty="0"/>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0" name="CasellaDiTesto 9">
            <a:extLst>
              <a:ext uri="{FF2B5EF4-FFF2-40B4-BE49-F238E27FC236}">
                <a16:creationId xmlns:a16="http://schemas.microsoft.com/office/drawing/2014/main" id="{A024B8A1-A322-4356-029B-274F47B7958F}"/>
              </a:ext>
            </a:extLst>
          </p:cNvPr>
          <p:cNvSpPr txBox="1"/>
          <p:nvPr/>
        </p:nvSpPr>
        <p:spPr>
          <a:xfrm>
            <a:off x="6693036" y="2697197"/>
            <a:ext cx="4901939" cy="1463606"/>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 FOREACH dataset GENERATE Sex, Age;</a:t>
            </a:r>
            <a:br>
              <a:rPr lang="en-US" sz="1400" dirty="0"/>
            </a:br>
            <a:r>
              <a:rPr lang="en-US" sz="1400" dirty="0"/>
              <a:t>filtro = FILTER select BY Sex=='M' OR Sex=='F';</a:t>
            </a:r>
            <a:br>
              <a:rPr lang="en-US" sz="1400" dirty="0"/>
            </a:br>
            <a:r>
              <a:rPr lang="en-US" sz="1400" dirty="0"/>
              <a:t>gruppo = GROUP filtro BY Sex;</a:t>
            </a:r>
            <a:br>
              <a:rPr lang="en-US" sz="1400" dirty="0"/>
            </a:br>
            <a:r>
              <a:rPr lang="en-US" sz="1400" dirty="0"/>
              <a:t>conto = FOREACH gruppo GENERATE group, AVG(filtro.Age), COUNT(filtro);</a:t>
            </a:r>
            <a:br>
              <a:rPr lang="en-US" sz="1400" dirty="0"/>
            </a:br>
            <a:r>
              <a:rPr lang="en-US" sz="1400" dirty="0"/>
              <a:t>DUMP conto;</a:t>
            </a:r>
            <a:endParaRPr lang="it-IT" sz="1400" dirty="0"/>
          </a:p>
        </p:txBody>
      </p:sp>
      <p:sp>
        <p:nvSpPr>
          <p:cNvPr id="11" name="Rettangolo 10">
            <a:extLst>
              <a:ext uri="{FF2B5EF4-FFF2-40B4-BE49-F238E27FC236}">
                <a16:creationId xmlns:a16="http://schemas.microsoft.com/office/drawing/2014/main" id="{56C31FCA-58B1-A31C-0087-629B6FEF2123}"/>
              </a:ext>
            </a:extLst>
          </p:cNvPr>
          <p:cNvSpPr/>
          <p:nvPr/>
        </p:nvSpPr>
        <p:spPr>
          <a:xfrm>
            <a:off x="3655424" y="1404000"/>
            <a:ext cx="4881144"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mj-lt"/>
              </a:rPr>
              <a:t>Età media e numerosità per sesso</a:t>
            </a:r>
            <a:endParaRPr lang="it-IT" sz="2000" cap="none" spc="0" dirty="0">
              <a:ln w="0"/>
              <a:solidFill>
                <a:srgbClr val="C00000"/>
              </a:solidFill>
              <a:effectLst>
                <a:outerShdw blurRad="38100" dist="38100" dir="2700000" algn="tl">
                  <a:srgbClr val="000000">
                    <a:alpha val="43137"/>
                  </a:srgbClr>
                </a:outerShdw>
              </a:effectLst>
              <a:latin typeface="+mj-lt"/>
            </a:endParaRPr>
          </a:p>
        </p:txBody>
      </p:sp>
      <p:sp>
        <p:nvSpPr>
          <p:cNvPr id="9" name="Rettangolo 8">
            <a:extLst>
              <a:ext uri="{FF2B5EF4-FFF2-40B4-BE49-F238E27FC236}">
                <a16:creationId xmlns:a16="http://schemas.microsoft.com/office/drawing/2014/main" id="{14BC8AA9-A72A-9F92-C744-0D981F5302C3}"/>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293005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4</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1" name="Rettangolo 10">
            <a:extLst>
              <a:ext uri="{FF2B5EF4-FFF2-40B4-BE49-F238E27FC236}">
                <a16:creationId xmlns:a16="http://schemas.microsoft.com/office/drawing/2014/main" id="{56C31FCA-58B1-A31C-0087-629B6FEF2123}"/>
              </a:ext>
            </a:extLst>
          </p:cNvPr>
          <p:cNvSpPr/>
          <p:nvPr/>
        </p:nvSpPr>
        <p:spPr>
          <a:xfrm>
            <a:off x="3655424" y="1404000"/>
            <a:ext cx="4881144"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mj-lt"/>
              </a:rPr>
              <a:t>Età media e numerosità per sesso</a:t>
            </a:r>
            <a:endParaRPr lang="it-IT" sz="2000" cap="none" spc="0" dirty="0">
              <a:ln w="0"/>
              <a:solidFill>
                <a:srgbClr val="C00000"/>
              </a:solidFill>
              <a:effectLst>
                <a:outerShdw blurRad="38100" dist="38100" dir="2700000" algn="tl">
                  <a:srgbClr val="000000">
                    <a:alpha val="43137"/>
                  </a:srgbClr>
                </a:outerShdw>
              </a:effectLst>
              <a:latin typeface="+mj-lt"/>
            </a:endParaRPr>
          </a:p>
        </p:txBody>
      </p:sp>
      <p:pic>
        <p:nvPicPr>
          <p:cNvPr id="4" name="Immagine 3">
            <a:extLst>
              <a:ext uri="{FF2B5EF4-FFF2-40B4-BE49-F238E27FC236}">
                <a16:creationId xmlns:a16="http://schemas.microsoft.com/office/drawing/2014/main" id="{B8C1ED01-1269-4E5B-7C6D-8AB2A52E6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999" y="2962496"/>
            <a:ext cx="3600000" cy="933007"/>
          </a:xfrm>
          <a:prstGeom prst="rect">
            <a:avLst/>
          </a:prstGeom>
        </p:spPr>
      </p:pic>
      <p:pic>
        <p:nvPicPr>
          <p:cNvPr id="12" name="Immagine 11">
            <a:extLst>
              <a:ext uri="{FF2B5EF4-FFF2-40B4-BE49-F238E27FC236}">
                <a16:creationId xmlns:a16="http://schemas.microsoft.com/office/drawing/2014/main" id="{524A35C8-9DB4-FBE2-D414-9BDEAA14C1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3999" y="3179178"/>
            <a:ext cx="3600000" cy="499644"/>
          </a:xfrm>
          <a:prstGeom prst="rect">
            <a:avLst/>
          </a:prstGeom>
        </p:spPr>
      </p:pic>
      <p:sp>
        <p:nvSpPr>
          <p:cNvPr id="13" name="Rettangolo 12">
            <a:extLst>
              <a:ext uri="{FF2B5EF4-FFF2-40B4-BE49-F238E27FC236}">
                <a16:creationId xmlns:a16="http://schemas.microsoft.com/office/drawing/2014/main" id="{D6C18969-3B05-DBC2-17F8-54EFBE719BEC}"/>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75666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5</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597027" y="2697196"/>
            <a:ext cx="4901939" cy="1463606"/>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Team AS Nazione, COUNT (*) AS `Numero Ori`</a:t>
            </a:r>
            <a:br>
              <a:rPr lang="en-US" sz="1400" dirty="0"/>
            </a:br>
            <a:r>
              <a:rPr lang="en-US" sz="1400" dirty="0"/>
              <a:t>FROM dataset</a:t>
            </a:r>
            <a:br>
              <a:rPr lang="en-US" sz="1400" dirty="0"/>
            </a:br>
            <a:r>
              <a:rPr lang="en-US" sz="1400" dirty="0"/>
              <a:t>WHERE Medal==3</a:t>
            </a:r>
            <a:br>
              <a:rPr lang="en-US" sz="1400" dirty="0"/>
            </a:br>
            <a:r>
              <a:rPr lang="en-US" sz="1400" dirty="0"/>
              <a:t>GROUP BY Team</a:t>
            </a:r>
            <a:br>
              <a:rPr lang="en-US" sz="1400" dirty="0"/>
            </a:br>
            <a:r>
              <a:rPr lang="en-US" sz="1400" dirty="0"/>
              <a:t>ORDER BY `Numero Ori` DESC</a:t>
            </a:r>
            <a:br>
              <a:rPr lang="en-US" sz="1400" dirty="0"/>
            </a:br>
            <a:r>
              <a:rPr lang="en-US" sz="1400" dirty="0"/>
              <a:t>LIMIT 5;</a:t>
            </a:r>
            <a:endParaRPr lang="it-IT" sz="1400" dirty="0"/>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0" name="CasellaDiTesto 9">
            <a:extLst>
              <a:ext uri="{FF2B5EF4-FFF2-40B4-BE49-F238E27FC236}">
                <a16:creationId xmlns:a16="http://schemas.microsoft.com/office/drawing/2014/main" id="{A024B8A1-A322-4356-029B-274F47B7958F}"/>
              </a:ext>
            </a:extLst>
          </p:cNvPr>
          <p:cNvSpPr txBox="1"/>
          <p:nvPr/>
        </p:nvSpPr>
        <p:spPr>
          <a:xfrm>
            <a:off x="6693034" y="2466684"/>
            <a:ext cx="4901939" cy="1924629"/>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 FOREACH dataset GENERATE Team, Medal;</a:t>
            </a:r>
            <a:br>
              <a:rPr lang="en-US" sz="1400" dirty="0"/>
            </a:br>
            <a:r>
              <a:rPr lang="en-US" sz="1400" dirty="0"/>
              <a:t>filtro = FILTER select BY Medal==3;</a:t>
            </a:r>
            <a:br>
              <a:rPr lang="en-US" sz="1400" dirty="0"/>
            </a:br>
            <a:r>
              <a:rPr lang="en-US" sz="1400" dirty="0"/>
              <a:t>gruppo = GROUP filtro BY Team;</a:t>
            </a:r>
            <a:br>
              <a:rPr lang="en-US" sz="1400" dirty="0"/>
            </a:br>
            <a:r>
              <a:rPr lang="en-US" sz="1400" dirty="0"/>
              <a:t>conto = FOREACH gruppo GENERATE group, COUNT(filtro);</a:t>
            </a:r>
            <a:br>
              <a:rPr lang="en-US" sz="1400" dirty="0"/>
            </a:br>
            <a:r>
              <a:rPr lang="en-US" sz="1400" dirty="0"/>
              <a:t>ordina = ORDER conto BY $1 DESC;</a:t>
            </a:r>
            <a:br>
              <a:rPr lang="en-US" sz="1400" dirty="0"/>
            </a:br>
            <a:r>
              <a:rPr lang="en-US" sz="1400" dirty="0"/>
              <a:t>limita = LIMIT ordina 5;</a:t>
            </a:r>
            <a:br>
              <a:rPr lang="en-US" sz="1400" dirty="0"/>
            </a:br>
            <a:r>
              <a:rPr lang="en-US" sz="1400" dirty="0"/>
              <a:t>DUMP limita;</a:t>
            </a:r>
            <a:endParaRPr lang="it-IT" sz="1400" dirty="0"/>
          </a:p>
        </p:txBody>
      </p:sp>
      <p:sp>
        <p:nvSpPr>
          <p:cNvPr id="11" name="Rettangolo 10">
            <a:extLst>
              <a:ext uri="{FF2B5EF4-FFF2-40B4-BE49-F238E27FC236}">
                <a16:creationId xmlns:a16="http://schemas.microsoft.com/office/drawing/2014/main" id="{56C31FCA-58B1-A31C-0087-629B6FEF2123}"/>
              </a:ext>
            </a:extLst>
          </p:cNvPr>
          <p:cNvSpPr/>
          <p:nvPr/>
        </p:nvSpPr>
        <p:spPr>
          <a:xfrm>
            <a:off x="3214726" y="1404000"/>
            <a:ext cx="5762540"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mj-lt"/>
              </a:rPr>
              <a:t>Top 5 nazioni per medaglie d’oro vinte</a:t>
            </a:r>
            <a:endParaRPr lang="it-IT" sz="2000" cap="none" spc="0" dirty="0">
              <a:ln w="0"/>
              <a:solidFill>
                <a:srgbClr val="C00000"/>
              </a:solidFill>
              <a:effectLst>
                <a:outerShdw blurRad="38100" dist="38100" dir="2700000" algn="tl">
                  <a:srgbClr val="000000">
                    <a:alpha val="43137"/>
                  </a:srgbClr>
                </a:outerShdw>
              </a:effectLst>
              <a:latin typeface="+mj-lt"/>
            </a:endParaRPr>
          </a:p>
        </p:txBody>
      </p:sp>
      <p:sp>
        <p:nvSpPr>
          <p:cNvPr id="9" name="Rettangolo 8">
            <a:extLst>
              <a:ext uri="{FF2B5EF4-FFF2-40B4-BE49-F238E27FC236}">
                <a16:creationId xmlns:a16="http://schemas.microsoft.com/office/drawing/2014/main" id="{45F71BC7-2700-0A4D-0812-F5C83DFE1FC9}"/>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4116310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5</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1" name="Rettangolo 10">
            <a:extLst>
              <a:ext uri="{FF2B5EF4-FFF2-40B4-BE49-F238E27FC236}">
                <a16:creationId xmlns:a16="http://schemas.microsoft.com/office/drawing/2014/main" id="{56C31FCA-58B1-A31C-0087-629B6FEF2123}"/>
              </a:ext>
            </a:extLst>
          </p:cNvPr>
          <p:cNvSpPr/>
          <p:nvPr/>
        </p:nvSpPr>
        <p:spPr>
          <a:xfrm>
            <a:off x="3214726" y="1404000"/>
            <a:ext cx="5762540"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mj-lt"/>
              </a:rPr>
              <a:t>Top 5 nazioni per medaglie d’oro vinte</a:t>
            </a:r>
            <a:endParaRPr lang="it-IT" sz="2000" cap="none" spc="0" dirty="0">
              <a:ln w="0"/>
              <a:solidFill>
                <a:srgbClr val="C00000"/>
              </a:solidFill>
              <a:effectLst>
                <a:outerShdw blurRad="38100" dist="38100" dir="2700000" algn="tl">
                  <a:srgbClr val="000000">
                    <a:alpha val="43137"/>
                  </a:srgbClr>
                </a:outerShdw>
              </a:effectLst>
              <a:latin typeface="+mj-lt"/>
            </a:endParaRPr>
          </a:p>
        </p:txBody>
      </p:sp>
      <p:pic>
        <p:nvPicPr>
          <p:cNvPr id="4" name="Immagine 3">
            <a:extLst>
              <a:ext uri="{FF2B5EF4-FFF2-40B4-BE49-F238E27FC236}">
                <a16:creationId xmlns:a16="http://schemas.microsoft.com/office/drawing/2014/main" id="{D712D341-F501-C765-707B-51531BBFE4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999" y="2351222"/>
            <a:ext cx="3600000" cy="2155555"/>
          </a:xfrm>
          <a:prstGeom prst="rect">
            <a:avLst/>
          </a:prstGeom>
        </p:spPr>
      </p:pic>
      <p:pic>
        <p:nvPicPr>
          <p:cNvPr id="12" name="Immagine 11">
            <a:extLst>
              <a:ext uri="{FF2B5EF4-FFF2-40B4-BE49-F238E27FC236}">
                <a16:creationId xmlns:a16="http://schemas.microsoft.com/office/drawing/2014/main" id="{18AEAE6E-17A9-93AA-F20E-3826A328B0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3999" y="2605884"/>
            <a:ext cx="3600000" cy="1646231"/>
          </a:xfrm>
          <a:prstGeom prst="rect">
            <a:avLst/>
          </a:prstGeom>
        </p:spPr>
      </p:pic>
      <p:sp>
        <p:nvSpPr>
          <p:cNvPr id="13" name="Rettangolo 12">
            <a:extLst>
              <a:ext uri="{FF2B5EF4-FFF2-40B4-BE49-F238E27FC236}">
                <a16:creationId xmlns:a16="http://schemas.microsoft.com/office/drawing/2014/main" id="{A2F36116-4A83-0A11-5009-AE3AFB68F792}"/>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716383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6</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597029" y="2697196"/>
            <a:ext cx="4901939" cy="1463606"/>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Sport, COUNT(Name) AS `Numero Partecipanti`</a:t>
            </a:r>
            <a:br>
              <a:rPr lang="en-US" sz="1400" dirty="0"/>
            </a:br>
            <a:r>
              <a:rPr lang="en-US" sz="1400" dirty="0"/>
              <a:t>FROM dataset</a:t>
            </a:r>
            <a:br>
              <a:rPr lang="en-US" sz="1400" dirty="0"/>
            </a:br>
            <a:r>
              <a:rPr lang="en-US" sz="1400" dirty="0"/>
              <a:t>GROUP BY Sport, Sex</a:t>
            </a:r>
            <a:br>
              <a:rPr lang="en-US" sz="1400" dirty="0"/>
            </a:br>
            <a:r>
              <a:rPr lang="en-US" sz="1400" dirty="0"/>
              <a:t>HAVING Sex=='F'</a:t>
            </a:r>
            <a:br>
              <a:rPr lang="en-US" sz="1400" dirty="0"/>
            </a:br>
            <a:r>
              <a:rPr lang="en-US" sz="1400" dirty="0"/>
              <a:t>ORDER BY `Numero Partecipanti` DESC</a:t>
            </a:r>
            <a:br>
              <a:rPr lang="en-US" sz="1400" dirty="0"/>
            </a:br>
            <a:r>
              <a:rPr lang="en-US" sz="1400" dirty="0"/>
              <a:t>LIMIT 5;</a:t>
            </a:r>
            <a:endParaRPr lang="it-IT" sz="1400" dirty="0"/>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0" name="CasellaDiTesto 9">
            <a:extLst>
              <a:ext uri="{FF2B5EF4-FFF2-40B4-BE49-F238E27FC236}">
                <a16:creationId xmlns:a16="http://schemas.microsoft.com/office/drawing/2014/main" id="{A024B8A1-A322-4356-029B-274F47B7958F}"/>
              </a:ext>
            </a:extLst>
          </p:cNvPr>
          <p:cNvSpPr txBox="1"/>
          <p:nvPr/>
        </p:nvSpPr>
        <p:spPr>
          <a:xfrm>
            <a:off x="6693034" y="2466684"/>
            <a:ext cx="4901939" cy="1924629"/>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 FOREACH dataset GENERATE Sport, Sex;</a:t>
            </a:r>
            <a:br>
              <a:rPr lang="en-US" sz="1400" dirty="0"/>
            </a:br>
            <a:r>
              <a:rPr lang="en-US" sz="1400" dirty="0"/>
              <a:t>filtro = FILTER select BY Sex=='F';</a:t>
            </a:r>
            <a:br>
              <a:rPr lang="en-US" sz="1400" dirty="0"/>
            </a:br>
            <a:r>
              <a:rPr lang="en-US" sz="1400" dirty="0"/>
              <a:t>gruppo = GROUP filtro BY Sport;</a:t>
            </a:r>
            <a:br>
              <a:rPr lang="en-US" sz="1400" dirty="0"/>
            </a:br>
            <a:r>
              <a:rPr lang="en-US" sz="1400" dirty="0"/>
              <a:t>conto = FOREACH gruppo GENERATE group, COUNT(filtro);</a:t>
            </a:r>
            <a:br>
              <a:rPr lang="en-US" sz="1400" dirty="0"/>
            </a:br>
            <a:r>
              <a:rPr lang="en-US" sz="1400" dirty="0"/>
              <a:t>ordina = ORDER conto BY $1 DESC;</a:t>
            </a:r>
            <a:br>
              <a:rPr lang="en-US" sz="1400" dirty="0"/>
            </a:br>
            <a:r>
              <a:rPr lang="en-US" sz="1400" dirty="0"/>
              <a:t>limita = LIMIT ordina 5;</a:t>
            </a:r>
            <a:br>
              <a:rPr lang="en-US" sz="1400" dirty="0"/>
            </a:br>
            <a:r>
              <a:rPr lang="en-US" sz="1400" dirty="0"/>
              <a:t>DUMP limita;</a:t>
            </a:r>
            <a:endParaRPr lang="it-IT" sz="1400" dirty="0"/>
          </a:p>
        </p:txBody>
      </p:sp>
      <p:sp>
        <p:nvSpPr>
          <p:cNvPr id="11" name="Rettangolo 10">
            <a:extLst>
              <a:ext uri="{FF2B5EF4-FFF2-40B4-BE49-F238E27FC236}">
                <a16:creationId xmlns:a16="http://schemas.microsoft.com/office/drawing/2014/main" id="{56C31FCA-58B1-A31C-0087-629B6FEF2123}"/>
              </a:ext>
            </a:extLst>
          </p:cNvPr>
          <p:cNvSpPr/>
          <p:nvPr/>
        </p:nvSpPr>
        <p:spPr>
          <a:xfrm>
            <a:off x="2644255" y="1404000"/>
            <a:ext cx="6903493"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Felix Titling" panose="04060505060202020A04" pitchFamily="82" charset="0"/>
              </a:rPr>
              <a:t>Top 5 sport per numero di partecipanti femmine</a:t>
            </a:r>
            <a:endParaRPr lang="it-IT" sz="2000" cap="none" spc="0" dirty="0">
              <a:ln w="0"/>
              <a:solidFill>
                <a:srgbClr val="C00000"/>
              </a:solidFill>
              <a:effectLst>
                <a:outerShdw blurRad="38100" dist="38100" dir="2700000" algn="tl">
                  <a:srgbClr val="000000">
                    <a:alpha val="43137"/>
                  </a:srgbClr>
                </a:outerShdw>
              </a:effectLst>
              <a:latin typeface="Felix Titling" panose="04060505060202020A04" pitchFamily="82" charset="0"/>
            </a:endParaRPr>
          </a:p>
        </p:txBody>
      </p:sp>
      <p:sp>
        <p:nvSpPr>
          <p:cNvPr id="9" name="Rettangolo 8">
            <a:extLst>
              <a:ext uri="{FF2B5EF4-FFF2-40B4-BE49-F238E27FC236}">
                <a16:creationId xmlns:a16="http://schemas.microsoft.com/office/drawing/2014/main" id="{904571FA-450B-0800-BE01-50F139204FE8}"/>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3262001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6</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1" name="Rettangolo 10">
            <a:extLst>
              <a:ext uri="{FF2B5EF4-FFF2-40B4-BE49-F238E27FC236}">
                <a16:creationId xmlns:a16="http://schemas.microsoft.com/office/drawing/2014/main" id="{56C31FCA-58B1-A31C-0087-629B6FEF2123}"/>
              </a:ext>
            </a:extLst>
          </p:cNvPr>
          <p:cNvSpPr/>
          <p:nvPr/>
        </p:nvSpPr>
        <p:spPr>
          <a:xfrm>
            <a:off x="2644254" y="1404000"/>
            <a:ext cx="6903493"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Felix Titling" panose="04060505060202020A04" pitchFamily="82" charset="0"/>
              </a:rPr>
              <a:t>Top 5 sport per numero di partecipanti femmine</a:t>
            </a:r>
            <a:endParaRPr lang="it-IT" sz="2000" cap="none" spc="0" dirty="0">
              <a:ln w="0"/>
              <a:solidFill>
                <a:srgbClr val="C00000"/>
              </a:solidFill>
              <a:effectLst>
                <a:outerShdw blurRad="38100" dist="38100" dir="2700000" algn="tl">
                  <a:srgbClr val="000000">
                    <a:alpha val="43137"/>
                  </a:srgb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EFF2CE3F-9DFF-6D25-66BE-848F71989F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999" y="2648724"/>
            <a:ext cx="3600000" cy="1560551"/>
          </a:xfrm>
          <a:prstGeom prst="rect">
            <a:avLst/>
          </a:prstGeom>
        </p:spPr>
      </p:pic>
      <p:pic>
        <p:nvPicPr>
          <p:cNvPr id="12" name="Immagine 11">
            <a:extLst>
              <a:ext uri="{FF2B5EF4-FFF2-40B4-BE49-F238E27FC236}">
                <a16:creationId xmlns:a16="http://schemas.microsoft.com/office/drawing/2014/main" id="{487865F1-6C00-FF40-9F06-116F842472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3999" y="2792498"/>
            <a:ext cx="3600000" cy="1273003"/>
          </a:xfrm>
          <a:prstGeom prst="rect">
            <a:avLst/>
          </a:prstGeom>
        </p:spPr>
      </p:pic>
      <p:sp>
        <p:nvSpPr>
          <p:cNvPr id="13" name="Rettangolo 12">
            <a:extLst>
              <a:ext uri="{FF2B5EF4-FFF2-40B4-BE49-F238E27FC236}">
                <a16:creationId xmlns:a16="http://schemas.microsoft.com/office/drawing/2014/main" id="{5EFFB67D-8C1B-5175-7252-02401491BCC2}"/>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2640928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7</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597029" y="1775150"/>
            <a:ext cx="4901939" cy="3307700"/>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`Nome Atleta`, `Medaglie Vinte`, Nazione</a:t>
            </a:r>
            <a:br>
              <a:rPr lang="en-US" sz="1400" dirty="0"/>
            </a:br>
            <a:r>
              <a:rPr lang="en-US" sz="1400" dirty="0"/>
              <a:t>FROM(</a:t>
            </a:r>
            <a:br>
              <a:rPr lang="en-US" sz="1400" dirty="0"/>
            </a:br>
            <a:r>
              <a:rPr lang="en-US" sz="1400" dirty="0"/>
              <a:t>SELECT Name AS `Nome Atleta`, Count(*) AS `Medaglie Vinte`</a:t>
            </a:r>
            <a:br>
              <a:rPr lang="en-US" sz="1400" dirty="0"/>
            </a:br>
            <a:r>
              <a:rPr lang="en-US" sz="1400" dirty="0"/>
              <a:t>FROM dataset</a:t>
            </a:r>
            <a:br>
              <a:rPr lang="en-US" sz="1400" dirty="0"/>
            </a:br>
            <a:r>
              <a:rPr lang="en-US" sz="1400" dirty="0"/>
              <a:t>WHERE Medal==3</a:t>
            </a:r>
            <a:br>
              <a:rPr lang="en-US" sz="1400" dirty="0"/>
            </a:br>
            <a:r>
              <a:rPr lang="en-US" sz="1400" dirty="0"/>
              <a:t>GROUP BY Name</a:t>
            </a:r>
            <a:br>
              <a:rPr lang="en-US" sz="1400" dirty="0"/>
            </a:br>
            <a:r>
              <a:rPr lang="en-US" sz="1400" dirty="0"/>
              <a:t>) RIGHT JOIN (</a:t>
            </a:r>
            <a:br>
              <a:rPr lang="en-US" sz="1400" dirty="0"/>
            </a:br>
            <a:r>
              <a:rPr lang="en-US" sz="1400" dirty="0"/>
              <a:t>SELECT DISTINCT Name AS Nome, Team AS Nazione</a:t>
            </a:r>
            <a:br>
              <a:rPr lang="en-US" sz="1400" dirty="0"/>
            </a:br>
            <a:r>
              <a:rPr lang="en-US" sz="1400" dirty="0"/>
              <a:t>FROM dataset</a:t>
            </a:r>
            <a:br>
              <a:rPr lang="en-US" sz="1400" dirty="0"/>
            </a:br>
            <a:r>
              <a:rPr lang="en-US" sz="1400" dirty="0"/>
              <a:t>)</a:t>
            </a:r>
            <a:br>
              <a:rPr lang="en-US" sz="1400" dirty="0"/>
            </a:br>
            <a:r>
              <a:rPr lang="en-US" sz="1400" dirty="0"/>
              <a:t>ON `Nome Atleta`==Nome</a:t>
            </a:r>
            <a:br>
              <a:rPr lang="en-US" sz="1400" dirty="0"/>
            </a:br>
            <a:r>
              <a:rPr lang="en-US" sz="1400" dirty="0"/>
              <a:t>ORDER BY `Medaglie Vinte` DESC, `Nome Atleta`</a:t>
            </a:r>
            <a:br>
              <a:rPr lang="en-US" sz="1400" dirty="0"/>
            </a:br>
            <a:r>
              <a:rPr lang="en-US" sz="1400" dirty="0"/>
              <a:t>LIMIT 10</a:t>
            </a:r>
            <a:endParaRPr lang="it-IT" sz="1400" dirty="0"/>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sp>
        <p:nvSpPr>
          <p:cNvPr id="10" name="CasellaDiTesto 9">
            <a:extLst>
              <a:ext uri="{FF2B5EF4-FFF2-40B4-BE49-F238E27FC236}">
                <a16:creationId xmlns:a16="http://schemas.microsoft.com/office/drawing/2014/main" id="{A024B8A1-A322-4356-029B-274F47B7958F}"/>
              </a:ext>
            </a:extLst>
          </p:cNvPr>
          <p:cNvSpPr txBox="1"/>
          <p:nvPr/>
        </p:nvSpPr>
        <p:spPr>
          <a:xfrm>
            <a:off x="6693034" y="1890406"/>
            <a:ext cx="4901939" cy="3077189"/>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 FOREACH dataset GENERATE Name, Medal;</a:t>
            </a:r>
            <a:br>
              <a:rPr lang="en-US" sz="1400" dirty="0"/>
            </a:br>
            <a:r>
              <a:rPr lang="en-US" sz="1400" dirty="0"/>
              <a:t>filtro = FILTER select BY Medal==3;</a:t>
            </a:r>
            <a:br>
              <a:rPr lang="en-US" sz="1400" dirty="0"/>
            </a:br>
            <a:r>
              <a:rPr lang="en-US" sz="1400" dirty="0"/>
              <a:t>gruppo = GROUP filtro BY Name;</a:t>
            </a:r>
            <a:br>
              <a:rPr lang="en-US" sz="1400" dirty="0"/>
            </a:br>
            <a:r>
              <a:rPr lang="en-US" sz="1400" dirty="0"/>
              <a:t>conto = FOREACH gruppo GENERATE group, COUNT(filtro);</a:t>
            </a:r>
            <a:br>
              <a:rPr lang="en-US" sz="1400" dirty="0"/>
            </a:br>
            <a:r>
              <a:rPr lang="en-US" sz="1400" dirty="0"/>
              <a:t>ordina = ORDER conto BY $1;</a:t>
            </a:r>
            <a:br>
              <a:rPr lang="en-US" sz="1400" dirty="0"/>
            </a:br>
            <a:r>
              <a:rPr lang="en-US" sz="1400" dirty="0"/>
              <a:t>select2 = FOREACH dataset GENERATE Name, Team;</a:t>
            </a:r>
            <a:br>
              <a:rPr lang="en-US" sz="1400" dirty="0"/>
            </a:br>
            <a:r>
              <a:rPr lang="en-US" sz="1400" dirty="0"/>
              <a:t>filtro2 = DISTINCT select2;</a:t>
            </a:r>
            <a:br>
              <a:rPr lang="en-US" sz="1400" dirty="0"/>
            </a:br>
            <a:r>
              <a:rPr lang="en-US" sz="1400" dirty="0"/>
              <a:t>unione = JOIN ordina BY $0 RIGHT, filtro2 BY $0;</a:t>
            </a:r>
            <a:br>
              <a:rPr lang="en-US" sz="1400" dirty="0"/>
            </a:br>
            <a:r>
              <a:rPr lang="en-US" sz="1400" dirty="0"/>
              <a:t>ordina2 = ORDER unione BY $1 DESC;</a:t>
            </a:r>
            <a:br>
              <a:rPr lang="en-US" sz="1400" dirty="0"/>
            </a:br>
            <a:r>
              <a:rPr lang="en-US" sz="1400" dirty="0"/>
              <a:t>final = FOREACH ordina2 GENERATE $0, $1, $3;</a:t>
            </a:r>
            <a:br>
              <a:rPr lang="en-US" sz="1400" dirty="0"/>
            </a:br>
            <a:r>
              <a:rPr lang="en-US" sz="1400" dirty="0"/>
              <a:t>limita = LIMIT final 10;</a:t>
            </a:r>
            <a:br>
              <a:rPr lang="en-US" sz="1400" dirty="0"/>
            </a:br>
            <a:r>
              <a:rPr lang="en-US" sz="1400" dirty="0"/>
              <a:t>DUMP limita;</a:t>
            </a:r>
            <a:endParaRPr lang="it-IT" sz="1400" dirty="0"/>
          </a:p>
        </p:txBody>
      </p:sp>
      <p:sp>
        <p:nvSpPr>
          <p:cNvPr id="11" name="Rettangolo 10">
            <a:extLst>
              <a:ext uri="{FF2B5EF4-FFF2-40B4-BE49-F238E27FC236}">
                <a16:creationId xmlns:a16="http://schemas.microsoft.com/office/drawing/2014/main" id="{56C31FCA-58B1-A31C-0087-629B6FEF2123}"/>
              </a:ext>
            </a:extLst>
          </p:cNvPr>
          <p:cNvSpPr/>
          <p:nvPr/>
        </p:nvSpPr>
        <p:spPr>
          <a:xfrm>
            <a:off x="1390734" y="1404000"/>
            <a:ext cx="9410525"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mj-lt"/>
              </a:rPr>
              <a:t>Top 10 atleti per medaglie d’oro vinte e nazione di appartenenza</a:t>
            </a:r>
            <a:endParaRPr lang="it-IT" sz="2000" cap="none" spc="0" dirty="0">
              <a:ln w="0"/>
              <a:solidFill>
                <a:srgbClr val="C00000"/>
              </a:solidFill>
              <a:effectLst>
                <a:outerShdw blurRad="38100" dist="38100" dir="2700000" algn="tl">
                  <a:srgbClr val="000000">
                    <a:alpha val="43137"/>
                  </a:srgbClr>
                </a:outerShdw>
              </a:effectLst>
              <a:latin typeface="+mj-lt"/>
            </a:endParaRPr>
          </a:p>
        </p:txBody>
      </p:sp>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9" name="Rettangolo 8">
            <a:extLst>
              <a:ext uri="{FF2B5EF4-FFF2-40B4-BE49-F238E27FC236}">
                <a16:creationId xmlns:a16="http://schemas.microsoft.com/office/drawing/2014/main" id="{53EA61AE-DD72-1171-F940-D5BCF30AF7B0}"/>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134276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7</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sp>
        <p:nvSpPr>
          <p:cNvPr id="11" name="Rettangolo 10">
            <a:extLst>
              <a:ext uri="{FF2B5EF4-FFF2-40B4-BE49-F238E27FC236}">
                <a16:creationId xmlns:a16="http://schemas.microsoft.com/office/drawing/2014/main" id="{56C31FCA-58B1-A31C-0087-629B6FEF2123}"/>
              </a:ext>
            </a:extLst>
          </p:cNvPr>
          <p:cNvSpPr/>
          <p:nvPr/>
        </p:nvSpPr>
        <p:spPr>
          <a:xfrm>
            <a:off x="1390734" y="1404000"/>
            <a:ext cx="9410525"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mj-lt"/>
              </a:rPr>
              <a:t>Top 10 atleti per medaglie d’oro vinte e nazione di appartenenza</a:t>
            </a:r>
            <a:endParaRPr lang="it-IT" sz="2000" cap="none" spc="0" dirty="0">
              <a:ln w="0"/>
              <a:solidFill>
                <a:srgbClr val="C00000"/>
              </a:solidFill>
              <a:effectLst>
                <a:outerShdw blurRad="38100" dist="38100" dir="2700000" algn="tl">
                  <a:srgbClr val="000000">
                    <a:alpha val="43137"/>
                  </a:srgbClr>
                </a:outerShdw>
              </a:effectLst>
              <a:latin typeface="+mj-lt"/>
            </a:endParaRPr>
          </a:p>
        </p:txBody>
      </p:sp>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pic>
        <p:nvPicPr>
          <p:cNvPr id="4" name="Immagine 3">
            <a:extLst>
              <a:ext uri="{FF2B5EF4-FFF2-40B4-BE49-F238E27FC236}">
                <a16:creationId xmlns:a16="http://schemas.microsoft.com/office/drawing/2014/main" id="{500CF5F5-9FCA-702C-9AF9-DF7C5BCEFD2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7999" y="2517311"/>
            <a:ext cx="4320000" cy="1823377"/>
          </a:xfrm>
          <a:prstGeom prst="rect">
            <a:avLst/>
          </a:prstGeom>
        </p:spPr>
      </p:pic>
      <p:pic>
        <p:nvPicPr>
          <p:cNvPr id="14" name="Immagine 13">
            <a:extLst>
              <a:ext uri="{FF2B5EF4-FFF2-40B4-BE49-F238E27FC236}">
                <a16:creationId xmlns:a16="http://schemas.microsoft.com/office/drawing/2014/main" id="{A5332798-B34D-2525-B4DC-BF461B4408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83999" y="2700325"/>
            <a:ext cx="4320000" cy="1457349"/>
          </a:xfrm>
          <a:prstGeom prst="rect">
            <a:avLst/>
          </a:prstGeom>
        </p:spPr>
      </p:pic>
      <p:sp>
        <p:nvSpPr>
          <p:cNvPr id="15" name="Rettangolo 14">
            <a:extLst>
              <a:ext uri="{FF2B5EF4-FFF2-40B4-BE49-F238E27FC236}">
                <a16:creationId xmlns:a16="http://schemas.microsoft.com/office/drawing/2014/main" id="{AE3C1934-2895-D287-9E3D-94E522EF18C6}"/>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3604535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755530" y="2690336"/>
            <a:ext cx="8680938" cy="1477328"/>
          </a:xfrm>
          <a:prstGeom prst="rect">
            <a:avLst/>
          </a:prstGeom>
          <a:noFill/>
          <a:ln w="19050">
            <a:solidFill>
              <a:srgbClr val="C00000"/>
            </a:solidFill>
          </a:ln>
        </p:spPr>
        <p:txBody>
          <a:bodyPr wrap="square" rtlCol="0">
            <a:spAutoFit/>
          </a:bodyPr>
          <a:lstStyle/>
          <a:p>
            <a:pPr algn="ctr"/>
            <a:r>
              <a:rPr lang="it-IT" dirty="0"/>
              <a:t>Il dataset contiene 178 osservazioni per ognuna delle quali sono state rilevate 13 variabili. I dati sono il risultato di un’analisi chimica di vini prodotti nella stessa regione italiana da tre diversi coltivatori (59 per il primo, 71 per il secondo, 48 per il terzo). Le variabili sono rilevazioni delle componenti chimiche</a:t>
            </a:r>
          </a:p>
          <a:p>
            <a:pPr algn="ctr"/>
            <a:r>
              <a:rPr lang="it-IT" dirty="0"/>
              <a:t>presenti nei vini ad esempio alcol, colore, intensità colore, flavonoidi, magnesio, etc...</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6" name="Rettangolo 5">
            <a:extLst>
              <a:ext uri="{FF2B5EF4-FFF2-40B4-BE49-F238E27FC236}">
                <a16:creationId xmlns:a16="http://schemas.microsoft.com/office/drawing/2014/main" id="{13424AC3-6F45-F5FB-1005-77903B28434A}"/>
              </a:ext>
            </a:extLst>
          </p:cNvPr>
          <p:cNvSpPr/>
          <p:nvPr/>
        </p:nvSpPr>
        <p:spPr>
          <a:xfrm>
            <a:off x="5192451" y="976083"/>
            <a:ext cx="1807097"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Dataset</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10414891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045677" y="2551837"/>
            <a:ext cx="8100646" cy="1754326"/>
          </a:xfrm>
          <a:prstGeom prst="rect">
            <a:avLst/>
          </a:prstGeom>
          <a:noFill/>
          <a:ln w="19050">
            <a:solidFill>
              <a:srgbClr val="C00000"/>
            </a:solidFill>
          </a:ln>
        </p:spPr>
        <p:txBody>
          <a:bodyPr wrap="square" rtlCol="0">
            <a:spAutoFit/>
          </a:bodyPr>
          <a:lstStyle/>
          <a:p>
            <a:pPr algn="ctr"/>
            <a:r>
              <a:rPr lang="it-IT" dirty="0"/>
              <a:t>Abbiamo deciso di utilizzare due algoritmi di </a:t>
            </a:r>
            <a:r>
              <a:rPr lang="it-IT" b="1" dirty="0"/>
              <a:t>Machine Learning</a:t>
            </a:r>
            <a:r>
              <a:rPr lang="it-IT" dirty="0"/>
              <a:t>. Il primo problema da risolvere è di classificazione e il metodo utilizzato è il </a:t>
            </a:r>
            <a:r>
              <a:rPr lang="it-IT" b="1" dirty="0"/>
              <a:t>Decision Tree</a:t>
            </a:r>
            <a:r>
              <a:rPr lang="it-IT" dirty="0"/>
              <a:t>. In questo caso si parla di addestramento supervisionato.</a:t>
            </a:r>
          </a:p>
          <a:p>
            <a:pPr algn="ctr"/>
            <a:r>
              <a:rPr lang="it-IT" dirty="0"/>
              <a:t>Il secondo algoritmo utilizzato, </a:t>
            </a:r>
            <a:r>
              <a:rPr lang="it-IT" b="1" dirty="0"/>
              <a:t>K-Means</a:t>
            </a:r>
            <a:r>
              <a:rPr lang="it-IT" dirty="0"/>
              <a:t>, è volto alla risoluzione di un problema di clustering. In questo caso si tratta di apprendimento non supervisionato.</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6" name="Rettangolo 5">
            <a:extLst>
              <a:ext uri="{FF2B5EF4-FFF2-40B4-BE49-F238E27FC236}">
                <a16:creationId xmlns:a16="http://schemas.microsoft.com/office/drawing/2014/main" id="{616C8090-EB38-ED07-A793-16CA0CE1CDCB}"/>
              </a:ext>
            </a:extLst>
          </p:cNvPr>
          <p:cNvSpPr/>
          <p:nvPr/>
        </p:nvSpPr>
        <p:spPr>
          <a:xfrm>
            <a:off x="4065093" y="976083"/>
            <a:ext cx="4061818"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Machine learning</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3232347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56162" y="2274838"/>
            <a:ext cx="5583676" cy="2308324"/>
          </a:xfrm>
          <a:prstGeom prst="rect">
            <a:avLst/>
          </a:prstGeom>
          <a:noFill/>
          <a:ln w="19050">
            <a:solidFill>
              <a:srgbClr val="C00000"/>
            </a:solidFill>
          </a:ln>
        </p:spPr>
        <p:txBody>
          <a:bodyPr wrap="square" rtlCol="0">
            <a:spAutoFit/>
          </a:bodyPr>
          <a:lstStyle/>
          <a:p>
            <a:pPr algn="ctr"/>
            <a:r>
              <a:rPr lang="it-IT" b="1" dirty="0">
                <a:solidFill>
                  <a:schemeClr val="tx1">
                    <a:lumMod val="85000"/>
                    <a:lumOff val="15000"/>
                  </a:schemeClr>
                </a:solidFill>
                <a:latin typeface="Eras Medium ITC" panose="020B0602030504020804" pitchFamily="34" charset="0"/>
              </a:rPr>
              <a:t>HiveQL</a:t>
            </a:r>
            <a:r>
              <a:rPr lang="it-IT" dirty="0">
                <a:solidFill>
                  <a:schemeClr val="tx1">
                    <a:lumMod val="85000"/>
                    <a:lumOff val="15000"/>
                  </a:schemeClr>
                </a:solidFill>
                <a:latin typeface="Eras Medium ITC" panose="020B0602030504020804" pitchFamily="34" charset="0"/>
              </a:rPr>
              <a:t> è un </a:t>
            </a:r>
            <a:r>
              <a:rPr lang="it-IT" b="1" dirty="0">
                <a:solidFill>
                  <a:schemeClr val="tx1">
                    <a:lumMod val="85000"/>
                    <a:lumOff val="15000"/>
                  </a:schemeClr>
                </a:solidFill>
                <a:latin typeface="Eras Medium ITC" panose="020B0602030504020804" pitchFamily="34" charset="0"/>
              </a:rPr>
              <a:t>linguaggio basato su SQL</a:t>
            </a:r>
            <a:r>
              <a:rPr lang="it-IT" dirty="0">
                <a:solidFill>
                  <a:schemeClr val="tx1">
                    <a:lumMod val="85000"/>
                    <a:lumOff val="15000"/>
                  </a:schemeClr>
                </a:solidFill>
                <a:latin typeface="Eras Medium ITC" panose="020B0602030504020804" pitchFamily="34" charset="0"/>
              </a:rPr>
              <a:t>, ma non segue strettamente lo standard SQL-92. </a:t>
            </a:r>
          </a:p>
          <a:p>
            <a:pPr algn="ctr"/>
            <a:r>
              <a:rPr lang="it-IT" dirty="0">
                <a:solidFill>
                  <a:schemeClr val="tx1">
                    <a:lumMod val="85000"/>
                    <a:lumOff val="15000"/>
                  </a:schemeClr>
                </a:solidFill>
                <a:latin typeface="Eras Medium ITC" panose="020B0602030504020804" pitchFamily="34" charset="0"/>
              </a:rPr>
              <a:t>Offre un supporto di base per gli indici. </a:t>
            </a:r>
          </a:p>
          <a:p>
            <a:pPr algn="ctr"/>
            <a:r>
              <a:rPr lang="it-IT" dirty="0">
                <a:solidFill>
                  <a:schemeClr val="tx1">
                    <a:lumMod val="85000"/>
                    <a:lumOff val="15000"/>
                  </a:schemeClr>
                </a:solidFill>
                <a:latin typeface="Eras Medium ITC" panose="020B0602030504020804" pitchFamily="34" charset="0"/>
              </a:rPr>
              <a:t>Non supporta le viste materializzate e le transazioni e </a:t>
            </a:r>
            <a:r>
              <a:rPr lang="it-IT" b="1" dirty="0">
                <a:solidFill>
                  <a:schemeClr val="tx1">
                    <a:lumMod val="85000"/>
                    <a:lumOff val="15000"/>
                  </a:schemeClr>
                </a:solidFill>
                <a:latin typeface="Eras Medium ITC" panose="020B0602030504020804" pitchFamily="34" charset="0"/>
              </a:rPr>
              <a:t>ha un supporto limitato alle sotto-query</a:t>
            </a:r>
            <a:r>
              <a:rPr lang="it-IT" dirty="0">
                <a:solidFill>
                  <a:schemeClr val="tx1">
                    <a:lumMod val="85000"/>
                    <a:lumOff val="15000"/>
                  </a:schemeClr>
                </a:solidFill>
                <a:latin typeface="Eras Medium ITC" panose="020B0602030504020804" pitchFamily="34" charset="0"/>
              </a:rPr>
              <a:t>. </a:t>
            </a:r>
          </a:p>
          <a:p>
            <a:pPr algn="ctr"/>
            <a:r>
              <a:rPr lang="it-IT" dirty="0">
                <a:solidFill>
                  <a:schemeClr val="tx1">
                    <a:lumMod val="85000"/>
                    <a:lumOff val="15000"/>
                  </a:schemeClr>
                </a:solidFill>
                <a:latin typeface="Eras Medium ITC" panose="020B0602030504020804" pitchFamily="34" charset="0"/>
              </a:rPr>
              <a:t>Di recente è stato introdotto il supporto alle insert, alle update, ed alle delete con funzionalità completamente ACID.</a:t>
            </a:r>
          </a:p>
        </p:txBody>
      </p:sp>
      <p:pic>
        <p:nvPicPr>
          <p:cNvPr id="3" name="Immagine 2">
            <a:extLst>
              <a:ext uri="{FF2B5EF4-FFF2-40B4-BE49-F238E27FC236}">
                <a16:creationId xmlns:a16="http://schemas.microsoft.com/office/drawing/2014/main" id="{A3E79B0D-3A49-0C4F-0C88-27BF08D7A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sp>
        <p:nvSpPr>
          <p:cNvPr id="7" name="CasellaDiTesto 6">
            <a:extLst>
              <a:ext uri="{FF2B5EF4-FFF2-40B4-BE49-F238E27FC236}">
                <a16:creationId xmlns:a16="http://schemas.microsoft.com/office/drawing/2014/main" id="{817C651B-F656-AD73-70D8-100563852F4F}"/>
              </a:ext>
            </a:extLst>
          </p:cNvPr>
          <p:cNvSpPr txBox="1"/>
          <p:nvPr/>
        </p:nvSpPr>
        <p:spPr>
          <a:xfrm>
            <a:off x="6352162" y="2274838"/>
            <a:ext cx="5583676" cy="2308324"/>
          </a:xfrm>
          <a:prstGeom prst="rect">
            <a:avLst/>
          </a:prstGeom>
          <a:noFill/>
          <a:ln w="19050">
            <a:solidFill>
              <a:srgbClr val="C00000"/>
            </a:solidFill>
          </a:ln>
        </p:spPr>
        <p:txBody>
          <a:bodyPr wrap="square" rtlCol="0">
            <a:spAutoFit/>
          </a:bodyPr>
          <a:lstStyle/>
          <a:p>
            <a:pPr algn="ctr"/>
            <a:r>
              <a:rPr lang="it-IT" b="1" dirty="0">
                <a:solidFill>
                  <a:schemeClr val="tx1">
                    <a:lumMod val="85000"/>
                    <a:lumOff val="15000"/>
                  </a:schemeClr>
                </a:solidFill>
                <a:latin typeface="Eras Medium ITC" panose="020B0602030504020804" pitchFamily="34" charset="0"/>
              </a:rPr>
              <a:t>Pig è una piattaforma </a:t>
            </a:r>
            <a:r>
              <a:rPr lang="it-IT" dirty="0">
                <a:solidFill>
                  <a:schemeClr val="tx1">
                    <a:lumMod val="85000"/>
                    <a:lumOff val="15000"/>
                  </a:schemeClr>
                </a:solidFill>
                <a:latin typeface="Eras Medium ITC" panose="020B0602030504020804" pitchFamily="34" charset="0"/>
              </a:rPr>
              <a:t>di alto livello </a:t>
            </a:r>
            <a:r>
              <a:rPr lang="it-IT" b="1" dirty="0">
                <a:solidFill>
                  <a:schemeClr val="tx1">
                    <a:lumMod val="85000"/>
                    <a:lumOff val="15000"/>
                  </a:schemeClr>
                </a:solidFill>
                <a:latin typeface="Eras Medium ITC" panose="020B0602030504020804" pitchFamily="34" charset="0"/>
              </a:rPr>
              <a:t>per creare programmi MapReduce </a:t>
            </a:r>
            <a:r>
              <a:rPr lang="it-IT" dirty="0">
                <a:solidFill>
                  <a:schemeClr val="tx1">
                    <a:lumMod val="85000"/>
                    <a:lumOff val="15000"/>
                  </a:schemeClr>
                </a:solidFill>
                <a:latin typeface="Eras Medium ITC" panose="020B0602030504020804" pitchFamily="34" charset="0"/>
              </a:rPr>
              <a:t>da usare </a:t>
            </a:r>
            <a:r>
              <a:rPr lang="it-IT" b="1" dirty="0">
                <a:solidFill>
                  <a:schemeClr val="tx1">
                    <a:lumMod val="85000"/>
                    <a:lumOff val="15000"/>
                  </a:schemeClr>
                </a:solidFill>
                <a:latin typeface="Eras Medium ITC" panose="020B0602030504020804" pitchFamily="34" charset="0"/>
              </a:rPr>
              <a:t>con Apache Hadoop</a:t>
            </a:r>
            <a:r>
              <a:rPr lang="it-IT" dirty="0">
                <a:solidFill>
                  <a:schemeClr val="tx1">
                    <a:lumMod val="85000"/>
                    <a:lumOff val="15000"/>
                  </a:schemeClr>
                </a:solidFill>
                <a:latin typeface="Eras Medium ITC" panose="020B0602030504020804" pitchFamily="34" charset="0"/>
              </a:rPr>
              <a:t>. </a:t>
            </a:r>
            <a:r>
              <a:rPr lang="it-IT" b="1" dirty="0">
                <a:solidFill>
                  <a:schemeClr val="tx1">
                    <a:lumMod val="85000"/>
                    <a:lumOff val="15000"/>
                  </a:schemeClr>
                </a:solidFill>
                <a:latin typeface="Eras Medium ITC" panose="020B0602030504020804" pitchFamily="34" charset="0"/>
              </a:rPr>
              <a:t>Il linguaggio </a:t>
            </a:r>
            <a:r>
              <a:rPr lang="it-IT" dirty="0">
                <a:solidFill>
                  <a:schemeClr val="tx1">
                    <a:lumMod val="85000"/>
                    <a:lumOff val="15000"/>
                  </a:schemeClr>
                </a:solidFill>
                <a:latin typeface="Eras Medium ITC" panose="020B0602030504020804" pitchFamily="34" charset="0"/>
              </a:rPr>
              <a:t>per questa piattaforma è chiamato </a:t>
            </a:r>
            <a:r>
              <a:rPr lang="it-IT" b="1" dirty="0">
                <a:solidFill>
                  <a:schemeClr val="tx1">
                    <a:lumMod val="85000"/>
                    <a:lumOff val="15000"/>
                  </a:schemeClr>
                </a:solidFill>
                <a:latin typeface="Eras Medium ITC" panose="020B0602030504020804" pitchFamily="34" charset="0"/>
              </a:rPr>
              <a:t>Pig Latin</a:t>
            </a:r>
            <a:r>
              <a:rPr lang="it-IT" dirty="0">
                <a:solidFill>
                  <a:schemeClr val="tx1">
                    <a:lumMod val="85000"/>
                    <a:lumOff val="15000"/>
                  </a:schemeClr>
                </a:solidFill>
                <a:latin typeface="Eras Medium ITC" panose="020B0602030504020804" pitchFamily="34" charset="0"/>
              </a:rPr>
              <a:t>.</a:t>
            </a:r>
          </a:p>
          <a:p>
            <a:pPr algn="ctr"/>
            <a:r>
              <a:rPr lang="it-IT" dirty="0">
                <a:solidFill>
                  <a:schemeClr val="tx1">
                    <a:lumMod val="85000"/>
                    <a:lumOff val="15000"/>
                  </a:schemeClr>
                </a:solidFill>
                <a:latin typeface="Eras Medium ITC" panose="020B0602030504020804" pitchFamily="34" charset="0"/>
              </a:rPr>
              <a:t>Questo astrae la programmazione dall'idioma Java MapReduce in una notazione che rende la programmazione MapReduce di alto livello in maniera simile all'SQL dei sistemi RDBMS. </a:t>
            </a:r>
          </a:p>
        </p:txBody>
      </p:sp>
      <p:pic>
        <p:nvPicPr>
          <p:cNvPr id="9" name="Immagine 8">
            <a:extLst>
              <a:ext uri="{FF2B5EF4-FFF2-40B4-BE49-F238E27FC236}">
                <a16:creationId xmlns:a16="http://schemas.microsoft.com/office/drawing/2014/main" id="{37A140B5-4D3F-F134-ED5C-1675FDCB4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0" name="Rettangolo 9">
            <a:extLst>
              <a:ext uri="{FF2B5EF4-FFF2-40B4-BE49-F238E27FC236}">
                <a16:creationId xmlns:a16="http://schemas.microsoft.com/office/drawing/2014/main" id="{C20B07EA-323E-9335-E7D3-619ECCC6EBCC}"/>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2237384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606062" y="2551837"/>
            <a:ext cx="8979876" cy="1754326"/>
          </a:xfrm>
          <a:prstGeom prst="rect">
            <a:avLst/>
          </a:prstGeom>
          <a:noFill/>
          <a:ln w="19050">
            <a:solidFill>
              <a:srgbClr val="C00000"/>
            </a:solidFill>
          </a:ln>
        </p:spPr>
        <p:txBody>
          <a:bodyPr wrap="square" rtlCol="0">
            <a:spAutoFit/>
          </a:bodyPr>
          <a:lstStyle/>
          <a:p>
            <a:pPr algn="l"/>
            <a:r>
              <a:rPr lang="en-US" dirty="0"/>
              <a:t>from sklearn.datasets import load_wine</a:t>
            </a:r>
          </a:p>
          <a:p>
            <a:pPr algn="l"/>
            <a:r>
              <a:rPr lang="pt-BR" dirty="0"/>
              <a:t>import pandas as pd</a:t>
            </a:r>
          </a:p>
          <a:p>
            <a:pPr algn="l"/>
            <a:r>
              <a:rPr lang="it-IT" dirty="0"/>
              <a:t>data = load_wine()</a:t>
            </a:r>
          </a:p>
          <a:p>
            <a:pPr algn="l"/>
            <a:r>
              <a:rPr lang="it-IT" dirty="0"/>
              <a:t>dataset = pd.DataFrame.from_records(data=data.data, columns=data.feature_names)</a:t>
            </a:r>
          </a:p>
          <a:p>
            <a:pPr algn="l"/>
            <a:r>
              <a:rPr lang="it-IT" dirty="0"/>
              <a:t>dataset[’label’]= data.target</a:t>
            </a:r>
          </a:p>
          <a:p>
            <a:pPr algn="l"/>
            <a:r>
              <a:rPr lang="it-IT" dirty="0"/>
              <a:t>dataset</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4553746" y="973671"/>
            <a:ext cx="3084499"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Decision tree</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1914786" y="1404000"/>
            <a:ext cx="8362418"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Importazioni delle librerie e visualizzazione del dataset</a:t>
            </a:r>
          </a:p>
        </p:txBody>
      </p:sp>
    </p:spTree>
    <p:extLst>
      <p:ext uri="{BB962C8B-B14F-4D97-AF65-F5344CB8AC3E}">
        <p14:creationId xmlns:p14="http://schemas.microsoft.com/office/powerpoint/2010/main" val="2613005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4553746" y="973671"/>
            <a:ext cx="3084499"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Decision tree</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1914786" y="1404000"/>
            <a:ext cx="8362418"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Importazioni delle librerie e visualizzazione del dataset</a:t>
            </a:r>
          </a:p>
        </p:txBody>
      </p:sp>
      <p:pic>
        <p:nvPicPr>
          <p:cNvPr id="3" name="Immagine 2">
            <a:extLst>
              <a:ext uri="{FF2B5EF4-FFF2-40B4-BE49-F238E27FC236}">
                <a16:creationId xmlns:a16="http://schemas.microsoft.com/office/drawing/2014/main" id="{739CCA1F-DAEA-6475-D029-DD6F320CF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847" y="2169000"/>
            <a:ext cx="9766307" cy="2520000"/>
          </a:xfrm>
          <a:prstGeom prst="rect">
            <a:avLst/>
          </a:prstGeom>
        </p:spPr>
      </p:pic>
    </p:spTree>
    <p:extLst>
      <p:ext uri="{BB962C8B-B14F-4D97-AF65-F5344CB8AC3E}">
        <p14:creationId xmlns:p14="http://schemas.microsoft.com/office/powerpoint/2010/main" val="2044539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773115" y="2136339"/>
            <a:ext cx="8645770" cy="2585323"/>
          </a:xfrm>
          <a:prstGeom prst="rect">
            <a:avLst/>
          </a:prstGeom>
          <a:noFill/>
          <a:ln w="19050">
            <a:solidFill>
              <a:srgbClr val="C00000"/>
            </a:solidFill>
          </a:ln>
        </p:spPr>
        <p:txBody>
          <a:bodyPr wrap="square" rtlCol="0">
            <a:spAutoFit/>
          </a:bodyPr>
          <a:lstStyle/>
          <a:p>
            <a:pPr algn="l"/>
            <a:r>
              <a:rPr lang="en-US" dirty="0"/>
              <a:t>from sklearn.model_selection import GridSearchCV</a:t>
            </a:r>
          </a:p>
          <a:p>
            <a:pPr algn="l"/>
            <a:r>
              <a:rPr lang="en-US" dirty="0"/>
              <a:t>from sklearn import tree</a:t>
            </a:r>
          </a:p>
          <a:p>
            <a:pPr algn="l"/>
            <a:r>
              <a:rPr lang="it-IT" dirty="0"/>
              <a:t>clf = tree.DecisionTreeClassifier()</a:t>
            </a:r>
          </a:p>
          <a:p>
            <a:pPr algn="l"/>
            <a:r>
              <a:rPr lang="it-IT" dirty="0"/>
              <a:t>parameters = {’criterion’:(’gini’, ’entropy’)}</a:t>
            </a:r>
          </a:p>
          <a:p>
            <a:pPr algn="l"/>
            <a:r>
              <a:rPr lang="en-US" dirty="0"/>
              <a:t>clf = GridSearchCV(clf, parameters)</a:t>
            </a:r>
          </a:p>
          <a:p>
            <a:pPr algn="l"/>
            <a:r>
              <a:rPr lang="it-IT" dirty="0"/>
              <a:t>clf.fit(data.data, data.target)</a:t>
            </a:r>
          </a:p>
          <a:p>
            <a:pPr algn="l"/>
            <a:r>
              <a:rPr lang="en-US" dirty="0"/>
              <a:t>GridSearchCV(estimator=clf, param_grid=parameters, return_train_score=True)</a:t>
            </a:r>
          </a:p>
          <a:p>
            <a:pPr algn="l"/>
            <a:r>
              <a:rPr lang="it-IT" dirty="0"/>
              <a:t>df = pd.DataFrame(clf.cv_results_)</a:t>
            </a:r>
          </a:p>
          <a:p>
            <a:pPr algn="l"/>
            <a:r>
              <a:rPr lang="it-IT" dirty="0"/>
              <a:t>df</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4553751" y="973671"/>
            <a:ext cx="3084499"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Decision tree</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1164170" y="1404000"/>
            <a:ext cx="9863662"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Valutazione del modello: selezione degli iperparametri e Cross Validation</a:t>
            </a:r>
          </a:p>
        </p:txBody>
      </p:sp>
    </p:spTree>
    <p:extLst>
      <p:ext uri="{BB962C8B-B14F-4D97-AF65-F5344CB8AC3E}">
        <p14:creationId xmlns:p14="http://schemas.microsoft.com/office/powerpoint/2010/main" val="1763061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4553751" y="973671"/>
            <a:ext cx="3084499"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Decision tree</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1164170" y="1404000"/>
            <a:ext cx="9863662"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Valutazione del modello: selezione degli iperparametri e Cross Validation</a:t>
            </a:r>
          </a:p>
        </p:txBody>
      </p:sp>
      <p:pic>
        <p:nvPicPr>
          <p:cNvPr id="3" name="Immagine 2">
            <a:extLst>
              <a:ext uri="{FF2B5EF4-FFF2-40B4-BE49-F238E27FC236}">
                <a16:creationId xmlns:a16="http://schemas.microsoft.com/office/drawing/2014/main" id="{AC349504-2090-AAD2-E0F0-C9B42EA27A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000" y="3154080"/>
            <a:ext cx="10800000" cy="549840"/>
          </a:xfrm>
          <a:prstGeom prst="rect">
            <a:avLst/>
          </a:prstGeom>
        </p:spPr>
      </p:pic>
    </p:spTree>
    <p:extLst>
      <p:ext uri="{BB962C8B-B14F-4D97-AF65-F5344CB8AC3E}">
        <p14:creationId xmlns:p14="http://schemas.microsoft.com/office/powerpoint/2010/main" val="248089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3438617" y="2828836"/>
            <a:ext cx="5314766" cy="1200329"/>
          </a:xfrm>
          <a:prstGeom prst="rect">
            <a:avLst/>
          </a:prstGeom>
          <a:noFill/>
          <a:ln w="19050">
            <a:solidFill>
              <a:srgbClr val="C00000"/>
            </a:solidFill>
          </a:ln>
        </p:spPr>
        <p:txBody>
          <a:bodyPr wrap="square" rtlCol="0">
            <a:spAutoFit/>
          </a:bodyPr>
          <a:lstStyle/>
          <a:p>
            <a:pPr algn="l"/>
            <a:r>
              <a:rPr lang="en-US" dirty="0"/>
              <a:t>X, y = load_wine(return_X_y=True)</a:t>
            </a:r>
          </a:p>
          <a:p>
            <a:pPr algn="l"/>
            <a:r>
              <a:rPr lang="it-IT" dirty="0"/>
              <a:t>clf = tree.DecisionTreeClassifier(criterion=‘entropy’)</a:t>
            </a:r>
          </a:p>
          <a:p>
            <a:pPr algn="l"/>
            <a:r>
              <a:rPr lang="es-ES" dirty="0"/>
              <a:t>clf = clf.fit(X, y)</a:t>
            </a:r>
          </a:p>
          <a:p>
            <a:r>
              <a:rPr lang="en-US" dirty="0"/>
              <a:t>tree.plot_tree(clf.fit(X, y))</a:t>
            </a:r>
            <a:endParaRPr lang="it-IT" dirty="0"/>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4553751" y="973671"/>
            <a:ext cx="3084499"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Decision tree</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3058245" y="1404000"/>
            <a:ext cx="6075509"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Processo e visualizzazione Decision Tree</a:t>
            </a:r>
          </a:p>
        </p:txBody>
      </p:sp>
    </p:spTree>
    <p:extLst>
      <p:ext uri="{BB962C8B-B14F-4D97-AF65-F5344CB8AC3E}">
        <p14:creationId xmlns:p14="http://schemas.microsoft.com/office/powerpoint/2010/main" val="2331376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013BC4F8-3A40-8B9F-826F-BCACC93A4F5C}"/>
              </a:ext>
            </a:extLst>
          </p:cNvPr>
          <p:cNvSpPr/>
          <p:nvPr/>
        </p:nvSpPr>
        <p:spPr>
          <a:xfrm>
            <a:off x="4553751" y="973671"/>
            <a:ext cx="3084499"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Decision tree</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3855642" y="1404000"/>
            <a:ext cx="4480715"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visualizzazione Decision Tree</a:t>
            </a:r>
          </a:p>
        </p:txBody>
      </p:sp>
      <p:pic>
        <p:nvPicPr>
          <p:cNvPr id="5" name="Immagine 4">
            <a:extLst>
              <a:ext uri="{FF2B5EF4-FFF2-40B4-BE49-F238E27FC236}">
                <a16:creationId xmlns:a16="http://schemas.microsoft.com/office/drawing/2014/main" id="{083A98ED-BBF8-AA5A-EDCD-B61683F1C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9876" y="1899000"/>
            <a:ext cx="4972249" cy="3060000"/>
          </a:xfrm>
          <a:prstGeom prst="rect">
            <a:avLst/>
          </a:prstGeom>
        </p:spPr>
      </p:pic>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Tree>
    <p:extLst>
      <p:ext uri="{BB962C8B-B14F-4D97-AF65-F5344CB8AC3E}">
        <p14:creationId xmlns:p14="http://schemas.microsoft.com/office/powerpoint/2010/main" val="105933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3971192" y="2967335"/>
            <a:ext cx="4249616" cy="923330"/>
          </a:xfrm>
          <a:prstGeom prst="rect">
            <a:avLst/>
          </a:prstGeom>
          <a:noFill/>
          <a:ln w="19050">
            <a:solidFill>
              <a:srgbClr val="C00000"/>
            </a:solidFill>
          </a:ln>
        </p:spPr>
        <p:txBody>
          <a:bodyPr wrap="square" rtlCol="0">
            <a:spAutoFit/>
          </a:bodyPr>
          <a:lstStyle/>
          <a:p>
            <a:pPr algn="l"/>
            <a:r>
              <a:rPr lang="it-IT" dirty="0"/>
              <a:t>%matplotlib inline</a:t>
            </a:r>
          </a:p>
          <a:p>
            <a:pPr algn="l"/>
            <a:r>
              <a:rPr lang="en-US" dirty="0"/>
              <a:t>import matplotlib.pyplot as plt</a:t>
            </a:r>
          </a:p>
          <a:p>
            <a:pPr algn="l"/>
            <a:r>
              <a:rPr lang="en-US" dirty="0"/>
              <a:t>from sklearn.cluster import KMeans</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5144454" y="973671"/>
            <a:ext cx="1903085"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K-Means</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3192284" y="1404000"/>
            <a:ext cx="5807424"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Importazioni delle librerie di supporto</a:t>
            </a:r>
          </a:p>
        </p:txBody>
      </p:sp>
    </p:spTree>
    <p:extLst>
      <p:ext uri="{BB962C8B-B14F-4D97-AF65-F5344CB8AC3E}">
        <p14:creationId xmlns:p14="http://schemas.microsoft.com/office/powerpoint/2010/main" val="1573919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3654670" y="2828836"/>
            <a:ext cx="4882660" cy="1200329"/>
          </a:xfrm>
          <a:prstGeom prst="rect">
            <a:avLst/>
          </a:prstGeom>
          <a:noFill/>
          <a:ln w="19050">
            <a:solidFill>
              <a:srgbClr val="C00000"/>
            </a:solidFill>
          </a:ln>
        </p:spPr>
        <p:txBody>
          <a:bodyPr wrap="square" rtlCol="0">
            <a:spAutoFit/>
          </a:bodyPr>
          <a:lstStyle/>
          <a:p>
            <a:pPr algn="l"/>
            <a:r>
              <a:rPr lang="en-US" dirty="0"/>
              <a:t>X, y = load_wine(return_X_y=True)</a:t>
            </a:r>
          </a:p>
          <a:p>
            <a:pPr algn="l"/>
            <a:r>
              <a:rPr lang="en-US" dirty="0"/>
              <a:t>kmeans = KMeans(n_clusters=3,max_iter=400)</a:t>
            </a:r>
          </a:p>
          <a:p>
            <a:pPr algn="l"/>
            <a:r>
              <a:rPr lang="it-IT" dirty="0"/>
              <a:t>kmeans.fit(X)</a:t>
            </a:r>
          </a:p>
          <a:p>
            <a:pPr algn="l"/>
            <a:r>
              <a:rPr lang="en-US" dirty="0"/>
              <a:t>y_kmeans = kmeans.predict(X)</a:t>
            </a:r>
            <a:endParaRPr lang="it-IT" dirty="0"/>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5144454" y="973671"/>
            <a:ext cx="1903085"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K-Means</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4739791" y="1404000"/>
            <a:ext cx="2712410"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Processo K-Means</a:t>
            </a:r>
          </a:p>
        </p:txBody>
      </p:sp>
    </p:spTree>
    <p:extLst>
      <p:ext uri="{BB962C8B-B14F-4D97-AF65-F5344CB8AC3E}">
        <p14:creationId xmlns:p14="http://schemas.microsoft.com/office/powerpoint/2010/main" val="3976449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810609" y="2967335"/>
            <a:ext cx="6570782" cy="923330"/>
          </a:xfrm>
          <a:prstGeom prst="rect">
            <a:avLst/>
          </a:prstGeom>
          <a:noFill/>
          <a:ln w="19050">
            <a:solidFill>
              <a:srgbClr val="C00000"/>
            </a:solidFill>
          </a:ln>
        </p:spPr>
        <p:txBody>
          <a:bodyPr wrap="square" rtlCol="0">
            <a:spAutoFit/>
          </a:bodyPr>
          <a:lstStyle/>
          <a:p>
            <a:pPr algn="l"/>
            <a:r>
              <a:rPr lang="it-IT" dirty="0"/>
              <a:t>plt.scatter(X[:, 0], X[:, 1], c=y_kmeans, s=50, cmap=’plasma’)</a:t>
            </a:r>
          </a:p>
          <a:p>
            <a:pPr algn="l"/>
            <a:r>
              <a:rPr lang="it-IT" dirty="0"/>
              <a:t>centers = kmeans.cluster_centers_</a:t>
            </a:r>
          </a:p>
          <a:p>
            <a:pPr algn="l"/>
            <a:r>
              <a:rPr lang="en-US" dirty="0"/>
              <a:t>plt.scatter(centers[:, 0], centers[:, 1], c=’black’, s=200, alpha=0.7)</a:t>
            </a:r>
            <a:endParaRPr lang="it-IT" dirty="0"/>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
        <p:nvSpPr>
          <p:cNvPr id="7" name="Rettangolo 6">
            <a:extLst>
              <a:ext uri="{FF2B5EF4-FFF2-40B4-BE49-F238E27FC236}">
                <a16:creationId xmlns:a16="http://schemas.microsoft.com/office/drawing/2014/main" id="{013BC4F8-3A40-8B9F-826F-BCACC93A4F5C}"/>
              </a:ext>
            </a:extLst>
          </p:cNvPr>
          <p:cNvSpPr/>
          <p:nvPr/>
        </p:nvSpPr>
        <p:spPr>
          <a:xfrm>
            <a:off x="5144452" y="973671"/>
            <a:ext cx="1903085"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K-Means</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2609303" y="1404000"/>
            <a:ext cx="6973384"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Visualizzazione del modello in forma grafica</a:t>
            </a:r>
          </a:p>
        </p:txBody>
      </p:sp>
    </p:spTree>
    <p:extLst>
      <p:ext uri="{BB962C8B-B14F-4D97-AF65-F5344CB8AC3E}">
        <p14:creationId xmlns:p14="http://schemas.microsoft.com/office/powerpoint/2010/main" val="221513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2</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013BC4F8-3A40-8B9F-826F-BCACC93A4F5C}"/>
              </a:ext>
            </a:extLst>
          </p:cNvPr>
          <p:cNvSpPr/>
          <p:nvPr/>
        </p:nvSpPr>
        <p:spPr>
          <a:xfrm>
            <a:off x="5144452" y="973671"/>
            <a:ext cx="1903085"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K-Means</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4E15D5B0-910A-51B4-2EF1-F847B5539332}"/>
              </a:ext>
            </a:extLst>
          </p:cNvPr>
          <p:cNvSpPr/>
          <p:nvPr/>
        </p:nvSpPr>
        <p:spPr>
          <a:xfrm>
            <a:off x="2609303" y="1404000"/>
            <a:ext cx="6973384"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Visualizzazione del modello in forma grafica</a:t>
            </a:r>
          </a:p>
        </p:txBody>
      </p:sp>
      <p:pic>
        <p:nvPicPr>
          <p:cNvPr id="3" name="Immagine 2">
            <a:extLst>
              <a:ext uri="{FF2B5EF4-FFF2-40B4-BE49-F238E27FC236}">
                <a16:creationId xmlns:a16="http://schemas.microsoft.com/office/drawing/2014/main" id="{BBAB39FC-C066-B7DF-FB40-7132052DA5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1000" y="1899000"/>
            <a:ext cx="4590000" cy="3060000"/>
          </a:xfrm>
          <a:prstGeom prst="rect">
            <a:avLst/>
          </a:prstGeom>
        </p:spPr>
      </p:pic>
      <p:pic>
        <p:nvPicPr>
          <p:cNvPr id="4" name="Immagine 3">
            <a:extLst>
              <a:ext uri="{FF2B5EF4-FFF2-40B4-BE49-F238E27FC236}">
                <a16:creationId xmlns:a16="http://schemas.microsoft.com/office/drawing/2014/main" id="{257228A0-39B2-2A76-435D-202B97485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6000" y="4820581"/>
            <a:ext cx="3200000" cy="1800000"/>
          </a:xfrm>
          <a:prstGeom prst="rect">
            <a:avLst/>
          </a:prstGeom>
        </p:spPr>
      </p:pic>
    </p:spTree>
    <p:extLst>
      <p:ext uri="{BB962C8B-B14F-4D97-AF65-F5344CB8AC3E}">
        <p14:creationId xmlns:p14="http://schemas.microsoft.com/office/powerpoint/2010/main" val="3135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D5E063D-98EB-FC5E-FE1A-6BD9F9D64310}"/>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FEBAE350-9673-53EE-495F-FD48213EF013}"/>
              </a:ext>
            </a:extLst>
          </p:cNvPr>
          <p:cNvSpPr/>
          <p:nvPr/>
        </p:nvSpPr>
        <p:spPr>
          <a:xfrm>
            <a:off x="5192451" y="976083"/>
            <a:ext cx="1807097"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Dataset</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794994" y="1720840"/>
            <a:ext cx="10620866" cy="3416320"/>
          </a:xfrm>
          <a:prstGeom prst="rect">
            <a:avLst/>
          </a:prstGeom>
          <a:noFill/>
          <a:ln w="19050">
            <a:solidFill>
              <a:srgbClr val="C00000"/>
            </a:solidFill>
          </a:ln>
        </p:spPr>
        <p:txBody>
          <a:bodyPr wrap="square" rtlCol="0">
            <a:spAutoFit/>
          </a:bodyPr>
          <a:lstStyle/>
          <a:p>
            <a:pPr algn="ctr"/>
            <a:r>
              <a:rPr lang="it-IT" sz="1800" b="0" i="0" u="none" strike="noStrike" baseline="0" dirty="0">
                <a:latin typeface="Eras Medium ITC" panose="020B0602030504020804" pitchFamily="34" charset="0"/>
              </a:rPr>
              <a:t>Il </a:t>
            </a:r>
            <a:r>
              <a:rPr lang="it-IT" sz="1800" b="1" i="0" u="none" strike="noStrike" baseline="0" dirty="0">
                <a:latin typeface="Eras Medium ITC" panose="020B0602030504020804" pitchFamily="34" charset="0"/>
              </a:rPr>
              <a:t>dataset</a:t>
            </a:r>
            <a:r>
              <a:rPr lang="it-IT" sz="1800" b="0" i="0" u="none" strike="noStrike" baseline="0" dirty="0">
                <a:latin typeface="Eras Medium ITC" panose="020B0602030504020804" pitchFamily="34" charset="0"/>
              </a:rPr>
              <a:t> preso in esame contiene informazioni sui </a:t>
            </a:r>
            <a:r>
              <a:rPr lang="it-IT" sz="1800" b="1" i="0" u="none" strike="noStrike" baseline="0" dirty="0">
                <a:latin typeface="Eras Medium ITC" panose="020B0602030504020804" pitchFamily="34" charset="0"/>
              </a:rPr>
              <a:t>Giochi olimpici </a:t>
            </a:r>
            <a:r>
              <a:rPr lang="it-IT" sz="1800" b="0" i="0" u="none" strike="noStrike" baseline="0" dirty="0">
                <a:latin typeface="Eras Medium ITC" panose="020B0602030504020804" pitchFamily="34" charset="0"/>
              </a:rPr>
              <a:t>a partire dall’anno in cui sono</a:t>
            </a:r>
          </a:p>
          <a:p>
            <a:pPr algn="ctr"/>
            <a:r>
              <a:rPr lang="it-IT" sz="1800" b="0" i="0" u="none" strike="noStrike" baseline="0" dirty="0">
                <a:latin typeface="Eras Medium ITC" panose="020B0602030504020804" pitchFamily="34" charset="0"/>
              </a:rPr>
              <a:t>iniziati (1896) fino alle </a:t>
            </a:r>
            <a:r>
              <a:rPr lang="it-IT" sz="1800" b="1" i="0" u="none" strike="noStrike" baseline="0" dirty="0">
                <a:latin typeface="Eras Medium ITC" panose="020B0602030504020804" pitchFamily="34" charset="0"/>
              </a:rPr>
              <a:t>Olimpiadi</a:t>
            </a:r>
            <a:r>
              <a:rPr lang="it-IT" sz="1800" b="0" i="0" u="none" strike="noStrike" baseline="0" dirty="0">
                <a:latin typeface="Eras Medium ITC" panose="020B0602030504020804" pitchFamily="34" charset="0"/>
              </a:rPr>
              <a:t> tenutesi a </a:t>
            </a:r>
            <a:r>
              <a:rPr lang="it-IT" sz="1800" b="1" i="0" u="none" strike="noStrike" baseline="0" dirty="0">
                <a:latin typeface="Eras Medium ITC" panose="020B0602030504020804" pitchFamily="34" charset="0"/>
              </a:rPr>
              <a:t>Tokyo</a:t>
            </a:r>
            <a:r>
              <a:rPr lang="it-IT" sz="1800" b="0" i="0" u="none" strike="noStrike" baseline="0" dirty="0">
                <a:latin typeface="Eras Medium ITC" panose="020B0602030504020804" pitchFamily="34" charset="0"/>
              </a:rPr>
              <a:t> nel </a:t>
            </a:r>
            <a:r>
              <a:rPr lang="it-IT" sz="1800" b="1" i="0" u="none" strike="noStrike" baseline="0" dirty="0">
                <a:latin typeface="Eras Medium ITC" panose="020B0602030504020804" pitchFamily="34" charset="0"/>
              </a:rPr>
              <a:t>2020</a:t>
            </a:r>
            <a:r>
              <a:rPr lang="it-IT" sz="1800" b="0" i="0" u="none" strike="noStrike" baseline="0" dirty="0">
                <a:latin typeface="Eras Medium ITC" panose="020B0602030504020804" pitchFamily="34" charset="0"/>
              </a:rPr>
              <a:t> includendo sia i Giochi estivi che quelli</a:t>
            </a:r>
          </a:p>
          <a:p>
            <a:pPr algn="ctr"/>
            <a:r>
              <a:rPr lang="it-IT" sz="1800" b="0" i="0" u="none" strike="noStrike" baseline="0" dirty="0">
                <a:latin typeface="Eras Medium ITC" panose="020B0602030504020804" pitchFamily="34" charset="0"/>
              </a:rPr>
              <a:t>invernali. Le </a:t>
            </a:r>
            <a:r>
              <a:rPr lang="it-IT" sz="1800" b="1" i="0" u="none" strike="noStrike" baseline="0" dirty="0">
                <a:latin typeface="Eras Medium ITC" panose="020B0602030504020804" pitchFamily="34" charset="0"/>
              </a:rPr>
              <a:t>variabili</a:t>
            </a:r>
            <a:r>
              <a:rPr lang="it-IT" sz="1800" b="0" i="0" u="none" strike="noStrike" baseline="0" dirty="0">
                <a:latin typeface="Eras Medium ITC" panose="020B0602030504020804" pitchFamily="34" charset="0"/>
              </a:rPr>
              <a:t> presenti nel dataset sono: </a:t>
            </a:r>
            <a:r>
              <a:rPr lang="it-IT" sz="1800" b="1" i="0" u="none" strike="noStrike" baseline="0" dirty="0">
                <a:latin typeface="Eras Medium ITC" panose="020B0602030504020804" pitchFamily="34" charset="0"/>
              </a:rPr>
              <a:t>Nome, Sesso, Età, Squadra, Giochi, Anno, Sport e Medaglie</a:t>
            </a:r>
            <a:r>
              <a:rPr lang="it-IT" sz="1800" b="0" i="0" u="none" strike="noStrike" baseline="0" dirty="0">
                <a:latin typeface="Eras Medium ITC" panose="020B0602030504020804" pitchFamily="34" charset="0"/>
              </a:rPr>
              <a:t>.</a:t>
            </a:r>
          </a:p>
          <a:p>
            <a:pPr algn="ctr"/>
            <a:r>
              <a:rPr lang="it-IT" sz="1800" b="0" i="0" u="none" strike="noStrike" baseline="0" dirty="0">
                <a:latin typeface="Eras Medium ITC" panose="020B0602030504020804" pitchFamily="34" charset="0"/>
              </a:rPr>
              <a:t>È opportuna una specificazione sulla variabile Medaglie: essa è una variabile categorica le cui modalità</a:t>
            </a:r>
          </a:p>
          <a:p>
            <a:pPr algn="ctr"/>
            <a:r>
              <a:rPr lang="it-IT" sz="1800" b="0" i="0" u="none" strike="noStrike" baseline="0" dirty="0">
                <a:latin typeface="Eras Medium ITC" panose="020B0602030504020804" pitchFamily="34" charset="0"/>
              </a:rPr>
              <a:t>sono ”0”,”1”,”2”,”3” che corrispondono rispettivamente a: nessuna medaglia vinta, medaglia di bronzo, medaglia d’argento, medaglia d’oro.</a:t>
            </a:r>
          </a:p>
          <a:p>
            <a:pPr algn="ctr"/>
            <a:r>
              <a:rPr lang="it-IT" sz="1800" b="0" i="0" u="none" strike="noStrike" baseline="0" dirty="0">
                <a:latin typeface="Eras Medium ITC" panose="020B0602030504020804" pitchFamily="34" charset="0"/>
              </a:rPr>
              <a:t>La quantità di dati presenti nel dataset `e 2480787 divisa in 9 colonne, più una colonna di valori ordinali.</a:t>
            </a:r>
          </a:p>
          <a:p>
            <a:pPr algn="ctr"/>
            <a:r>
              <a:rPr lang="it-IT" sz="1800" b="0" i="0" u="none" strike="noStrike" baseline="0" dirty="0">
                <a:latin typeface="Eras Medium ITC" panose="020B0602030504020804" pitchFamily="34" charset="0"/>
              </a:rPr>
              <a:t>Nel dataset sono presenti: 139157 atleti (Name) che hanno un’età compresa tra i 10 e i 97 anni (Age),</a:t>
            </a:r>
          </a:p>
          <a:p>
            <a:pPr algn="ctr"/>
            <a:r>
              <a:rPr lang="it-IT" sz="1800" b="0" i="0" u="none" strike="noStrike" baseline="0" dirty="0">
                <a:latin typeface="Eras Medium ITC" panose="020B0602030504020804" pitchFamily="34" charset="0"/>
              </a:rPr>
              <a:t>1203 diverse squadre (Team), 52 edizioni (Games) in 36 anni (Year), 2 Stagioni (Season) e 79 sport diversi (Sport).</a:t>
            </a:r>
            <a:endParaRPr lang="it-IT" dirty="0">
              <a:solidFill>
                <a:schemeClr val="tx1">
                  <a:lumMod val="85000"/>
                  <a:lumOff val="15000"/>
                </a:schemeClr>
              </a:solidFill>
              <a:latin typeface="Eras Medium ITC" panose="020B0602030504020804" pitchFamily="34"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Tree>
    <p:extLst>
      <p:ext uri="{BB962C8B-B14F-4D97-AF65-F5344CB8AC3E}">
        <p14:creationId xmlns:p14="http://schemas.microsoft.com/office/powerpoint/2010/main" val="2703303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239108" y="2413338"/>
            <a:ext cx="7713784" cy="2031325"/>
          </a:xfrm>
          <a:prstGeom prst="rect">
            <a:avLst/>
          </a:prstGeom>
          <a:noFill/>
          <a:ln w="19050">
            <a:solidFill>
              <a:srgbClr val="C00000"/>
            </a:solidFill>
          </a:ln>
        </p:spPr>
        <p:txBody>
          <a:bodyPr wrap="square" rtlCol="0">
            <a:spAutoFit/>
          </a:bodyPr>
          <a:lstStyle/>
          <a:p>
            <a:pPr algn="ctr"/>
            <a:r>
              <a:rPr lang="it-IT" b="1" dirty="0"/>
              <a:t>MongoDB</a:t>
            </a:r>
            <a:r>
              <a:rPr lang="it-IT" dirty="0"/>
              <a:t> (che rientra nei modelli basati su aggregati) rappresenta il più diffuso </a:t>
            </a:r>
            <a:r>
              <a:rPr lang="it-IT" b="1" dirty="0"/>
              <a:t>DBMS non relazionale </a:t>
            </a:r>
            <a:r>
              <a:rPr lang="it-IT" dirty="0"/>
              <a:t>(NoSQL) orientato ai documenti (document-oriented database). Come altri database </a:t>
            </a:r>
            <a:r>
              <a:rPr lang="it-IT" b="1" dirty="0"/>
              <a:t>NoSQL</a:t>
            </a:r>
            <a:r>
              <a:rPr lang="it-IT" dirty="0"/>
              <a:t>, MongoDB non utilizza modello relazionale, </a:t>
            </a:r>
            <a:r>
              <a:rPr lang="it-IT" b="1" dirty="0"/>
              <a:t>scala orizzontalmente</a:t>
            </a:r>
            <a:r>
              <a:rPr lang="it-IT" dirty="0"/>
              <a:t>, è open-source e non dispone di uno schema fisso (è </a:t>
            </a:r>
            <a:r>
              <a:rPr lang="it-IT" b="1" dirty="0"/>
              <a:t>schemaless</a:t>
            </a:r>
            <a:r>
              <a:rPr lang="it-IT" dirty="0"/>
              <a:t>). </a:t>
            </a:r>
            <a:br>
              <a:rPr lang="it-IT" dirty="0"/>
            </a:br>
            <a:r>
              <a:rPr lang="it-IT" dirty="0"/>
              <a:t>MongoDB sfrutta il formato </a:t>
            </a:r>
            <a:r>
              <a:rPr lang="it-IT" b="1" dirty="0"/>
              <a:t>JSON</a:t>
            </a:r>
            <a:r>
              <a:rPr lang="it-IT" dirty="0"/>
              <a:t> per la memorizzazione e la rappresentazione dei dati.</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Tree>
    <p:extLst>
      <p:ext uri="{BB962C8B-B14F-4D97-AF65-F5344CB8AC3E}">
        <p14:creationId xmlns:p14="http://schemas.microsoft.com/office/powerpoint/2010/main" val="3981929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239108" y="2136339"/>
            <a:ext cx="7713784" cy="2585323"/>
          </a:xfrm>
          <a:prstGeom prst="rect">
            <a:avLst/>
          </a:prstGeom>
          <a:noFill/>
          <a:ln w="19050">
            <a:solidFill>
              <a:srgbClr val="C00000"/>
            </a:solidFill>
          </a:ln>
        </p:spPr>
        <p:txBody>
          <a:bodyPr wrap="square" rtlCol="0">
            <a:spAutoFit/>
          </a:bodyPr>
          <a:lstStyle/>
          <a:p>
            <a:pPr algn="ctr"/>
            <a:r>
              <a:rPr lang="it-IT" dirty="0"/>
              <a:t>Il dataset preso in esame contiene oltre 16000 videogiochi che hanno venduto più di centomila copie.</a:t>
            </a:r>
          </a:p>
          <a:p>
            <a:pPr algn="ctr"/>
            <a:r>
              <a:rPr lang="it-IT" dirty="0"/>
              <a:t>Esso è stato generato mediante web scraping dal sito vgchartz.com. Successivamente il numero di variabili è stato esteso con un’ulteriore operazione di web scraping dal sito metacritic.com. Le variabili presenti nel dataset sono:</a:t>
            </a:r>
          </a:p>
          <a:p>
            <a:pPr algn="ctr"/>
            <a:r>
              <a:rPr lang="it-IT" dirty="0"/>
              <a:t>Name, Platform, Year, Genre, Publisher, NASales, EUSales, JPSales, OtherSales, GlobalSales, CriticScore, CriticCount, UserScore, UserCount, Developer, Rating</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6" name="Rettangolo 5">
            <a:extLst>
              <a:ext uri="{FF2B5EF4-FFF2-40B4-BE49-F238E27FC236}">
                <a16:creationId xmlns:a16="http://schemas.microsoft.com/office/drawing/2014/main" id="{BA6EDE27-5D02-559D-FC9C-13E3E3D3F727}"/>
              </a:ext>
            </a:extLst>
          </p:cNvPr>
          <p:cNvSpPr/>
          <p:nvPr/>
        </p:nvSpPr>
        <p:spPr>
          <a:xfrm>
            <a:off x="5192451" y="976083"/>
            <a:ext cx="1807097"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Dataset</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3359667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691656" y="2828836"/>
            <a:ext cx="10808688" cy="1200329"/>
          </a:xfrm>
          <a:prstGeom prst="rect">
            <a:avLst/>
          </a:prstGeom>
          <a:noFill/>
          <a:ln w="19050">
            <a:solidFill>
              <a:srgbClr val="C00000"/>
            </a:solidFill>
          </a:ln>
        </p:spPr>
        <p:txBody>
          <a:bodyPr wrap="square" rtlCol="0">
            <a:spAutoFit/>
          </a:bodyPr>
          <a:lstStyle/>
          <a:p>
            <a:pPr algn="l"/>
            <a:r>
              <a:rPr lang="it-IT" dirty="0"/>
              <a:t>[{$project:</a:t>
            </a:r>
            <a:r>
              <a:rPr lang="en-US" dirty="0"/>
              <a:t>{_id: 0, Name: 1, Platform: 1, Year_of_Release: 1, Publisher: 1, Global_Sales: 1}},</a:t>
            </a:r>
          </a:p>
          <a:p>
            <a:pPr algn="l"/>
            <a:r>
              <a:rPr lang="it-IT" dirty="0"/>
              <a:t>{$match:{Name:</a:t>
            </a:r>
            <a:r>
              <a:rPr lang="en-US" dirty="0"/>
              <a:t>RegExp(’.*Uncharted.*’), Platform: RegExp(’PS’),Year_of_Release:</a:t>
            </a:r>
            <a:r>
              <a:rPr lang="it-IT" dirty="0"/>
              <a:t>{$gt: 2006, $lt: 2019}}},</a:t>
            </a:r>
          </a:p>
          <a:p>
            <a:pPr algn="l"/>
            <a:r>
              <a:rPr lang="it-IT" dirty="0"/>
              <a:t>{$sort:{Global_Sales: -1}},</a:t>
            </a:r>
          </a:p>
          <a:p>
            <a:pPr algn="l"/>
            <a:r>
              <a:rPr lang="it-IT" dirty="0"/>
              <a:t>{$limit:1}]</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59260" y="973671"/>
            <a:ext cx="167347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1</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107018" y="1404000"/>
            <a:ext cx="7977954"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Capitolo di Uncharted più venduto a livello globale</a:t>
            </a:r>
          </a:p>
        </p:txBody>
      </p:sp>
    </p:spTree>
    <p:extLst>
      <p:ext uri="{BB962C8B-B14F-4D97-AF65-F5344CB8AC3E}">
        <p14:creationId xmlns:p14="http://schemas.microsoft.com/office/powerpoint/2010/main" val="3729517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3672254" y="2690336"/>
            <a:ext cx="4847492" cy="1477328"/>
          </a:xfrm>
          <a:prstGeom prst="rect">
            <a:avLst/>
          </a:prstGeom>
          <a:noFill/>
          <a:ln w="19050">
            <a:solidFill>
              <a:srgbClr val="C00000"/>
            </a:solidFill>
          </a:ln>
        </p:spPr>
        <p:txBody>
          <a:bodyPr wrap="square" rtlCol="0">
            <a:spAutoFit/>
          </a:bodyPr>
          <a:lstStyle/>
          <a:p>
            <a:pPr algn="l"/>
            <a:r>
              <a:rPr lang="en-US" dirty="0"/>
              <a:t>[{’Name’: "Uncharted 3: Drake’s Deception",</a:t>
            </a:r>
          </a:p>
          <a:p>
            <a:pPr algn="l"/>
            <a:r>
              <a:rPr lang="it-IT" dirty="0"/>
              <a:t>’Platform’: ’PS3’,</a:t>
            </a:r>
          </a:p>
          <a:p>
            <a:pPr algn="l"/>
            <a:r>
              <a:rPr lang="en-US" dirty="0"/>
              <a:t>’Year_of_Release’: 2011,</a:t>
            </a:r>
          </a:p>
          <a:p>
            <a:pPr algn="l"/>
            <a:r>
              <a:rPr lang="en-US" dirty="0"/>
              <a:t>’Publisher’: ’Sony Computer Entertainment’,</a:t>
            </a:r>
          </a:p>
          <a:p>
            <a:pPr algn="l"/>
            <a:r>
              <a:rPr lang="it-IT" dirty="0"/>
              <a:t>’Global_Sales’: 6.74}]</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59260" y="973671"/>
            <a:ext cx="167347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1</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107018" y="1404000"/>
            <a:ext cx="7977954"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Capitolo di Uncharted più venduto a livello globale</a:t>
            </a:r>
          </a:p>
        </p:txBody>
      </p:sp>
    </p:spTree>
    <p:extLst>
      <p:ext uri="{BB962C8B-B14F-4D97-AF65-F5344CB8AC3E}">
        <p14:creationId xmlns:p14="http://schemas.microsoft.com/office/powerpoint/2010/main" val="9531170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734104" y="2690336"/>
            <a:ext cx="6723792" cy="1477328"/>
          </a:xfrm>
          <a:prstGeom prst="rect">
            <a:avLst/>
          </a:prstGeom>
          <a:noFill/>
          <a:ln w="19050">
            <a:solidFill>
              <a:srgbClr val="C00000"/>
            </a:solidFill>
          </a:ln>
        </p:spPr>
        <p:txBody>
          <a:bodyPr wrap="square" rtlCol="0">
            <a:spAutoFit/>
          </a:bodyPr>
          <a:lstStyle/>
          <a:p>
            <a:pPr algn="l"/>
            <a:r>
              <a:rPr lang="it-IT" dirty="0"/>
              <a:t>[{$project: {</a:t>
            </a:r>
            <a:r>
              <a:rPr lang="en-US" dirty="0"/>
              <a:t>_id: 0,Name: 1,Genre: 1,Critic_Score: 1,Publisher: 1</a:t>
            </a:r>
            <a:r>
              <a:rPr lang="it-IT" dirty="0"/>
              <a:t>}},</a:t>
            </a:r>
          </a:p>
          <a:p>
            <a:pPr algn="l"/>
            <a:r>
              <a:rPr lang="it-IT" dirty="0"/>
              <a:t>{$group: {_id: ’$</a:t>
            </a:r>
            <a:r>
              <a:rPr lang="it-IT" dirty="0" err="1"/>
              <a:t>Genre’,Media_voti</a:t>
            </a:r>
            <a:r>
              <a:rPr lang="it-IT" dirty="0"/>
              <a:t>: {$</a:t>
            </a:r>
            <a:r>
              <a:rPr lang="it-IT" dirty="0" err="1"/>
              <a:t>avg</a:t>
            </a:r>
            <a:r>
              <a:rPr lang="it-IT" dirty="0"/>
              <a:t>: ’$</a:t>
            </a:r>
            <a:r>
              <a:rPr lang="it-IT" dirty="0" err="1"/>
              <a:t>Critic_Score</a:t>
            </a:r>
            <a:r>
              <a:rPr lang="it-IT" dirty="0"/>
              <a:t>’}}},</a:t>
            </a:r>
          </a:p>
          <a:p>
            <a:pPr algn="l"/>
            <a:r>
              <a:rPr lang="it-IT" dirty="0"/>
              <a:t>{$project: {_id: 1,Media_voti: {$round: [’$Media_voti’,2]}}},</a:t>
            </a:r>
          </a:p>
          <a:p>
            <a:pPr algn="l"/>
            <a:r>
              <a:rPr lang="it-IT" dirty="0"/>
              <a:t>{$sort: {Media_voti: -1}},</a:t>
            </a:r>
          </a:p>
          <a:p>
            <a:pPr algn="l"/>
            <a:r>
              <a:rPr lang="it-IT" dirty="0"/>
              <a:t>{$limit:3}]</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2</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3432927" y="1404000"/>
            <a:ext cx="5326138"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Top 3 Generi con media voti più alta</a:t>
            </a:r>
          </a:p>
        </p:txBody>
      </p:sp>
    </p:spTree>
    <p:extLst>
      <p:ext uri="{BB962C8B-B14F-4D97-AF65-F5344CB8AC3E}">
        <p14:creationId xmlns:p14="http://schemas.microsoft.com/office/powerpoint/2010/main" val="695062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3892062" y="2967335"/>
            <a:ext cx="4407876" cy="923330"/>
          </a:xfrm>
          <a:prstGeom prst="rect">
            <a:avLst/>
          </a:prstGeom>
          <a:noFill/>
          <a:ln w="19050">
            <a:solidFill>
              <a:srgbClr val="C00000"/>
            </a:solidFill>
          </a:ln>
        </p:spPr>
        <p:txBody>
          <a:bodyPr wrap="square" rtlCol="0">
            <a:spAutoFit/>
          </a:bodyPr>
          <a:lstStyle/>
          <a:p>
            <a:pPr algn="l"/>
            <a:r>
              <a:rPr lang="it-IT" dirty="0"/>
              <a:t>[{’_id’: ’Role-Playing’, ’Media_voti’: 72.65},</a:t>
            </a:r>
          </a:p>
          <a:p>
            <a:pPr algn="l"/>
            <a:r>
              <a:rPr lang="it-IT" dirty="0"/>
              <a:t>{’_id’: ’Strategy’, ’Media_voti’: 72.09},</a:t>
            </a:r>
          </a:p>
          <a:p>
            <a:pPr algn="l"/>
            <a:r>
              <a:rPr lang="it-IT" dirty="0"/>
              <a:t>{’_id’: ’Sports’, ’Media_voti’: 71.97}]</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2</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3432927" y="1404000"/>
            <a:ext cx="5326138"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Top 3 Generi con media voti più alta</a:t>
            </a:r>
          </a:p>
        </p:txBody>
      </p:sp>
    </p:spTree>
    <p:extLst>
      <p:ext uri="{BB962C8B-B14F-4D97-AF65-F5344CB8AC3E}">
        <p14:creationId xmlns:p14="http://schemas.microsoft.com/office/powerpoint/2010/main" val="644585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239108" y="2690336"/>
            <a:ext cx="7713784" cy="1477328"/>
          </a:xfrm>
          <a:prstGeom prst="rect">
            <a:avLst/>
          </a:prstGeom>
          <a:noFill/>
          <a:ln w="19050">
            <a:solidFill>
              <a:srgbClr val="C00000"/>
            </a:solidFill>
          </a:ln>
        </p:spPr>
        <p:txBody>
          <a:bodyPr wrap="square" rtlCol="0">
            <a:spAutoFit/>
          </a:bodyPr>
          <a:lstStyle/>
          <a:p>
            <a:pPr algn="l"/>
            <a:r>
              <a:rPr lang="it-IT" dirty="0"/>
              <a:t>[{$project: {</a:t>
            </a:r>
            <a:r>
              <a:rPr lang="en-US" dirty="0"/>
              <a:t>_id: 0,Platform: 1,Year_of_Release: 1</a:t>
            </a:r>
            <a:r>
              <a:rPr lang="it-IT" dirty="0"/>
              <a:t>}},</a:t>
            </a:r>
          </a:p>
          <a:p>
            <a:pPr algn="l"/>
            <a:r>
              <a:rPr lang="it-IT" dirty="0"/>
              <a:t>{$match: {</a:t>
            </a:r>
            <a:r>
              <a:rPr lang="en-US" dirty="0"/>
              <a:t>Year_of_Release: {$ne: </a:t>
            </a:r>
            <a:r>
              <a:rPr lang="en-US" dirty="0" err="1"/>
              <a:t>null,$gt</a:t>
            </a:r>
            <a:r>
              <a:rPr lang="en-US" dirty="0"/>
              <a:t>: 2009,$lt: 2017}</a:t>
            </a:r>
            <a:r>
              <a:rPr lang="it-IT" dirty="0"/>
              <a:t>}},</a:t>
            </a:r>
          </a:p>
          <a:p>
            <a:pPr algn="l"/>
            <a:r>
              <a:rPr lang="it-IT" dirty="0"/>
              <a:t>{$group: {_id: ’$Platform’,totale: {$sum: 1}}},</a:t>
            </a:r>
          </a:p>
          <a:p>
            <a:pPr algn="l"/>
            <a:r>
              <a:rPr lang="it-IT" dirty="0"/>
              <a:t>{$sort: {totale: -1}},</a:t>
            </a:r>
          </a:p>
          <a:p>
            <a:pPr algn="l"/>
            <a:r>
              <a:rPr lang="it-IT" dirty="0"/>
              <a:t>{$limit:1}]</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0750"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3</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136802" y="1404000"/>
            <a:ext cx="7918386"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Console che ha rilasciato maggior numero di giochi</a:t>
            </a:r>
          </a:p>
        </p:txBody>
      </p:sp>
    </p:spTree>
    <p:extLst>
      <p:ext uri="{BB962C8B-B14F-4D97-AF65-F5344CB8AC3E}">
        <p14:creationId xmlns:p14="http://schemas.microsoft.com/office/powerpoint/2010/main" val="36149218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4692162" y="3244334"/>
            <a:ext cx="2807676" cy="369332"/>
          </a:xfrm>
          <a:prstGeom prst="rect">
            <a:avLst/>
          </a:prstGeom>
          <a:noFill/>
          <a:ln w="19050">
            <a:solidFill>
              <a:srgbClr val="C00000"/>
            </a:solidFill>
          </a:ln>
        </p:spPr>
        <p:txBody>
          <a:bodyPr wrap="square" rtlCol="0">
            <a:spAutoFit/>
          </a:bodyPr>
          <a:lstStyle/>
          <a:p>
            <a:pPr algn="l"/>
            <a:r>
              <a:rPr lang="it-IT" dirty="0"/>
              <a:t>[{’_id’: ’PS3’, ’totale’: 889}]</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0750"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3</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136802" y="1404000"/>
            <a:ext cx="7918386"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Console che ha rilasciato maggior numero di giochi</a:t>
            </a:r>
          </a:p>
        </p:txBody>
      </p:sp>
    </p:spTree>
    <p:extLst>
      <p:ext uri="{BB962C8B-B14F-4D97-AF65-F5344CB8AC3E}">
        <p14:creationId xmlns:p14="http://schemas.microsoft.com/office/powerpoint/2010/main" val="1513105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427892" y="2828836"/>
            <a:ext cx="11336216" cy="1200329"/>
          </a:xfrm>
          <a:prstGeom prst="rect">
            <a:avLst/>
          </a:prstGeom>
          <a:noFill/>
          <a:ln w="19050">
            <a:solidFill>
              <a:srgbClr val="C00000"/>
            </a:solidFill>
          </a:ln>
        </p:spPr>
        <p:txBody>
          <a:bodyPr wrap="square" rtlCol="0">
            <a:spAutoFit/>
          </a:bodyPr>
          <a:lstStyle/>
          <a:p>
            <a:pPr algn="l"/>
            <a:r>
              <a:rPr lang="it-IT" dirty="0"/>
              <a:t>[{$match: {Publisher: {$eq: ’Nintendo’},Name: {$ne: null},Platform: {$ne: null},</a:t>
            </a:r>
            <a:r>
              <a:rPr lang="en-US" dirty="0"/>
              <a:t>Critic_Count: {$ne: null,$gt: 0}</a:t>
            </a:r>
            <a:r>
              <a:rPr lang="it-IT" dirty="0"/>
              <a:t>}},</a:t>
            </a:r>
          </a:p>
          <a:p>
            <a:pPr algn="l"/>
            <a:r>
              <a:rPr lang="it-IT" dirty="0"/>
              <a:t>{$project: {</a:t>
            </a:r>
            <a:r>
              <a:rPr lang="en-US" dirty="0"/>
              <a:t>_id: 0,Critic_Count: 1,Publisher: 1,Name_Platform: {$concat:</a:t>
            </a:r>
            <a:r>
              <a:rPr lang="it-IT" dirty="0"/>
              <a:t>[’$Name’,’ - for ’,’$Platform’]}}},</a:t>
            </a:r>
          </a:p>
          <a:p>
            <a:pPr algn="l"/>
            <a:r>
              <a:rPr lang="it-IT" dirty="0"/>
              <a:t>{$sort: {Critic_Count: -1}},</a:t>
            </a:r>
          </a:p>
          <a:p>
            <a:pPr algn="l"/>
            <a:r>
              <a:rPr lang="it-IT" dirty="0"/>
              <a:t>{$limit:5}]</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4</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355548" y="1404000"/>
            <a:ext cx="7480895"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Top 10 giochi Nintendo ordinata per Critic_Count</a:t>
            </a:r>
          </a:p>
        </p:txBody>
      </p:sp>
    </p:spTree>
    <p:extLst>
      <p:ext uri="{BB962C8B-B14F-4D97-AF65-F5344CB8AC3E}">
        <p14:creationId xmlns:p14="http://schemas.microsoft.com/office/powerpoint/2010/main" val="2977787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210403" y="2690336"/>
            <a:ext cx="9771194" cy="1477328"/>
          </a:xfrm>
          <a:prstGeom prst="rect">
            <a:avLst/>
          </a:prstGeom>
          <a:noFill/>
          <a:ln w="19050">
            <a:solidFill>
              <a:srgbClr val="C00000"/>
            </a:solidFill>
          </a:ln>
        </p:spPr>
        <p:txBody>
          <a:bodyPr wrap="square" rtlCol="0">
            <a:spAutoFit/>
          </a:bodyPr>
          <a:lstStyle/>
          <a:p>
            <a:pPr algn="l"/>
            <a:r>
              <a:rPr lang="it-IT" dirty="0"/>
              <a:t>[{’Publisher’: ’Nintendo’,’Critic_Count’: 88,</a:t>
            </a:r>
            <a:r>
              <a:rPr lang="en-US" dirty="0"/>
              <a:t>’Name_Platform’: ’Splatoon - for WiiU’},</a:t>
            </a:r>
          </a:p>
          <a:p>
            <a:pPr algn="l"/>
            <a:r>
              <a:rPr lang="it-IT" dirty="0"/>
              <a:t>{’Publisher’: ’Nintendo’,’Critic_Count’: 87,’Name_Platform’: ’Xenoblade Chronicles X - for WiiU’},</a:t>
            </a:r>
          </a:p>
          <a:p>
            <a:pPr algn="l"/>
            <a:r>
              <a:rPr lang="it-IT" dirty="0"/>
              <a:t>{’Publisher’: ’Nintendo’,’Critic_Count’: 87,</a:t>
            </a:r>
            <a:r>
              <a:rPr lang="en-US" dirty="0"/>
              <a:t>’Name_Platform’: ’Super Mario Galaxy 2 - for Wii’},</a:t>
            </a:r>
          </a:p>
          <a:p>
            <a:pPr algn="l"/>
            <a:r>
              <a:rPr lang="it-IT" dirty="0"/>
              <a:t>{’Publisher’: ’Nintendo’,’Critic_Count’: 85,’Name_Platform’: ’Super Mario Maker - for WiiU’},</a:t>
            </a:r>
          </a:p>
          <a:p>
            <a:pPr algn="l"/>
            <a:r>
              <a:rPr lang="it-IT" dirty="0"/>
              <a:t>{’Publisher’: ’Nintendo’,’Critic_Count’: 83,</a:t>
            </a:r>
            <a:r>
              <a:rPr lang="en-US" dirty="0"/>
              <a:t>’Name_Platform’: "Yoshi’s Woolly World - for WiiU"}</a:t>
            </a:r>
            <a:endParaRPr lang="it-IT" dirty="0"/>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4</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355548" y="1404000"/>
            <a:ext cx="7480895"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Top 10 giochi Nintendo ordinata per Critic_Count</a:t>
            </a:r>
          </a:p>
        </p:txBody>
      </p:sp>
    </p:spTree>
    <p:extLst>
      <p:ext uri="{BB962C8B-B14F-4D97-AF65-F5344CB8AC3E}">
        <p14:creationId xmlns:p14="http://schemas.microsoft.com/office/powerpoint/2010/main" val="101126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D5E063D-98EB-FC5E-FE1A-6BD9F9D64310}"/>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FEBAE350-9673-53EE-495F-FD48213EF013}"/>
              </a:ext>
            </a:extLst>
          </p:cNvPr>
          <p:cNvSpPr/>
          <p:nvPr/>
        </p:nvSpPr>
        <p:spPr>
          <a:xfrm>
            <a:off x="5259260" y="973671"/>
            <a:ext cx="167347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1</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597029" y="2351429"/>
            <a:ext cx="4901939" cy="2155142"/>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SELECT Team AS Nazione, Count(*) AS `Medaglie Vinte`</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FROM (</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SELECT Team, Medal, Sport, `Year` </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FROM dataset</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WHERE Medal==3 AND Sport=="Judo" AND `Year`&gt;=2000</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GROUP BY Team</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ORDER BY `Medaglie Vinte` DESC</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LIMIT 10;</a:t>
            </a:r>
            <a:endParaRPr lang="it-IT" sz="1400" dirty="0">
              <a:effectLst/>
              <a:latin typeface="Eras Medium ITC" panose="020B0602030504020804" pitchFamily="34" charset="0"/>
              <a:ea typeface="Calibri" panose="020F0502020204030204"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0" name="CasellaDiTesto 9">
            <a:extLst>
              <a:ext uri="{FF2B5EF4-FFF2-40B4-BE49-F238E27FC236}">
                <a16:creationId xmlns:a16="http://schemas.microsoft.com/office/drawing/2014/main" id="{A024B8A1-A322-4356-029B-274F47B7958F}"/>
              </a:ext>
            </a:extLst>
          </p:cNvPr>
          <p:cNvSpPr txBox="1"/>
          <p:nvPr/>
        </p:nvSpPr>
        <p:spPr>
          <a:xfrm>
            <a:off x="6693034" y="2236173"/>
            <a:ext cx="4901939" cy="2385653"/>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select = FOREACH dataset GENERATE Team, Medal, Sport, Year;</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filtro = FILTER select BY Medal==3 AND Sport=='Judo' AND Year&gt;=2000;</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gruppo = GROUP filtro BY Team;</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conto = FOREACH gruppo GENERATE group, COUNT(filtro);</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ordina = ORDER conto BY $1 DESC;</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limita = LIMIT ordina 10;</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DUMP limita;</a:t>
            </a:r>
            <a:endParaRPr lang="it-IT" sz="1400" dirty="0">
              <a:effectLst/>
              <a:latin typeface="Eras Medium ITC" panose="020B0602030504020804" pitchFamily="34" charset="0"/>
              <a:ea typeface="Calibri" panose="020F0502020204030204" pitchFamily="34" charset="0"/>
              <a:cs typeface="Times New Roman" panose="02020603050405020304" pitchFamily="18" charset="0"/>
            </a:endParaRPr>
          </a:p>
        </p:txBody>
      </p:sp>
      <p:sp>
        <p:nvSpPr>
          <p:cNvPr id="11" name="Rettangolo 10">
            <a:extLst>
              <a:ext uri="{FF2B5EF4-FFF2-40B4-BE49-F238E27FC236}">
                <a16:creationId xmlns:a16="http://schemas.microsoft.com/office/drawing/2014/main" id="{56C31FCA-58B1-A31C-0087-629B6FEF2123}"/>
              </a:ext>
            </a:extLst>
          </p:cNvPr>
          <p:cNvSpPr/>
          <p:nvPr/>
        </p:nvSpPr>
        <p:spPr>
          <a:xfrm>
            <a:off x="2540662" y="1404000"/>
            <a:ext cx="7110665"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Felix Titling" panose="04060505060202020A04" pitchFamily="82" charset="0"/>
              </a:rPr>
              <a:t>Top 10 nazioni per medaglie d’oro vinte nel Judo</a:t>
            </a:r>
            <a:endParaRPr lang="it-IT" sz="2000" cap="none" spc="0" dirty="0">
              <a:ln w="0"/>
              <a:solidFill>
                <a:srgbClr val="C00000"/>
              </a:solidFill>
              <a:effectLst>
                <a:outerShdw blurRad="38100" dist="38100" dir="2700000" algn="tl">
                  <a:srgbClr val="000000">
                    <a:alpha val="43137"/>
                  </a:srgbClr>
                </a:outerShdw>
              </a:effectLst>
              <a:latin typeface="Felix Titling" panose="04060505060202020A04" pitchFamily="82" charset="0"/>
            </a:endParaRPr>
          </a:p>
        </p:txBody>
      </p:sp>
    </p:spTree>
    <p:extLst>
      <p:ext uri="{BB962C8B-B14F-4D97-AF65-F5344CB8AC3E}">
        <p14:creationId xmlns:p14="http://schemas.microsoft.com/office/powerpoint/2010/main" val="22393424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568569" y="2551837"/>
            <a:ext cx="11054862" cy="1754326"/>
          </a:xfrm>
          <a:prstGeom prst="rect">
            <a:avLst/>
          </a:prstGeom>
          <a:noFill/>
          <a:ln w="19050">
            <a:solidFill>
              <a:srgbClr val="C00000"/>
            </a:solidFill>
          </a:ln>
        </p:spPr>
        <p:txBody>
          <a:bodyPr wrap="square" rtlCol="0">
            <a:spAutoFit/>
          </a:bodyPr>
          <a:lstStyle/>
          <a:p>
            <a:pPr algn="l"/>
            <a:r>
              <a:rPr lang="it-IT" dirty="0"/>
              <a:t>[{$project: {</a:t>
            </a:r>
            <a:r>
              <a:rPr lang="en-US" dirty="0"/>
              <a:t>_id: 0,Name: 1,Platform: 1,Year_of_Release: 1,Genre: 1,Publisher: 1,Global_Sales: {$multiply:  	[’$Global_Sales’,1000000]},Game: {$split: [’$Name’,’ ’]}</a:t>
            </a:r>
            <a:r>
              <a:rPr lang="it-IT" dirty="0"/>
              <a:t>}},</a:t>
            </a:r>
          </a:p>
          <a:p>
            <a:pPr algn="l"/>
            <a:r>
              <a:rPr lang="it-IT" dirty="0"/>
              <a:t>{$match: {Name: {$in: [RegExp(’^PES.*’),RegExp(’^FIFA.*’)]}}},</a:t>
            </a:r>
          </a:p>
          <a:p>
            <a:pPr algn="l"/>
            <a:r>
              <a:rPr lang="en-US" dirty="0"/>
              <a:t>{$group: {_id: {$first: ’$Game’},count:{$sum: 1},Global_Sales: {$sum: ’$Global_Sales’}</a:t>
            </a:r>
            <a:r>
              <a:rPr lang="it-IT" dirty="0"/>
              <a:t>}},</a:t>
            </a:r>
          </a:p>
          <a:p>
            <a:pPr algn="l"/>
            <a:r>
              <a:rPr lang="it-IT" dirty="0"/>
              <a:t>{$sort:{count: -1}},</a:t>
            </a:r>
          </a:p>
          <a:p>
            <a:pPr algn="l"/>
            <a:r>
              <a:rPr lang="it-IT" dirty="0"/>
              <a:t>{$limit:2}]</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0750"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5</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3057439" y="1404000"/>
            <a:ext cx="6077113"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Conteggio FIFA e PES tra tutte le edizioni</a:t>
            </a:r>
          </a:p>
        </p:txBody>
      </p:sp>
    </p:spTree>
    <p:extLst>
      <p:ext uri="{BB962C8B-B14F-4D97-AF65-F5344CB8AC3E}">
        <p14:creationId xmlns:p14="http://schemas.microsoft.com/office/powerpoint/2010/main" val="12843758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3162300" y="3105835"/>
            <a:ext cx="5867400" cy="646331"/>
          </a:xfrm>
          <a:prstGeom prst="rect">
            <a:avLst/>
          </a:prstGeom>
          <a:noFill/>
          <a:ln w="19050">
            <a:solidFill>
              <a:srgbClr val="C00000"/>
            </a:solidFill>
          </a:ln>
        </p:spPr>
        <p:txBody>
          <a:bodyPr wrap="square" rtlCol="0">
            <a:spAutoFit/>
          </a:bodyPr>
          <a:lstStyle/>
          <a:p>
            <a:pPr algn="l"/>
            <a:r>
              <a:rPr lang="it-IT" dirty="0"/>
              <a:t>[{’_id’: ’FIFA’, ’count’: 130, ’Global_Sales’: 169940000.0},</a:t>
            </a:r>
          </a:p>
          <a:p>
            <a:pPr algn="l"/>
            <a:r>
              <a:rPr lang="it-IT" dirty="0"/>
              <a:t>{’_id’: ’PES’, ’count’: 5, ’Global_Sales’: 6860000.0}]</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200750"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5</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3057439" y="1404000"/>
            <a:ext cx="6077113"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Conteggio FIFA e PES tra tutte le edizioni</a:t>
            </a:r>
          </a:p>
        </p:txBody>
      </p:sp>
    </p:spTree>
    <p:extLst>
      <p:ext uri="{BB962C8B-B14F-4D97-AF65-F5344CB8AC3E}">
        <p14:creationId xmlns:p14="http://schemas.microsoft.com/office/powerpoint/2010/main" val="8985446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060932" y="1989334"/>
            <a:ext cx="10070124" cy="3416320"/>
          </a:xfrm>
          <a:prstGeom prst="rect">
            <a:avLst/>
          </a:prstGeom>
          <a:noFill/>
          <a:ln w="19050">
            <a:solidFill>
              <a:srgbClr val="C00000"/>
            </a:solidFill>
          </a:ln>
        </p:spPr>
        <p:txBody>
          <a:bodyPr wrap="square" rtlCol="0">
            <a:spAutoFit/>
          </a:bodyPr>
          <a:lstStyle/>
          <a:p>
            <a:pPr algn="l"/>
            <a:r>
              <a:rPr lang="it-IT" dirty="0"/>
              <a:t>[{$project:</a:t>
            </a:r>
            <a:r>
              <a:rPr lang="en-US" dirty="0"/>
              <a:t>{_id: 0,Publisher: 1,NA_Sales: 1,EU_Sales: 1,JP_Sales: 1,Other_Sales: 1,</a:t>
            </a:r>
            <a:r>
              <a:rPr lang="it-IT" dirty="0"/>
              <a:t>Global_Sales: 1}},</a:t>
            </a:r>
          </a:p>
          <a:p>
            <a:pPr algn="l"/>
            <a:r>
              <a:rPr lang="it-IT" dirty="0"/>
              <a:t>{$group:{_id: ’$</a:t>
            </a:r>
            <a:r>
              <a:rPr lang="it-IT" dirty="0" err="1"/>
              <a:t>Publisher’,NA_Sales</a:t>
            </a:r>
            <a:r>
              <a:rPr lang="it-IT" dirty="0"/>
              <a:t>: {$sum:’$</a:t>
            </a:r>
            <a:r>
              <a:rPr lang="it-IT" dirty="0" err="1"/>
              <a:t>NA_Sales</a:t>
            </a:r>
            <a:r>
              <a:rPr lang="it-IT" dirty="0"/>
              <a:t>’},</a:t>
            </a:r>
            <a:r>
              <a:rPr lang="it-IT" dirty="0" err="1"/>
              <a:t>EU_Sales</a:t>
            </a:r>
            <a:r>
              <a:rPr lang="it-IT" dirty="0"/>
              <a:t>: {$sum: ’$</a:t>
            </a:r>
            <a:r>
              <a:rPr lang="it-IT" dirty="0" err="1"/>
              <a:t>EU_Sales</a:t>
            </a:r>
            <a:r>
              <a:rPr lang="it-IT" dirty="0"/>
              <a:t>’},</a:t>
            </a:r>
          </a:p>
          <a:p>
            <a:pPr algn="l"/>
            <a:r>
              <a:rPr lang="it-IT" dirty="0"/>
              <a:t>	JP_Sales: {$sum:’$JP_Sales’},</a:t>
            </a:r>
            <a:r>
              <a:rPr lang="en-US" dirty="0"/>
              <a:t>Other_Sales:{$sum:’$Other_Sales’},</a:t>
            </a:r>
          </a:p>
          <a:p>
            <a:pPr algn="l"/>
            <a:r>
              <a:rPr lang="en-US" dirty="0"/>
              <a:t>	Global_Sales:{$sum:’$Global_Sales’}</a:t>
            </a:r>
            <a:r>
              <a:rPr lang="it-IT" dirty="0"/>
              <a:t>}},</a:t>
            </a:r>
          </a:p>
          <a:p>
            <a:pPr algn="l"/>
            <a:r>
              <a:rPr lang="it-IT" dirty="0"/>
              <a:t>{$project:{NA_Sales:{$round:[{$divide:[{$multiply:[’$NA_Sales’,100]},’$Global_Sales’]},2]},</a:t>
            </a:r>
          </a:p>
          <a:p>
            <a:pPr algn="l"/>
            <a:r>
              <a:rPr lang="it-IT" dirty="0"/>
              <a:t>	EU_Sales: {$round: [{$divide: [{$multiply: [’$EU_Sales’,100]},’$Global_Sales’]},2]},</a:t>
            </a:r>
          </a:p>
          <a:p>
            <a:pPr algn="l"/>
            <a:r>
              <a:rPr lang="it-IT" dirty="0"/>
              <a:t>	JP_Sales:{$round:[{$divide:[{$multiply:[’$JP_Sales’,100]},</a:t>
            </a:r>
            <a:r>
              <a:rPr lang="en-US" dirty="0"/>
              <a:t>’$Global_Sales’]},2]},</a:t>
            </a:r>
          </a:p>
          <a:p>
            <a:pPr algn="l"/>
            <a:r>
              <a:rPr lang="en-US" dirty="0"/>
              <a:t>	Other_Sales:{$round:[{$divide:[{$multiply:[’$Other_Sales’,100]},’$Global_Sales’]},2]},</a:t>
            </a:r>
          </a:p>
          <a:p>
            <a:pPr algn="l"/>
            <a:r>
              <a:rPr lang="en-US" dirty="0"/>
              <a:t>	Global_Sales: 1</a:t>
            </a:r>
            <a:r>
              <a:rPr lang="it-IT" dirty="0"/>
              <a:t>}},</a:t>
            </a:r>
          </a:p>
          <a:p>
            <a:pPr algn="l"/>
            <a:r>
              <a:rPr lang="it-IT" dirty="0"/>
              <a:t>{$sort:{Global_Sales: -1}},</a:t>
            </a:r>
          </a:p>
          <a:p>
            <a:pPr algn="l"/>
            <a:r>
              <a:rPr lang="it-IT" dirty="0"/>
              <a:t>{$project:{Global_Sales: 0}},</a:t>
            </a:r>
          </a:p>
          <a:p>
            <a:pPr algn="l"/>
            <a:r>
              <a:rPr lang="it-IT" dirty="0"/>
              <a:t>{$limit:5}]</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196743" y="973671"/>
            <a:ext cx="179850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6</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451825" y="1404000"/>
            <a:ext cx="7288342"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Top 10 regioni con percentuali di vendita globali</a:t>
            </a:r>
          </a:p>
        </p:txBody>
      </p:sp>
    </p:spTree>
    <p:extLst>
      <p:ext uri="{BB962C8B-B14F-4D97-AF65-F5344CB8AC3E}">
        <p14:creationId xmlns:p14="http://schemas.microsoft.com/office/powerpoint/2010/main" val="42007314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427886" y="2690336"/>
            <a:ext cx="11336228" cy="1477328"/>
          </a:xfrm>
          <a:prstGeom prst="rect">
            <a:avLst/>
          </a:prstGeom>
          <a:noFill/>
          <a:ln w="19050">
            <a:solidFill>
              <a:srgbClr val="C00000"/>
            </a:solidFill>
          </a:ln>
        </p:spPr>
        <p:txBody>
          <a:bodyPr wrap="square" rtlCol="0">
            <a:spAutoFit/>
          </a:bodyPr>
          <a:lstStyle/>
          <a:p>
            <a:pPr algn="l"/>
            <a:r>
              <a:rPr lang="it-IT" dirty="0"/>
              <a:t>[{’_id’: ’Nintendo’,’NA_Sales’: 45.67,’EU_Sales’: 23.42,’JP_Sales’: 25.61,’Other_Sales’: 5.29},</a:t>
            </a:r>
          </a:p>
          <a:p>
            <a:pPr algn="l"/>
            <a:r>
              <a:rPr lang="it-IT" dirty="0"/>
              <a:t>{’_id’: ’Electronic Arts’,’NA_Sales’: 53.67,’EU_Sales’: 33.48,’JP_Sales’: 1.28,’Other_Sales’: 11.55},</a:t>
            </a:r>
          </a:p>
          <a:p>
            <a:pPr algn="l"/>
            <a:r>
              <a:rPr lang="it-IT" dirty="0"/>
              <a:t>{’_id’: ’Activision’,’NA_Sales’: 59.16,’EU_Sales’: 29.53,’JP_Sales’: 0.92,’Other_Sales’: 10.37},</a:t>
            </a:r>
          </a:p>
          <a:p>
            <a:pPr algn="l"/>
            <a:r>
              <a:rPr lang="it-IT" dirty="0"/>
              <a:t>{’_id’: ’Sony Computer Entertainment’,’NA_Sales’: 43.89,’EU_Sales’: 30.76,’JP_Sales’: 12.23,’Other_Sales’: 13.14},</a:t>
            </a:r>
          </a:p>
          <a:p>
            <a:pPr algn="l"/>
            <a:r>
              <a:rPr lang="it-IT" dirty="0"/>
              <a:t>{’_id’: ’Ubisoft’,’NA_Sales’: 53.59,’EU_Sales’: 34.35,’JP_Sales’: 1.59,’Other_Sales’: 10.43}</a:t>
            </a:r>
          </a:p>
        </p:txBody>
      </p:sp>
      <p:sp>
        <p:nvSpPr>
          <p:cNvPr id="10" name="Rettangolo 9">
            <a:extLst>
              <a:ext uri="{FF2B5EF4-FFF2-40B4-BE49-F238E27FC236}">
                <a16:creationId xmlns:a16="http://schemas.microsoft.com/office/drawing/2014/main" id="{C20B07EA-323E-9335-E7D3-619ECCC6EBCC}"/>
              </a:ext>
            </a:extLst>
          </p:cNvPr>
          <p:cNvSpPr/>
          <p:nvPr/>
        </p:nvSpPr>
        <p:spPr>
          <a:xfrm>
            <a:off x="3248073" y="237419"/>
            <a:ext cx="5695855"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3</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899B5259-9AEC-09B6-C554-87F9757A2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521" y="5540581"/>
            <a:ext cx="4006957" cy="1080000"/>
          </a:xfrm>
          <a:prstGeom prst="rect">
            <a:avLst/>
          </a:prstGeom>
        </p:spPr>
      </p:pic>
      <p:sp>
        <p:nvSpPr>
          <p:cNvPr id="7" name="Rettangolo 6">
            <a:extLst>
              <a:ext uri="{FF2B5EF4-FFF2-40B4-BE49-F238E27FC236}">
                <a16:creationId xmlns:a16="http://schemas.microsoft.com/office/drawing/2014/main" id="{25214D60-0F98-6DC2-EAFA-D3032A92C5DD}"/>
              </a:ext>
            </a:extLst>
          </p:cNvPr>
          <p:cNvSpPr/>
          <p:nvPr/>
        </p:nvSpPr>
        <p:spPr>
          <a:xfrm>
            <a:off x="5196743" y="973671"/>
            <a:ext cx="179850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6</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Rettangolo 7">
            <a:extLst>
              <a:ext uri="{FF2B5EF4-FFF2-40B4-BE49-F238E27FC236}">
                <a16:creationId xmlns:a16="http://schemas.microsoft.com/office/drawing/2014/main" id="{00BBD23E-9E12-8A10-1E89-DFCB6FC54FA2}"/>
              </a:ext>
            </a:extLst>
          </p:cNvPr>
          <p:cNvSpPr/>
          <p:nvPr/>
        </p:nvSpPr>
        <p:spPr>
          <a:xfrm>
            <a:off x="2451825" y="1404000"/>
            <a:ext cx="7288342"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mj-lt"/>
              </a:rPr>
              <a:t>Top 10 regioni con percentuali di vendita globali</a:t>
            </a:r>
          </a:p>
        </p:txBody>
      </p:sp>
    </p:spTree>
    <p:extLst>
      <p:ext uri="{BB962C8B-B14F-4D97-AF65-F5344CB8AC3E}">
        <p14:creationId xmlns:p14="http://schemas.microsoft.com/office/powerpoint/2010/main" val="28553707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689715" y="2551837"/>
            <a:ext cx="8812570" cy="1754326"/>
          </a:xfrm>
          <a:prstGeom prst="rect">
            <a:avLst/>
          </a:prstGeom>
          <a:noFill/>
          <a:ln w="19050">
            <a:solidFill>
              <a:srgbClr val="C00000"/>
            </a:solidFill>
          </a:ln>
        </p:spPr>
        <p:txBody>
          <a:bodyPr wrap="square" rtlCol="0">
            <a:spAutoFit/>
          </a:bodyPr>
          <a:lstStyle/>
          <a:p>
            <a:pPr algn="ctr"/>
            <a:r>
              <a:rPr lang="it-IT" dirty="0"/>
              <a:t>Nel seguente progetto abbiamo eseguito delle query sul grafo costruito durante il corso. Il grafo è strutturato nella seguente maniera: ogni paziente ha un suo ID, ogni visita ha un’anamnesi, esami fisici, esami strumentali (</a:t>
            </a:r>
            <a:r>
              <a:rPr lang="it-IT" dirty="0" err="1"/>
              <a:t>diagnostic</a:t>
            </a:r>
            <a:r>
              <a:rPr lang="it-IT" dirty="0"/>
              <a:t> test) e la diagnosi. A loro volta questi esami hanno collegamenti con tre tipi di nodi: trattamenti, </a:t>
            </a:r>
            <a:r>
              <a:rPr lang="it-IT" dirty="0" err="1"/>
              <a:t>medical</a:t>
            </a:r>
            <a:r>
              <a:rPr lang="it-IT" dirty="0"/>
              <a:t> </a:t>
            </a:r>
            <a:r>
              <a:rPr lang="it-IT" dirty="0" err="1"/>
              <a:t>problem</a:t>
            </a:r>
            <a:r>
              <a:rPr lang="it-IT" dirty="0"/>
              <a:t>, test. Ogni </a:t>
            </a:r>
            <a:r>
              <a:rPr lang="it-IT" dirty="0" err="1"/>
              <a:t>medical</a:t>
            </a:r>
            <a:r>
              <a:rPr lang="it-IT" dirty="0"/>
              <a:t> </a:t>
            </a:r>
            <a:r>
              <a:rPr lang="it-IT" dirty="0" err="1"/>
              <a:t>problem</a:t>
            </a:r>
            <a:r>
              <a:rPr lang="it-IT" dirty="0"/>
              <a:t>, test e trattamento sono collegati a un concetto preso da UMLS consentendoci di collegare diversi pazienti.</a:t>
            </a:r>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Tree>
    <p:extLst>
      <p:ext uri="{BB962C8B-B14F-4D97-AF65-F5344CB8AC3E}">
        <p14:creationId xmlns:p14="http://schemas.microsoft.com/office/powerpoint/2010/main" val="2046651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4388528" y="3244334"/>
            <a:ext cx="3414944" cy="369332"/>
          </a:xfrm>
          <a:prstGeom prst="rect">
            <a:avLst/>
          </a:prstGeom>
          <a:noFill/>
          <a:ln w="19050">
            <a:solidFill>
              <a:srgbClr val="C00000"/>
            </a:solidFill>
          </a:ln>
        </p:spPr>
        <p:txBody>
          <a:bodyPr wrap="square" rtlCol="0">
            <a:spAutoFit/>
          </a:bodyPr>
          <a:lstStyle/>
          <a:p>
            <a:pPr algn="ctr"/>
            <a:r>
              <a:rPr lang="it-IT" dirty="0"/>
              <a:t>CALL </a:t>
            </a:r>
            <a:r>
              <a:rPr lang="it-IT" dirty="0" err="1"/>
              <a:t>db.schema.visualization</a:t>
            </a:r>
            <a:r>
              <a:rPr lang="it-IT" dirty="0"/>
              <a:t>()</a:t>
            </a:r>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59261" y="973671"/>
            <a:ext cx="1673470"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1</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4034379" y="1404000"/>
            <a:ext cx="4123245"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Visualizzazione Grafo iniziale</a:t>
            </a:r>
          </a:p>
        </p:txBody>
      </p:sp>
    </p:spTree>
    <p:extLst>
      <p:ext uri="{BB962C8B-B14F-4D97-AF65-F5344CB8AC3E}">
        <p14:creationId xmlns:p14="http://schemas.microsoft.com/office/powerpoint/2010/main" val="15159736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59261" y="973671"/>
            <a:ext cx="1673470"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1</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4034379" y="1404000"/>
            <a:ext cx="4123245"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Visualizzazione Grafo iniziale</a:t>
            </a:r>
          </a:p>
        </p:txBody>
      </p:sp>
      <p:pic>
        <p:nvPicPr>
          <p:cNvPr id="3" name="Immagine 2">
            <a:extLst>
              <a:ext uri="{FF2B5EF4-FFF2-40B4-BE49-F238E27FC236}">
                <a16:creationId xmlns:a16="http://schemas.microsoft.com/office/drawing/2014/main" id="{E14C8B77-CF1A-6BCD-4F41-FF03DF73A2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000" y="1759468"/>
            <a:ext cx="10080000" cy="3552129"/>
          </a:xfrm>
          <a:prstGeom prst="rect">
            <a:avLst/>
          </a:prstGeom>
        </p:spPr>
      </p:pic>
    </p:spTree>
    <p:extLst>
      <p:ext uri="{BB962C8B-B14F-4D97-AF65-F5344CB8AC3E}">
        <p14:creationId xmlns:p14="http://schemas.microsoft.com/office/powerpoint/2010/main" val="5619024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344554" y="2551837"/>
            <a:ext cx="7502892" cy="1754326"/>
          </a:xfrm>
          <a:prstGeom prst="rect">
            <a:avLst/>
          </a:prstGeom>
          <a:noFill/>
          <a:ln w="19050">
            <a:solidFill>
              <a:srgbClr val="C00000"/>
            </a:solidFill>
          </a:ln>
        </p:spPr>
        <p:txBody>
          <a:bodyPr wrap="square" rtlCol="0">
            <a:spAutoFit/>
          </a:bodyPr>
          <a:lstStyle/>
          <a:p>
            <a:pPr algn="l"/>
            <a:r>
              <a:rPr lang="en-US"/>
              <a:t>MATCH(</a:t>
            </a:r>
            <a:r>
              <a:rPr lang="en-US" err="1"/>
              <a:t>a</a:t>
            </a:r>
            <a:r>
              <a:rPr lang="en-US"/>
              <a:t>:Diagnosis)-[</a:t>
            </a:r>
            <a:r>
              <a:rPr lang="en-US" dirty="0" err="1"/>
              <a:t>r:</a:t>
            </a:r>
            <a:r>
              <a:rPr lang="en-US" err="1"/>
              <a:t>HAS</a:t>
            </a:r>
            <a:r>
              <a:rPr lang="en-US"/>
              <a:t>_MENTION]-&gt;(</a:t>
            </a:r>
            <a:r>
              <a:rPr lang="en-US" err="1"/>
              <a:t>b</a:t>
            </a:r>
            <a:r>
              <a:rPr lang="en-US"/>
              <a:t>:MedicalProblem</a:t>
            </a:r>
            <a:r>
              <a:rPr lang="en-US" dirty="0"/>
              <a:t>)</a:t>
            </a:r>
          </a:p>
          <a:p>
            <a:pPr algn="l"/>
            <a:r>
              <a:rPr lang="it-IT" dirty="0"/>
              <a:t>WHERE </a:t>
            </a:r>
            <a:r>
              <a:rPr lang="it-IT" dirty="0" err="1"/>
              <a:t>a.sentence</a:t>
            </a:r>
            <a:r>
              <a:rPr lang="it-IT" dirty="0"/>
              <a:t> CONTAINS "</a:t>
            </a:r>
            <a:r>
              <a:rPr lang="it-IT" dirty="0" err="1"/>
              <a:t>fum</a:t>
            </a:r>
            <a:r>
              <a:rPr lang="it-IT" dirty="0"/>
              <a:t>" AND </a:t>
            </a:r>
            <a:r>
              <a:rPr lang="it-IT" dirty="0" err="1"/>
              <a:t>a.sentence</a:t>
            </a:r>
            <a:r>
              <a:rPr lang="it-IT" dirty="0"/>
              <a:t> CONTAINS "</a:t>
            </a:r>
            <a:r>
              <a:rPr lang="it-IT" dirty="0" err="1"/>
              <a:t>obes</a:t>
            </a:r>
            <a:r>
              <a:rPr lang="it-IT" dirty="0"/>
              <a:t>"</a:t>
            </a:r>
          </a:p>
          <a:p>
            <a:pPr algn="l"/>
            <a:r>
              <a:rPr lang="en-US"/>
              <a:t>WITH </a:t>
            </a:r>
            <a:r>
              <a:rPr lang="en-US" dirty="0"/>
              <a:t>a, COUNT(b) AS ‘n</a:t>
            </a:r>
            <a:r>
              <a:rPr lang="en-US"/>
              <a:t>. </a:t>
            </a:r>
            <a:r>
              <a:rPr lang="en-US" dirty="0"/>
              <a:t>Medical Problem‘</a:t>
            </a:r>
          </a:p>
          <a:p>
            <a:pPr algn="l"/>
            <a:r>
              <a:rPr lang="en-US"/>
              <a:t>WHERE </a:t>
            </a:r>
            <a:r>
              <a:rPr lang="en-US" dirty="0"/>
              <a:t>‘n</a:t>
            </a:r>
            <a:r>
              <a:rPr lang="en-US"/>
              <a:t>. </a:t>
            </a:r>
            <a:r>
              <a:rPr lang="en-US" dirty="0"/>
              <a:t>Medical Problem‘&gt;5</a:t>
            </a:r>
          </a:p>
          <a:p>
            <a:pPr algn="l"/>
            <a:r>
              <a:rPr lang="it-IT" dirty="0"/>
              <a:t>RETURN a AS ‘Cartella Clinica‘, ‘n. </a:t>
            </a:r>
            <a:r>
              <a:rPr lang="it-IT" dirty="0" err="1"/>
              <a:t>Medical</a:t>
            </a:r>
            <a:r>
              <a:rPr lang="it-IT" dirty="0"/>
              <a:t> </a:t>
            </a:r>
            <a:r>
              <a:rPr lang="it-IT" dirty="0" err="1"/>
              <a:t>Problem</a:t>
            </a:r>
            <a:r>
              <a:rPr lang="it-IT" dirty="0"/>
              <a:t>‘</a:t>
            </a:r>
          </a:p>
          <a:p>
            <a:pPr algn="l"/>
            <a:r>
              <a:rPr lang="en-US"/>
              <a:t>ORDER </a:t>
            </a:r>
            <a:r>
              <a:rPr lang="en-US" dirty="0"/>
              <a:t>BY ‘n</a:t>
            </a:r>
            <a:r>
              <a:rPr lang="en-US"/>
              <a:t>. </a:t>
            </a:r>
            <a:r>
              <a:rPr lang="en-US" dirty="0"/>
              <a:t>Medical Problem‘ DESC</a:t>
            </a:r>
            <a:endParaRPr lang="it-IT" dirty="0"/>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2</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3118978" y="1404000"/>
            <a:ext cx="5954066"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Fumatori obesi con più di 5 </a:t>
            </a:r>
            <a:r>
              <a:rPr lang="it-IT" dirty="0" err="1">
                <a:solidFill>
                  <a:srgbClr val="C00000"/>
                </a:solidFill>
                <a:effectLst>
                  <a:outerShdw blurRad="38100" dist="38100" dir="2700000" algn="tl">
                    <a:srgbClr val="000000">
                      <a:alpha val="43137"/>
                    </a:srgbClr>
                  </a:outerShdw>
                </a:effectLst>
                <a:latin typeface="+mj-lt"/>
              </a:rPr>
              <a:t>medical</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problems</a:t>
            </a:r>
            <a:endParaRPr lang="it-IT" dirty="0">
              <a:solidFill>
                <a:srgbClr val="C00000"/>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33293005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2</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3118969" y="1404000"/>
            <a:ext cx="5954066"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Fumatori obesi con più di 5 </a:t>
            </a:r>
            <a:r>
              <a:rPr lang="it-IT" dirty="0" err="1">
                <a:solidFill>
                  <a:srgbClr val="C00000"/>
                </a:solidFill>
                <a:effectLst>
                  <a:outerShdw blurRad="38100" dist="38100" dir="2700000" algn="tl">
                    <a:srgbClr val="000000">
                      <a:alpha val="43137"/>
                    </a:srgbClr>
                  </a:outerShdw>
                </a:effectLst>
                <a:latin typeface="+mj-lt"/>
              </a:rPr>
              <a:t>medical</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problems</a:t>
            </a:r>
            <a:endParaRPr lang="it-IT" dirty="0">
              <a:solidFill>
                <a:srgbClr val="C00000"/>
              </a:solidFill>
              <a:effectLst>
                <a:outerShdw blurRad="38100" dist="38100" dir="2700000" algn="tl">
                  <a:srgbClr val="000000">
                    <a:alpha val="43137"/>
                  </a:srgbClr>
                </a:outerShdw>
              </a:effectLst>
              <a:latin typeface="+mj-lt"/>
            </a:endParaRPr>
          </a:p>
        </p:txBody>
      </p:sp>
      <p:pic>
        <p:nvPicPr>
          <p:cNvPr id="3" name="Immagine 2">
            <a:extLst>
              <a:ext uri="{FF2B5EF4-FFF2-40B4-BE49-F238E27FC236}">
                <a16:creationId xmlns:a16="http://schemas.microsoft.com/office/drawing/2014/main" id="{94EC4A84-32BE-7B31-0F2E-EAE5A2589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5995" y="2126956"/>
            <a:ext cx="6580001" cy="3060000"/>
          </a:xfrm>
          <a:prstGeom prst="rect">
            <a:avLst/>
          </a:prstGeom>
        </p:spPr>
      </p:pic>
    </p:spTree>
    <p:extLst>
      <p:ext uri="{BB962C8B-B14F-4D97-AF65-F5344CB8AC3E}">
        <p14:creationId xmlns:p14="http://schemas.microsoft.com/office/powerpoint/2010/main" val="312115860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849515" y="2967335"/>
            <a:ext cx="8492970" cy="923330"/>
          </a:xfrm>
          <a:prstGeom prst="rect">
            <a:avLst/>
          </a:prstGeom>
          <a:noFill/>
          <a:ln w="19050">
            <a:solidFill>
              <a:srgbClr val="C00000"/>
            </a:solidFill>
          </a:ln>
        </p:spPr>
        <p:txBody>
          <a:bodyPr wrap="square" rtlCol="0">
            <a:spAutoFit/>
          </a:bodyPr>
          <a:lstStyle/>
          <a:p>
            <a:pPr algn="l"/>
            <a:r>
              <a:rPr lang="en-US"/>
              <a:t>MATCH(</a:t>
            </a:r>
            <a:r>
              <a:rPr lang="en-US" dirty="0" err="1"/>
              <a:t>a</a:t>
            </a:r>
            <a:r>
              <a:rPr lang="en-US" err="1"/>
              <a:t>:</a:t>
            </a:r>
            <a:r>
              <a:rPr lang="en-US"/>
              <a:t>MedicalProblem)-[</a:t>
            </a:r>
            <a:r>
              <a:rPr lang="en-US" dirty="0" err="1"/>
              <a:t>r:LINKED</a:t>
            </a:r>
            <a:r>
              <a:rPr lang="en-US" err="1"/>
              <a:t>_</a:t>
            </a:r>
            <a:r>
              <a:rPr lang="en-US"/>
              <a:t>TO]-&gt;(</a:t>
            </a:r>
            <a:r>
              <a:rPr lang="en-US" dirty="0" err="1"/>
              <a:t>b</a:t>
            </a:r>
            <a:r>
              <a:rPr lang="en-US" err="1"/>
              <a:t>:</a:t>
            </a:r>
            <a:r>
              <a:rPr lang="en-US"/>
              <a:t>Concept</a:t>
            </a:r>
            <a:r>
              <a:rPr lang="en-US" dirty="0"/>
              <a:t>)&lt;-[r2:LINKED_</a:t>
            </a:r>
            <a:r>
              <a:rPr lang="en-US"/>
              <a:t>TO]-(</a:t>
            </a:r>
            <a:r>
              <a:rPr lang="en-US" dirty="0" err="1"/>
              <a:t>c</a:t>
            </a:r>
            <a:r>
              <a:rPr lang="en-US" err="1"/>
              <a:t>:</a:t>
            </a:r>
            <a:r>
              <a:rPr lang="en-US"/>
              <a:t>Test</a:t>
            </a:r>
            <a:r>
              <a:rPr lang="en-US" dirty="0"/>
              <a:t>)</a:t>
            </a:r>
          </a:p>
          <a:p>
            <a:pPr algn="l"/>
            <a:r>
              <a:rPr lang="it-IT" dirty="0"/>
              <a:t>WHERE </a:t>
            </a:r>
            <a:r>
              <a:rPr lang="it-IT" dirty="0" err="1"/>
              <a:t>a.mention</a:t>
            </a:r>
            <a:r>
              <a:rPr lang="it-IT" dirty="0"/>
              <a:t> CONTAINS "intima"</a:t>
            </a:r>
          </a:p>
          <a:p>
            <a:pPr algn="l"/>
            <a:r>
              <a:rPr lang="pt-BR" dirty="0"/>
              <a:t>RETURN DISTINCT a,r,b,r2,c</a:t>
            </a:r>
            <a:endParaRPr lang="it-IT" dirty="0"/>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0751"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3</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666534" y="1404000"/>
            <a:ext cx="10858935"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Test associati all’ ispessimento intima media tramite concept ST </a:t>
            </a:r>
            <a:r>
              <a:rPr lang="it-IT" dirty="0" err="1">
                <a:solidFill>
                  <a:srgbClr val="C00000"/>
                </a:solidFill>
                <a:effectLst>
                  <a:outerShdw blurRad="38100" dist="38100" dir="2700000" algn="tl">
                    <a:srgbClr val="000000">
                      <a:alpha val="43137"/>
                    </a:srgbClr>
                  </a:outerShdw>
                </a:effectLst>
                <a:latin typeface="+mj-lt"/>
              </a:rPr>
              <a:t>segment</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depression</a:t>
            </a:r>
            <a:endParaRPr lang="it-IT" dirty="0">
              <a:solidFill>
                <a:srgbClr val="C00000"/>
              </a:solidFill>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166746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tangolo 5">
            <a:extLst>
              <a:ext uri="{FF2B5EF4-FFF2-40B4-BE49-F238E27FC236}">
                <a16:creationId xmlns:a16="http://schemas.microsoft.com/office/drawing/2014/main" id="{8D5E063D-98EB-FC5E-FE1A-6BD9F9D64310}"/>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FEBAE350-9673-53EE-495F-FD48213EF013}"/>
              </a:ext>
            </a:extLst>
          </p:cNvPr>
          <p:cNvSpPr/>
          <p:nvPr/>
        </p:nvSpPr>
        <p:spPr>
          <a:xfrm>
            <a:off x="5259262" y="971257"/>
            <a:ext cx="167347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1</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1" name="Rettangolo 10">
            <a:extLst>
              <a:ext uri="{FF2B5EF4-FFF2-40B4-BE49-F238E27FC236}">
                <a16:creationId xmlns:a16="http://schemas.microsoft.com/office/drawing/2014/main" id="{56C31FCA-58B1-A31C-0087-629B6FEF2123}"/>
              </a:ext>
            </a:extLst>
          </p:cNvPr>
          <p:cNvSpPr/>
          <p:nvPr/>
        </p:nvSpPr>
        <p:spPr>
          <a:xfrm>
            <a:off x="2540664" y="1404000"/>
            <a:ext cx="7110665"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Felix Titling" panose="04060505060202020A04" pitchFamily="82" charset="0"/>
              </a:rPr>
              <a:t>Top 10 nazioni per medaglie d’oro vinte nel Judo</a:t>
            </a:r>
            <a:endParaRPr lang="it-IT" sz="2000" cap="none" spc="0" dirty="0">
              <a:ln w="0"/>
              <a:solidFill>
                <a:srgbClr val="C00000"/>
              </a:solidFill>
              <a:effectLst>
                <a:outerShdw blurRad="38100" dist="38100" dir="2700000" algn="tl">
                  <a:srgbClr val="000000">
                    <a:alpha val="43137"/>
                  </a:srgbClr>
                </a:outerShdw>
              </a:effectLst>
              <a:latin typeface="Felix Titling" panose="04060505060202020A04" pitchFamily="82" charset="0"/>
            </a:endParaRPr>
          </a:p>
        </p:txBody>
      </p:sp>
      <p:pic>
        <p:nvPicPr>
          <p:cNvPr id="4" name="Immagine 3">
            <a:extLst>
              <a:ext uri="{FF2B5EF4-FFF2-40B4-BE49-F238E27FC236}">
                <a16:creationId xmlns:a16="http://schemas.microsoft.com/office/drawing/2014/main" id="{263927FF-2917-57B7-1038-6C22331E95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8791" y="2169000"/>
            <a:ext cx="2603746" cy="2520000"/>
          </a:xfrm>
          <a:prstGeom prst="rect">
            <a:avLst/>
          </a:prstGeom>
        </p:spPr>
      </p:pic>
      <p:pic>
        <p:nvPicPr>
          <p:cNvPr id="12" name="Immagine 11">
            <a:extLst>
              <a:ext uri="{FF2B5EF4-FFF2-40B4-BE49-F238E27FC236}">
                <a16:creationId xmlns:a16="http://schemas.microsoft.com/office/drawing/2014/main" id="{6C0AD28F-3A41-A580-0E61-85034A2515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5738" y="2169000"/>
            <a:ext cx="2136522" cy="2520000"/>
          </a:xfrm>
          <a:prstGeom prst="rect">
            <a:avLst/>
          </a:prstGeom>
        </p:spPr>
      </p:pic>
    </p:spTree>
    <p:extLst>
      <p:ext uri="{BB962C8B-B14F-4D97-AF65-F5344CB8AC3E}">
        <p14:creationId xmlns:p14="http://schemas.microsoft.com/office/powerpoint/2010/main" val="29266870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0751"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3</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666534" y="1404000"/>
            <a:ext cx="10858935"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Test associati all’ ispessimento intima media tramite concept ST </a:t>
            </a:r>
            <a:r>
              <a:rPr lang="it-IT" dirty="0" err="1">
                <a:solidFill>
                  <a:srgbClr val="C00000"/>
                </a:solidFill>
                <a:effectLst>
                  <a:outerShdw blurRad="38100" dist="38100" dir="2700000" algn="tl">
                    <a:srgbClr val="000000">
                      <a:alpha val="43137"/>
                    </a:srgbClr>
                  </a:outerShdw>
                </a:effectLst>
                <a:latin typeface="+mj-lt"/>
              </a:rPr>
              <a:t>segment</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depression</a:t>
            </a:r>
            <a:endParaRPr lang="it-IT" dirty="0">
              <a:solidFill>
                <a:srgbClr val="C00000"/>
              </a:solidFill>
              <a:effectLst>
                <a:outerShdw blurRad="38100" dist="38100" dir="2700000" algn="tl">
                  <a:srgbClr val="000000">
                    <a:alpha val="43137"/>
                  </a:srgbClr>
                </a:outerShdw>
              </a:effectLst>
              <a:latin typeface="+mj-lt"/>
            </a:endParaRPr>
          </a:p>
        </p:txBody>
      </p:sp>
      <p:pic>
        <p:nvPicPr>
          <p:cNvPr id="3" name="Immagine 2">
            <a:extLst>
              <a:ext uri="{FF2B5EF4-FFF2-40B4-BE49-F238E27FC236}">
                <a16:creationId xmlns:a16="http://schemas.microsoft.com/office/drawing/2014/main" id="{A32AB4B0-7E2B-518A-827E-F56297B3A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6583" y="1946956"/>
            <a:ext cx="3438826" cy="3420000"/>
          </a:xfrm>
          <a:prstGeom prst="rect">
            <a:avLst/>
          </a:prstGeom>
        </p:spPr>
      </p:pic>
    </p:spTree>
    <p:extLst>
      <p:ext uri="{BB962C8B-B14F-4D97-AF65-F5344CB8AC3E}">
        <p14:creationId xmlns:p14="http://schemas.microsoft.com/office/powerpoint/2010/main" val="8427201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3240505" y="2967335"/>
            <a:ext cx="5710990" cy="923330"/>
          </a:xfrm>
          <a:prstGeom prst="rect">
            <a:avLst/>
          </a:prstGeom>
          <a:noFill/>
          <a:ln w="19050">
            <a:solidFill>
              <a:srgbClr val="C00000"/>
            </a:solidFill>
          </a:ln>
        </p:spPr>
        <p:txBody>
          <a:bodyPr wrap="square" rtlCol="0">
            <a:spAutoFit/>
          </a:bodyPr>
          <a:lstStyle/>
          <a:p>
            <a:pPr algn="l"/>
            <a:r>
              <a:rPr lang="en-US"/>
              <a:t>MATCH(</a:t>
            </a:r>
            <a:r>
              <a:rPr lang="en-US" dirty="0" err="1"/>
              <a:t>a</a:t>
            </a:r>
            <a:r>
              <a:rPr lang="en-US" err="1"/>
              <a:t>:</a:t>
            </a:r>
            <a:r>
              <a:rPr lang="en-US"/>
              <a:t>Anamnesis)-[]-&gt;(</a:t>
            </a:r>
            <a:r>
              <a:rPr lang="en-US" dirty="0" err="1"/>
              <a:t>b</a:t>
            </a:r>
            <a:r>
              <a:rPr lang="en-US" err="1"/>
              <a:t>:</a:t>
            </a:r>
            <a:r>
              <a:rPr lang="en-US"/>
              <a:t>Treatment)-[]-&gt;(</a:t>
            </a:r>
            <a:r>
              <a:rPr lang="en-US" dirty="0" err="1"/>
              <a:t>c</a:t>
            </a:r>
            <a:r>
              <a:rPr lang="en-US" err="1"/>
              <a:t>:</a:t>
            </a:r>
            <a:r>
              <a:rPr lang="en-US"/>
              <a:t>Concept</a:t>
            </a:r>
            <a:r>
              <a:rPr lang="en-US" dirty="0"/>
              <a:t>)</a:t>
            </a:r>
          </a:p>
          <a:p>
            <a:pPr algn="l"/>
            <a:r>
              <a:rPr lang="en-US" dirty="0"/>
              <a:t>WHERE c.name = "Radiofrequency Therapy"</a:t>
            </a:r>
          </a:p>
          <a:p>
            <a:pPr algn="l"/>
            <a:r>
              <a:rPr lang="en-US"/>
              <a:t>RETURN </a:t>
            </a:r>
            <a:r>
              <a:rPr lang="en-US" dirty="0" err="1"/>
              <a:t>a,b,c</a:t>
            </a:r>
            <a:endParaRPr lang="it-IT" dirty="0"/>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4</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2280343" y="1404000"/>
            <a:ext cx="7631321"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Trattamenti-anamnesi concept ’</a:t>
            </a:r>
            <a:r>
              <a:rPr lang="it-IT" dirty="0" err="1">
                <a:solidFill>
                  <a:srgbClr val="C00000"/>
                </a:solidFill>
                <a:effectLst>
                  <a:outerShdw blurRad="38100" dist="38100" dir="2700000" algn="tl">
                    <a:srgbClr val="000000">
                      <a:alpha val="43137"/>
                    </a:srgbClr>
                  </a:outerShdw>
                </a:effectLst>
                <a:latin typeface="+mj-lt"/>
              </a:rPr>
              <a:t>Radiofrequency</a:t>
            </a:r>
            <a:r>
              <a:rPr lang="it-IT" dirty="0">
                <a:solidFill>
                  <a:srgbClr val="C00000"/>
                </a:solidFill>
                <a:effectLst>
                  <a:outerShdw blurRad="38100" dist="38100" dir="2700000" algn="tl">
                    <a:srgbClr val="000000">
                      <a:alpha val="43137"/>
                    </a:srgbClr>
                  </a:outerShdw>
                </a:effectLst>
                <a:latin typeface="+mj-lt"/>
              </a:rPr>
              <a:t> Therapy’</a:t>
            </a:r>
          </a:p>
        </p:txBody>
      </p:sp>
    </p:spTree>
    <p:extLst>
      <p:ext uri="{BB962C8B-B14F-4D97-AF65-F5344CB8AC3E}">
        <p14:creationId xmlns:p14="http://schemas.microsoft.com/office/powerpoint/2010/main" val="16498494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4</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2280342" y="1404000"/>
            <a:ext cx="7631321"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Trattamenti-anamnesi concept ’</a:t>
            </a:r>
            <a:r>
              <a:rPr lang="it-IT" dirty="0" err="1">
                <a:solidFill>
                  <a:srgbClr val="C00000"/>
                </a:solidFill>
                <a:effectLst>
                  <a:outerShdw blurRad="38100" dist="38100" dir="2700000" algn="tl">
                    <a:srgbClr val="000000">
                      <a:alpha val="43137"/>
                    </a:srgbClr>
                  </a:outerShdw>
                </a:effectLst>
                <a:latin typeface="+mj-lt"/>
              </a:rPr>
              <a:t>Radiofrequency</a:t>
            </a:r>
            <a:r>
              <a:rPr lang="it-IT" dirty="0">
                <a:solidFill>
                  <a:srgbClr val="C00000"/>
                </a:solidFill>
                <a:effectLst>
                  <a:outerShdw blurRad="38100" dist="38100" dir="2700000" algn="tl">
                    <a:srgbClr val="000000">
                      <a:alpha val="43137"/>
                    </a:srgbClr>
                  </a:outerShdw>
                </a:effectLst>
                <a:latin typeface="+mj-lt"/>
              </a:rPr>
              <a:t> Therapy’</a:t>
            </a:r>
          </a:p>
        </p:txBody>
      </p:sp>
      <p:pic>
        <p:nvPicPr>
          <p:cNvPr id="3" name="Immagine 2">
            <a:extLst>
              <a:ext uri="{FF2B5EF4-FFF2-40B4-BE49-F238E27FC236}">
                <a16:creationId xmlns:a16="http://schemas.microsoft.com/office/drawing/2014/main" id="{2931BB26-4978-9E18-8957-8F4A67CC3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1307" y="1946957"/>
            <a:ext cx="3509386" cy="3420000"/>
          </a:xfrm>
          <a:prstGeom prst="rect">
            <a:avLst/>
          </a:prstGeom>
        </p:spPr>
      </p:pic>
    </p:spTree>
    <p:extLst>
      <p:ext uri="{BB962C8B-B14F-4D97-AF65-F5344CB8AC3E}">
        <p14:creationId xmlns:p14="http://schemas.microsoft.com/office/powerpoint/2010/main" val="2242352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1059402" y="2690336"/>
            <a:ext cx="10073196" cy="1477328"/>
          </a:xfrm>
          <a:prstGeom prst="rect">
            <a:avLst/>
          </a:prstGeom>
          <a:noFill/>
          <a:ln w="19050">
            <a:solidFill>
              <a:srgbClr val="C00000"/>
            </a:solidFill>
          </a:ln>
        </p:spPr>
        <p:txBody>
          <a:bodyPr wrap="square" rtlCol="0">
            <a:spAutoFit/>
          </a:bodyPr>
          <a:lstStyle/>
          <a:p>
            <a:pPr algn="l"/>
            <a:r>
              <a:rPr lang="en-US" dirty="0"/>
              <a:t>MATCH(</a:t>
            </a:r>
            <a:r>
              <a:rPr lang="en-US" dirty="0" err="1"/>
              <a:t>a:MedicalProblem</a:t>
            </a:r>
            <a:r>
              <a:rPr lang="en-US" dirty="0"/>
              <a:t>)-[]-&gt;(</a:t>
            </a:r>
            <a:r>
              <a:rPr lang="en-US" dirty="0" err="1"/>
              <a:t>b:Concept</a:t>
            </a:r>
            <a:r>
              <a:rPr lang="en-US" dirty="0"/>
              <a:t>)&lt;-[]-(</a:t>
            </a:r>
            <a:r>
              <a:rPr lang="en-US" dirty="0" err="1"/>
              <a:t>c:Treatment</a:t>
            </a:r>
            <a:r>
              <a:rPr lang="en-US" dirty="0"/>
              <a:t>)</a:t>
            </a:r>
          </a:p>
          <a:p>
            <a:pPr algn="l"/>
            <a:r>
              <a:rPr lang="en-US" dirty="0"/>
              <a:t>WHERE </a:t>
            </a:r>
            <a:r>
              <a:rPr lang="en-US" dirty="0" err="1"/>
              <a:t>a.mention</a:t>
            </a:r>
            <a:r>
              <a:rPr lang="en-US" dirty="0"/>
              <a:t> =~ ".*(?</a:t>
            </a:r>
            <a:r>
              <a:rPr lang="en-US" dirty="0" err="1"/>
              <a:t>i</a:t>
            </a:r>
            <a:r>
              <a:rPr lang="en-US" dirty="0"/>
              <a:t>)ictus.*"</a:t>
            </a:r>
          </a:p>
          <a:p>
            <a:pPr algn="l"/>
            <a:r>
              <a:rPr lang="en-US" dirty="0"/>
              <a:t>RETURN DISTINCT </a:t>
            </a:r>
            <a:r>
              <a:rPr lang="en-US" dirty="0" err="1"/>
              <a:t>a.mention</a:t>
            </a:r>
            <a:r>
              <a:rPr lang="en-US" dirty="0"/>
              <a:t> AS ‘Medical Problem‘, </a:t>
            </a:r>
            <a:r>
              <a:rPr lang="en-US" dirty="0" err="1"/>
              <a:t>c.mention</a:t>
            </a:r>
            <a:r>
              <a:rPr lang="en-US" dirty="0"/>
              <a:t> AS </a:t>
            </a:r>
            <a:r>
              <a:rPr lang="en-US" dirty="0" err="1"/>
              <a:t>Trattamento</a:t>
            </a:r>
            <a:r>
              <a:rPr lang="en-US" dirty="0"/>
              <a:t>,</a:t>
            </a:r>
            <a:r>
              <a:rPr lang="it-IT" dirty="0" err="1"/>
              <a:t>Count</a:t>
            </a:r>
            <a:r>
              <a:rPr lang="it-IT" dirty="0"/>
              <a:t>(*) AS conto</a:t>
            </a:r>
          </a:p>
          <a:p>
            <a:pPr algn="l"/>
            <a:r>
              <a:rPr lang="en-US" dirty="0"/>
              <a:t>ORDER BY </a:t>
            </a:r>
            <a:r>
              <a:rPr lang="en-US" dirty="0" err="1"/>
              <a:t>conto</a:t>
            </a:r>
            <a:r>
              <a:rPr lang="en-US" dirty="0"/>
              <a:t> DESC</a:t>
            </a:r>
          </a:p>
          <a:p>
            <a:pPr algn="l"/>
            <a:r>
              <a:rPr lang="it-IT" dirty="0"/>
              <a:t>LIMIT 1</a:t>
            </a:r>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0751"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5</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1126084" y="1404000"/>
            <a:ext cx="9939837" cy="369332"/>
          </a:xfrm>
          <a:prstGeom prst="rect">
            <a:avLst/>
          </a:prstGeom>
          <a:noFill/>
        </p:spPr>
        <p:txBody>
          <a:bodyPr wrap="none" lIns="91440" tIns="45720" rIns="91440" bIns="45720">
            <a:spAutoFit/>
          </a:bodyPr>
          <a:lstStyle/>
          <a:p>
            <a:pPr algn="ctr"/>
            <a:r>
              <a:rPr lang="it-IT" dirty="0" err="1">
                <a:solidFill>
                  <a:srgbClr val="C00000"/>
                </a:solidFill>
                <a:effectLst>
                  <a:outerShdw blurRad="38100" dist="38100" dir="2700000" algn="tl">
                    <a:srgbClr val="000000">
                      <a:alpha val="43137"/>
                    </a:srgbClr>
                  </a:outerShdw>
                </a:effectLst>
                <a:latin typeface="+mj-lt"/>
              </a:rPr>
              <a:t>Medical</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Problem</a:t>
            </a:r>
            <a:r>
              <a:rPr lang="it-IT" dirty="0">
                <a:solidFill>
                  <a:srgbClr val="C00000"/>
                </a:solidFill>
                <a:effectLst>
                  <a:outerShdw blurRad="38100" dist="38100" dir="2700000" algn="tl">
                    <a:srgbClr val="000000">
                      <a:alpha val="43137"/>
                    </a:srgbClr>
                  </a:outerShdw>
                </a:effectLst>
                <a:latin typeface="+mj-lt"/>
              </a:rPr>
              <a:t> che contiene ictus e relativo trattamento più frequente</a:t>
            </a:r>
          </a:p>
        </p:txBody>
      </p:sp>
    </p:spTree>
    <p:extLst>
      <p:ext uri="{BB962C8B-B14F-4D97-AF65-F5344CB8AC3E}">
        <p14:creationId xmlns:p14="http://schemas.microsoft.com/office/powerpoint/2010/main" val="37387152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0751" y="973671"/>
            <a:ext cx="1790491"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5</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1126083" y="1404000"/>
            <a:ext cx="9939837" cy="369332"/>
          </a:xfrm>
          <a:prstGeom prst="rect">
            <a:avLst/>
          </a:prstGeom>
          <a:noFill/>
        </p:spPr>
        <p:txBody>
          <a:bodyPr wrap="none" lIns="91440" tIns="45720" rIns="91440" bIns="45720">
            <a:spAutoFit/>
          </a:bodyPr>
          <a:lstStyle/>
          <a:p>
            <a:pPr algn="ctr"/>
            <a:r>
              <a:rPr lang="it-IT" dirty="0" err="1">
                <a:solidFill>
                  <a:srgbClr val="C00000"/>
                </a:solidFill>
                <a:effectLst>
                  <a:outerShdw blurRad="38100" dist="38100" dir="2700000" algn="tl">
                    <a:srgbClr val="000000">
                      <a:alpha val="43137"/>
                    </a:srgbClr>
                  </a:outerShdw>
                </a:effectLst>
                <a:latin typeface="+mj-lt"/>
              </a:rPr>
              <a:t>Medical</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Problem</a:t>
            </a:r>
            <a:r>
              <a:rPr lang="it-IT" dirty="0">
                <a:solidFill>
                  <a:srgbClr val="C00000"/>
                </a:solidFill>
                <a:effectLst>
                  <a:outerShdw blurRad="38100" dist="38100" dir="2700000" algn="tl">
                    <a:srgbClr val="000000">
                      <a:alpha val="43137"/>
                    </a:srgbClr>
                  </a:outerShdw>
                </a:effectLst>
                <a:latin typeface="+mj-lt"/>
              </a:rPr>
              <a:t> che contiene ictus e relativo trattamento più frequente</a:t>
            </a:r>
          </a:p>
        </p:txBody>
      </p:sp>
      <p:pic>
        <p:nvPicPr>
          <p:cNvPr id="3" name="Immagine 2">
            <a:extLst>
              <a:ext uri="{FF2B5EF4-FFF2-40B4-BE49-F238E27FC236}">
                <a16:creationId xmlns:a16="http://schemas.microsoft.com/office/drawing/2014/main" id="{FCC05F1F-9B60-C9E5-7CD0-21AC049BBD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996" y="2903468"/>
            <a:ext cx="7200000" cy="1506976"/>
          </a:xfrm>
          <a:prstGeom prst="rect">
            <a:avLst/>
          </a:prstGeom>
        </p:spPr>
      </p:pic>
    </p:spTree>
    <p:extLst>
      <p:ext uri="{BB962C8B-B14F-4D97-AF65-F5344CB8AC3E}">
        <p14:creationId xmlns:p14="http://schemas.microsoft.com/office/powerpoint/2010/main" val="1665250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711608" y="3105835"/>
            <a:ext cx="6768784" cy="646331"/>
          </a:xfrm>
          <a:prstGeom prst="rect">
            <a:avLst/>
          </a:prstGeom>
          <a:noFill/>
          <a:ln w="19050">
            <a:solidFill>
              <a:srgbClr val="C00000"/>
            </a:solidFill>
          </a:ln>
        </p:spPr>
        <p:txBody>
          <a:bodyPr wrap="square" rtlCol="0">
            <a:spAutoFit/>
          </a:bodyPr>
          <a:lstStyle/>
          <a:p>
            <a:pPr algn="l"/>
            <a:r>
              <a:rPr lang="en-US"/>
              <a:t>MATCH (</a:t>
            </a:r>
            <a:r>
              <a:rPr lang="en-US" dirty="0" err="1"/>
              <a:t>a</a:t>
            </a:r>
            <a:r>
              <a:rPr lang="en-US" err="1"/>
              <a:t>:</a:t>
            </a:r>
            <a:r>
              <a:rPr lang="en-US"/>
              <a:t>MedicalProblem</a:t>
            </a:r>
            <a:r>
              <a:rPr lang="en-US" dirty="0"/>
              <a:t> {mention: "melena"})-[*1..5]-(melena)</a:t>
            </a:r>
          </a:p>
          <a:p>
            <a:pPr algn="l"/>
            <a:r>
              <a:rPr lang="it-IT" dirty="0"/>
              <a:t>RETURN DISTINCT melena</a:t>
            </a:r>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196743" y="973671"/>
            <a:ext cx="179850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6</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2871626" y="1404000"/>
            <a:ext cx="6448753"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Nodi e relazioni distanti fino a 5 passi da melena</a:t>
            </a:r>
          </a:p>
        </p:txBody>
      </p:sp>
    </p:spTree>
    <p:extLst>
      <p:ext uri="{BB962C8B-B14F-4D97-AF65-F5344CB8AC3E}">
        <p14:creationId xmlns:p14="http://schemas.microsoft.com/office/powerpoint/2010/main" val="2816446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196743" y="973671"/>
            <a:ext cx="179850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6</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2871625" y="1404000"/>
            <a:ext cx="6448753" cy="369332"/>
          </a:xfrm>
          <a:prstGeom prst="rect">
            <a:avLst/>
          </a:prstGeom>
          <a:noFill/>
        </p:spPr>
        <p:txBody>
          <a:bodyPr wrap="none" lIns="91440" tIns="45720" rIns="91440" bIns="45720">
            <a:spAutoFit/>
          </a:bodyPr>
          <a:lstStyle/>
          <a:p>
            <a:pPr algn="ctr"/>
            <a:r>
              <a:rPr lang="it-IT" dirty="0">
                <a:solidFill>
                  <a:srgbClr val="C00000"/>
                </a:solidFill>
                <a:effectLst>
                  <a:outerShdw blurRad="38100" dist="38100" dir="2700000" algn="tl">
                    <a:srgbClr val="000000">
                      <a:alpha val="43137"/>
                    </a:srgbClr>
                  </a:outerShdw>
                </a:effectLst>
                <a:latin typeface="+mj-lt"/>
              </a:rPr>
              <a:t>Nodi e relazioni distanti fino a 5 passi da melena</a:t>
            </a:r>
          </a:p>
        </p:txBody>
      </p:sp>
      <p:pic>
        <p:nvPicPr>
          <p:cNvPr id="3" name="Immagine 2">
            <a:extLst>
              <a:ext uri="{FF2B5EF4-FFF2-40B4-BE49-F238E27FC236}">
                <a16:creationId xmlns:a16="http://schemas.microsoft.com/office/drawing/2014/main" id="{7AD3A481-98E9-12A3-068C-95A7FB9D0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6486" y="1946957"/>
            <a:ext cx="2819028" cy="3420000"/>
          </a:xfrm>
          <a:prstGeom prst="rect">
            <a:avLst/>
          </a:prstGeom>
        </p:spPr>
      </p:pic>
    </p:spTree>
    <p:extLst>
      <p:ext uri="{BB962C8B-B14F-4D97-AF65-F5344CB8AC3E}">
        <p14:creationId xmlns:p14="http://schemas.microsoft.com/office/powerpoint/2010/main" val="30263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B9931CD1-EF96-0B96-EE16-E61C3BE3E631}"/>
              </a:ext>
            </a:extLst>
          </p:cNvPr>
          <p:cNvSpPr txBox="1"/>
          <p:nvPr/>
        </p:nvSpPr>
        <p:spPr>
          <a:xfrm>
            <a:off x="2071456" y="2551837"/>
            <a:ext cx="8049088" cy="1754326"/>
          </a:xfrm>
          <a:prstGeom prst="rect">
            <a:avLst/>
          </a:prstGeom>
          <a:noFill/>
          <a:ln w="19050">
            <a:solidFill>
              <a:srgbClr val="C00000"/>
            </a:solidFill>
          </a:ln>
        </p:spPr>
        <p:txBody>
          <a:bodyPr wrap="square" rtlCol="0">
            <a:spAutoFit/>
          </a:bodyPr>
          <a:lstStyle/>
          <a:p>
            <a:pPr algn="l"/>
            <a:r>
              <a:rPr lang="en-US" dirty="0"/>
              <a:t>MATCH(</a:t>
            </a:r>
            <a:r>
              <a:rPr lang="en-US" dirty="0" err="1"/>
              <a:t>a:MedicalProblem</a:t>
            </a:r>
            <a:r>
              <a:rPr lang="en-US" dirty="0"/>
              <a:t>)-[]-&gt;(</a:t>
            </a:r>
            <a:r>
              <a:rPr lang="en-US" dirty="0" err="1"/>
              <a:t>b:Concept</a:t>
            </a:r>
            <a:r>
              <a:rPr lang="en-US" dirty="0"/>
              <a:t>)&lt;-[]-(</a:t>
            </a:r>
            <a:r>
              <a:rPr lang="en-US" dirty="0" err="1"/>
              <a:t>c:Test</a:t>
            </a:r>
            <a:r>
              <a:rPr lang="en-US" dirty="0"/>
              <a:t>)&lt;-[]-(</a:t>
            </a:r>
            <a:r>
              <a:rPr lang="en-US" dirty="0" err="1"/>
              <a:t>d:Anamnesis</a:t>
            </a:r>
            <a:r>
              <a:rPr lang="en-US" dirty="0"/>
              <a:t>)</a:t>
            </a:r>
          </a:p>
          <a:p>
            <a:pPr algn="l"/>
            <a:r>
              <a:rPr lang="it-IT" dirty="0"/>
              <a:t>WHERE </a:t>
            </a:r>
            <a:r>
              <a:rPr lang="it-IT" dirty="0" err="1"/>
              <a:t>d.sentence</a:t>
            </a:r>
            <a:r>
              <a:rPr lang="it-IT" dirty="0"/>
              <a:t> CONTAINS ’rischio cardiovascolare’</a:t>
            </a:r>
          </a:p>
          <a:p>
            <a:pPr algn="l"/>
            <a:r>
              <a:rPr lang="en-US" dirty="0"/>
              <a:t>RETURN </a:t>
            </a:r>
            <a:r>
              <a:rPr lang="en-US" dirty="0" err="1"/>
              <a:t>a.mention</a:t>
            </a:r>
            <a:r>
              <a:rPr lang="en-US" dirty="0"/>
              <a:t> AS ‘Medical Problem‘,</a:t>
            </a:r>
            <a:r>
              <a:rPr lang="en-US" dirty="0" err="1"/>
              <a:t>c.mention</a:t>
            </a:r>
            <a:r>
              <a:rPr lang="en-US" dirty="0"/>
              <a:t> AS </a:t>
            </a:r>
            <a:r>
              <a:rPr lang="en-US" dirty="0" err="1"/>
              <a:t>Test,COUNT</a:t>
            </a:r>
            <a:r>
              <a:rPr lang="en-US" dirty="0"/>
              <a:t>(*) AS </a:t>
            </a:r>
            <a:r>
              <a:rPr lang="en-US" dirty="0" err="1"/>
              <a:t>conto</a:t>
            </a:r>
            <a:endParaRPr lang="en-US" dirty="0"/>
          </a:p>
          <a:p>
            <a:pPr algn="l"/>
            <a:r>
              <a:rPr lang="en-US" dirty="0"/>
              <a:t>ORDER BY </a:t>
            </a:r>
            <a:r>
              <a:rPr lang="en-US" dirty="0" err="1"/>
              <a:t>conto</a:t>
            </a:r>
            <a:r>
              <a:rPr lang="en-US" dirty="0"/>
              <a:t> DESC</a:t>
            </a:r>
          </a:p>
          <a:p>
            <a:pPr algn="l"/>
            <a:r>
              <a:rPr lang="it-IT" dirty="0"/>
              <a:t>LIMIT 3</a:t>
            </a:r>
          </a:p>
        </p:txBody>
      </p:sp>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7</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197624" y="1404000"/>
            <a:ext cx="11796756" cy="369332"/>
          </a:xfrm>
          <a:prstGeom prst="rect">
            <a:avLst/>
          </a:prstGeom>
          <a:noFill/>
        </p:spPr>
        <p:txBody>
          <a:bodyPr wrap="none" lIns="91440" tIns="45720" rIns="91440" bIns="45720">
            <a:spAutoFit/>
          </a:bodyPr>
          <a:lstStyle/>
          <a:p>
            <a:pPr algn="ctr"/>
            <a:r>
              <a:rPr lang="it-IT" dirty="0" err="1">
                <a:solidFill>
                  <a:srgbClr val="C00000"/>
                </a:solidFill>
                <a:effectLst>
                  <a:outerShdw blurRad="38100" dist="38100" dir="2700000" algn="tl">
                    <a:srgbClr val="000000">
                      <a:alpha val="43137"/>
                    </a:srgbClr>
                  </a:outerShdw>
                </a:effectLst>
                <a:latin typeface="+mj-lt"/>
              </a:rPr>
              <a:t>Medical</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Problem</a:t>
            </a:r>
            <a:r>
              <a:rPr lang="it-IT" dirty="0">
                <a:solidFill>
                  <a:srgbClr val="C00000"/>
                </a:solidFill>
                <a:effectLst>
                  <a:outerShdw blurRad="38100" dist="38100" dir="2700000" algn="tl">
                    <a:srgbClr val="000000">
                      <a:alpha val="43137"/>
                    </a:srgbClr>
                  </a:outerShdw>
                </a:effectLst>
                <a:latin typeface="+mj-lt"/>
              </a:rPr>
              <a:t> e relativo Test più frequente in anamnesi con ’rischio cardiovascolare’</a:t>
            </a:r>
          </a:p>
        </p:txBody>
      </p:sp>
    </p:spTree>
    <p:extLst>
      <p:ext uri="{BB962C8B-B14F-4D97-AF65-F5344CB8AC3E}">
        <p14:creationId xmlns:p14="http://schemas.microsoft.com/office/powerpoint/2010/main" val="67035774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C20B07EA-323E-9335-E7D3-619ECCC6EBCC}"/>
              </a:ext>
            </a:extLst>
          </p:cNvPr>
          <p:cNvSpPr/>
          <p:nvPr/>
        </p:nvSpPr>
        <p:spPr>
          <a:xfrm>
            <a:off x="2711615" y="237419"/>
            <a:ext cx="6768777"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P</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rogetto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 n</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eo</a:t>
            </a: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4</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j</a:t>
            </a:r>
            <a:endParaRPr lang="it-IT" sz="54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9" name="Immagine 8">
            <a:extLst>
              <a:ext uri="{FF2B5EF4-FFF2-40B4-BE49-F238E27FC236}">
                <a16:creationId xmlns:a16="http://schemas.microsoft.com/office/drawing/2014/main" id="{ECB6E41C-63BB-2800-73F3-BF0B53B34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4817" y="5540581"/>
            <a:ext cx="3002358" cy="1080000"/>
          </a:xfrm>
          <a:prstGeom prst="rect">
            <a:avLst/>
          </a:prstGeom>
        </p:spPr>
      </p:pic>
      <p:sp>
        <p:nvSpPr>
          <p:cNvPr id="6" name="Rettangolo 5">
            <a:extLst>
              <a:ext uri="{FF2B5EF4-FFF2-40B4-BE49-F238E27FC236}">
                <a16:creationId xmlns:a16="http://schemas.microsoft.com/office/drawing/2014/main" id="{CB9E688A-5736-6B95-1A2E-2FBBEA07E34F}"/>
              </a:ext>
            </a:extLst>
          </p:cNvPr>
          <p:cNvSpPr/>
          <p:nvPr/>
        </p:nvSpPr>
        <p:spPr>
          <a:xfrm>
            <a:off x="5204758" y="973671"/>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7</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7" name="Rettangolo 6">
            <a:extLst>
              <a:ext uri="{FF2B5EF4-FFF2-40B4-BE49-F238E27FC236}">
                <a16:creationId xmlns:a16="http://schemas.microsoft.com/office/drawing/2014/main" id="{B8B11126-C05C-9EA8-6C8D-5A36BE380FDA}"/>
              </a:ext>
            </a:extLst>
          </p:cNvPr>
          <p:cNvSpPr/>
          <p:nvPr/>
        </p:nvSpPr>
        <p:spPr>
          <a:xfrm>
            <a:off x="197624" y="1404000"/>
            <a:ext cx="11796756" cy="369332"/>
          </a:xfrm>
          <a:prstGeom prst="rect">
            <a:avLst/>
          </a:prstGeom>
          <a:noFill/>
        </p:spPr>
        <p:txBody>
          <a:bodyPr wrap="none" lIns="91440" tIns="45720" rIns="91440" bIns="45720">
            <a:spAutoFit/>
          </a:bodyPr>
          <a:lstStyle/>
          <a:p>
            <a:pPr algn="ctr"/>
            <a:r>
              <a:rPr lang="it-IT" dirty="0" err="1">
                <a:solidFill>
                  <a:srgbClr val="C00000"/>
                </a:solidFill>
                <a:effectLst>
                  <a:outerShdw blurRad="38100" dist="38100" dir="2700000" algn="tl">
                    <a:srgbClr val="000000">
                      <a:alpha val="43137"/>
                    </a:srgbClr>
                  </a:outerShdw>
                </a:effectLst>
                <a:latin typeface="+mj-lt"/>
              </a:rPr>
              <a:t>Medical</a:t>
            </a:r>
            <a:r>
              <a:rPr lang="it-IT" dirty="0">
                <a:solidFill>
                  <a:srgbClr val="C00000"/>
                </a:solidFill>
                <a:effectLst>
                  <a:outerShdw blurRad="38100" dist="38100" dir="2700000" algn="tl">
                    <a:srgbClr val="000000">
                      <a:alpha val="43137"/>
                    </a:srgbClr>
                  </a:outerShdw>
                </a:effectLst>
                <a:latin typeface="+mj-lt"/>
              </a:rPr>
              <a:t> </a:t>
            </a:r>
            <a:r>
              <a:rPr lang="it-IT" dirty="0" err="1">
                <a:solidFill>
                  <a:srgbClr val="C00000"/>
                </a:solidFill>
                <a:effectLst>
                  <a:outerShdw blurRad="38100" dist="38100" dir="2700000" algn="tl">
                    <a:srgbClr val="000000">
                      <a:alpha val="43137"/>
                    </a:srgbClr>
                  </a:outerShdw>
                </a:effectLst>
                <a:latin typeface="+mj-lt"/>
              </a:rPr>
              <a:t>Problem</a:t>
            </a:r>
            <a:r>
              <a:rPr lang="it-IT" dirty="0">
                <a:solidFill>
                  <a:srgbClr val="C00000"/>
                </a:solidFill>
                <a:effectLst>
                  <a:outerShdw blurRad="38100" dist="38100" dir="2700000" algn="tl">
                    <a:srgbClr val="000000">
                      <a:alpha val="43137"/>
                    </a:srgbClr>
                  </a:outerShdw>
                </a:effectLst>
                <a:latin typeface="+mj-lt"/>
              </a:rPr>
              <a:t> e relativo Test più frequente in anamnesi con ’rischio cardiovascolare’</a:t>
            </a:r>
          </a:p>
        </p:txBody>
      </p:sp>
      <p:pic>
        <p:nvPicPr>
          <p:cNvPr id="3" name="Immagine 2">
            <a:extLst>
              <a:ext uri="{FF2B5EF4-FFF2-40B4-BE49-F238E27FC236}">
                <a16:creationId xmlns:a16="http://schemas.microsoft.com/office/drawing/2014/main" id="{EDEC0197-46F0-E453-2FB5-9BB3553E0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2214" y="2126956"/>
            <a:ext cx="5707564" cy="3060000"/>
          </a:xfrm>
          <a:prstGeom prst="rect">
            <a:avLst/>
          </a:prstGeom>
        </p:spPr>
      </p:pic>
    </p:spTree>
    <p:extLst>
      <p:ext uri="{BB962C8B-B14F-4D97-AF65-F5344CB8AC3E}">
        <p14:creationId xmlns:p14="http://schemas.microsoft.com/office/powerpoint/2010/main" val="4026713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2</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597029" y="2697197"/>
            <a:ext cx="4901939" cy="1463606"/>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SELECT Sport, ROUND(Mean(Age),2) AS `Età Media`</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FROM dataset</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WHERE Age&gt;0</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GROUP BY Sport</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ORDER BY `Età Media` DESC</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LIMIT 10;</a:t>
            </a:r>
            <a:endParaRPr lang="it-IT" sz="1400" dirty="0">
              <a:effectLst/>
              <a:latin typeface="Eras Medium ITC" panose="020B0602030504020804" pitchFamily="34" charset="0"/>
              <a:ea typeface="Calibri" panose="020F0502020204030204" pitchFamily="34" charset="0"/>
              <a:cs typeface="Times New Roman" panose="02020603050405020304" pitchFamily="18"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0" name="CasellaDiTesto 9">
            <a:extLst>
              <a:ext uri="{FF2B5EF4-FFF2-40B4-BE49-F238E27FC236}">
                <a16:creationId xmlns:a16="http://schemas.microsoft.com/office/drawing/2014/main" id="{A024B8A1-A322-4356-029B-274F47B7958F}"/>
              </a:ext>
            </a:extLst>
          </p:cNvPr>
          <p:cNvSpPr txBox="1"/>
          <p:nvPr/>
        </p:nvSpPr>
        <p:spPr>
          <a:xfrm>
            <a:off x="6693034" y="2466685"/>
            <a:ext cx="4901939" cy="1924629"/>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select = FOREACH dataset GENERATE Sport, Age;</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filtro = FILTER select BY Age is not null;</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gruppo = GROUP filtro BY Sport;</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conto = FOREACH gruppo GENERATE group, AVG(filtro.Age);</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ordina = ORDER conto BY $1 DESC;</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limita = LIMIT ordina 10;</a:t>
            </a:r>
            <a:br>
              <a:rPr lang="en-US" sz="1400" dirty="0">
                <a:effectLst/>
                <a:latin typeface="Eras Medium ITC" panose="020B0602030504020804" pitchFamily="34" charset="0"/>
                <a:ea typeface="Calibri" panose="020F0502020204030204" pitchFamily="34" charset="0"/>
                <a:cs typeface="Times New Roman" panose="02020603050405020304" pitchFamily="18" charset="0"/>
              </a:rPr>
            </a:br>
            <a:r>
              <a:rPr lang="en-US" sz="1400" dirty="0">
                <a:effectLst/>
                <a:latin typeface="Eras Medium ITC" panose="020B0602030504020804" pitchFamily="34" charset="0"/>
                <a:ea typeface="Calibri" panose="020F0502020204030204" pitchFamily="34" charset="0"/>
                <a:cs typeface="Times New Roman" panose="02020603050405020304" pitchFamily="18" charset="0"/>
              </a:rPr>
              <a:t>DUMP limita;</a:t>
            </a:r>
            <a:endParaRPr lang="it-IT" sz="1400" dirty="0">
              <a:effectLst/>
              <a:latin typeface="Eras Medium ITC" panose="020B0602030504020804" pitchFamily="34" charset="0"/>
              <a:ea typeface="Calibri" panose="020F0502020204030204" pitchFamily="34" charset="0"/>
              <a:cs typeface="Times New Roman" panose="02020603050405020304" pitchFamily="18" charset="0"/>
            </a:endParaRPr>
          </a:p>
        </p:txBody>
      </p:sp>
      <p:sp>
        <p:nvSpPr>
          <p:cNvPr id="11" name="Rettangolo 10">
            <a:extLst>
              <a:ext uri="{FF2B5EF4-FFF2-40B4-BE49-F238E27FC236}">
                <a16:creationId xmlns:a16="http://schemas.microsoft.com/office/drawing/2014/main" id="{56C31FCA-58B1-A31C-0087-629B6FEF2123}"/>
              </a:ext>
            </a:extLst>
          </p:cNvPr>
          <p:cNvSpPr/>
          <p:nvPr/>
        </p:nvSpPr>
        <p:spPr>
          <a:xfrm>
            <a:off x="3642824" y="1404000"/>
            <a:ext cx="4906343"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Felix Titling" panose="04060505060202020A04" pitchFamily="82" charset="0"/>
              </a:rPr>
              <a:t>Top 10 sport con atleti più vecchi</a:t>
            </a:r>
            <a:endParaRPr lang="it-IT" sz="2000" cap="none" spc="0" dirty="0">
              <a:ln w="0"/>
              <a:solidFill>
                <a:srgbClr val="C00000"/>
              </a:solidFill>
              <a:effectLst>
                <a:outerShdw blurRad="38100" dist="38100" dir="2700000" algn="tl">
                  <a:srgbClr val="000000">
                    <a:alpha val="43137"/>
                  </a:srgbClr>
                </a:outerShdw>
              </a:effectLst>
              <a:latin typeface="Felix Titling" panose="04060505060202020A04" pitchFamily="82" charset="0"/>
            </a:endParaRPr>
          </a:p>
        </p:txBody>
      </p:sp>
      <p:sp>
        <p:nvSpPr>
          <p:cNvPr id="14" name="Rettangolo 13">
            <a:extLst>
              <a:ext uri="{FF2B5EF4-FFF2-40B4-BE49-F238E27FC236}">
                <a16:creationId xmlns:a16="http://schemas.microsoft.com/office/drawing/2014/main" id="{FEF38871-19EB-D85A-0291-4B7E337F5C8C}"/>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4057742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2</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9" name="Rettangolo 8">
            <a:extLst>
              <a:ext uri="{FF2B5EF4-FFF2-40B4-BE49-F238E27FC236}">
                <a16:creationId xmlns:a16="http://schemas.microsoft.com/office/drawing/2014/main" id="{EEC44077-137A-B74E-5FBA-F6AA5AAD473B}"/>
              </a:ext>
            </a:extLst>
          </p:cNvPr>
          <p:cNvSpPr/>
          <p:nvPr/>
        </p:nvSpPr>
        <p:spPr>
          <a:xfrm>
            <a:off x="3642824" y="1404000"/>
            <a:ext cx="4906343" cy="400110"/>
          </a:xfrm>
          <a:prstGeom prst="rect">
            <a:avLst/>
          </a:prstGeom>
          <a:noFill/>
        </p:spPr>
        <p:txBody>
          <a:bodyPr wrap="none" lIns="91440" tIns="45720" rIns="91440" bIns="45720">
            <a:spAutoFit/>
          </a:bodyPr>
          <a:lstStyle/>
          <a:p>
            <a:pPr algn="ctr"/>
            <a:r>
              <a:rPr lang="it-IT" sz="2000" b="0" i="0" u="none" strike="noStrike" baseline="0" dirty="0">
                <a:solidFill>
                  <a:srgbClr val="C00000"/>
                </a:solidFill>
                <a:effectLst>
                  <a:outerShdw blurRad="38100" dist="38100" dir="2700000" algn="tl">
                    <a:srgbClr val="000000">
                      <a:alpha val="43137"/>
                    </a:srgbClr>
                  </a:outerShdw>
                </a:effectLst>
                <a:latin typeface="Felix Titling" panose="04060505060202020A04" pitchFamily="82" charset="0"/>
              </a:rPr>
              <a:t>Top 10 sport con atleti più vecchi</a:t>
            </a:r>
            <a:endParaRPr lang="it-IT" sz="2000" cap="none" spc="0" dirty="0">
              <a:ln w="0"/>
              <a:solidFill>
                <a:srgbClr val="C00000"/>
              </a:solidFill>
              <a:effectLst>
                <a:outerShdw blurRad="38100" dist="38100" dir="2700000" algn="tl">
                  <a:srgbClr val="000000">
                    <a:alpha val="43137"/>
                  </a:srgbClr>
                </a:outerShdw>
              </a:effectLst>
              <a:latin typeface="Felix Titling" panose="04060505060202020A04" pitchFamily="82" charset="0"/>
            </a:endParaRPr>
          </a:p>
        </p:txBody>
      </p:sp>
      <p:pic>
        <p:nvPicPr>
          <p:cNvPr id="8" name="Immagine 7">
            <a:extLst>
              <a:ext uri="{FF2B5EF4-FFF2-40B4-BE49-F238E27FC236}">
                <a16:creationId xmlns:a16="http://schemas.microsoft.com/office/drawing/2014/main" id="{7E366B87-B4AB-CB25-4162-B954FC7B7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0956" y="2169000"/>
            <a:ext cx="4766086" cy="2520000"/>
          </a:xfrm>
          <a:prstGeom prst="rect">
            <a:avLst/>
          </a:prstGeom>
        </p:spPr>
      </p:pic>
      <p:pic>
        <p:nvPicPr>
          <p:cNvPr id="13" name="Immagine 12">
            <a:extLst>
              <a:ext uri="{FF2B5EF4-FFF2-40B4-BE49-F238E27FC236}">
                <a16:creationId xmlns:a16="http://schemas.microsoft.com/office/drawing/2014/main" id="{6B67F89A-8EAE-7315-9B01-B787B5FFC3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3999" y="2169000"/>
            <a:ext cx="2687999" cy="2520000"/>
          </a:xfrm>
          <a:prstGeom prst="rect">
            <a:avLst/>
          </a:prstGeom>
        </p:spPr>
      </p:pic>
      <p:sp>
        <p:nvSpPr>
          <p:cNvPr id="14" name="Rettangolo 13">
            <a:extLst>
              <a:ext uri="{FF2B5EF4-FFF2-40B4-BE49-F238E27FC236}">
                <a16:creationId xmlns:a16="http://schemas.microsoft.com/office/drawing/2014/main" id="{1D1CF05E-E20E-AD6A-C33E-2027CF349A40}"/>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261631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3</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sp>
        <p:nvSpPr>
          <p:cNvPr id="8" name="CasellaDiTesto 7">
            <a:extLst>
              <a:ext uri="{FF2B5EF4-FFF2-40B4-BE49-F238E27FC236}">
                <a16:creationId xmlns:a16="http://schemas.microsoft.com/office/drawing/2014/main" id="{E755A189-944B-6A4D-3E87-7E8AE21B8354}"/>
              </a:ext>
            </a:extLst>
          </p:cNvPr>
          <p:cNvSpPr txBox="1"/>
          <p:nvPr/>
        </p:nvSpPr>
        <p:spPr>
          <a:xfrm>
            <a:off x="597029" y="2697196"/>
            <a:ext cx="4901939" cy="1463606"/>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Sport, ROUND(Mean(Age),2) AS `Età Media`</a:t>
            </a:r>
            <a:br>
              <a:rPr lang="en-US" sz="1400" dirty="0"/>
            </a:br>
            <a:r>
              <a:rPr lang="en-US" sz="1400" dirty="0"/>
              <a:t>FROM dataset</a:t>
            </a:r>
            <a:br>
              <a:rPr lang="en-US" sz="1400" dirty="0"/>
            </a:br>
            <a:r>
              <a:rPr lang="en-US" sz="1400" dirty="0"/>
              <a:t>WHERE Age&gt;0</a:t>
            </a:r>
            <a:br>
              <a:rPr lang="en-US" sz="1400" dirty="0"/>
            </a:br>
            <a:r>
              <a:rPr lang="en-US" sz="1400" dirty="0"/>
              <a:t>GROUP BY Sport</a:t>
            </a:r>
            <a:br>
              <a:rPr lang="en-US" sz="1400" dirty="0"/>
            </a:br>
            <a:r>
              <a:rPr lang="en-US" sz="1400" dirty="0"/>
              <a:t>ORDER BY `Età Media`</a:t>
            </a:r>
            <a:br>
              <a:rPr lang="en-US" sz="1400" dirty="0"/>
            </a:br>
            <a:r>
              <a:rPr lang="en-US" sz="1400" dirty="0"/>
              <a:t>LIMIT 10;</a:t>
            </a:r>
            <a:endParaRPr lang="it-IT" sz="1400" dirty="0"/>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0" name="CasellaDiTesto 9">
            <a:extLst>
              <a:ext uri="{FF2B5EF4-FFF2-40B4-BE49-F238E27FC236}">
                <a16:creationId xmlns:a16="http://schemas.microsoft.com/office/drawing/2014/main" id="{A024B8A1-A322-4356-029B-274F47B7958F}"/>
              </a:ext>
            </a:extLst>
          </p:cNvPr>
          <p:cNvSpPr txBox="1"/>
          <p:nvPr/>
        </p:nvSpPr>
        <p:spPr>
          <a:xfrm>
            <a:off x="6693034" y="2466684"/>
            <a:ext cx="4901939" cy="1924629"/>
          </a:xfrm>
          <a:prstGeom prst="rect">
            <a:avLst/>
          </a:prstGeom>
          <a:noFill/>
          <a:ln w="19050">
            <a:solidFill>
              <a:srgbClr val="C00000"/>
            </a:solidFill>
          </a:ln>
        </p:spPr>
        <p:txBody>
          <a:bodyPr wrap="square" rtlCol="0">
            <a:spAutoFit/>
          </a:bodyPr>
          <a:lstStyle/>
          <a:p>
            <a:pPr>
              <a:lnSpc>
                <a:spcPct val="107000"/>
              </a:lnSpc>
              <a:spcAft>
                <a:spcPts val="800"/>
              </a:spcAft>
            </a:pPr>
            <a:r>
              <a:rPr lang="en-US" sz="1400" dirty="0"/>
              <a:t>select = FOREACH dataset GENERATE Sport, Age;</a:t>
            </a:r>
            <a:br>
              <a:rPr lang="en-US" sz="1400" dirty="0"/>
            </a:br>
            <a:r>
              <a:rPr lang="en-US" sz="1400" dirty="0"/>
              <a:t>filtro = FILTER select BY Age is not null;</a:t>
            </a:r>
            <a:br>
              <a:rPr lang="en-US" sz="1400" dirty="0"/>
            </a:br>
            <a:r>
              <a:rPr lang="en-US" sz="1400" dirty="0"/>
              <a:t>gruppo = GROUP filtro BY Sport;</a:t>
            </a:r>
            <a:br>
              <a:rPr lang="en-US" sz="1400" dirty="0"/>
            </a:br>
            <a:r>
              <a:rPr lang="en-US" sz="1400" dirty="0"/>
              <a:t>conto = FOREACH gruppo GENERATE group, AVG(filtro.Age);</a:t>
            </a:r>
            <a:br>
              <a:rPr lang="en-US" sz="1400" dirty="0"/>
            </a:br>
            <a:r>
              <a:rPr lang="en-US" sz="1400" dirty="0"/>
              <a:t>ordina = ORDER conto BY $1;</a:t>
            </a:r>
            <a:br>
              <a:rPr lang="en-US" sz="1400" dirty="0"/>
            </a:br>
            <a:r>
              <a:rPr lang="en-US" sz="1400" dirty="0"/>
              <a:t>limita = LIMIT ordina 10;</a:t>
            </a:r>
            <a:br>
              <a:rPr lang="en-US" sz="1400" dirty="0"/>
            </a:br>
            <a:r>
              <a:rPr lang="en-US" sz="1400" dirty="0"/>
              <a:t>DUMP limita;</a:t>
            </a:r>
            <a:endParaRPr lang="it-IT" sz="1400" dirty="0"/>
          </a:p>
        </p:txBody>
      </p:sp>
      <p:sp>
        <p:nvSpPr>
          <p:cNvPr id="11" name="Rettangolo 10">
            <a:extLst>
              <a:ext uri="{FF2B5EF4-FFF2-40B4-BE49-F238E27FC236}">
                <a16:creationId xmlns:a16="http://schemas.microsoft.com/office/drawing/2014/main" id="{56C31FCA-58B1-A31C-0087-629B6FEF2123}"/>
              </a:ext>
            </a:extLst>
          </p:cNvPr>
          <p:cNvSpPr/>
          <p:nvPr/>
        </p:nvSpPr>
        <p:spPr>
          <a:xfrm>
            <a:off x="3567419" y="1404000"/>
            <a:ext cx="5057155"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Felix Titling" panose="04060505060202020A04" pitchFamily="82" charset="0"/>
              </a:rPr>
              <a:t>Top 10 sport con atleti più giovani</a:t>
            </a:r>
          </a:p>
        </p:txBody>
      </p:sp>
      <p:sp>
        <p:nvSpPr>
          <p:cNvPr id="9" name="Rettangolo 8">
            <a:extLst>
              <a:ext uri="{FF2B5EF4-FFF2-40B4-BE49-F238E27FC236}">
                <a16:creationId xmlns:a16="http://schemas.microsoft.com/office/drawing/2014/main" id="{C7FCA5F6-64C1-6ED6-EAEE-0AA7D2E4CB7B}"/>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369942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FEBAE350-9673-53EE-495F-FD48213EF013}"/>
              </a:ext>
            </a:extLst>
          </p:cNvPr>
          <p:cNvSpPr/>
          <p:nvPr/>
        </p:nvSpPr>
        <p:spPr>
          <a:xfrm>
            <a:off x="5204760" y="971257"/>
            <a:ext cx="1782476" cy="553998"/>
          </a:xfrm>
          <a:prstGeom prst="rect">
            <a:avLst/>
          </a:prstGeom>
          <a:noFill/>
        </p:spPr>
        <p:txBody>
          <a:bodyPr wrap="none" lIns="91440" tIns="45720" rIns="91440" bIns="45720">
            <a:spAutoFit/>
          </a:bodyPr>
          <a:lstStyle/>
          <a:p>
            <a:pPr algn="ctr"/>
            <a:r>
              <a:rPr lang="it-IT" sz="3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Query 3</a:t>
            </a:r>
            <a:endParaRPr lang="it-IT" sz="3000" cap="none" spc="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endParaRPr>
          </a:p>
        </p:txBody>
      </p:sp>
      <p:pic>
        <p:nvPicPr>
          <p:cNvPr id="3" name="Immagine 2">
            <a:extLst>
              <a:ext uri="{FF2B5EF4-FFF2-40B4-BE49-F238E27FC236}">
                <a16:creationId xmlns:a16="http://schemas.microsoft.com/office/drawing/2014/main" id="{AFFF625D-1183-18F4-1A74-C2CD6CCD0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804" y="4820581"/>
            <a:ext cx="2000391" cy="1800000"/>
          </a:xfrm>
          <a:prstGeom prst="rect">
            <a:avLst/>
          </a:prstGeom>
        </p:spPr>
      </p:pic>
      <p:pic>
        <p:nvPicPr>
          <p:cNvPr id="5" name="Immagine 4">
            <a:extLst>
              <a:ext uri="{FF2B5EF4-FFF2-40B4-BE49-F238E27FC236}">
                <a16:creationId xmlns:a16="http://schemas.microsoft.com/office/drawing/2014/main" id="{9270AF64-7C12-4545-10B3-62C649F2F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990" y="4820581"/>
            <a:ext cx="4130019" cy="1800000"/>
          </a:xfrm>
          <a:prstGeom prst="rect">
            <a:avLst/>
          </a:prstGeom>
        </p:spPr>
      </p:pic>
      <p:sp>
        <p:nvSpPr>
          <p:cNvPr id="11" name="Rettangolo 10">
            <a:extLst>
              <a:ext uri="{FF2B5EF4-FFF2-40B4-BE49-F238E27FC236}">
                <a16:creationId xmlns:a16="http://schemas.microsoft.com/office/drawing/2014/main" id="{56C31FCA-58B1-A31C-0087-629B6FEF2123}"/>
              </a:ext>
            </a:extLst>
          </p:cNvPr>
          <p:cNvSpPr/>
          <p:nvPr/>
        </p:nvSpPr>
        <p:spPr>
          <a:xfrm>
            <a:off x="3567419" y="1404000"/>
            <a:ext cx="5057155" cy="400110"/>
          </a:xfrm>
          <a:prstGeom prst="rect">
            <a:avLst/>
          </a:prstGeom>
          <a:noFill/>
        </p:spPr>
        <p:txBody>
          <a:bodyPr wrap="none" lIns="91440" tIns="45720" rIns="91440" bIns="45720">
            <a:spAutoFit/>
          </a:bodyPr>
          <a:lstStyle/>
          <a:p>
            <a:pPr algn="ctr"/>
            <a:r>
              <a:rPr lang="it-IT" sz="2000" dirty="0">
                <a:solidFill>
                  <a:srgbClr val="C00000"/>
                </a:solidFill>
                <a:effectLst>
                  <a:outerShdw blurRad="38100" dist="38100" dir="2700000" algn="tl">
                    <a:srgbClr val="000000">
                      <a:alpha val="43137"/>
                    </a:srgbClr>
                  </a:outerShdw>
                </a:effectLst>
                <a:latin typeface="Felix Titling" panose="04060505060202020A04" pitchFamily="82" charset="0"/>
              </a:rPr>
              <a:t>Top 10 sport con atleti più giovani</a:t>
            </a:r>
          </a:p>
        </p:txBody>
      </p:sp>
      <p:pic>
        <p:nvPicPr>
          <p:cNvPr id="4" name="Immagine 3">
            <a:extLst>
              <a:ext uri="{FF2B5EF4-FFF2-40B4-BE49-F238E27FC236}">
                <a16:creationId xmlns:a16="http://schemas.microsoft.com/office/drawing/2014/main" id="{71B9136D-B364-21CF-E507-07595D7C1B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5008" y="2169000"/>
            <a:ext cx="3045981" cy="2520000"/>
          </a:xfrm>
          <a:prstGeom prst="rect">
            <a:avLst/>
          </a:prstGeom>
        </p:spPr>
      </p:pic>
      <p:pic>
        <p:nvPicPr>
          <p:cNvPr id="12" name="Immagine 11">
            <a:extLst>
              <a:ext uri="{FF2B5EF4-FFF2-40B4-BE49-F238E27FC236}">
                <a16:creationId xmlns:a16="http://schemas.microsoft.com/office/drawing/2014/main" id="{BE183ECF-B4ED-234E-4BD6-C67C05198C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43999" y="2750917"/>
            <a:ext cx="3600000" cy="1356165"/>
          </a:xfrm>
          <a:prstGeom prst="rect">
            <a:avLst/>
          </a:prstGeom>
        </p:spPr>
      </p:pic>
      <p:sp>
        <p:nvSpPr>
          <p:cNvPr id="13" name="Rettangolo 12">
            <a:extLst>
              <a:ext uri="{FF2B5EF4-FFF2-40B4-BE49-F238E27FC236}">
                <a16:creationId xmlns:a16="http://schemas.microsoft.com/office/drawing/2014/main" id="{C9FF630B-5F3D-EDC1-08EF-C8C895C1B750}"/>
              </a:ext>
            </a:extLst>
          </p:cNvPr>
          <p:cNvSpPr/>
          <p:nvPr/>
        </p:nvSpPr>
        <p:spPr>
          <a:xfrm>
            <a:off x="3345856" y="237419"/>
            <a:ext cx="5500288" cy="1015663"/>
          </a:xfrm>
          <a:prstGeom prst="rect">
            <a:avLst/>
          </a:prstGeom>
          <a:noFill/>
        </p:spPr>
        <p:txBody>
          <a:bodyPr wrap="none" lIns="91440" tIns="45720" rIns="91440" bIns="45720">
            <a:spAutoFit/>
          </a:bodyPr>
          <a:lstStyle/>
          <a:p>
            <a:pPr algn="ctr"/>
            <a:r>
              <a:rPr lang="it-IT" sz="60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H</a:t>
            </a:r>
            <a:r>
              <a:rPr lang="it-IT" sz="60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omework</a:t>
            </a:r>
            <a:r>
              <a:rPr lang="it-IT" sz="5400" dirty="0">
                <a:ln w="0"/>
                <a:solidFill>
                  <a:schemeClr val="tx1">
                    <a:lumMod val="85000"/>
                    <a:lumOff val="15000"/>
                  </a:schemeClr>
                </a:solidFill>
                <a:effectLst>
                  <a:outerShdw blurRad="38100" dist="19050" dir="2700000" algn="tl" rotWithShape="0">
                    <a:schemeClr val="dk1">
                      <a:alpha val="40000"/>
                    </a:schemeClr>
                  </a:outerShdw>
                </a:effectLst>
                <a:latin typeface="Felix Titling" panose="04060505060202020A04" pitchFamily="82" charset="0"/>
              </a:rPr>
              <a:t> </a:t>
            </a:r>
            <a:r>
              <a:rPr lang="it-IT" sz="540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rPr>
              <a:t>1</a:t>
            </a:r>
            <a:endParaRPr lang="it-IT" sz="5400" cap="none" spc="0" dirty="0">
              <a:ln w="0"/>
              <a:solidFill>
                <a:srgbClr val="C00000"/>
              </a:solidFill>
              <a:effectLst>
                <a:outerShdw blurRad="38100" dist="19050" dir="2700000" algn="tl" rotWithShape="0">
                  <a:schemeClr val="dk1">
                    <a:alpha val="40000"/>
                  </a:schemeClr>
                </a:outerShdw>
              </a:effectLst>
              <a:latin typeface="Felix Titling" panose="04060505060202020A04" pitchFamily="82" charset="0"/>
            </a:endParaRPr>
          </a:p>
        </p:txBody>
      </p:sp>
    </p:spTree>
    <p:extLst>
      <p:ext uri="{BB962C8B-B14F-4D97-AF65-F5344CB8AC3E}">
        <p14:creationId xmlns:p14="http://schemas.microsoft.com/office/powerpoint/2010/main" val="317075840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elix Titling">
      <a:majorFont>
        <a:latin typeface="Felix Titling"/>
        <a:ea typeface=""/>
        <a:cs typeface=""/>
      </a:majorFont>
      <a:minorFont>
        <a:latin typeface="Eras Medium IT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50B311B6C54241B905611534153DFA" ma:contentTypeVersion="10" ma:contentTypeDescription="Create a new document." ma:contentTypeScope="" ma:versionID="2bd13722f1cca7692a015659ad5d16ef">
  <xsd:schema xmlns:xsd="http://www.w3.org/2001/XMLSchema" xmlns:xs="http://www.w3.org/2001/XMLSchema" xmlns:p="http://schemas.microsoft.com/office/2006/metadata/properties" xmlns:ns2="7753a301-e6d5-4dcf-872e-3e6ca48effec" targetNamespace="http://schemas.microsoft.com/office/2006/metadata/properties" ma:root="true" ma:fieldsID="3355946a916e98963f9829b3d7d9e044" ns2:_="">
    <xsd:import namespace="7753a301-e6d5-4dcf-872e-3e6ca48effe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53a301-e6d5-4dcf-872e-3e6ca48eff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4094C72-7500-4501-ADE3-A94E8919B136}"/>
</file>

<file path=customXml/itemProps2.xml><?xml version="1.0" encoding="utf-8"?>
<ds:datastoreItem xmlns:ds="http://schemas.openxmlformats.org/officeDocument/2006/customXml" ds:itemID="{1622A734-BAE5-49CD-B5A7-FF1D0D9DF7B0}"/>
</file>

<file path=customXml/itemProps3.xml><?xml version="1.0" encoding="utf-8"?>
<ds:datastoreItem xmlns:ds="http://schemas.openxmlformats.org/officeDocument/2006/customXml" ds:itemID="{CC0EBF38-1923-48BD-A1A2-5AE40EABE0E8}"/>
</file>

<file path=docProps/app.xml><?xml version="1.0" encoding="utf-8"?>
<Properties xmlns="http://schemas.openxmlformats.org/officeDocument/2006/extended-properties" xmlns:vt="http://schemas.openxmlformats.org/officeDocument/2006/docPropsVTypes">
  <TotalTime>1196</TotalTime>
  <Words>3759</Words>
  <Application>Microsoft Office PowerPoint</Application>
  <PresentationFormat>Widescreen</PresentationFormat>
  <Paragraphs>316</Paragraphs>
  <Slides>58</Slides>
  <Notes>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58</vt:i4>
      </vt:variant>
    </vt:vector>
  </HeadingPairs>
  <TitlesOfParts>
    <vt:vector size="63" baseType="lpstr">
      <vt:lpstr>Arial</vt:lpstr>
      <vt:lpstr>Calibri</vt:lpstr>
      <vt:lpstr>Eras Medium ITC</vt:lpstr>
      <vt:lpstr>Felix Titling</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ANTONIO COLA</dc:creator>
  <cp:lastModifiedBy>ANTONIO COLA</cp:lastModifiedBy>
  <cp:revision>62</cp:revision>
  <dcterms:created xsi:type="dcterms:W3CDTF">2022-05-29T15:15:06Z</dcterms:created>
  <dcterms:modified xsi:type="dcterms:W3CDTF">2022-05-31T22:34:01Z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0x010100B650B311B6C54241B905611534153DFA</vt:lpwstr>
  </property>
</Properties>
</file>