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2"/>
  </p:notesMasterIdLst>
  <p:handoutMasterIdLst>
    <p:handoutMasterId r:id="rId33"/>
  </p:handoutMasterIdLst>
  <p:sldIdLst>
    <p:sldId id="445" r:id="rId3"/>
    <p:sldId id="374" r:id="rId4"/>
    <p:sldId id="569" r:id="rId5"/>
    <p:sldId id="570" r:id="rId6"/>
    <p:sldId id="571" r:id="rId7"/>
    <p:sldId id="579" r:id="rId8"/>
    <p:sldId id="572" r:id="rId9"/>
    <p:sldId id="580" r:id="rId10"/>
    <p:sldId id="573" r:id="rId11"/>
    <p:sldId id="574" r:id="rId12"/>
    <p:sldId id="581" r:id="rId13"/>
    <p:sldId id="575" r:id="rId14"/>
    <p:sldId id="576" r:id="rId15"/>
    <p:sldId id="577" r:id="rId16"/>
    <p:sldId id="582" r:id="rId17"/>
    <p:sldId id="578" r:id="rId18"/>
    <p:sldId id="591" r:id="rId19"/>
    <p:sldId id="583" r:id="rId20"/>
    <p:sldId id="592" r:id="rId21"/>
    <p:sldId id="584" r:id="rId22"/>
    <p:sldId id="593" r:id="rId23"/>
    <p:sldId id="585" r:id="rId24"/>
    <p:sldId id="586" r:id="rId25"/>
    <p:sldId id="587" r:id="rId26"/>
    <p:sldId id="588" r:id="rId27"/>
    <p:sldId id="594" r:id="rId28"/>
    <p:sldId id="589" r:id="rId29"/>
    <p:sldId id="590" r:id="rId30"/>
    <p:sldId id="567" r:id="rId31"/>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12">
          <p15:clr>
            <a:srgbClr val="A4A3A4"/>
          </p15:clr>
        </p15:guide>
        <p15:guide id="2"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0123" autoAdjust="0"/>
  </p:normalViewPr>
  <p:slideViewPr>
    <p:cSldViewPr>
      <p:cViewPr varScale="1">
        <p:scale>
          <a:sx n="64" d="100"/>
          <a:sy n="64" d="100"/>
        </p:scale>
        <p:origin x="78"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ECEE01CA-F867-4C13-B2EA-BD4BDB45AAB6}"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00200A9F-15D0-4F32-B5B3-0E6D0B50E2B8}"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E58A32-FE2E-4207-B393-CE19AA11C7A1}" type="slidenum">
              <a:rPr lang="en-US"/>
              <a:pPr>
                <a:defRPr/>
              </a:pPr>
              <a:t>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11</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a:t>Las clases</a:t>
            </a:r>
            <a:r>
              <a:rPr lang="es-AR" baseline="0" dirty="0"/>
              <a:t> pueden ser combinadas para crear grillas más flexibles y dinámicas.</a:t>
            </a:r>
          </a:p>
          <a:p>
            <a:r>
              <a:rPr lang="es-AR" baseline="0" dirty="0"/>
              <a:t>SISTEMA de REGLAS de las CUADRICULAS:</a:t>
            </a:r>
          </a:p>
          <a:p>
            <a:r>
              <a:rPr lang="es-AR" baseline="0" dirty="0"/>
              <a:t>* Las filas deben estar ubicadas dentro de un contenedor (.</a:t>
            </a:r>
            <a:r>
              <a:rPr lang="es-AR" baseline="0" dirty="0" err="1"/>
              <a:t>container</a:t>
            </a:r>
            <a:r>
              <a:rPr lang="es-AR" baseline="0" dirty="0"/>
              <a:t>/.</a:t>
            </a:r>
            <a:r>
              <a:rPr lang="es-AR" baseline="0" dirty="0" err="1"/>
              <a:t>container</a:t>
            </a:r>
            <a:r>
              <a:rPr lang="es-AR" baseline="0" dirty="0"/>
              <a:t>-fluid) para un adecuado alineamiento.</a:t>
            </a:r>
          </a:p>
          <a:p>
            <a:r>
              <a:rPr lang="es-AR" baseline="0" dirty="0"/>
              <a:t>*Usar filas para crear grupos horizontales de columnas.</a:t>
            </a:r>
          </a:p>
          <a:p>
            <a:r>
              <a:rPr lang="es-AR" baseline="0" dirty="0"/>
              <a:t>*El contenido debe estar ubicado dentro de columnas y solo las columnas deben ser hijos inmediatos de las filas.</a:t>
            </a:r>
          </a:p>
          <a:p>
            <a:r>
              <a:rPr lang="es-AR" baseline="0" dirty="0"/>
              <a:t>*Existen clases predefinidas como </a:t>
            </a:r>
            <a:r>
              <a:rPr lang="es-AR" b="1" i="1" baseline="0" dirty="0"/>
              <a:t>.</a:t>
            </a:r>
            <a:r>
              <a:rPr lang="es-AR" b="1" i="1" baseline="0" dirty="0" err="1"/>
              <a:t>row</a:t>
            </a:r>
            <a:r>
              <a:rPr lang="es-AR" b="1" i="1" baseline="0" dirty="0"/>
              <a:t> </a:t>
            </a:r>
            <a:r>
              <a:rPr lang="es-AR" baseline="0" dirty="0"/>
              <a:t>o </a:t>
            </a:r>
            <a:r>
              <a:rPr lang="es-AR" b="1" i="1" baseline="0" dirty="0"/>
              <a:t>.cols-sm-4</a:t>
            </a:r>
            <a:r>
              <a:rPr lang="es-AR" baseline="0" dirty="0"/>
              <a:t> para armar grillas fácilmente.</a:t>
            </a:r>
          </a:p>
          <a:p>
            <a:r>
              <a:rPr lang="es-AR" baseline="0" dirty="0"/>
              <a:t>*</a:t>
            </a:r>
            <a:r>
              <a:rPr lang="es-ES" sz="1600" b="0" i="0" kern="1200" dirty="0">
                <a:solidFill>
                  <a:schemeClr val="tx1"/>
                </a:solidFill>
                <a:latin typeface="Times New Roman" pitchFamily="18" charset="0"/>
                <a:ea typeface="+mn-ea"/>
                <a:cs typeface="+mn-cs"/>
              </a:rPr>
              <a:t>Las columnas crean canales (espacios entre el contenido de la columna) a través de relleno. Ese relleno se desplaza en filas para la primera y la última columna a través del margen negativo en </a:t>
            </a:r>
            <a:r>
              <a:rPr lang="es-ES" sz="1600" b="1" i="1" kern="1200" dirty="0">
                <a:solidFill>
                  <a:schemeClr val="tx1"/>
                </a:solidFill>
                <a:latin typeface="Times New Roman" pitchFamily="18" charset="0"/>
                <a:ea typeface="+mn-ea"/>
                <a:cs typeface="+mn-cs"/>
              </a:rPr>
              <a:t>.</a:t>
            </a:r>
            <a:r>
              <a:rPr lang="es-ES" sz="1600" b="1" i="1" kern="1200" dirty="0" err="1">
                <a:solidFill>
                  <a:schemeClr val="tx1"/>
                </a:solidFill>
                <a:latin typeface="Times New Roman" pitchFamily="18" charset="0"/>
                <a:ea typeface="+mn-ea"/>
                <a:cs typeface="+mn-cs"/>
              </a:rPr>
              <a:t>rows</a:t>
            </a:r>
            <a:endParaRPr lang="es-ES" sz="1600" b="1" i="1" kern="1200" dirty="0">
              <a:solidFill>
                <a:schemeClr val="tx1"/>
              </a:solidFill>
              <a:latin typeface="Times New Roman" pitchFamily="18" charset="0"/>
              <a:ea typeface="+mn-ea"/>
              <a:cs typeface="+mn-cs"/>
            </a:endParaRPr>
          </a:p>
          <a:p>
            <a:r>
              <a:rPr lang="es-AR" dirty="0"/>
              <a:t>*</a:t>
            </a:r>
            <a:r>
              <a:rPr lang="es-ES" sz="1600" b="0" i="0" kern="1200" dirty="0">
                <a:solidFill>
                  <a:schemeClr val="tx1"/>
                </a:solidFill>
                <a:latin typeface="Times New Roman" pitchFamily="18" charset="0"/>
                <a:ea typeface="+mn-ea"/>
                <a:cs typeface="+mn-cs"/>
              </a:rPr>
              <a:t>Las columnas de cuadrícula se crean especificando el número de 12 columnas disponibles que desea extender. Por ejemplo, tres columnas iguales usarían tres </a:t>
            </a:r>
            <a:r>
              <a:rPr lang="es-ES" sz="1600" b="1" i="1" kern="1200" dirty="0">
                <a:solidFill>
                  <a:schemeClr val="tx1"/>
                </a:solidFill>
                <a:latin typeface="Times New Roman" pitchFamily="18" charset="0"/>
                <a:ea typeface="+mn-ea"/>
                <a:cs typeface="+mn-cs"/>
              </a:rPr>
              <a:t>.col-sm-4</a:t>
            </a:r>
            <a:endParaRPr lang="es-AR" b="1" i="1"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15</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17</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1826305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00200A9F-15D0-4F32-B5B3-0E6D0B50E2B8}" type="slidenum">
              <a:rPr kumimoji="0" lang="en-US" sz="13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18</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Tree>
    <p:extLst>
      <p:ext uri="{BB962C8B-B14F-4D97-AF65-F5344CB8AC3E}">
        <p14:creationId xmlns:p14="http://schemas.microsoft.com/office/powerpoint/2010/main" val="1076879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19</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794602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00200A9F-15D0-4F32-B5B3-0E6D0B50E2B8}" type="slidenum">
              <a:rPr kumimoji="0" lang="en-US" sz="13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20</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Tree>
    <p:extLst>
      <p:ext uri="{BB962C8B-B14F-4D97-AF65-F5344CB8AC3E}">
        <p14:creationId xmlns:p14="http://schemas.microsoft.com/office/powerpoint/2010/main" val="3237572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21</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151985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00200A9F-15D0-4F32-B5B3-0E6D0B50E2B8}" type="slidenum">
              <a:rPr kumimoji="0" lang="en-US" sz="13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22</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Tree>
    <p:extLst>
      <p:ext uri="{BB962C8B-B14F-4D97-AF65-F5344CB8AC3E}">
        <p14:creationId xmlns:p14="http://schemas.microsoft.com/office/powerpoint/2010/main" val="393144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Para cambiar</a:t>
            </a:r>
            <a:r>
              <a:rPr lang="es-AR" baseline="0" dirty="0"/>
              <a:t> la carpeta dónde se cargarán las dependencias, hay que crear el archivo .</a:t>
            </a:r>
            <a:r>
              <a:rPr lang="es-AR" baseline="0" dirty="0" err="1"/>
              <a:t>bowerrc</a:t>
            </a:r>
            <a:endParaRPr lang="es-AR" baseline="0" dirty="0"/>
          </a:p>
          <a:p>
            <a:r>
              <a:rPr lang="es-AR" baseline="0" dirty="0"/>
              <a:t>Dentro del mismo indicaremos dónde ubicar las dependencias. </a:t>
            </a:r>
          </a:p>
          <a:p>
            <a:r>
              <a:rPr lang="es-AR" baseline="0" dirty="0"/>
              <a:t>Ejemplo: { “</a:t>
            </a:r>
            <a:r>
              <a:rPr lang="es-AR" baseline="0" dirty="0" err="1"/>
              <a:t>directory</a:t>
            </a:r>
            <a:r>
              <a:rPr lang="es-AR" baseline="0" dirty="0"/>
              <a:t>”: “</a:t>
            </a:r>
            <a:r>
              <a:rPr lang="es-AR" baseline="0" dirty="0" err="1"/>
              <a:t>js</a:t>
            </a:r>
            <a:r>
              <a:rPr lang="es-AR" baseline="0" dirty="0"/>
              <a:t>”}</a:t>
            </a:r>
          </a:p>
          <a:p>
            <a:endParaRPr lang="es-AR" dirty="0"/>
          </a:p>
        </p:txBody>
      </p:sp>
      <p:sp>
        <p:nvSpPr>
          <p:cNvPr id="4" name="3 Marcador de número de diapositiva"/>
          <p:cNvSpPr>
            <a:spLocks noGrp="1"/>
          </p:cNvSpPr>
          <p:nvPr>
            <p:ph type="sldNum" sz="quarter" idx="10"/>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00200A9F-15D0-4F32-B5B3-0E6D0B50E2B8}" type="slidenum">
              <a:rPr kumimoji="0" lang="en-US" sz="1300" b="1" i="0" u="none" strike="noStrike" kern="1200" cap="none" spc="0" normalizeH="0" baseline="0" noProof="0" smtClean="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24</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Tree>
    <p:extLst>
      <p:ext uri="{BB962C8B-B14F-4D97-AF65-F5344CB8AC3E}">
        <p14:creationId xmlns:p14="http://schemas.microsoft.com/office/powerpoint/2010/main" val="1579558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85838" rtl="0" eaLnBrk="1" fontAlgn="base" latinLnBrk="0" hangingPunct="1">
              <a:lnSpc>
                <a:spcPct val="100000"/>
              </a:lnSpc>
              <a:spcBef>
                <a:spcPct val="0"/>
              </a:spcBef>
              <a:spcAft>
                <a:spcPct val="0"/>
              </a:spcAft>
              <a:buClrTx/>
              <a:buSzTx/>
              <a:buFontTx/>
              <a:buNone/>
              <a:tabLst/>
              <a:defRPr/>
            </a:pPr>
            <a:fld id="{798FCFEF-199D-41DB-9434-30A6D31858C2}" type="slidenum">
              <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rPr>
              <a:pPr marL="0" marR="0" lvl="0" indent="0" algn="r" defTabSz="985838" rtl="0" eaLnBrk="1" fontAlgn="base" latinLnBrk="0" hangingPunct="1">
                <a:lnSpc>
                  <a:spcPct val="100000"/>
                </a:lnSpc>
                <a:spcBef>
                  <a:spcPct val="0"/>
                </a:spcBef>
                <a:spcAft>
                  <a:spcPct val="0"/>
                </a:spcAft>
                <a:buClrTx/>
                <a:buSzTx/>
                <a:buFontTx/>
                <a:buNone/>
                <a:tabLst/>
                <a:defRPr/>
              </a:pPr>
              <a:t>26</a:t>
            </a:fld>
            <a:endParaRPr kumimoji="0" lang="en-US" sz="13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mn-ea"/>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extLst>
      <p:ext uri="{BB962C8B-B14F-4D97-AF65-F5344CB8AC3E}">
        <p14:creationId xmlns:p14="http://schemas.microsoft.com/office/powerpoint/2010/main" val="1461952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http://librosweb.es/libro/bootstrap_4/</a:t>
            </a:r>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4</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 ¿Qué es el diseño web </a:t>
            </a:r>
            <a:r>
              <a:rPr lang="es-ES" dirty="0" err="1"/>
              <a:t>Responsive</a:t>
            </a:r>
            <a:r>
              <a:rPr lang="es-ES" dirty="0"/>
              <a:t>? El diseño web sensible es sobre la creación de sitios web que se ajustan automáticamente para verse bien en todos los dispositivos, desde teléfonos pequeños hasta grandes escritorios.</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Una ventaja de usar el </a:t>
            </a:r>
            <a:r>
              <a:rPr lang="es-ES" dirty="0" err="1"/>
              <a:t>Bootstrap</a:t>
            </a:r>
            <a:r>
              <a:rPr lang="es-ES" dirty="0"/>
              <a:t> CDN: Muchos usuarios ya han descargado </a:t>
            </a:r>
            <a:r>
              <a:rPr lang="es-ES" dirty="0" err="1"/>
              <a:t>Bootstrap</a:t>
            </a:r>
            <a:r>
              <a:rPr lang="es-ES" dirty="0"/>
              <a:t> de </a:t>
            </a:r>
            <a:r>
              <a:rPr lang="es-ES" dirty="0" err="1"/>
              <a:t>MaxCDN</a:t>
            </a:r>
            <a:r>
              <a:rPr lang="es-ES" dirty="0"/>
              <a:t> cuando visitan otro sitio. Como resultado, se cargará desde la caché cuando visitan su sitio, lo que lleva a un tiempo de carga más rápido. Además, la mayoría de CDN se asegurará de que una vez que un usuario solicite un archivo de él, se servirá desde el servidor más cercano a ellos, lo que también conduce a un tiempo de carga más rápido.</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Nota: Los contenedores no se pueden anidar (no se puede colocar un contenedor dentro de otro contenedor).</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43313"/>
            <a:ext cx="8697913" cy="757237"/>
          </a:xfrm>
        </p:spPr>
        <p:txBody>
          <a:bodyPr/>
          <a:lstStyle/>
          <a:p>
            <a:pPr algn="ctr" eaLnBrk="1" hangingPunct="1">
              <a:defRPr/>
            </a:pPr>
            <a:r>
              <a:rPr lang="es-AR" dirty="0"/>
              <a:t>Maximiliano </a:t>
            </a:r>
            <a:r>
              <a:rPr lang="es-AR" dirty="0" err="1"/>
              <a:t>Neiner</a:t>
            </a:r>
            <a:endParaRPr lang="es-AR" dirty="0"/>
          </a:p>
        </p:txBody>
      </p:sp>
      <p:sp>
        <p:nvSpPr>
          <p:cNvPr id="960516" name="Rectangle 4"/>
          <p:cNvSpPr>
            <a:spLocks noChangeArrowheads="1"/>
          </p:cNvSpPr>
          <p:nvPr/>
        </p:nvSpPr>
        <p:spPr bwMode="auto">
          <a:xfrm>
            <a:off x="328613" y="320483"/>
            <a:ext cx="8588375" cy="2751522"/>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a:solidFill>
                  <a:schemeClr val="tx2"/>
                </a:solidFill>
                <a:effectLst>
                  <a:outerShdw blurRad="38100" dist="38100" dir="2700000" algn="tl">
                    <a:srgbClr val="000000"/>
                  </a:outerShdw>
                </a:effectLst>
                <a:latin typeface="Franklin Gothic Medium" pitchFamily="34" charset="0"/>
              </a:rPr>
              <a:t>Laboratorio III</a:t>
            </a: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BOOTSTRAP</a:t>
            </a: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10</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Página con </a:t>
            </a:r>
            <a:r>
              <a:rPr lang="es-ES_tradnl" dirty="0" err="1"/>
              <a:t>Bootstrap</a:t>
            </a:r>
            <a:r>
              <a:rPr lang="es-ES_tradnl" dirty="0"/>
              <a:t> </a:t>
            </a:r>
            <a:r>
              <a:rPr lang="es-ES_tradnl" sz="3200" dirty="0"/>
              <a:t>(2/2)</a:t>
            </a:r>
            <a:endParaRPr lang="es-AR" dirty="0"/>
          </a:p>
        </p:txBody>
      </p:sp>
      <p:sp>
        <p:nvSpPr>
          <p:cNvPr id="3" name="2 Marcador de contenido"/>
          <p:cNvSpPr>
            <a:spLocks noGrp="1"/>
          </p:cNvSpPr>
          <p:nvPr>
            <p:ph idx="1"/>
          </p:nvPr>
        </p:nvSpPr>
        <p:spPr/>
        <p:txBody>
          <a:bodyPr/>
          <a:lstStyle/>
          <a:p>
            <a:endParaRPr lang="es-AR"/>
          </a:p>
        </p:txBody>
      </p:sp>
      <p:sp>
        <p:nvSpPr>
          <p:cNvPr id="4" name="Rectangle 5"/>
          <p:cNvSpPr>
            <a:spLocks noChangeArrowheads="1"/>
          </p:cNvSpPr>
          <p:nvPr/>
        </p:nvSpPr>
        <p:spPr bwMode="auto">
          <a:xfrm>
            <a:off x="428625" y="979488"/>
            <a:ext cx="8229600" cy="564991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1800" dirty="0">
                <a:solidFill>
                  <a:schemeClr val="bg2">
                    <a:lumMod val="50000"/>
                    <a:lumOff val="50000"/>
                  </a:schemeClr>
                </a:solidFill>
                <a:latin typeface="Courier New" pitchFamily="49" charset="0"/>
                <a:ea typeface="Times New Roman" pitchFamily="18" charset="0"/>
                <a:cs typeface="Courier New" pitchFamily="49" charset="0"/>
              </a:rPr>
              <a:t>&lt;!</a:t>
            </a:r>
            <a:r>
              <a:rPr lang="en-US" sz="1800" dirty="0" err="1">
                <a:solidFill>
                  <a:schemeClr val="bg2">
                    <a:lumMod val="50000"/>
                    <a:lumOff val="50000"/>
                  </a:schemeClr>
                </a:solidFill>
                <a:latin typeface="Courier New" pitchFamily="49" charset="0"/>
                <a:ea typeface="Times New Roman" pitchFamily="18" charset="0"/>
                <a:cs typeface="Courier New" pitchFamily="49" charset="0"/>
              </a:rPr>
              <a:t>doctype</a:t>
            </a:r>
            <a:r>
              <a:rPr lang="en-US" sz="1800" dirty="0">
                <a:solidFill>
                  <a:schemeClr val="bg2">
                    <a:lumMod val="50000"/>
                    <a:lumOff val="50000"/>
                  </a:schemeClr>
                </a:solidFill>
                <a:latin typeface="Courier New" pitchFamily="49" charset="0"/>
                <a:ea typeface="Times New Roman" pitchFamily="18" charset="0"/>
                <a:cs typeface="Courier New" pitchFamily="49" charset="0"/>
              </a:rPr>
              <a:t> html&gt;</a:t>
            </a:r>
          </a:p>
          <a:p>
            <a:r>
              <a:rPr lang="en-US" sz="1800" dirty="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meta</a:t>
            </a:r>
            <a:r>
              <a:rPr lang="en-US" sz="1800" dirty="0">
                <a:solidFill>
                  <a:srgbClr val="0000FF"/>
                </a:solidFill>
                <a:latin typeface="Courier New" pitchFamily="49" charset="0"/>
                <a:ea typeface="Times New Roman" pitchFamily="18" charset="0"/>
                <a:cs typeface="Courier New" pitchFamily="49" charset="0"/>
              </a:rPr>
              <a:t> </a:t>
            </a:r>
            <a:r>
              <a:rPr lang="en-US" sz="1800" dirty="0">
                <a:solidFill>
                  <a:srgbClr val="FF0000"/>
                </a:solidFill>
                <a:latin typeface="Courier New" pitchFamily="49" charset="0"/>
                <a:ea typeface="Times New Roman" pitchFamily="18" charset="0"/>
                <a:cs typeface="Courier New" pitchFamily="49" charset="0"/>
              </a:rPr>
              <a:t>charset</a:t>
            </a:r>
            <a:r>
              <a:rPr lang="en-US" sz="1800" dirty="0">
                <a:solidFill>
                  <a:srgbClr val="0000FF"/>
                </a:solidFill>
                <a:latin typeface="Courier New" pitchFamily="49" charset="0"/>
                <a:ea typeface="Times New Roman" pitchFamily="18" charset="0"/>
                <a:cs typeface="Courier New" pitchFamily="49" charset="0"/>
              </a:rPr>
              <a:t>=“utf-8” /&gt;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meta</a:t>
            </a:r>
            <a:r>
              <a:rPr lang="en-US" sz="1800" dirty="0">
                <a:solidFill>
                  <a:srgbClr val="0000FF"/>
                </a:solidFill>
                <a:latin typeface="Courier New" pitchFamily="49" charset="0"/>
                <a:ea typeface="Times New Roman" pitchFamily="18" charset="0"/>
                <a:cs typeface="Courier New" pitchFamily="49" charset="0"/>
              </a:rPr>
              <a:t> </a:t>
            </a:r>
            <a:r>
              <a:rPr lang="en-US" sz="1800" dirty="0">
                <a:solidFill>
                  <a:srgbClr val="FF0000"/>
                </a:solidFill>
                <a:latin typeface="Courier New" pitchFamily="49" charset="0"/>
                <a:ea typeface="Times New Roman" pitchFamily="18" charset="0"/>
                <a:cs typeface="Courier New" pitchFamily="49" charset="0"/>
              </a:rPr>
              <a:t>name</a:t>
            </a:r>
            <a:r>
              <a:rPr lang="en-US" sz="1800" dirty="0">
                <a:solidFill>
                  <a:srgbClr val="0000FF"/>
                </a:solidFill>
                <a:latin typeface="Courier New" pitchFamily="49" charset="0"/>
                <a:ea typeface="Times New Roman" pitchFamily="18" charset="0"/>
                <a:cs typeface="Courier New" pitchFamily="49" charset="0"/>
              </a:rPr>
              <a:t>=“viewport” </a:t>
            </a:r>
            <a:r>
              <a:rPr lang="en-US" sz="1800" dirty="0">
                <a:solidFill>
                  <a:srgbClr val="FF0000"/>
                </a:solidFill>
                <a:latin typeface="Courier New" pitchFamily="49" charset="0"/>
                <a:ea typeface="Times New Roman" pitchFamily="18" charset="0"/>
                <a:cs typeface="Courier New" pitchFamily="49" charset="0"/>
              </a:rPr>
              <a:t>content</a:t>
            </a:r>
            <a:r>
              <a:rPr lang="en-US" sz="1800" dirty="0">
                <a:solidFill>
                  <a:srgbClr val="0000FF"/>
                </a:solidFill>
                <a:latin typeface="Courier New" pitchFamily="49" charset="0"/>
                <a:ea typeface="Times New Roman" pitchFamily="18" charset="0"/>
                <a:cs typeface="Courier New" pitchFamily="49" charset="0"/>
              </a:rPr>
              <a:t>=“width=device-width,</a:t>
            </a:r>
          </a:p>
          <a:p>
            <a:r>
              <a:rPr lang="en-US" sz="1800" dirty="0">
                <a:solidFill>
                  <a:srgbClr val="0000FF"/>
                </a:solidFill>
                <a:latin typeface="Courier New" pitchFamily="49" charset="0"/>
                <a:ea typeface="Times New Roman" pitchFamily="18" charset="0"/>
                <a:cs typeface="Courier New" pitchFamily="49" charset="0"/>
              </a:rPr>
              <a:t>				initial-scale=1” /&gt;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link</a:t>
            </a:r>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0000FF"/>
                </a:solidFill>
                <a:latin typeface="Courier New" pitchFamily="49" charset="0"/>
                <a:ea typeface="Times New Roman" pitchFamily="18" charset="0"/>
                <a:cs typeface="Courier New" pitchFamily="49" charset="0"/>
              </a:rPr>
              <a:t>rel</a:t>
            </a:r>
            <a:r>
              <a:rPr lang="en-US" sz="1800" dirty="0">
                <a:solidFill>
                  <a:srgbClr val="0000FF"/>
                </a:solidFill>
                <a:latin typeface="Courier New" pitchFamily="49" charset="0"/>
                <a:ea typeface="Times New Roman" pitchFamily="18" charset="0"/>
                <a:cs typeface="Courier New" pitchFamily="49" charset="0"/>
              </a:rPr>
              <a:t>="stylesheet" </a:t>
            </a:r>
          </a:p>
          <a:p>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0000FF"/>
                </a:solidFill>
                <a:latin typeface="Courier New" pitchFamily="49" charset="0"/>
                <a:ea typeface="Times New Roman" pitchFamily="18" charset="0"/>
                <a:cs typeface="Courier New" pitchFamily="49" charset="0"/>
              </a:rPr>
              <a:t>href</a:t>
            </a:r>
            <a:r>
              <a:rPr lang="en-US" sz="1800" dirty="0">
                <a:solidFill>
                  <a:srgbClr val="0000FF"/>
                </a:solidFill>
                <a:latin typeface="Courier New" pitchFamily="49" charset="0"/>
                <a:ea typeface="Times New Roman" pitchFamily="18" charset="0"/>
                <a:cs typeface="Courier New" pitchFamily="49" charset="0"/>
              </a:rPr>
              <a:t>="https://maxcdn.bootstrapcdn.com/bootstrap/</a:t>
            </a:r>
          </a:p>
          <a:p>
            <a:r>
              <a:rPr lang="en-US" sz="1800" dirty="0">
                <a:solidFill>
                  <a:srgbClr val="0000FF"/>
                </a:solidFill>
                <a:latin typeface="Courier New" pitchFamily="49" charset="0"/>
                <a:ea typeface="Times New Roman" pitchFamily="18" charset="0"/>
                <a:cs typeface="Courier New" pitchFamily="49" charset="0"/>
              </a:rPr>
              <a:t>	4.3.1/</a:t>
            </a:r>
            <a:r>
              <a:rPr lang="en-US" sz="1800" dirty="0" err="1">
                <a:solidFill>
                  <a:srgbClr val="0000FF"/>
                </a:solidFill>
                <a:latin typeface="Courier New" pitchFamily="49" charset="0"/>
                <a:ea typeface="Times New Roman" pitchFamily="18" charset="0"/>
                <a:cs typeface="Courier New" pitchFamily="49" charset="0"/>
              </a:rPr>
              <a:t>css</a:t>
            </a:r>
            <a:r>
              <a:rPr lang="en-US" sz="1800" dirty="0">
                <a:solidFill>
                  <a:srgbClr val="0000FF"/>
                </a:solidFill>
                <a:latin typeface="Courier New" pitchFamily="49" charset="0"/>
                <a:ea typeface="Times New Roman" pitchFamily="18" charset="0"/>
                <a:cs typeface="Courier New" pitchFamily="49" charset="0"/>
              </a:rPr>
              <a:t>/bootstrap.min.css"&gt;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0000FF"/>
                </a:solidFill>
                <a:latin typeface="Courier New" pitchFamily="49" charset="0"/>
                <a:ea typeface="Times New Roman" pitchFamily="18" charset="0"/>
                <a:cs typeface="Courier New" pitchFamily="49" charset="0"/>
              </a:rPr>
              <a:t>src</a:t>
            </a:r>
            <a:r>
              <a:rPr lang="en-US" sz="1800" dirty="0">
                <a:solidFill>
                  <a:srgbClr val="0000FF"/>
                </a:solidFill>
                <a:latin typeface="Courier New" pitchFamily="49" charset="0"/>
                <a:ea typeface="Times New Roman" pitchFamily="18" charset="0"/>
                <a:cs typeface="Courier New" pitchFamily="49" charset="0"/>
              </a:rPr>
              <a:t>="https://ajax.googleapis.com/ajax/libs/</a:t>
            </a:r>
          </a:p>
          <a:p>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0000FF"/>
                </a:solidFill>
                <a:latin typeface="Courier New" pitchFamily="49" charset="0"/>
                <a:ea typeface="Times New Roman" pitchFamily="18" charset="0"/>
                <a:cs typeface="Courier New" pitchFamily="49" charset="0"/>
              </a:rPr>
              <a:t>jquery</a:t>
            </a:r>
            <a:r>
              <a:rPr lang="en-US" sz="1800" dirty="0">
                <a:solidFill>
                  <a:srgbClr val="0000FF"/>
                </a:solidFill>
                <a:latin typeface="Courier New" pitchFamily="49" charset="0"/>
                <a:ea typeface="Times New Roman" pitchFamily="18" charset="0"/>
                <a:cs typeface="Courier New" pitchFamily="49" charset="0"/>
              </a:rPr>
              <a:t>/3.4.1/jquery.min.js"&gt;&lt;/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0000FF"/>
                </a:solidFill>
                <a:latin typeface="Courier New" pitchFamily="49" charset="0"/>
                <a:ea typeface="Times New Roman" pitchFamily="18" charset="0"/>
                <a:cs typeface="Courier New" pitchFamily="49" charset="0"/>
              </a:rPr>
              <a:t>src</a:t>
            </a:r>
            <a:r>
              <a:rPr lang="en-US" sz="1800" dirty="0">
                <a:solidFill>
                  <a:srgbClr val="0000FF"/>
                </a:solidFill>
                <a:latin typeface="Courier New" pitchFamily="49" charset="0"/>
                <a:ea typeface="Times New Roman" pitchFamily="18" charset="0"/>
                <a:cs typeface="Courier New" pitchFamily="49" charset="0"/>
              </a:rPr>
              <a:t>="https://cdnjs.cloudflare.com/ajax/libs/</a:t>
            </a:r>
          </a:p>
          <a:p>
            <a:r>
              <a:rPr lang="en-US" sz="1800" dirty="0">
                <a:solidFill>
                  <a:srgbClr val="0000FF"/>
                </a:solidFill>
                <a:latin typeface="Courier New" pitchFamily="49" charset="0"/>
                <a:ea typeface="Times New Roman" pitchFamily="18" charset="0"/>
                <a:cs typeface="Courier New" pitchFamily="49" charset="0"/>
              </a:rPr>
              <a:t>	popper.js/1.14.7/</a:t>
            </a:r>
            <a:r>
              <a:rPr lang="en-US" sz="1800" dirty="0" err="1">
                <a:solidFill>
                  <a:srgbClr val="0000FF"/>
                </a:solidFill>
                <a:latin typeface="Courier New" pitchFamily="49" charset="0"/>
                <a:ea typeface="Times New Roman" pitchFamily="18" charset="0"/>
                <a:cs typeface="Courier New" pitchFamily="49" charset="0"/>
              </a:rPr>
              <a:t>umd</a:t>
            </a:r>
            <a:r>
              <a:rPr lang="en-US" sz="1800" dirty="0">
                <a:solidFill>
                  <a:srgbClr val="0000FF"/>
                </a:solidFill>
                <a:latin typeface="Courier New" pitchFamily="49" charset="0"/>
                <a:ea typeface="Times New Roman" pitchFamily="18" charset="0"/>
                <a:cs typeface="Courier New" pitchFamily="49" charset="0"/>
              </a:rPr>
              <a:t>/popper.min.js"&gt;&lt;/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 </a:t>
            </a:r>
            <a:r>
              <a:rPr lang="en-US" sz="1800" dirty="0" err="1">
                <a:solidFill>
                  <a:srgbClr val="0000FF"/>
                </a:solidFill>
                <a:latin typeface="Courier New" pitchFamily="49" charset="0"/>
                <a:ea typeface="Times New Roman" pitchFamily="18" charset="0"/>
                <a:cs typeface="Courier New" pitchFamily="49" charset="0"/>
              </a:rPr>
              <a:t>src</a:t>
            </a:r>
            <a:r>
              <a:rPr lang="en-US" sz="1800" dirty="0">
                <a:solidFill>
                  <a:srgbClr val="0000FF"/>
                </a:solidFill>
                <a:latin typeface="Courier New" pitchFamily="49" charset="0"/>
                <a:ea typeface="Times New Roman" pitchFamily="18" charset="0"/>
                <a:cs typeface="Courier New" pitchFamily="49" charset="0"/>
              </a:rPr>
              <a:t>="https://maxcdn.bootstrapcdn.com/bootstrap/</a:t>
            </a:r>
          </a:p>
          <a:p>
            <a:r>
              <a:rPr lang="en-US" sz="1800" dirty="0">
                <a:solidFill>
                  <a:srgbClr val="0000FF"/>
                </a:solidFill>
                <a:latin typeface="Courier New" pitchFamily="49" charset="0"/>
                <a:ea typeface="Times New Roman" pitchFamily="18" charset="0"/>
                <a:cs typeface="Courier New" pitchFamily="49" charset="0"/>
              </a:rPr>
              <a:t>	4.3.1/</a:t>
            </a:r>
            <a:r>
              <a:rPr lang="en-US" sz="1800" dirty="0" err="1">
                <a:solidFill>
                  <a:srgbClr val="0000FF"/>
                </a:solidFill>
                <a:latin typeface="Courier New" pitchFamily="49" charset="0"/>
                <a:ea typeface="Times New Roman" pitchFamily="18" charset="0"/>
                <a:cs typeface="Courier New" pitchFamily="49" charset="0"/>
              </a:rPr>
              <a:t>js</a:t>
            </a:r>
            <a:r>
              <a:rPr lang="en-US" sz="1800" dirty="0">
                <a:solidFill>
                  <a:srgbClr val="0000FF"/>
                </a:solidFill>
                <a:latin typeface="Courier New" pitchFamily="49" charset="0"/>
                <a:ea typeface="Times New Roman" pitchFamily="18" charset="0"/>
                <a:cs typeface="Courier New" pitchFamily="49" charset="0"/>
              </a:rPr>
              <a:t>/bootstrap.min.js"&gt;&lt;/</a:t>
            </a:r>
            <a:r>
              <a:rPr lang="en-US" sz="1800" dirty="0">
                <a:solidFill>
                  <a:srgbClr val="800000"/>
                </a:solidFill>
                <a:latin typeface="Courier New" pitchFamily="49" charset="0"/>
                <a:ea typeface="Times New Roman" pitchFamily="18" charset="0"/>
                <a:cs typeface="Courier New" pitchFamily="49" charset="0"/>
              </a:rPr>
              <a:t>script</a:t>
            </a:r>
            <a:r>
              <a:rPr lang="en-US" sz="1800" dirty="0">
                <a:solidFill>
                  <a:srgbClr val="0000FF"/>
                </a:solidFill>
                <a:latin typeface="Courier New" pitchFamily="49" charset="0"/>
                <a:ea typeface="Times New Roman" pitchFamily="18" charset="0"/>
                <a:cs typeface="Courier New" pitchFamily="49" charset="0"/>
              </a:rPr>
              <a:t>&gt;    </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body</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div</a:t>
            </a:r>
            <a:r>
              <a:rPr lang="en-US" sz="1800" dirty="0">
                <a:solidFill>
                  <a:srgbClr val="0000FF"/>
                </a:solidFill>
                <a:latin typeface="Courier New" pitchFamily="49" charset="0"/>
                <a:ea typeface="Times New Roman" pitchFamily="18" charset="0"/>
                <a:cs typeface="Courier New" pitchFamily="49" charset="0"/>
              </a:rPr>
              <a:t> </a:t>
            </a:r>
            <a:r>
              <a:rPr lang="en-US" sz="1800" dirty="0">
                <a:solidFill>
                  <a:srgbClr val="FF0000"/>
                </a:solidFill>
                <a:latin typeface="Courier New" pitchFamily="49" charset="0"/>
                <a:ea typeface="Times New Roman" pitchFamily="18" charset="0"/>
                <a:cs typeface="Courier New" pitchFamily="49" charset="0"/>
              </a:rPr>
              <a:t>class</a:t>
            </a:r>
            <a:r>
              <a:rPr lang="en-US" sz="1800" dirty="0">
                <a:solidFill>
                  <a:srgbClr val="0000FF"/>
                </a:solidFill>
                <a:latin typeface="Courier New" pitchFamily="49" charset="0"/>
                <a:ea typeface="Times New Roman" pitchFamily="18" charset="0"/>
                <a:cs typeface="Courier New" pitchFamily="49" charset="0"/>
              </a:rPr>
              <a:t>=“container”&gt;&lt;/</a:t>
            </a:r>
            <a:r>
              <a:rPr lang="en-US" sz="1800" dirty="0">
                <a:solidFill>
                  <a:srgbClr val="800000"/>
                </a:solidFill>
                <a:latin typeface="Courier New" pitchFamily="49" charset="0"/>
                <a:ea typeface="Times New Roman" pitchFamily="18" charset="0"/>
                <a:cs typeface="Courier New" pitchFamily="49" charset="0"/>
              </a:rPr>
              <a:t>div</a:t>
            </a:r>
            <a:r>
              <a:rPr lang="en-US" sz="1800" dirty="0">
                <a:solidFill>
                  <a:srgbClr val="0000FF"/>
                </a:solidFill>
                <a:latin typeface="Courier New" pitchFamily="49" charset="0"/>
                <a:ea typeface="Times New Roman" pitchFamily="18" charset="0"/>
                <a:cs typeface="Courier New" pitchFamily="49" charset="0"/>
              </a:rPr>
              <a:t>&gt;   </a:t>
            </a:r>
          </a:p>
          <a:p>
            <a:r>
              <a:rPr lang="en-US" sz="1800" dirty="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body</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t>Generalidades</a:t>
            </a:r>
          </a:p>
          <a:p>
            <a:pPr lvl="1" eaLnBrk="1" hangingPunct="1">
              <a:defRPr/>
            </a:pPr>
            <a:r>
              <a:rPr lang="es-ES_tradnl" dirty="0"/>
              <a:t>¿Dónde obtener </a:t>
            </a:r>
            <a:r>
              <a:rPr lang="es-ES_tradnl" dirty="0" err="1"/>
              <a:t>Bootstrap</a:t>
            </a:r>
            <a:r>
              <a:rPr lang="es-ES_tradnl" dirty="0"/>
              <a:t>?</a:t>
            </a:r>
          </a:p>
          <a:p>
            <a:pPr lvl="1" eaLnBrk="1" hangingPunct="1">
              <a:defRPr/>
            </a:pPr>
            <a:r>
              <a:rPr lang="es-ES_tradnl" dirty="0"/>
              <a:t>Página con </a:t>
            </a:r>
            <a:r>
              <a:rPr lang="es-ES_tradnl" dirty="0" err="1"/>
              <a:t>Bootstrap</a:t>
            </a:r>
            <a:endParaRPr lang="es-ES_tradnl" dirty="0"/>
          </a:p>
          <a:p>
            <a:pPr lvl="1" eaLnBrk="1" hangingPunct="1">
              <a:defRPr/>
            </a:pPr>
            <a:r>
              <a:rPr lang="es-ES_tradnl" dirty="0">
                <a:solidFill>
                  <a:schemeClr val="accent1"/>
                </a:solidFill>
              </a:rPr>
              <a:t>Sistema de cuadrículas</a:t>
            </a:r>
          </a:p>
          <a:p>
            <a:pPr lvl="1" eaLnBrk="1" hangingPunct="1">
              <a:defRPr/>
            </a:pPr>
            <a:r>
              <a:rPr lang="es-ES_tradnl" dirty="0"/>
              <a:t>Clases de Bootstrap</a:t>
            </a:r>
          </a:p>
          <a:p>
            <a:pPr eaLnBrk="1" hangingPunct="1">
              <a:defRPr/>
            </a:pPr>
            <a:r>
              <a:rPr lang="es-ES_tradnl" dirty="0" err="1"/>
              <a:t>Bower</a:t>
            </a:r>
            <a:endParaRPr lang="es-AR" dirty="0"/>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Sistema de Cuadrícula</a:t>
            </a:r>
            <a:r>
              <a:rPr lang="es-ES_tradnl" sz="3200" dirty="0"/>
              <a:t> (1/3)</a:t>
            </a:r>
            <a:endParaRPr lang="es-AR" sz="3200" dirty="0"/>
          </a:p>
        </p:txBody>
      </p:sp>
      <p:sp>
        <p:nvSpPr>
          <p:cNvPr id="3" name="2 Marcador de contenido"/>
          <p:cNvSpPr>
            <a:spLocks noGrp="1"/>
          </p:cNvSpPr>
          <p:nvPr>
            <p:ph idx="1"/>
          </p:nvPr>
        </p:nvSpPr>
        <p:spPr>
          <a:xfrm>
            <a:off x="381000" y="1416050"/>
            <a:ext cx="8763000" cy="3410164"/>
          </a:xfrm>
        </p:spPr>
        <p:txBody>
          <a:bodyPr/>
          <a:lstStyle/>
          <a:p>
            <a:r>
              <a:rPr lang="es-ES" sz="2800" dirty="0"/>
              <a:t>El sistema de cuadrícula de </a:t>
            </a:r>
            <a:r>
              <a:rPr lang="es-ES" sz="2800" dirty="0" err="1"/>
              <a:t>Bootstrap</a:t>
            </a:r>
            <a:r>
              <a:rPr lang="es-ES" sz="2800" dirty="0"/>
              <a:t> permite hasta 12 columnas en la página. Si no desea utilizar las 12 columnas de forma individual, puede agrupar las columnas para crear columnas más anchas.</a:t>
            </a:r>
          </a:p>
          <a:p>
            <a:endParaRPr lang="es-ES" sz="2800" dirty="0"/>
          </a:p>
          <a:p>
            <a:r>
              <a:rPr lang="es-ES" sz="2800" dirty="0"/>
              <a:t>El sistema de cuadrícula de </a:t>
            </a:r>
            <a:r>
              <a:rPr lang="es-ES" sz="2800" dirty="0" err="1"/>
              <a:t>Bootstrap</a:t>
            </a:r>
            <a:r>
              <a:rPr lang="es-ES" sz="2800" dirty="0"/>
              <a:t> es </a:t>
            </a:r>
            <a:r>
              <a:rPr lang="es-ES" sz="2800" b="1" i="1" dirty="0" err="1"/>
              <a:t>responsive</a:t>
            </a:r>
            <a:r>
              <a:rPr lang="es-ES" sz="2800" dirty="0"/>
              <a:t> y las columnas se reorganizarán automáticamente dependiendo del tamaño de la pantalla.</a:t>
            </a:r>
            <a:endParaRPr lang="es-AR" sz="2800" dirty="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Sistema de Cuadrícula</a:t>
            </a:r>
            <a:r>
              <a:rPr lang="es-ES_tradnl" sz="3200" dirty="0"/>
              <a:t> (2/3)</a:t>
            </a:r>
            <a:endParaRPr lang="es-AR" dirty="0"/>
          </a:p>
        </p:txBody>
      </p:sp>
      <p:graphicFrame>
        <p:nvGraphicFramePr>
          <p:cNvPr id="4" name="3 Marcador de contenido"/>
          <p:cNvGraphicFramePr>
            <a:graphicFrameLocks noGrp="1"/>
          </p:cNvGraphicFramePr>
          <p:nvPr>
            <p:ph idx="1"/>
          </p:nvPr>
        </p:nvGraphicFramePr>
        <p:xfrm>
          <a:off x="381000" y="1416050"/>
          <a:ext cx="8388348" cy="4605237"/>
        </p:xfrm>
        <a:graphic>
          <a:graphicData uri="http://schemas.openxmlformats.org/drawingml/2006/table">
            <a:tbl>
              <a:tblPr firstRow="1" bandRow="1">
                <a:tableStyleId>{5940675A-B579-460E-94D1-54222C63F5DA}</a:tableStyleId>
              </a:tblPr>
              <a:tblGrid>
                <a:gridCol w="699029">
                  <a:extLst>
                    <a:ext uri="{9D8B030D-6E8A-4147-A177-3AD203B41FA5}">
                      <a16:colId xmlns:a16="http://schemas.microsoft.com/office/drawing/2014/main" val="20000"/>
                    </a:ext>
                  </a:extLst>
                </a:gridCol>
                <a:gridCol w="699029">
                  <a:extLst>
                    <a:ext uri="{9D8B030D-6E8A-4147-A177-3AD203B41FA5}">
                      <a16:colId xmlns:a16="http://schemas.microsoft.com/office/drawing/2014/main" val="20001"/>
                    </a:ext>
                  </a:extLst>
                </a:gridCol>
                <a:gridCol w="699029">
                  <a:extLst>
                    <a:ext uri="{9D8B030D-6E8A-4147-A177-3AD203B41FA5}">
                      <a16:colId xmlns:a16="http://schemas.microsoft.com/office/drawing/2014/main" val="20002"/>
                    </a:ext>
                  </a:extLst>
                </a:gridCol>
                <a:gridCol w="699029">
                  <a:extLst>
                    <a:ext uri="{9D8B030D-6E8A-4147-A177-3AD203B41FA5}">
                      <a16:colId xmlns:a16="http://schemas.microsoft.com/office/drawing/2014/main" val="20003"/>
                    </a:ext>
                  </a:extLst>
                </a:gridCol>
                <a:gridCol w="699029">
                  <a:extLst>
                    <a:ext uri="{9D8B030D-6E8A-4147-A177-3AD203B41FA5}">
                      <a16:colId xmlns:a16="http://schemas.microsoft.com/office/drawing/2014/main" val="20004"/>
                    </a:ext>
                  </a:extLst>
                </a:gridCol>
                <a:gridCol w="699029">
                  <a:extLst>
                    <a:ext uri="{9D8B030D-6E8A-4147-A177-3AD203B41FA5}">
                      <a16:colId xmlns:a16="http://schemas.microsoft.com/office/drawing/2014/main" val="20005"/>
                    </a:ext>
                  </a:extLst>
                </a:gridCol>
                <a:gridCol w="699029">
                  <a:extLst>
                    <a:ext uri="{9D8B030D-6E8A-4147-A177-3AD203B41FA5}">
                      <a16:colId xmlns:a16="http://schemas.microsoft.com/office/drawing/2014/main" val="20006"/>
                    </a:ext>
                  </a:extLst>
                </a:gridCol>
                <a:gridCol w="699029">
                  <a:extLst>
                    <a:ext uri="{9D8B030D-6E8A-4147-A177-3AD203B41FA5}">
                      <a16:colId xmlns:a16="http://schemas.microsoft.com/office/drawing/2014/main" val="20007"/>
                    </a:ext>
                  </a:extLst>
                </a:gridCol>
                <a:gridCol w="699029">
                  <a:extLst>
                    <a:ext uri="{9D8B030D-6E8A-4147-A177-3AD203B41FA5}">
                      <a16:colId xmlns:a16="http://schemas.microsoft.com/office/drawing/2014/main" val="20008"/>
                    </a:ext>
                  </a:extLst>
                </a:gridCol>
                <a:gridCol w="699029">
                  <a:extLst>
                    <a:ext uri="{9D8B030D-6E8A-4147-A177-3AD203B41FA5}">
                      <a16:colId xmlns:a16="http://schemas.microsoft.com/office/drawing/2014/main" val="20009"/>
                    </a:ext>
                  </a:extLst>
                </a:gridCol>
                <a:gridCol w="699029">
                  <a:extLst>
                    <a:ext uri="{9D8B030D-6E8A-4147-A177-3AD203B41FA5}">
                      <a16:colId xmlns:a16="http://schemas.microsoft.com/office/drawing/2014/main" val="20010"/>
                    </a:ext>
                  </a:extLst>
                </a:gridCol>
                <a:gridCol w="699029">
                  <a:extLst>
                    <a:ext uri="{9D8B030D-6E8A-4147-A177-3AD203B41FA5}">
                      <a16:colId xmlns:a16="http://schemas.microsoft.com/office/drawing/2014/main" val="20011"/>
                    </a:ext>
                  </a:extLst>
                </a:gridCol>
              </a:tblGrid>
              <a:tr h="1388181">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a:effectLst>
                            <a:outerShdw blurRad="38100" dist="38100" dir="2700000" algn="tl">
                              <a:srgbClr val="000000">
                                <a:alpha val="43137"/>
                              </a:srgbClr>
                            </a:outerShdw>
                          </a:effectLst>
                        </a:rPr>
                        <a:t>span</a:t>
                      </a:r>
                      <a:r>
                        <a:rPr lang="es-ES_tradnl" sz="1900" b="1" baseline="0" dirty="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804264">
                <a:tc gridSpan="4">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1"/>
                  </a:ext>
                </a:extLst>
              </a:tr>
              <a:tr h="804264">
                <a:tc gridSpan="4">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8">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8</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2"/>
                  </a:ext>
                </a:extLst>
              </a:tr>
              <a:tr h="804264">
                <a:tc gridSpan="6">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6">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3"/>
                  </a:ext>
                </a:extLst>
              </a:tr>
              <a:tr h="804264">
                <a:tc gridSpan="12">
                  <a:txBody>
                    <a:bodyPr/>
                    <a:lstStyle/>
                    <a:p>
                      <a:pPr algn="ctr"/>
                      <a:r>
                        <a:rPr lang="es-ES_tradnl" sz="1900" b="1" dirty="0" err="1">
                          <a:effectLst>
                            <a:outerShdw blurRad="38100" dist="38100" dir="2700000" algn="tl">
                              <a:srgbClr val="000000">
                                <a:alpha val="43137"/>
                              </a:srgbClr>
                            </a:outerShdw>
                          </a:effectLst>
                        </a:rPr>
                        <a:t>span</a:t>
                      </a:r>
                      <a:r>
                        <a:rPr lang="es-ES_tradnl" sz="1900" b="1" dirty="0">
                          <a:effectLst>
                            <a:outerShdw blurRad="38100" dist="38100" dir="2700000" algn="tl">
                              <a:srgbClr val="000000">
                                <a:alpha val="43137"/>
                              </a:srgbClr>
                            </a:outerShdw>
                          </a:effectLst>
                        </a:rPr>
                        <a:t> 12</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val="10004"/>
                  </a:ext>
                </a:extLst>
              </a:tr>
            </a:tbl>
          </a:graphicData>
        </a:graphic>
      </p:graphicFrame>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Sistema de Cuadrícula</a:t>
            </a:r>
            <a:r>
              <a:rPr lang="es-ES_tradnl" sz="3200" dirty="0"/>
              <a:t> (3/3)</a:t>
            </a:r>
            <a:endParaRPr lang="es-AR" dirty="0"/>
          </a:p>
        </p:txBody>
      </p:sp>
      <p:sp>
        <p:nvSpPr>
          <p:cNvPr id="3" name="2 Marcador de contenido"/>
          <p:cNvSpPr>
            <a:spLocks noGrp="1"/>
          </p:cNvSpPr>
          <p:nvPr>
            <p:ph idx="1"/>
          </p:nvPr>
        </p:nvSpPr>
        <p:spPr>
          <a:xfrm>
            <a:off x="381000" y="1416050"/>
            <a:ext cx="8388350" cy="2991588"/>
          </a:xfrm>
        </p:spPr>
        <p:txBody>
          <a:bodyPr/>
          <a:lstStyle/>
          <a:p>
            <a:r>
              <a:rPr lang="es-AR" sz="2800" dirty="0"/>
              <a:t>El sistema de cuadrículas de </a:t>
            </a:r>
            <a:r>
              <a:rPr lang="es-AR" sz="2800" dirty="0" err="1"/>
              <a:t>Bootstrap</a:t>
            </a:r>
            <a:r>
              <a:rPr lang="es-AR" sz="2800" dirty="0"/>
              <a:t> posee cuatro clases:</a:t>
            </a:r>
          </a:p>
          <a:p>
            <a:pPr lvl="1"/>
            <a:r>
              <a:rPr lang="es-AR" sz="2400" dirty="0" err="1"/>
              <a:t>xs</a:t>
            </a:r>
            <a:r>
              <a:rPr lang="es-AR" sz="2400" dirty="0"/>
              <a:t> (para teléfonos)</a:t>
            </a:r>
          </a:p>
          <a:p>
            <a:pPr lvl="1"/>
            <a:r>
              <a:rPr lang="es-AR" sz="2400" dirty="0" err="1"/>
              <a:t>sm</a:t>
            </a:r>
            <a:r>
              <a:rPr lang="es-AR" sz="2400" dirty="0"/>
              <a:t> (para </a:t>
            </a:r>
            <a:r>
              <a:rPr lang="es-AR" sz="2400" dirty="0" err="1"/>
              <a:t>tablets</a:t>
            </a:r>
            <a:r>
              <a:rPr lang="es-AR" sz="2400" dirty="0"/>
              <a:t>)</a:t>
            </a:r>
          </a:p>
          <a:p>
            <a:pPr lvl="1"/>
            <a:r>
              <a:rPr lang="es-AR" sz="2400" dirty="0" err="1"/>
              <a:t>md</a:t>
            </a:r>
            <a:r>
              <a:rPr lang="es-AR" sz="2400" dirty="0"/>
              <a:t> (para escritorio)</a:t>
            </a:r>
          </a:p>
          <a:p>
            <a:pPr lvl="1"/>
            <a:r>
              <a:rPr lang="es-AR" sz="2400" dirty="0" err="1"/>
              <a:t>lg</a:t>
            </a:r>
            <a:r>
              <a:rPr lang="es-AR" sz="2400" dirty="0"/>
              <a:t> (para escritorios grandes)</a:t>
            </a:r>
          </a:p>
          <a:p>
            <a:pPr lvl="1"/>
            <a:endParaRPr lang="es-AR" sz="2400" dirty="0"/>
          </a:p>
        </p:txBody>
      </p:sp>
      <p:sp>
        <p:nvSpPr>
          <p:cNvPr id="4" name="Rectangle 5"/>
          <p:cNvSpPr>
            <a:spLocks noChangeArrowheads="1"/>
          </p:cNvSpPr>
          <p:nvPr/>
        </p:nvSpPr>
        <p:spPr bwMode="auto">
          <a:xfrm>
            <a:off x="428625" y="4005064"/>
            <a:ext cx="8501063" cy="273630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=“container-fluid”&gt;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=“row”&gt;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=“col-sm-12</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=“row”&gt;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=“col-sm-4</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 </a:t>
            </a:r>
            <a:r>
              <a:rPr lang="en-US" sz="2000" dirty="0">
                <a:solidFill>
                  <a:srgbClr val="FF0000"/>
                </a:solidFill>
                <a:latin typeface="Courier New" pitchFamily="49" charset="0"/>
                <a:ea typeface="Times New Roman" pitchFamily="18" charset="0"/>
                <a:cs typeface="Courier New" pitchFamily="49" charset="0"/>
              </a:rPr>
              <a:t>class</a:t>
            </a:r>
            <a:r>
              <a:rPr lang="en-US" sz="2000" dirty="0">
                <a:solidFill>
                  <a:srgbClr val="0000FF"/>
                </a:solidFill>
                <a:latin typeface="Courier New" pitchFamily="49" charset="0"/>
                <a:ea typeface="Times New Roman" pitchFamily="18" charset="0"/>
                <a:cs typeface="Courier New" pitchFamily="49" charset="0"/>
              </a:rPr>
              <a:t>=“col-sm-8</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    &lt;/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div</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t>Generalidades</a:t>
            </a:r>
          </a:p>
          <a:p>
            <a:pPr lvl="1" eaLnBrk="1" hangingPunct="1">
              <a:defRPr/>
            </a:pPr>
            <a:r>
              <a:rPr lang="es-ES_tradnl" dirty="0"/>
              <a:t>¿Dónde obtener </a:t>
            </a:r>
            <a:r>
              <a:rPr lang="es-ES_tradnl" dirty="0" err="1"/>
              <a:t>Bootstrap</a:t>
            </a:r>
            <a:r>
              <a:rPr lang="es-ES_tradnl" dirty="0"/>
              <a:t>?</a:t>
            </a:r>
          </a:p>
          <a:p>
            <a:pPr lvl="1" eaLnBrk="1" hangingPunct="1">
              <a:defRPr/>
            </a:pPr>
            <a:r>
              <a:rPr lang="es-ES_tradnl" dirty="0"/>
              <a:t>Página con </a:t>
            </a:r>
            <a:r>
              <a:rPr lang="es-ES_tradnl" dirty="0" err="1"/>
              <a:t>Bootstrap</a:t>
            </a:r>
            <a:endParaRPr lang="es-ES_tradnl" dirty="0"/>
          </a:p>
          <a:p>
            <a:pPr lvl="1" eaLnBrk="1" hangingPunct="1">
              <a:defRPr/>
            </a:pPr>
            <a:r>
              <a:rPr lang="es-ES_tradnl" dirty="0"/>
              <a:t>Sistema de cuadrículas</a:t>
            </a:r>
          </a:p>
          <a:p>
            <a:pPr lvl="1" eaLnBrk="1" hangingPunct="1">
              <a:defRPr/>
            </a:pPr>
            <a:r>
              <a:rPr lang="es-ES_tradnl" dirty="0">
                <a:solidFill>
                  <a:schemeClr val="accent1"/>
                </a:solidFill>
              </a:rPr>
              <a:t>Clases de Bootstrap</a:t>
            </a:r>
          </a:p>
          <a:p>
            <a:pPr eaLnBrk="1" hangingPunct="1">
              <a:defRPr/>
            </a:pPr>
            <a:r>
              <a:rPr lang="es-ES_tradnl" dirty="0" err="1"/>
              <a:t>Bower</a:t>
            </a:r>
            <a:endParaRPr lang="es-AR" dirty="0"/>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Clases de </a:t>
            </a:r>
            <a:r>
              <a:rPr lang="es-AR" dirty="0" err="1"/>
              <a:t>Bootstrap</a:t>
            </a:r>
            <a:endParaRPr lang="es-AR" dirty="0"/>
          </a:p>
        </p:txBody>
      </p:sp>
      <p:graphicFrame>
        <p:nvGraphicFramePr>
          <p:cNvPr id="4" name="3 Marcador de contenido"/>
          <p:cNvGraphicFramePr>
            <a:graphicFrameLocks noGrp="1"/>
          </p:cNvGraphicFramePr>
          <p:nvPr>
            <p:ph idx="1"/>
          </p:nvPr>
        </p:nvGraphicFramePr>
        <p:xfrm>
          <a:off x="381000" y="1416050"/>
          <a:ext cx="8290371" cy="5191760"/>
        </p:xfrm>
        <a:graphic>
          <a:graphicData uri="http://schemas.openxmlformats.org/drawingml/2006/table">
            <a:tbl>
              <a:tblPr firstRow="1" bandRow="1">
                <a:tableStyleId>{073A0DAA-6AF3-43AB-8588-CEC1D06C72B9}</a:tableStyleId>
              </a:tblPr>
              <a:tblGrid>
                <a:gridCol w="840296">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815150">
                  <a:extLst>
                    <a:ext uri="{9D8B030D-6E8A-4147-A177-3AD203B41FA5}">
                      <a16:colId xmlns:a16="http://schemas.microsoft.com/office/drawing/2014/main" val="20002"/>
                    </a:ext>
                  </a:extLst>
                </a:gridCol>
                <a:gridCol w="1914843">
                  <a:extLst>
                    <a:ext uri="{9D8B030D-6E8A-4147-A177-3AD203B41FA5}">
                      <a16:colId xmlns:a16="http://schemas.microsoft.com/office/drawing/2014/main" val="20003"/>
                    </a:ext>
                  </a:extLst>
                </a:gridCol>
                <a:gridCol w="1256030">
                  <a:extLst>
                    <a:ext uri="{9D8B030D-6E8A-4147-A177-3AD203B41FA5}">
                      <a16:colId xmlns:a16="http://schemas.microsoft.com/office/drawing/2014/main" val="20004"/>
                    </a:ext>
                  </a:extLst>
                </a:gridCol>
                <a:gridCol w="1971802">
                  <a:extLst>
                    <a:ext uri="{9D8B030D-6E8A-4147-A177-3AD203B41FA5}">
                      <a16:colId xmlns:a16="http://schemas.microsoft.com/office/drawing/2014/main" val="20005"/>
                    </a:ext>
                  </a:extLst>
                </a:gridCol>
              </a:tblGrid>
              <a:tr h="370840">
                <a:tc>
                  <a:txBody>
                    <a:bodyPr/>
                    <a:lstStyle/>
                    <a:p>
                      <a:r>
                        <a:rPr lang="es-AR" dirty="0" err="1"/>
                        <a:t>Elem</a:t>
                      </a:r>
                      <a:r>
                        <a:rPr lang="es-AR" dirty="0"/>
                        <a:t>.</a:t>
                      </a:r>
                    </a:p>
                  </a:txBody>
                  <a:tcPr/>
                </a:tc>
                <a:tc>
                  <a:txBody>
                    <a:bodyPr/>
                    <a:lstStyle/>
                    <a:p>
                      <a:r>
                        <a:rPr lang="es-AR" dirty="0"/>
                        <a:t>Clase</a:t>
                      </a:r>
                    </a:p>
                  </a:txBody>
                  <a:tcPr/>
                </a:tc>
                <a:tc>
                  <a:txBody>
                    <a:bodyPr/>
                    <a:lstStyle/>
                    <a:p>
                      <a:r>
                        <a:rPr lang="es-AR" dirty="0" err="1"/>
                        <a:t>Elem</a:t>
                      </a:r>
                      <a:r>
                        <a:rPr lang="es-AR" dirty="0"/>
                        <a:t>.</a:t>
                      </a:r>
                    </a:p>
                  </a:txBody>
                  <a:tcPr/>
                </a:tc>
                <a:tc>
                  <a:txBody>
                    <a:bodyPr/>
                    <a:lstStyle/>
                    <a:p>
                      <a:r>
                        <a:rPr lang="es-AR" dirty="0"/>
                        <a:t>Clase</a:t>
                      </a:r>
                    </a:p>
                  </a:txBody>
                  <a:tcPr/>
                </a:tc>
                <a:tc>
                  <a:txBody>
                    <a:bodyPr/>
                    <a:lstStyle/>
                    <a:p>
                      <a:r>
                        <a:rPr lang="es-AR" dirty="0" err="1"/>
                        <a:t>Elem</a:t>
                      </a:r>
                      <a:r>
                        <a:rPr lang="es-AR" dirty="0"/>
                        <a:t>.</a:t>
                      </a:r>
                    </a:p>
                  </a:txBody>
                  <a:tcPr/>
                </a:tc>
                <a:tc>
                  <a:txBody>
                    <a:bodyPr/>
                    <a:lstStyle/>
                    <a:p>
                      <a:r>
                        <a:rPr lang="es-AR" dirty="0"/>
                        <a:t>Clase</a:t>
                      </a:r>
                    </a:p>
                  </a:txBody>
                  <a:tcPr/>
                </a:tc>
                <a:extLst>
                  <a:ext uri="{0D108BD9-81ED-4DB2-BD59-A6C34878D82A}">
                    <a16:rowId xmlns:a16="http://schemas.microsoft.com/office/drawing/2014/main" val="10000"/>
                  </a:ext>
                </a:extLst>
              </a:tr>
              <a:tr h="370840">
                <a:tc rowSpan="6">
                  <a:txBody>
                    <a:bodyPr/>
                    <a:lstStyle/>
                    <a:p>
                      <a:r>
                        <a:rPr lang="es-AR" dirty="0"/>
                        <a:t>Texto</a:t>
                      </a:r>
                    </a:p>
                  </a:txBody>
                  <a:tcPr/>
                </a:tc>
                <a:tc>
                  <a:txBody>
                    <a:bodyPr/>
                    <a:lstStyle/>
                    <a:p>
                      <a:r>
                        <a:rPr lang="es-AR" dirty="0"/>
                        <a:t>.</a:t>
                      </a:r>
                      <a:r>
                        <a:rPr lang="es-AR" dirty="0" err="1"/>
                        <a:t>text-muted</a:t>
                      </a:r>
                      <a:endParaRPr lang="es-AR" dirty="0"/>
                    </a:p>
                  </a:txBody>
                  <a:tcPr/>
                </a:tc>
                <a:tc rowSpan="5">
                  <a:txBody>
                    <a:bodyPr/>
                    <a:lstStyle/>
                    <a:p>
                      <a:r>
                        <a:rPr lang="es-AR" dirty="0"/>
                        <a:t>Tabla</a:t>
                      </a:r>
                    </a:p>
                  </a:txBody>
                  <a:tcPr/>
                </a:tc>
                <a:tc>
                  <a:txBody>
                    <a:bodyPr/>
                    <a:lstStyle/>
                    <a:p>
                      <a:r>
                        <a:rPr lang="es-AR" dirty="0"/>
                        <a:t>.</a:t>
                      </a:r>
                      <a:r>
                        <a:rPr lang="es-AR" dirty="0" err="1"/>
                        <a:t>table</a:t>
                      </a:r>
                      <a:endParaRPr lang="es-AR" dirty="0"/>
                    </a:p>
                  </a:txBody>
                  <a:tcPr/>
                </a:tc>
                <a:tc rowSpan="5">
                  <a:txBody>
                    <a:bodyPr/>
                    <a:lstStyle/>
                    <a:p>
                      <a:r>
                        <a:rPr lang="es-AR" dirty="0"/>
                        <a:t>Fila/Celda</a:t>
                      </a:r>
                    </a:p>
                  </a:txBody>
                  <a:tcPr/>
                </a:tc>
                <a:tc>
                  <a:txBody>
                    <a:bodyPr/>
                    <a:lstStyle/>
                    <a:p>
                      <a:r>
                        <a:rPr lang="es-AR" dirty="0"/>
                        <a:t>.active</a:t>
                      </a:r>
                    </a:p>
                  </a:txBody>
                  <a:tcPr/>
                </a:tc>
                <a:extLst>
                  <a:ext uri="{0D108BD9-81ED-4DB2-BD59-A6C34878D82A}">
                    <a16:rowId xmlns:a16="http://schemas.microsoft.com/office/drawing/2014/main" val="10001"/>
                  </a:ext>
                </a:extLst>
              </a:tr>
              <a:tr h="370840">
                <a:tc vMerge="1">
                  <a:txBody>
                    <a:bodyPr/>
                    <a:lstStyle/>
                    <a:p>
                      <a:endParaRPr lang="es-AR" dirty="0"/>
                    </a:p>
                  </a:txBody>
                  <a:tcPr/>
                </a:tc>
                <a:tc>
                  <a:txBody>
                    <a:bodyPr/>
                    <a:lstStyle/>
                    <a:p>
                      <a:r>
                        <a:rPr lang="es-AR" dirty="0"/>
                        <a:t>.</a:t>
                      </a:r>
                      <a:r>
                        <a:rPr lang="es-AR" dirty="0" err="1"/>
                        <a:t>text-primary</a:t>
                      </a:r>
                      <a:endParaRPr lang="es-AR" dirty="0"/>
                    </a:p>
                  </a:txBody>
                  <a:tcPr/>
                </a:tc>
                <a:tc vMerge="1">
                  <a:txBody>
                    <a:bodyPr/>
                    <a:lstStyle/>
                    <a:p>
                      <a:endParaRPr lang="es-AR"/>
                    </a:p>
                  </a:txBody>
                  <a:tcPr/>
                </a:tc>
                <a:tc>
                  <a:txBody>
                    <a:bodyPr/>
                    <a:lstStyle/>
                    <a:p>
                      <a:r>
                        <a:rPr lang="es-AR" dirty="0"/>
                        <a:t>.</a:t>
                      </a:r>
                      <a:r>
                        <a:rPr lang="es-AR" dirty="0" err="1"/>
                        <a:t>table-stripped</a:t>
                      </a:r>
                      <a:endParaRPr lang="es-AR" dirty="0"/>
                    </a:p>
                  </a:txBody>
                  <a:tcPr/>
                </a:tc>
                <a:tc vMerge="1">
                  <a:txBody>
                    <a:bodyPr/>
                    <a:lstStyle/>
                    <a:p>
                      <a:endParaRPr lang="es-AR"/>
                    </a:p>
                  </a:txBody>
                  <a:tcPr/>
                </a:tc>
                <a:tc>
                  <a:txBody>
                    <a:bodyPr/>
                    <a:lstStyle/>
                    <a:p>
                      <a:r>
                        <a:rPr lang="es-AR" dirty="0"/>
                        <a:t>.</a:t>
                      </a:r>
                      <a:r>
                        <a:rPr lang="es-AR" dirty="0" err="1"/>
                        <a:t>success</a:t>
                      </a:r>
                      <a:endParaRPr lang="es-AR" dirty="0"/>
                    </a:p>
                  </a:txBody>
                  <a:tcPr/>
                </a:tc>
                <a:extLst>
                  <a:ext uri="{0D108BD9-81ED-4DB2-BD59-A6C34878D82A}">
                    <a16:rowId xmlns:a16="http://schemas.microsoft.com/office/drawing/2014/main" val="10002"/>
                  </a:ext>
                </a:extLst>
              </a:tr>
              <a:tr h="370840">
                <a:tc vMerge="1">
                  <a:txBody>
                    <a:bodyPr/>
                    <a:lstStyle/>
                    <a:p>
                      <a:endParaRPr lang="es-AR" dirty="0"/>
                    </a:p>
                  </a:txBody>
                  <a:tcPr/>
                </a:tc>
                <a:tc>
                  <a:txBody>
                    <a:bodyPr/>
                    <a:lstStyle/>
                    <a:p>
                      <a:r>
                        <a:rPr lang="es-AR" dirty="0"/>
                        <a:t>.</a:t>
                      </a:r>
                      <a:r>
                        <a:rPr lang="es-AR" dirty="0" err="1"/>
                        <a:t>text-success</a:t>
                      </a:r>
                      <a:endParaRPr lang="es-AR" dirty="0"/>
                    </a:p>
                  </a:txBody>
                  <a:tcPr/>
                </a:tc>
                <a:tc vMerge="1">
                  <a:txBody>
                    <a:bodyPr/>
                    <a:lstStyle/>
                    <a:p>
                      <a:endParaRPr lang="es-AR"/>
                    </a:p>
                  </a:txBody>
                  <a:tcPr/>
                </a:tc>
                <a:tc>
                  <a:txBody>
                    <a:bodyPr/>
                    <a:lstStyle/>
                    <a:p>
                      <a:r>
                        <a:rPr lang="es-AR" dirty="0"/>
                        <a:t>.</a:t>
                      </a:r>
                      <a:r>
                        <a:rPr lang="es-AR" dirty="0" err="1"/>
                        <a:t>table-borderer</a:t>
                      </a:r>
                      <a:endParaRPr lang="es-AR" dirty="0"/>
                    </a:p>
                  </a:txBody>
                  <a:tcPr/>
                </a:tc>
                <a:tc vMerge="1">
                  <a:txBody>
                    <a:bodyPr/>
                    <a:lstStyle/>
                    <a:p>
                      <a:endParaRPr lang="es-AR"/>
                    </a:p>
                  </a:txBody>
                  <a:tcPr/>
                </a:tc>
                <a:tc>
                  <a:txBody>
                    <a:bodyPr/>
                    <a:lstStyle/>
                    <a:p>
                      <a:r>
                        <a:rPr lang="es-AR" dirty="0"/>
                        <a:t>.</a:t>
                      </a:r>
                      <a:r>
                        <a:rPr lang="es-AR" dirty="0" err="1"/>
                        <a:t>info</a:t>
                      </a:r>
                      <a:endParaRPr lang="es-AR" dirty="0"/>
                    </a:p>
                  </a:txBody>
                  <a:tcPr/>
                </a:tc>
                <a:extLst>
                  <a:ext uri="{0D108BD9-81ED-4DB2-BD59-A6C34878D82A}">
                    <a16:rowId xmlns:a16="http://schemas.microsoft.com/office/drawing/2014/main" val="10003"/>
                  </a:ext>
                </a:extLst>
              </a:tr>
              <a:tr h="370840">
                <a:tc vMerge="1">
                  <a:txBody>
                    <a:bodyPr/>
                    <a:lstStyle/>
                    <a:p>
                      <a:endParaRPr lang="es-AR" dirty="0"/>
                    </a:p>
                  </a:txBody>
                  <a:tcPr/>
                </a:tc>
                <a:tc>
                  <a:txBody>
                    <a:bodyPr/>
                    <a:lstStyle/>
                    <a:p>
                      <a:r>
                        <a:rPr lang="es-AR" dirty="0"/>
                        <a:t>.</a:t>
                      </a:r>
                      <a:r>
                        <a:rPr lang="es-AR" dirty="0" err="1"/>
                        <a:t>text-info</a:t>
                      </a:r>
                      <a:endParaRPr lang="es-AR" dirty="0"/>
                    </a:p>
                  </a:txBody>
                  <a:tcPr/>
                </a:tc>
                <a:tc vMerge="1">
                  <a:txBody>
                    <a:bodyPr/>
                    <a:lstStyle/>
                    <a:p>
                      <a:endParaRPr lang="es-AR" dirty="0"/>
                    </a:p>
                  </a:txBody>
                  <a:tcPr/>
                </a:tc>
                <a:tc>
                  <a:txBody>
                    <a:bodyPr/>
                    <a:lstStyle/>
                    <a:p>
                      <a:r>
                        <a:rPr lang="es-AR" dirty="0"/>
                        <a:t>.</a:t>
                      </a:r>
                      <a:r>
                        <a:rPr lang="es-AR" dirty="0" err="1"/>
                        <a:t>table-hoover</a:t>
                      </a:r>
                      <a:endParaRPr lang="es-AR" dirty="0"/>
                    </a:p>
                  </a:txBody>
                  <a:tcPr/>
                </a:tc>
                <a:tc vMerge="1">
                  <a:txBody>
                    <a:bodyPr/>
                    <a:lstStyle/>
                    <a:p>
                      <a:endParaRPr lang="es-AR"/>
                    </a:p>
                  </a:txBody>
                  <a:tcPr/>
                </a:tc>
                <a:tc>
                  <a:txBody>
                    <a:bodyPr/>
                    <a:lstStyle/>
                    <a:p>
                      <a:r>
                        <a:rPr lang="es-AR" dirty="0"/>
                        <a:t>.</a:t>
                      </a:r>
                      <a:r>
                        <a:rPr lang="es-AR" dirty="0" err="1"/>
                        <a:t>warning</a:t>
                      </a:r>
                      <a:endParaRPr lang="es-AR" dirty="0"/>
                    </a:p>
                  </a:txBody>
                  <a:tcPr/>
                </a:tc>
                <a:extLst>
                  <a:ext uri="{0D108BD9-81ED-4DB2-BD59-A6C34878D82A}">
                    <a16:rowId xmlns:a16="http://schemas.microsoft.com/office/drawing/2014/main" val="10004"/>
                  </a:ext>
                </a:extLst>
              </a:tr>
              <a:tr h="370840">
                <a:tc vMerge="1">
                  <a:txBody>
                    <a:bodyPr/>
                    <a:lstStyle/>
                    <a:p>
                      <a:endParaRPr lang="es-AR"/>
                    </a:p>
                  </a:txBody>
                  <a:tcPr/>
                </a:tc>
                <a:tc>
                  <a:txBody>
                    <a:bodyPr/>
                    <a:lstStyle/>
                    <a:p>
                      <a:r>
                        <a:rPr lang="es-AR" dirty="0"/>
                        <a:t>.</a:t>
                      </a:r>
                      <a:r>
                        <a:rPr lang="es-AR" dirty="0" err="1"/>
                        <a:t>text-warning</a:t>
                      </a:r>
                      <a:endParaRPr lang="es-AR" dirty="0"/>
                    </a:p>
                  </a:txBody>
                  <a:tcPr/>
                </a:tc>
                <a:tc vMerge="1">
                  <a:txBody>
                    <a:bodyPr/>
                    <a:lstStyle/>
                    <a:p>
                      <a:endParaRPr lang="es-AR" dirty="0"/>
                    </a:p>
                  </a:txBody>
                  <a:tcPr/>
                </a:tc>
                <a:tc>
                  <a:txBody>
                    <a:bodyPr/>
                    <a:lstStyle/>
                    <a:p>
                      <a:r>
                        <a:rPr lang="es-AR" dirty="0"/>
                        <a:t>.</a:t>
                      </a:r>
                      <a:r>
                        <a:rPr lang="es-AR" dirty="0" err="1"/>
                        <a:t>table-condensed</a:t>
                      </a:r>
                      <a:endParaRPr lang="es-AR" dirty="0"/>
                    </a:p>
                  </a:txBody>
                  <a:tcPr/>
                </a:tc>
                <a:tc vMerge="1">
                  <a:txBody>
                    <a:bodyPr/>
                    <a:lstStyle/>
                    <a:p>
                      <a:endParaRPr lang="es-AR" dirty="0"/>
                    </a:p>
                  </a:txBody>
                  <a:tcPr/>
                </a:tc>
                <a:tc>
                  <a:txBody>
                    <a:bodyPr/>
                    <a:lstStyle/>
                    <a:p>
                      <a:r>
                        <a:rPr lang="es-AR" dirty="0"/>
                        <a:t>.</a:t>
                      </a:r>
                      <a:r>
                        <a:rPr lang="es-AR" dirty="0" err="1"/>
                        <a:t>danger</a:t>
                      </a:r>
                      <a:endParaRPr lang="es-AR" dirty="0"/>
                    </a:p>
                  </a:txBody>
                  <a:tcPr/>
                </a:tc>
                <a:extLst>
                  <a:ext uri="{0D108BD9-81ED-4DB2-BD59-A6C34878D82A}">
                    <a16:rowId xmlns:a16="http://schemas.microsoft.com/office/drawing/2014/main" val="10005"/>
                  </a:ext>
                </a:extLst>
              </a:tr>
              <a:tr h="370840">
                <a:tc vMerge="1">
                  <a:txBody>
                    <a:bodyPr/>
                    <a:lstStyle/>
                    <a:p>
                      <a:endParaRPr lang="es-AR" dirty="0"/>
                    </a:p>
                  </a:txBody>
                  <a:tcPr/>
                </a:tc>
                <a:tc>
                  <a:txBody>
                    <a:bodyPr/>
                    <a:lstStyle/>
                    <a:p>
                      <a:r>
                        <a:rPr lang="es-AR" dirty="0"/>
                        <a:t>.</a:t>
                      </a:r>
                      <a:r>
                        <a:rPr lang="es-AR" dirty="0" err="1"/>
                        <a:t>text-danger</a:t>
                      </a:r>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0006"/>
                  </a:ext>
                </a:extLst>
              </a:tr>
              <a:tr h="370840">
                <a:tc rowSpan="5">
                  <a:txBody>
                    <a:bodyPr/>
                    <a:lstStyle/>
                    <a:p>
                      <a:r>
                        <a:rPr lang="es-AR" dirty="0"/>
                        <a:t>Fondo</a:t>
                      </a:r>
                    </a:p>
                  </a:txBody>
                  <a:tcPr/>
                </a:tc>
                <a:tc>
                  <a:txBody>
                    <a:bodyPr/>
                    <a:lstStyle/>
                    <a:p>
                      <a:r>
                        <a:rPr lang="es-AR" dirty="0"/>
                        <a:t>.</a:t>
                      </a:r>
                      <a:r>
                        <a:rPr lang="es-AR" dirty="0" err="1"/>
                        <a:t>bg-primary</a:t>
                      </a:r>
                      <a:endParaRPr lang="es-AR" dirty="0"/>
                    </a:p>
                  </a:txBody>
                  <a:tcPr/>
                </a:tc>
                <a:tc rowSpan="7">
                  <a:txBody>
                    <a:bodyPr/>
                    <a:lstStyle/>
                    <a:p>
                      <a:r>
                        <a:rPr lang="es-AR" dirty="0"/>
                        <a:t>Botón</a:t>
                      </a:r>
                    </a:p>
                  </a:txBody>
                  <a:tcPr/>
                </a:tc>
                <a:tc>
                  <a:txBody>
                    <a:bodyPr/>
                    <a:lstStyle/>
                    <a:p>
                      <a:r>
                        <a:rPr lang="es-AR" dirty="0"/>
                        <a:t>.</a:t>
                      </a:r>
                      <a:r>
                        <a:rPr lang="es-AR" dirty="0" err="1"/>
                        <a:t>btn</a:t>
                      </a:r>
                      <a:r>
                        <a:rPr lang="es-AR" dirty="0"/>
                        <a:t>-default</a:t>
                      </a:r>
                    </a:p>
                  </a:txBody>
                  <a:tcPr/>
                </a:tc>
                <a:tc rowSpan="5">
                  <a:txBody>
                    <a:bodyPr/>
                    <a:lstStyle/>
                    <a:p>
                      <a:r>
                        <a:rPr lang="es-AR" dirty="0"/>
                        <a:t>Mensaje</a:t>
                      </a:r>
                    </a:p>
                  </a:txBody>
                  <a:tcPr/>
                </a:tc>
                <a:tc>
                  <a:txBody>
                    <a:bodyPr/>
                    <a:lstStyle/>
                    <a:p>
                      <a:r>
                        <a:rPr lang="es-AR" dirty="0"/>
                        <a:t>.</a:t>
                      </a:r>
                      <a:r>
                        <a:rPr lang="es-AR" dirty="0" err="1"/>
                        <a:t>alert-success</a:t>
                      </a:r>
                      <a:endParaRPr lang="es-AR" dirty="0"/>
                    </a:p>
                  </a:txBody>
                  <a:tcPr/>
                </a:tc>
                <a:extLst>
                  <a:ext uri="{0D108BD9-81ED-4DB2-BD59-A6C34878D82A}">
                    <a16:rowId xmlns:a16="http://schemas.microsoft.com/office/drawing/2014/main" val="10007"/>
                  </a:ext>
                </a:extLst>
              </a:tr>
              <a:tr h="370840">
                <a:tc vMerge="1">
                  <a:txBody>
                    <a:bodyPr/>
                    <a:lstStyle/>
                    <a:p>
                      <a:endParaRPr lang="es-AR"/>
                    </a:p>
                  </a:txBody>
                  <a:tcPr/>
                </a:tc>
                <a:tc>
                  <a:txBody>
                    <a:bodyPr/>
                    <a:lstStyle/>
                    <a:p>
                      <a:r>
                        <a:rPr lang="es-AR" dirty="0"/>
                        <a:t>.</a:t>
                      </a:r>
                      <a:r>
                        <a:rPr lang="es-AR" dirty="0" err="1"/>
                        <a:t>bg-success</a:t>
                      </a:r>
                      <a:endParaRPr lang="es-AR" dirty="0"/>
                    </a:p>
                  </a:txBody>
                  <a:tcPr/>
                </a:tc>
                <a:tc vMerge="1">
                  <a:txBody>
                    <a:bodyPr/>
                    <a:lstStyle/>
                    <a:p>
                      <a:endParaRPr lang="es-AR"/>
                    </a:p>
                  </a:txBody>
                  <a:tcPr/>
                </a:tc>
                <a:tc>
                  <a:txBody>
                    <a:bodyPr/>
                    <a:lstStyle/>
                    <a:p>
                      <a:r>
                        <a:rPr lang="es-AR" dirty="0"/>
                        <a:t>.</a:t>
                      </a:r>
                      <a:r>
                        <a:rPr lang="es-AR" dirty="0" err="1"/>
                        <a:t>btn-primary</a:t>
                      </a:r>
                      <a:endParaRPr lang="es-AR" dirty="0"/>
                    </a:p>
                  </a:txBody>
                  <a:tcPr/>
                </a:tc>
                <a:tc vMerge="1">
                  <a:txBody>
                    <a:bodyPr/>
                    <a:lstStyle/>
                    <a:p>
                      <a:endParaRPr lang="es-AR"/>
                    </a:p>
                  </a:txBody>
                  <a:tcPr/>
                </a:tc>
                <a:tc>
                  <a:txBody>
                    <a:bodyPr/>
                    <a:lstStyle/>
                    <a:p>
                      <a:r>
                        <a:rPr lang="es-AR" dirty="0"/>
                        <a:t>.</a:t>
                      </a:r>
                      <a:r>
                        <a:rPr lang="es-AR" dirty="0" err="1"/>
                        <a:t>alert-info</a:t>
                      </a:r>
                      <a:endParaRPr lang="es-AR" dirty="0"/>
                    </a:p>
                  </a:txBody>
                  <a:tcPr/>
                </a:tc>
                <a:extLst>
                  <a:ext uri="{0D108BD9-81ED-4DB2-BD59-A6C34878D82A}">
                    <a16:rowId xmlns:a16="http://schemas.microsoft.com/office/drawing/2014/main" val="10008"/>
                  </a:ext>
                </a:extLst>
              </a:tr>
              <a:tr h="370840">
                <a:tc vMerge="1">
                  <a:txBody>
                    <a:bodyPr/>
                    <a:lstStyle/>
                    <a:p>
                      <a:endParaRPr lang="es-AR"/>
                    </a:p>
                  </a:txBody>
                  <a:tcPr/>
                </a:tc>
                <a:tc>
                  <a:txBody>
                    <a:bodyPr/>
                    <a:lstStyle/>
                    <a:p>
                      <a:r>
                        <a:rPr lang="es-AR" dirty="0"/>
                        <a:t>.</a:t>
                      </a:r>
                      <a:r>
                        <a:rPr lang="es-AR" dirty="0" err="1"/>
                        <a:t>bg-info</a:t>
                      </a:r>
                      <a:endParaRPr lang="es-AR" dirty="0"/>
                    </a:p>
                  </a:txBody>
                  <a:tcPr/>
                </a:tc>
                <a:tc vMerge="1">
                  <a:txBody>
                    <a:bodyPr/>
                    <a:lstStyle/>
                    <a:p>
                      <a:endParaRPr lang="es-AR"/>
                    </a:p>
                  </a:txBody>
                  <a:tcPr/>
                </a:tc>
                <a:tc>
                  <a:txBody>
                    <a:bodyPr/>
                    <a:lstStyle/>
                    <a:p>
                      <a:r>
                        <a:rPr lang="es-AR" dirty="0"/>
                        <a:t>.</a:t>
                      </a:r>
                      <a:r>
                        <a:rPr lang="es-AR" dirty="0" err="1"/>
                        <a:t>btn-success</a:t>
                      </a:r>
                      <a:endParaRPr lang="es-AR" dirty="0"/>
                    </a:p>
                  </a:txBody>
                  <a:tcPr/>
                </a:tc>
                <a:tc vMerge="1">
                  <a:txBody>
                    <a:bodyPr/>
                    <a:lstStyle/>
                    <a:p>
                      <a:endParaRPr lang="es-AR"/>
                    </a:p>
                  </a:txBody>
                  <a:tcPr/>
                </a:tc>
                <a:tc>
                  <a:txBody>
                    <a:bodyPr/>
                    <a:lstStyle/>
                    <a:p>
                      <a:r>
                        <a:rPr lang="es-AR" dirty="0"/>
                        <a:t>.</a:t>
                      </a:r>
                      <a:r>
                        <a:rPr lang="es-AR" dirty="0" err="1"/>
                        <a:t>alert-warning</a:t>
                      </a:r>
                      <a:endParaRPr lang="es-AR" dirty="0"/>
                    </a:p>
                  </a:txBody>
                  <a:tcPr/>
                </a:tc>
                <a:extLst>
                  <a:ext uri="{0D108BD9-81ED-4DB2-BD59-A6C34878D82A}">
                    <a16:rowId xmlns:a16="http://schemas.microsoft.com/office/drawing/2014/main" val="10009"/>
                  </a:ext>
                </a:extLst>
              </a:tr>
              <a:tr h="370840">
                <a:tc vMerge="1">
                  <a:txBody>
                    <a:bodyPr/>
                    <a:lstStyle/>
                    <a:p>
                      <a:endParaRPr lang="es-AR"/>
                    </a:p>
                  </a:txBody>
                  <a:tcPr/>
                </a:tc>
                <a:tc>
                  <a:txBody>
                    <a:bodyPr/>
                    <a:lstStyle/>
                    <a:p>
                      <a:r>
                        <a:rPr lang="es-AR" dirty="0"/>
                        <a:t>.</a:t>
                      </a:r>
                      <a:r>
                        <a:rPr lang="es-AR" dirty="0" err="1"/>
                        <a:t>bg-warning</a:t>
                      </a:r>
                      <a:endParaRPr lang="es-AR" dirty="0"/>
                    </a:p>
                  </a:txBody>
                  <a:tcPr/>
                </a:tc>
                <a:tc vMerge="1">
                  <a:txBody>
                    <a:bodyPr/>
                    <a:lstStyle/>
                    <a:p>
                      <a:endParaRPr lang="es-AR"/>
                    </a:p>
                  </a:txBody>
                  <a:tcPr/>
                </a:tc>
                <a:tc>
                  <a:txBody>
                    <a:bodyPr/>
                    <a:lstStyle/>
                    <a:p>
                      <a:r>
                        <a:rPr lang="es-AR" dirty="0"/>
                        <a:t>.</a:t>
                      </a:r>
                      <a:r>
                        <a:rPr lang="es-AR" dirty="0" err="1"/>
                        <a:t>btn-info</a:t>
                      </a:r>
                      <a:endParaRPr lang="es-AR" dirty="0"/>
                    </a:p>
                  </a:txBody>
                  <a:tcPr/>
                </a:tc>
                <a:tc vMerge="1">
                  <a:txBody>
                    <a:bodyPr/>
                    <a:lstStyle/>
                    <a:p>
                      <a:endParaRPr lang="es-AR" dirty="0"/>
                    </a:p>
                  </a:txBody>
                  <a:tcPr/>
                </a:tc>
                <a:tc>
                  <a:txBody>
                    <a:bodyPr/>
                    <a:lstStyle/>
                    <a:p>
                      <a:r>
                        <a:rPr lang="es-AR" dirty="0"/>
                        <a:t>.</a:t>
                      </a:r>
                      <a:r>
                        <a:rPr lang="es-AR" dirty="0" err="1"/>
                        <a:t>alert-danger</a:t>
                      </a:r>
                      <a:endParaRPr lang="es-AR" dirty="0"/>
                    </a:p>
                  </a:txBody>
                  <a:tcPr/>
                </a:tc>
                <a:extLst>
                  <a:ext uri="{0D108BD9-81ED-4DB2-BD59-A6C34878D82A}">
                    <a16:rowId xmlns:a16="http://schemas.microsoft.com/office/drawing/2014/main" val="10010"/>
                  </a:ext>
                </a:extLst>
              </a:tr>
              <a:tr h="370840">
                <a:tc vMerge="1">
                  <a:txBody>
                    <a:bodyPr/>
                    <a:lstStyle/>
                    <a:p>
                      <a:endParaRPr lang="es-AR" dirty="0"/>
                    </a:p>
                  </a:txBody>
                  <a:tcPr/>
                </a:tc>
                <a:tc>
                  <a:txBody>
                    <a:bodyPr/>
                    <a:lstStyle/>
                    <a:p>
                      <a:r>
                        <a:rPr lang="es-AR" dirty="0"/>
                        <a:t>.</a:t>
                      </a:r>
                      <a:r>
                        <a:rPr lang="es-AR" dirty="0" err="1"/>
                        <a:t>bg-danger</a:t>
                      </a:r>
                      <a:endParaRPr lang="es-AR" dirty="0"/>
                    </a:p>
                  </a:txBody>
                  <a:tcPr/>
                </a:tc>
                <a:tc vMerge="1">
                  <a:txBody>
                    <a:bodyPr/>
                    <a:lstStyle/>
                    <a:p>
                      <a:endParaRPr lang="es-AR"/>
                    </a:p>
                  </a:txBody>
                  <a:tcPr/>
                </a:tc>
                <a:tc>
                  <a:txBody>
                    <a:bodyPr/>
                    <a:lstStyle/>
                    <a:p>
                      <a:r>
                        <a:rPr lang="es-AR" dirty="0"/>
                        <a:t>.</a:t>
                      </a:r>
                      <a:r>
                        <a:rPr lang="es-AR" dirty="0" err="1"/>
                        <a:t>btn-warning</a:t>
                      </a:r>
                      <a:endParaRPr lang="es-AR" dirty="0"/>
                    </a:p>
                  </a:txBody>
                  <a:tcPr/>
                </a:tc>
                <a:tc vMerge="1">
                  <a:txBody>
                    <a:bodyPr/>
                    <a:lstStyle/>
                    <a:p>
                      <a:endParaRPr lang="es-AR" dirty="0"/>
                    </a:p>
                  </a:txBody>
                  <a:tcPr/>
                </a:tc>
                <a:tc>
                  <a:txBody>
                    <a:bodyPr/>
                    <a:lstStyle/>
                    <a:p>
                      <a:r>
                        <a:rPr lang="es-AR" dirty="0"/>
                        <a:t>.</a:t>
                      </a:r>
                      <a:r>
                        <a:rPr lang="es-AR" dirty="0" err="1"/>
                        <a:t>alert-dismissable</a:t>
                      </a:r>
                      <a:endParaRPr lang="es-AR" dirty="0"/>
                    </a:p>
                  </a:txBody>
                  <a:tcPr/>
                </a:tc>
                <a:extLst>
                  <a:ext uri="{0D108BD9-81ED-4DB2-BD59-A6C34878D82A}">
                    <a16:rowId xmlns:a16="http://schemas.microsoft.com/office/drawing/2014/main" val="10011"/>
                  </a:ext>
                </a:extLst>
              </a:tr>
              <a:tr h="370840">
                <a:tc>
                  <a:txBody>
                    <a:bodyPr/>
                    <a:lstStyle/>
                    <a:p>
                      <a:endParaRPr lang="es-AR"/>
                    </a:p>
                  </a:txBody>
                  <a:tcPr/>
                </a:tc>
                <a:tc>
                  <a:txBody>
                    <a:bodyPr/>
                    <a:lstStyle/>
                    <a:p>
                      <a:endParaRPr lang="es-AR"/>
                    </a:p>
                  </a:txBody>
                  <a:tcPr/>
                </a:tc>
                <a:tc vMerge="1">
                  <a:txBody>
                    <a:bodyPr/>
                    <a:lstStyle/>
                    <a:p>
                      <a:endParaRPr lang="es-AR"/>
                    </a:p>
                  </a:txBody>
                  <a:tcPr/>
                </a:tc>
                <a:tc>
                  <a:txBody>
                    <a:bodyPr/>
                    <a:lstStyle/>
                    <a:p>
                      <a:r>
                        <a:rPr lang="es-AR" dirty="0"/>
                        <a:t>.</a:t>
                      </a:r>
                      <a:r>
                        <a:rPr lang="es-AR" dirty="0" err="1"/>
                        <a:t>btn-danger</a:t>
                      </a:r>
                      <a:endParaRPr lang="es-AR" dirty="0"/>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0012"/>
                  </a:ext>
                </a:extLst>
              </a:tr>
              <a:tr h="370840">
                <a:tc>
                  <a:txBody>
                    <a:bodyPr/>
                    <a:lstStyle/>
                    <a:p>
                      <a:endParaRPr lang="es-AR"/>
                    </a:p>
                  </a:txBody>
                  <a:tcPr/>
                </a:tc>
                <a:tc>
                  <a:txBody>
                    <a:bodyPr/>
                    <a:lstStyle/>
                    <a:p>
                      <a:endParaRPr lang="es-AR"/>
                    </a:p>
                  </a:txBody>
                  <a:tcPr/>
                </a:tc>
                <a:tc vMerge="1">
                  <a:txBody>
                    <a:bodyPr/>
                    <a:lstStyle/>
                    <a:p>
                      <a:endParaRPr lang="es-AR" dirty="0"/>
                    </a:p>
                  </a:txBody>
                  <a:tcPr/>
                </a:tc>
                <a:tc>
                  <a:txBody>
                    <a:bodyPr/>
                    <a:lstStyle/>
                    <a:p>
                      <a:r>
                        <a:rPr lang="es-AR" dirty="0"/>
                        <a:t>.</a:t>
                      </a:r>
                      <a:r>
                        <a:rPr lang="es-AR" dirty="0" err="1"/>
                        <a:t>btn</a:t>
                      </a:r>
                      <a:r>
                        <a:rPr lang="es-AR" dirty="0"/>
                        <a:t>-link</a:t>
                      </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0013"/>
                  </a:ext>
                </a:extLst>
              </a:tr>
            </a:tbl>
          </a:graphicData>
        </a:graphic>
      </p:graphicFrame>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210110"/>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a:p>
            <a:pPr lvl="1" eaLnBrk="1" hangingPunct="1">
              <a:defRPr/>
            </a:pPr>
            <a:r>
              <a:rPr lang="es-ES_tradnl" dirty="0">
                <a:solidFill>
                  <a:schemeClr val="accent1"/>
                </a:solidFill>
              </a:rPr>
              <a:t>¿Qué es?</a:t>
            </a:r>
          </a:p>
          <a:p>
            <a:pPr lvl="1" eaLnBrk="1" hangingPunct="1">
              <a:defRPr/>
            </a:pPr>
            <a:r>
              <a:rPr lang="es-ES_tradnl" dirty="0"/>
              <a:t>¿Por qué usarlo?</a:t>
            </a:r>
          </a:p>
          <a:p>
            <a:pPr lvl="1" eaLnBrk="1" hangingPunct="1">
              <a:defRPr/>
            </a:pPr>
            <a:r>
              <a:rPr lang="es-ES_tradnl" dirty="0"/>
              <a:t>Instalación</a:t>
            </a:r>
          </a:p>
          <a:p>
            <a:pPr lvl="1" eaLnBrk="1" hangingPunct="1">
              <a:defRPr/>
            </a:pPr>
            <a:r>
              <a:rPr lang="es-ES_tradnl" dirty="0"/>
              <a:t>Comandos típicos</a:t>
            </a:r>
          </a:p>
        </p:txBody>
      </p:sp>
    </p:spTree>
    <p:extLst>
      <p:ext uri="{BB962C8B-B14F-4D97-AF65-F5344CB8AC3E}">
        <p14:creationId xmlns:p14="http://schemas.microsoft.com/office/powerpoint/2010/main" val="414009769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¿Qué es </a:t>
            </a:r>
            <a:r>
              <a:rPr lang="es-AR" dirty="0" err="1"/>
              <a:t>Bower</a:t>
            </a:r>
            <a:r>
              <a:rPr lang="es-AR" dirty="0"/>
              <a:t>?</a:t>
            </a:r>
            <a:endParaRPr lang="es-AR" sz="3200" dirty="0"/>
          </a:p>
        </p:txBody>
      </p:sp>
      <p:sp>
        <p:nvSpPr>
          <p:cNvPr id="3" name="2 Marcador de contenido"/>
          <p:cNvSpPr>
            <a:spLocks noGrp="1"/>
          </p:cNvSpPr>
          <p:nvPr>
            <p:ph idx="1"/>
          </p:nvPr>
        </p:nvSpPr>
        <p:spPr>
          <a:xfrm>
            <a:off x="381000" y="1416050"/>
            <a:ext cx="8763000" cy="5349157"/>
          </a:xfrm>
        </p:spPr>
        <p:txBody>
          <a:bodyPr/>
          <a:lstStyle/>
          <a:p>
            <a:r>
              <a:rPr lang="es-ES" sz="2800" dirty="0"/>
              <a:t>Es un sencillo programa que sirve para tener al día las dependencias de un proyecto Web, en lo que respecta al desarrollo </a:t>
            </a:r>
            <a:r>
              <a:rPr lang="es-ES" sz="2800" dirty="0" err="1"/>
              <a:t>front-end</a:t>
            </a:r>
            <a:r>
              <a:rPr lang="es-ES" sz="2800" dirty="0"/>
              <a:t>. </a:t>
            </a:r>
          </a:p>
          <a:p>
            <a:r>
              <a:rPr lang="es-ES" sz="2800" dirty="0"/>
              <a:t>Se trata de un programa basado en </a:t>
            </a:r>
            <a:r>
              <a:rPr lang="es-ES" sz="2800" dirty="0" err="1"/>
              <a:t>NodeJS</a:t>
            </a:r>
            <a:r>
              <a:rPr lang="es-ES" sz="2800" dirty="0"/>
              <a:t> que se ejecuta desde la consola y que tiene un sencillo API de comandos útiles para realizar tareas de mantenimiento y administración de paquetes necesarios para construir un proyecto Web, concretamente la parte del lado del cliente.</a:t>
            </a:r>
          </a:p>
          <a:p>
            <a:r>
              <a:rPr lang="es-ES" sz="2800" dirty="0"/>
              <a:t>Con </a:t>
            </a:r>
            <a:r>
              <a:rPr lang="es-ES" sz="2800" dirty="0" err="1"/>
              <a:t>Bower</a:t>
            </a:r>
            <a:r>
              <a:rPr lang="es-ES" sz="2800" dirty="0"/>
              <a:t> se puede descargar y actualizar todo tipo de librerías, </a:t>
            </a:r>
            <a:r>
              <a:rPr lang="es-ES" sz="2800" dirty="0" err="1"/>
              <a:t>frameworks</a:t>
            </a:r>
            <a:r>
              <a:rPr lang="es-ES" sz="2800" dirty="0"/>
              <a:t>, </a:t>
            </a:r>
            <a:r>
              <a:rPr lang="es-ES" sz="2800" dirty="0" err="1"/>
              <a:t>plugins</a:t>
            </a:r>
            <a:r>
              <a:rPr lang="es-ES" sz="2800" dirty="0"/>
              <a:t>, etc., pero sin tener que descargarlos y subirlos a mano nosotros mismos. </a:t>
            </a:r>
          </a:p>
        </p:txBody>
      </p:sp>
    </p:spTree>
    <p:extLst>
      <p:ext uri="{BB962C8B-B14F-4D97-AF65-F5344CB8AC3E}">
        <p14:creationId xmlns:p14="http://schemas.microsoft.com/office/powerpoint/2010/main" val="4056766268"/>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210110"/>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a:p>
            <a:pPr lvl="1" eaLnBrk="1" hangingPunct="1">
              <a:defRPr/>
            </a:pPr>
            <a:r>
              <a:rPr lang="es-ES_tradnl" dirty="0"/>
              <a:t>¿Qué es?</a:t>
            </a:r>
          </a:p>
          <a:p>
            <a:pPr lvl="1" eaLnBrk="1" hangingPunct="1">
              <a:defRPr/>
            </a:pPr>
            <a:r>
              <a:rPr lang="es-ES_tradnl" dirty="0">
                <a:solidFill>
                  <a:schemeClr val="accent1"/>
                </a:solidFill>
              </a:rPr>
              <a:t>¿Por qué usarlo?</a:t>
            </a:r>
          </a:p>
          <a:p>
            <a:pPr lvl="1" eaLnBrk="1" hangingPunct="1">
              <a:defRPr/>
            </a:pPr>
            <a:r>
              <a:rPr lang="es-ES_tradnl" dirty="0"/>
              <a:t>Instalación</a:t>
            </a:r>
          </a:p>
          <a:p>
            <a:pPr lvl="1" eaLnBrk="1" hangingPunct="1">
              <a:defRPr/>
            </a:pPr>
            <a:r>
              <a:rPr lang="es-ES_tradnl" dirty="0"/>
              <a:t>Comandos típicos</a:t>
            </a:r>
          </a:p>
        </p:txBody>
      </p:sp>
    </p:spTree>
    <p:extLst>
      <p:ext uri="{BB962C8B-B14F-4D97-AF65-F5344CB8AC3E}">
        <p14:creationId xmlns:p14="http://schemas.microsoft.com/office/powerpoint/2010/main" val="3553620225"/>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1101840"/>
          </a:xfrm>
        </p:spPr>
        <p:txBody>
          <a:bodyPr/>
          <a:lstStyle/>
          <a:p>
            <a:pPr eaLnBrk="1" hangingPunct="1">
              <a:defRPr/>
            </a:pPr>
            <a:r>
              <a:rPr lang="es-AR" dirty="0"/>
              <a:t>Bootstrap</a:t>
            </a:r>
          </a:p>
          <a:p>
            <a:pPr eaLnBrk="1" hangingPunct="1">
              <a:defRPr/>
            </a:pPr>
            <a:r>
              <a:rPr lang="es-ES_tradnl" dirty="0" err="1"/>
              <a:t>Bower</a:t>
            </a:r>
            <a:endParaRPr lang="es-AR" dirty="0"/>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¿Por qué usarlo?</a:t>
            </a:r>
            <a:endParaRPr lang="es-AR" sz="3200" dirty="0"/>
          </a:p>
        </p:txBody>
      </p:sp>
      <p:sp>
        <p:nvSpPr>
          <p:cNvPr id="3" name="2 Marcador de contenido"/>
          <p:cNvSpPr>
            <a:spLocks noGrp="1"/>
          </p:cNvSpPr>
          <p:nvPr>
            <p:ph idx="1"/>
          </p:nvPr>
        </p:nvSpPr>
        <p:spPr>
          <a:xfrm>
            <a:off x="381000" y="1416050"/>
            <a:ext cx="8763000" cy="4465838"/>
          </a:xfrm>
        </p:spPr>
        <p:txBody>
          <a:bodyPr/>
          <a:lstStyle/>
          <a:p>
            <a:r>
              <a:rPr lang="es-ES" sz="2800" dirty="0"/>
              <a:t>Sin </a:t>
            </a:r>
            <a:r>
              <a:rPr lang="es-ES" sz="2800" dirty="0" err="1"/>
              <a:t>Bower</a:t>
            </a:r>
            <a:r>
              <a:rPr lang="es-ES" sz="2800" dirty="0"/>
              <a:t>, cuando se quiere instalar </a:t>
            </a:r>
            <a:r>
              <a:rPr lang="es-ES" sz="2800" dirty="0" err="1"/>
              <a:t>jQuery</a:t>
            </a:r>
            <a:r>
              <a:rPr lang="es-ES" sz="2800" dirty="0"/>
              <a:t> o </a:t>
            </a:r>
            <a:r>
              <a:rPr lang="es-ES" sz="2800" dirty="0" err="1"/>
              <a:t>Bootstrap</a:t>
            </a:r>
            <a:r>
              <a:rPr lang="es-ES" sz="2800" dirty="0"/>
              <a:t>, simplemente se dirige al sitio de esos paquetes, se los descarga y se los coloca a mano en una carpeta de nuestro proyecto, o bien se configuran rutas absolutas al CDN en las etiquetas SCRIPT o LINK, necesarias para incluir esos paquetes. </a:t>
            </a:r>
          </a:p>
          <a:p>
            <a:r>
              <a:rPr lang="es-ES" sz="2800" dirty="0"/>
              <a:t>Con </a:t>
            </a:r>
            <a:r>
              <a:rPr lang="es-ES" sz="2800" dirty="0" err="1"/>
              <a:t>Bower</a:t>
            </a:r>
            <a:r>
              <a:rPr lang="es-ES" sz="2800" dirty="0"/>
              <a:t> ese trabajo, que no es pesado pero sí requiere de varios pasos (ir a un sitio web, descargar una librería, colocarla en una carpeta), se puede hacer con un sencillo comando de consola:</a:t>
            </a:r>
          </a:p>
        </p:txBody>
      </p:sp>
      <p:sp>
        <p:nvSpPr>
          <p:cNvPr id="4" name="3 Rectángulo"/>
          <p:cNvSpPr/>
          <p:nvPr/>
        </p:nvSpPr>
        <p:spPr bwMode="auto">
          <a:xfrm>
            <a:off x="971600" y="5991670"/>
            <a:ext cx="7920880" cy="461666"/>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bower</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install</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jquery</a:t>
            </a:r>
            <a:endPar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Tree>
    <p:extLst>
      <p:ext uri="{BB962C8B-B14F-4D97-AF65-F5344CB8AC3E}">
        <p14:creationId xmlns:p14="http://schemas.microsoft.com/office/powerpoint/2010/main" val="3833833522"/>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210110"/>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a:p>
            <a:pPr lvl="1" eaLnBrk="1" hangingPunct="1">
              <a:defRPr/>
            </a:pPr>
            <a:r>
              <a:rPr lang="es-ES_tradnl" dirty="0"/>
              <a:t>¿Qué es?</a:t>
            </a:r>
          </a:p>
          <a:p>
            <a:pPr lvl="1" eaLnBrk="1" hangingPunct="1">
              <a:defRPr/>
            </a:pPr>
            <a:r>
              <a:rPr lang="es-ES_tradnl" dirty="0"/>
              <a:t>¿Por qué usarlo?</a:t>
            </a:r>
          </a:p>
          <a:p>
            <a:pPr lvl="1" eaLnBrk="1" hangingPunct="1">
              <a:defRPr/>
            </a:pPr>
            <a:r>
              <a:rPr lang="es-ES_tradnl" dirty="0">
                <a:solidFill>
                  <a:schemeClr val="accent1"/>
                </a:solidFill>
              </a:rPr>
              <a:t>Instalación</a:t>
            </a:r>
          </a:p>
          <a:p>
            <a:pPr lvl="1" eaLnBrk="1" hangingPunct="1">
              <a:defRPr/>
            </a:pPr>
            <a:r>
              <a:rPr lang="es-ES_tradnl" dirty="0"/>
              <a:t>Comandos típicos</a:t>
            </a:r>
          </a:p>
        </p:txBody>
      </p:sp>
    </p:spTree>
    <p:extLst>
      <p:ext uri="{BB962C8B-B14F-4D97-AF65-F5344CB8AC3E}">
        <p14:creationId xmlns:p14="http://schemas.microsoft.com/office/powerpoint/2010/main" val="2045314423"/>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Instalación </a:t>
            </a:r>
            <a:r>
              <a:rPr lang="es-AR" sz="3200" dirty="0"/>
              <a:t>(1/4)</a:t>
            </a:r>
          </a:p>
        </p:txBody>
      </p:sp>
      <p:sp>
        <p:nvSpPr>
          <p:cNvPr id="3" name="2 Marcador de contenido"/>
          <p:cNvSpPr>
            <a:spLocks noGrp="1"/>
          </p:cNvSpPr>
          <p:nvPr>
            <p:ph idx="1"/>
          </p:nvPr>
        </p:nvSpPr>
        <p:spPr>
          <a:xfrm>
            <a:off x="381000" y="1416050"/>
            <a:ext cx="8763000" cy="4199611"/>
          </a:xfrm>
        </p:spPr>
        <p:txBody>
          <a:bodyPr/>
          <a:lstStyle/>
          <a:p>
            <a:r>
              <a:rPr lang="es-ES" sz="2800" dirty="0"/>
              <a:t>La manera de instalar </a:t>
            </a:r>
            <a:r>
              <a:rPr lang="es-ES" sz="2800" dirty="0" err="1"/>
              <a:t>Bower</a:t>
            </a:r>
            <a:r>
              <a:rPr lang="es-ES" sz="2800" dirty="0"/>
              <a:t> es ejecutando el correspondiente comando de instalación, vía </a:t>
            </a:r>
            <a:r>
              <a:rPr lang="es-ES" sz="2800" b="1" i="1" dirty="0" err="1"/>
              <a:t>npm</a:t>
            </a:r>
            <a:r>
              <a:rPr lang="es-ES" sz="2800" dirty="0"/>
              <a:t>:</a:t>
            </a:r>
          </a:p>
          <a:p>
            <a:endParaRPr lang="es-ES" sz="2400" dirty="0"/>
          </a:p>
          <a:p>
            <a:endParaRPr lang="es-ES" sz="1000" dirty="0"/>
          </a:p>
          <a:p>
            <a:r>
              <a:rPr lang="es-ES" sz="2800" dirty="0"/>
              <a:t>Una vez instalado, se debe de crear, en el directorio raíz del proyecto, el archivo </a:t>
            </a:r>
            <a:r>
              <a:rPr lang="es-ES" sz="2800" b="1" i="1" dirty="0" err="1"/>
              <a:t>bower.json</a:t>
            </a:r>
            <a:r>
              <a:rPr lang="es-ES" sz="2800" dirty="0"/>
              <a:t>.</a:t>
            </a:r>
          </a:p>
          <a:p>
            <a:pPr lvl="1"/>
            <a:r>
              <a:rPr lang="es-ES" sz="2400" dirty="0"/>
              <a:t>Este archivo sirve para especificar de una manera formal todas las dependencias que tiene nuestro proyecto. </a:t>
            </a:r>
          </a:p>
          <a:p>
            <a:pPr lvl="1"/>
            <a:r>
              <a:rPr lang="es-ES" sz="2400" dirty="0"/>
              <a:t>De esta manera, </a:t>
            </a:r>
            <a:r>
              <a:rPr lang="es-ES" sz="2400" dirty="0" err="1"/>
              <a:t>Bower</a:t>
            </a:r>
            <a:r>
              <a:rPr lang="es-ES" sz="2400" dirty="0"/>
              <a:t> instalará, actualizará (si es que se encuentran versiones nuevas), todas las dependencias de una sola vez. </a:t>
            </a:r>
          </a:p>
        </p:txBody>
      </p:sp>
      <p:sp>
        <p:nvSpPr>
          <p:cNvPr id="4" name="3 Rectángulo"/>
          <p:cNvSpPr/>
          <p:nvPr/>
        </p:nvSpPr>
        <p:spPr bwMode="auto">
          <a:xfrm>
            <a:off x="971600" y="2319262"/>
            <a:ext cx="7920880" cy="461666"/>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npm</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install</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-g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bower</a:t>
            </a:r>
            <a:endPar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
        <p:nvSpPr>
          <p:cNvPr id="5" name="4 Rectángulo"/>
          <p:cNvSpPr/>
          <p:nvPr/>
        </p:nvSpPr>
        <p:spPr bwMode="auto">
          <a:xfrm>
            <a:off x="971600" y="5733256"/>
            <a:ext cx="7920880" cy="461666"/>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bower</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init</a:t>
            </a:r>
            <a:endPar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Tree>
    <p:extLst>
      <p:ext uri="{BB962C8B-B14F-4D97-AF65-F5344CB8AC3E}">
        <p14:creationId xmlns:p14="http://schemas.microsoft.com/office/powerpoint/2010/main" val="2856740390"/>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Instalación </a:t>
            </a:r>
            <a:r>
              <a:rPr lang="es-AR" sz="3200" dirty="0"/>
              <a:t>(2/4)</a:t>
            </a:r>
          </a:p>
        </p:txBody>
      </p:sp>
      <p:sp>
        <p:nvSpPr>
          <p:cNvPr id="3" name="2 Marcador de contenido"/>
          <p:cNvSpPr>
            <a:spLocks noGrp="1"/>
          </p:cNvSpPr>
          <p:nvPr>
            <p:ph idx="1"/>
          </p:nvPr>
        </p:nvSpPr>
        <p:spPr>
          <a:xfrm>
            <a:off x="381000" y="1416050"/>
            <a:ext cx="8763000" cy="2526846"/>
          </a:xfrm>
        </p:spPr>
        <p:txBody>
          <a:bodyPr/>
          <a:lstStyle/>
          <a:p>
            <a:r>
              <a:rPr lang="es-ES" sz="2800" dirty="0"/>
              <a:t>Esto pondrá en marcha un script en el terminal, que recabará todas las informaciones necesarias para identificar nuestro proyecto. </a:t>
            </a:r>
          </a:p>
          <a:p>
            <a:r>
              <a:rPr lang="es-ES" sz="2800" dirty="0"/>
              <a:t>Cuando el proceso finalice, se creará el archivo </a:t>
            </a:r>
            <a:r>
              <a:rPr lang="es-ES" sz="2800" b="1" i="1" dirty="0" err="1"/>
              <a:t>bower.json</a:t>
            </a:r>
            <a:r>
              <a:rPr lang="es-ES" sz="2800" dirty="0"/>
              <a:t>, en la misma carpeta donde se hizo el </a:t>
            </a:r>
            <a:r>
              <a:rPr lang="es-AR" sz="2800" dirty="0">
                <a:latin typeface="Arial" pitchFamily="34" charset="0"/>
                <a:cs typeface="Arial" pitchFamily="34" charset="0"/>
              </a:rPr>
              <a:t>"</a:t>
            </a:r>
            <a:r>
              <a:rPr lang="es-ES" sz="2800" dirty="0" err="1"/>
              <a:t>bower</a:t>
            </a:r>
            <a:r>
              <a:rPr lang="es-ES" sz="2800" dirty="0"/>
              <a:t> </a:t>
            </a:r>
            <a:r>
              <a:rPr lang="es-ES" sz="2800" dirty="0" err="1"/>
              <a:t>init</a:t>
            </a:r>
            <a:r>
              <a:rPr lang="es-AR" sz="2800" dirty="0">
                <a:latin typeface="Arial" pitchFamily="34" charset="0"/>
                <a:cs typeface="Arial" pitchFamily="34" charset="0"/>
              </a:rPr>
              <a:t>"</a:t>
            </a:r>
            <a:r>
              <a:rPr lang="es-ES" sz="2800" dirty="0"/>
              <a:t>. </a:t>
            </a:r>
          </a:p>
        </p:txBody>
      </p:sp>
      <p:sp>
        <p:nvSpPr>
          <p:cNvPr id="4" name="3 Rectángulo"/>
          <p:cNvSpPr/>
          <p:nvPr/>
        </p:nvSpPr>
        <p:spPr bwMode="auto">
          <a:xfrm>
            <a:off x="1115616" y="4063712"/>
            <a:ext cx="6984776" cy="2677656"/>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name</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"Test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Bower</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p>
          <a:p>
            <a:pPr lvl="0"/>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authors</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 "Maxi</a:t>
            </a:r>
            <a:r>
              <a:rPr lang="es-AR" sz="2400" b="0" dirty="0">
                <a:solidFill>
                  <a:srgbClr val="000000"/>
                </a:solidFill>
                <a:latin typeface="Arial" pitchFamily="34" charset="0"/>
                <a:cs typeface="Arial" pitchFamily="34" charset="0"/>
              </a:rPr>
              <a:t>", "Juan"],</a:t>
            </a:r>
            <a:endPar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description</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"Sólo una prueba",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homepage</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"http://home/index.html"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endParaRPr kumimoji="0" lang="es-AR"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138646690"/>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Instalación </a:t>
            </a:r>
            <a:r>
              <a:rPr lang="es-ES_tradnl" sz="3200" dirty="0"/>
              <a:t>(3/4)</a:t>
            </a:r>
            <a:endParaRPr lang="es-AR" sz="3200" dirty="0"/>
          </a:p>
        </p:txBody>
      </p:sp>
      <p:sp>
        <p:nvSpPr>
          <p:cNvPr id="3" name="2 Marcador de contenido"/>
          <p:cNvSpPr>
            <a:spLocks noGrp="1"/>
          </p:cNvSpPr>
          <p:nvPr>
            <p:ph idx="1"/>
          </p:nvPr>
        </p:nvSpPr>
        <p:spPr>
          <a:xfrm>
            <a:off x="381000" y="1416050"/>
            <a:ext cx="8763000" cy="2526846"/>
          </a:xfrm>
        </p:spPr>
        <p:txBody>
          <a:bodyPr/>
          <a:lstStyle/>
          <a:p>
            <a:r>
              <a:rPr lang="es-ES" sz="2800" dirty="0"/>
              <a:t>Ahora falta editarlo para indicar las dependencias que tendrá el proyecto Web.</a:t>
            </a:r>
          </a:p>
          <a:p>
            <a:r>
              <a:rPr lang="es-ES" sz="2800" dirty="0"/>
              <a:t>Hay que colocar un nuevo campo: "</a:t>
            </a:r>
            <a:r>
              <a:rPr lang="es-ES" sz="2800" b="1" i="1" dirty="0" err="1"/>
              <a:t>dependencies</a:t>
            </a:r>
            <a:r>
              <a:rPr lang="es-ES" sz="2800" dirty="0"/>
              <a:t>",  cuyo valor será un objeto que define los nombres de los paquetes que queremos como dependencias (junto con sus versiones).</a:t>
            </a:r>
          </a:p>
        </p:txBody>
      </p:sp>
      <p:sp>
        <p:nvSpPr>
          <p:cNvPr id="4" name="3 Rectángulo"/>
          <p:cNvSpPr/>
          <p:nvPr/>
        </p:nvSpPr>
        <p:spPr bwMode="auto">
          <a:xfrm>
            <a:off x="1115616" y="4063712"/>
            <a:ext cx="6984776" cy="2677656"/>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dependencies</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jquery</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"~3.1.1",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r>
              <a:rPr kumimoji="0" lang="es-AR" sz="2400" b="0" i="0" u="none" strike="noStrike" kern="1200" cap="none" spc="0" normalizeH="0" baseline="0" noProof="0" dirty="0" err="1">
                <a:ln>
                  <a:noFill/>
                </a:ln>
                <a:solidFill>
                  <a:srgbClr val="000000"/>
                </a:solidFill>
                <a:effectLst/>
                <a:uLnTx/>
                <a:uFillTx/>
                <a:latin typeface="Arial" pitchFamily="34" charset="0"/>
                <a:ea typeface="+mn-ea"/>
                <a:cs typeface="Arial" pitchFamily="34" charset="0"/>
              </a:rPr>
              <a:t>bootstrap</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 "</a:t>
            </a:r>
            <a:r>
              <a:rPr lang="es-AR" sz="2400" b="0" dirty="0">
                <a:solidFill>
                  <a:srgbClr val="000000"/>
                </a:solidFill>
                <a:latin typeface="Arial" pitchFamily="34" charset="0"/>
                <a:cs typeface="Arial" pitchFamily="34" charset="0"/>
              </a:rPr>
              <a:t>4.3.1</a:t>
            </a: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a:t>
            </a:r>
            <a:endParaRPr kumimoji="0" lang="es-AR"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65704609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Instalación </a:t>
            </a:r>
            <a:r>
              <a:rPr lang="es-AR" sz="3200" dirty="0"/>
              <a:t>(4/4)</a:t>
            </a:r>
          </a:p>
        </p:txBody>
      </p:sp>
      <p:sp>
        <p:nvSpPr>
          <p:cNvPr id="3" name="2 Marcador de contenido"/>
          <p:cNvSpPr>
            <a:spLocks noGrp="1"/>
          </p:cNvSpPr>
          <p:nvPr>
            <p:ph idx="1"/>
          </p:nvPr>
        </p:nvSpPr>
        <p:spPr>
          <a:xfrm>
            <a:off x="381000" y="1416050"/>
            <a:ext cx="8763000" cy="4687437"/>
          </a:xfrm>
        </p:spPr>
        <p:txBody>
          <a:bodyPr/>
          <a:lstStyle/>
          <a:p>
            <a:r>
              <a:rPr lang="es-ES" sz="2800" dirty="0"/>
              <a:t>El carácter </a:t>
            </a:r>
            <a:r>
              <a:rPr lang="es-AR" sz="2800" dirty="0">
                <a:latin typeface="Arial" pitchFamily="34" charset="0"/>
                <a:cs typeface="Arial" pitchFamily="34" charset="0"/>
              </a:rPr>
              <a:t>"</a:t>
            </a:r>
            <a:r>
              <a:rPr lang="es-ES" sz="2800" b="1" i="1" dirty="0"/>
              <a:t>~</a:t>
            </a:r>
            <a:r>
              <a:rPr lang="es-AR" sz="2800" dirty="0">
                <a:latin typeface="Arial" pitchFamily="34" charset="0"/>
                <a:cs typeface="Arial" pitchFamily="34" charset="0"/>
              </a:rPr>
              <a:t>"</a:t>
            </a:r>
            <a:r>
              <a:rPr lang="es-ES" sz="2800" dirty="0"/>
              <a:t> quiere decir que se acepta la actualización de la versión de esa dependencia. </a:t>
            </a:r>
          </a:p>
          <a:p>
            <a:pPr lvl="1"/>
            <a:r>
              <a:rPr lang="es-ES" sz="2400" dirty="0"/>
              <a:t>Si se indica </a:t>
            </a:r>
            <a:r>
              <a:rPr lang="es-AR" sz="2400" dirty="0">
                <a:latin typeface="Arial" pitchFamily="34" charset="0"/>
                <a:cs typeface="Arial" pitchFamily="34" charset="0"/>
              </a:rPr>
              <a:t>"</a:t>
            </a:r>
            <a:r>
              <a:rPr lang="es-ES" sz="2400" dirty="0"/>
              <a:t>~1.2</a:t>
            </a:r>
            <a:r>
              <a:rPr lang="es-AR" sz="2400" dirty="0">
                <a:latin typeface="Arial" pitchFamily="34" charset="0"/>
                <a:cs typeface="Arial" pitchFamily="34" charset="0"/>
              </a:rPr>
              <a:t>"</a:t>
            </a:r>
            <a:r>
              <a:rPr lang="es-ES" sz="2400" dirty="0"/>
              <a:t>, se está diciendo que puede actualizar la versión de 1.2 a 1.3 cuando aparezca, pero nunca subiría a la 2.0. </a:t>
            </a:r>
          </a:p>
          <a:p>
            <a:pPr lvl="1"/>
            <a:r>
              <a:rPr lang="es-ES" sz="2400" dirty="0"/>
              <a:t>Se pueden usar otros códigos para informar de las versiones como </a:t>
            </a:r>
            <a:r>
              <a:rPr lang="es-AR" sz="2400" dirty="0">
                <a:latin typeface="Arial" pitchFamily="34" charset="0"/>
                <a:cs typeface="Arial" pitchFamily="34" charset="0"/>
              </a:rPr>
              <a:t>"</a:t>
            </a:r>
            <a:r>
              <a:rPr lang="es-ES" sz="2400" dirty="0"/>
              <a:t>&gt;=2.3</a:t>
            </a:r>
            <a:r>
              <a:rPr lang="es-AR" sz="2400" dirty="0">
                <a:latin typeface="Arial" pitchFamily="34" charset="0"/>
                <a:cs typeface="Arial" pitchFamily="34" charset="0"/>
              </a:rPr>
              <a:t>"</a:t>
            </a:r>
            <a:r>
              <a:rPr lang="es-ES" sz="2400" dirty="0"/>
              <a:t>. </a:t>
            </a:r>
          </a:p>
          <a:p>
            <a:pPr lvl="1"/>
            <a:r>
              <a:rPr lang="es-ES" sz="2400" dirty="0"/>
              <a:t>Estos códigos para indicar las versiones forman parte de una notación estándar que tienen otros gestores de paquetes.</a:t>
            </a:r>
          </a:p>
          <a:p>
            <a:r>
              <a:rPr lang="es-ES" sz="2800" dirty="0"/>
              <a:t>Una vez generado el archivo </a:t>
            </a:r>
            <a:r>
              <a:rPr lang="es-ES" sz="2800" b="1" i="1" dirty="0" err="1"/>
              <a:t>bower.json</a:t>
            </a:r>
            <a:r>
              <a:rPr lang="es-ES" sz="2800" dirty="0"/>
              <a:t>, podemos instalar las dependencias gracias al comando: </a:t>
            </a:r>
          </a:p>
        </p:txBody>
      </p:sp>
      <p:sp>
        <p:nvSpPr>
          <p:cNvPr id="4" name="3 Rectángulo"/>
          <p:cNvSpPr/>
          <p:nvPr/>
        </p:nvSpPr>
        <p:spPr bwMode="auto">
          <a:xfrm>
            <a:off x="971600" y="6165304"/>
            <a:ext cx="7920880" cy="461666"/>
          </a:xfrm>
          <a:prstGeom prst="rect">
            <a:avLst/>
          </a:pr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bower</a:t>
            </a:r>
            <a:r>
              <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 </a:t>
            </a:r>
            <a:r>
              <a:rPr kumimoji="0" lang="es-AR" sz="24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install</a:t>
            </a:r>
            <a:endParaRPr kumimoji="0" lang="es-AR" sz="24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Tree>
    <p:extLst>
      <p:ext uri="{BB962C8B-B14F-4D97-AF65-F5344CB8AC3E}">
        <p14:creationId xmlns:p14="http://schemas.microsoft.com/office/powerpoint/2010/main" val="100216117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210110"/>
          </a:xfrm>
        </p:spPr>
        <p:txBody>
          <a:bodyPr/>
          <a:lstStyle/>
          <a:p>
            <a:pPr eaLnBrk="1" hangingPunct="1">
              <a:defRPr/>
            </a:pPr>
            <a:r>
              <a:rPr lang="es-AR" dirty="0" err="1"/>
              <a:t>Bootstrap</a:t>
            </a:r>
            <a:endParaRPr lang="es-AR" dirty="0"/>
          </a:p>
          <a:p>
            <a:pPr eaLnBrk="1" hangingPunct="1">
              <a:defRPr/>
            </a:pPr>
            <a:r>
              <a:rPr lang="es-AR" sz="3600" dirty="0" err="1"/>
              <a:t>Bower</a:t>
            </a:r>
            <a:endParaRPr lang="es-AR" sz="3600" dirty="0"/>
          </a:p>
          <a:p>
            <a:pPr lvl="1" eaLnBrk="1" hangingPunct="1">
              <a:defRPr/>
            </a:pPr>
            <a:r>
              <a:rPr lang="es-ES_tradnl" dirty="0"/>
              <a:t>¿Qué es?</a:t>
            </a:r>
          </a:p>
          <a:p>
            <a:pPr lvl="1" eaLnBrk="1" hangingPunct="1">
              <a:defRPr/>
            </a:pPr>
            <a:r>
              <a:rPr lang="es-ES_tradnl" dirty="0"/>
              <a:t>¿Por qué usarlo?</a:t>
            </a:r>
          </a:p>
          <a:p>
            <a:pPr lvl="1" eaLnBrk="1" hangingPunct="1">
              <a:defRPr/>
            </a:pPr>
            <a:r>
              <a:rPr lang="es-ES_tradnl" dirty="0"/>
              <a:t>Instalación</a:t>
            </a:r>
          </a:p>
          <a:p>
            <a:pPr lvl="1" eaLnBrk="1" hangingPunct="1">
              <a:defRPr/>
            </a:pPr>
            <a:r>
              <a:rPr lang="es-ES_tradnl" dirty="0">
                <a:solidFill>
                  <a:schemeClr val="accent1"/>
                </a:solidFill>
              </a:rPr>
              <a:t>Comandos típicos</a:t>
            </a:r>
          </a:p>
        </p:txBody>
      </p:sp>
    </p:spTree>
    <p:extLst>
      <p:ext uri="{BB962C8B-B14F-4D97-AF65-F5344CB8AC3E}">
        <p14:creationId xmlns:p14="http://schemas.microsoft.com/office/powerpoint/2010/main" val="132364217"/>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Comandos </a:t>
            </a:r>
            <a:r>
              <a:rPr lang="es-AR" sz="3200" dirty="0"/>
              <a:t>(1/2)</a:t>
            </a:r>
          </a:p>
        </p:txBody>
      </p:sp>
      <p:sp>
        <p:nvSpPr>
          <p:cNvPr id="3" name="2 Marcador de contenido"/>
          <p:cNvSpPr>
            <a:spLocks noGrp="1"/>
          </p:cNvSpPr>
          <p:nvPr>
            <p:ph idx="1"/>
          </p:nvPr>
        </p:nvSpPr>
        <p:spPr>
          <a:xfrm>
            <a:off x="381000" y="1416050"/>
            <a:ext cx="8763000" cy="5127558"/>
          </a:xfrm>
        </p:spPr>
        <p:txBody>
          <a:bodyPr/>
          <a:lstStyle/>
          <a:p>
            <a:r>
              <a:rPr lang="es-ES" sz="2800" dirty="0" err="1"/>
              <a:t>bower</a:t>
            </a:r>
            <a:r>
              <a:rPr lang="es-ES" sz="2800" dirty="0"/>
              <a:t> </a:t>
            </a:r>
            <a:r>
              <a:rPr lang="es-ES" sz="2800" dirty="0" err="1"/>
              <a:t>init</a:t>
            </a:r>
            <a:r>
              <a:rPr lang="es-ES" sz="2800" dirty="0"/>
              <a:t> </a:t>
            </a:r>
          </a:p>
          <a:p>
            <a:pPr lvl="1"/>
            <a:r>
              <a:rPr lang="es-ES" sz="2400" dirty="0"/>
              <a:t>Genera el archivo </a:t>
            </a:r>
            <a:r>
              <a:rPr lang="es-ES" sz="2400" dirty="0" err="1"/>
              <a:t>bower.json</a:t>
            </a:r>
            <a:r>
              <a:rPr lang="es-ES" sz="2400" dirty="0"/>
              <a:t> (en el que se definen las propiedades de un proyecto). </a:t>
            </a:r>
          </a:p>
          <a:p>
            <a:r>
              <a:rPr lang="es-ES" sz="2800" dirty="0" err="1"/>
              <a:t>bower</a:t>
            </a:r>
            <a:r>
              <a:rPr lang="es-ES" sz="2800" dirty="0"/>
              <a:t> </a:t>
            </a:r>
            <a:r>
              <a:rPr lang="es-ES" sz="2800" dirty="0" err="1"/>
              <a:t>install</a:t>
            </a:r>
            <a:r>
              <a:rPr lang="es-ES" sz="2800" dirty="0"/>
              <a:t> </a:t>
            </a:r>
          </a:p>
          <a:p>
            <a:pPr lvl="1"/>
            <a:r>
              <a:rPr lang="es-ES" sz="2400" dirty="0" err="1"/>
              <a:t>Bower</a:t>
            </a:r>
            <a:r>
              <a:rPr lang="es-ES" sz="2400" dirty="0"/>
              <a:t> leerá lo que haya en el archivo </a:t>
            </a:r>
            <a:r>
              <a:rPr lang="es-ES" sz="2400" dirty="0" err="1"/>
              <a:t>bower.json</a:t>
            </a:r>
            <a:r>
              <a:rPr lang="es-ES" sz="2400" dirty="0"/>
              <a:t>, instalando todas las dependencias que hayamos definido. Todos los componentes se colocarán en una carpeta específica llamada generalmente "</a:t>
            </a:r>
            <a:r>
              <a:rPr lang="es-ES" sz="2400" dirty="0" err="1"/>
              <a:t>bower_components</a:t>
            </a:r>
            <a:r>
              <a:rPr lang="es-ES" sz="2400" dirty="0"/>
              <a:t>". </a:t>
            </a:r>
            <a:endParaRPr lang="es-ES" dirty="0"/>
          </a:p>
          <a:p>
            <a:r>
              <a:rPr lang="es-ES" sz="2800" dirty="0" err="1"/>
              <a:t>bower</a:t>
            </a:r>
            <a:r>
              <a:rPr lang="es-ES" sz="2800" dirty="0"/>
              <a:t> </a:t>
            </a:r>
            <a:r>
              <a:rPr lang="es-ES" sz="2800" dirty="0" err="1"/>
              <a:t>install</a:t>
            </a:r>
            <a:r>
              <a:rPr lang="es-ES" sz="2800" dirty="0"/>
              <a:t> NOMBRE_PAQUETE </a:t>
            </a:r>
          </a:p>
          <a:p>
            <a:pPr lvl="1"/>
            <a:r>
              <a:rPr lang="es-ES" sz="2400" dirty="0"/>
              <a:t>Este comando sirve para instalar un paquete, sin necesidad de nombrarlo entre las dependencias definidas en el archivo </a:t>
            </a:r>
            <a:r>
              <a:rPr lang="es-ES" sz="2400" dirty="0" err="1"/>
              <a:t>bower.json</a:t>
            </a:r>
            <a:r>
              <a:rPr lang="es-ES" sz="2400" dirty="0"/>
              <a:t>. </a:t>
            </a:r>
            <a:br>
              <a:rPr lang="es-ES" sz="2400" dirty="0"/>
            </a:br>
            <a:endParaRPr lang="es-AR" dirty="0"/>
          </a:p>
        </p:txBody>
      </p:sp>
    </p:spTree>
    <p:extLst>
      <p:ext uri="{BB962C8B-B14F-4D97-AF65-F5344CB8AC3E}">
        <p14:creationId xmlns:p14="http://schemas.microsoft.com/office/powerpoint/2010/main" val="460362173"/>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Comandos </a:t>
            </a:r>
            <a:r>
              <a:rPr lang="es-AR" sz="3200" dirty="0"/>
              <a:t>(2/2)</a:t>
            </a:r>
          </a:p>
        </p:txBody>
      </p:sp>
      <p:sp>
        <p:nvSpPr>
          <p:cNvPr id="3" name="2 Marcador de contenido"/>
          <p:cNvSpPr>
            <a:spLocks noGrp="1"/>
          </p:cNvSpPr>
          <p:nvPr>
            <p:ph idx="1"/>
          </p:nvPr>
        </p:nvSpPr>
        <p:spPr>
          <a:xfrm>
            <a:off x="381000" y="1416050"/>
            <a:ext cx="8763000" cy="5404556"/>
          </a:xfrm>
        </p:spPr>
        <p:txBody>
          <a:bodyPr/>
          <a:lstStyle/>
          <a:p>
            <a:r>
              <a:rPr lang="es-ES" sz="2800" dirty="0" err="1"/>
              <a:t>bower</a:t>
            </a:r>
            <a:r>
              <a:rPr lang="es-ES" sz="2800" dirty="0"/>
              <a:t> </a:t>
            </a:r>
            <a:r>
              <a:rPr lang="es-ES" sz="2800" dirty="0" err="1"/>
              <a:t>install</a:t>
            </a:r>
            <a:r>
              <a:rPr lang="es-ES" sz="2800" dirty="0"/>
              <a:t> NOMBRE_PAQUETE --</a:t>
            </a:r>
            <a:r>
              <a:rPr lang="es-ES" sz="2800" dirty="0" err="1"/>
              <a:t>save</a:t>
            </a:r>
            <a:r>
              <a:rPr lang="es-ES" sz="2800" dirty="0"/>
              <a:t> </a:t>
            </a:r>
          </a:p>
          <a:p>
            <a:pPr lvl="1"/>
            <a:r>
              <a:rPr lang="es-ES" sz="2400" dirty="0"/>
              <a:t>Aparte de instalar un paquete en el directorio de componentes, guarda la dependencia en el archivo </a:t>
            </a:r>
            <a:r>
              <a:rPr lang="es-ES" sz="2400" dirty="0" err="1"/>
              <a:t>bower.json</a:t>
            </a:r>
            <a:r>
              <a:rPr lang="es-ES" sz="2400" dirty="0"/>
              <a:t>. </a:t>
            </a:r>
          </a:p>
          <a:p>
            <a:r>
              <a:rPr lang="es-ES" sz="2800" dirty="0" err="1"/>
              <a:t>bower</a:t>
            </a:r>
            <a:r>
              <a:rPr lang="es-ES" sz="2800" dirty="0"/>
              <a:t> </a:t>
            </a:r>
            <a:r>
              <a:rPr lang="es-ES" sz="2800" dirty="0" err="1"/>
              <a:t>update</a:t>
            </a:r>
            <a:r>
              <a:rPr lang="es-ES" sz="2800" dirty="0"/>
              <a:t> </a:t>
            </a:r>
          </a:p>
          <a:p>
            <a:pPr lvl="1"/>
            <a:r>
              <a:rPr lang="es-ES" sz="2400" dirty="0"/>
              <a:t>Este comando ejecuta la actualización de los paquetes, conforme a lo indicado en el archivo </a:t>
            </a:r>
            <a:r>
              <a:rPr lang="es-ES" sz="2400" dirty="0" err="1"/>
              <a:t>bower.json</a:t>
            </a:r>
            <a:r>
              <a:rPr lang="es-ES" sz="2400" dirty="0"/>
              <a:t>, ya que somos nosotros como desarrolladores los que debemos informar el rango de versiones que permitimos se actualicen. </a:t>
            </a:r>
          </a:p>
          <a:p>
            <a:r>
              <a:rPr lang="es-ES" sz="2800" dirty="0" err="1"/>
              <a:t>bower</a:t>
            </a:r>
            <a:r>
              <a:rPr lang="es-ES" sz="2800" dirty="0"/>
              <a:t> </a:t>
            </a:r>
            <a:r>
              <a:rPr lang="es-ES" sz="2800" dirty="0" err="1"/>
              <a:t>uninstall</a:t>
            </a:r>
            <a:r>
              <a:rPr lang="es-ES" sz="2800" dirty="0"/>
              <a:t> NOMBRE_PAQUETE </a:t>
            </a:r>
          </a:p>
          <a:p>
            <a:pPr lvl="1"/>
            <a:r>
              <a:rPr lang="es-ES" sz="2400" dirty="0"/>
              <a:t>Sirve para desinstalar un paquete completamente del directorio de componentes de </a:t>
            </a:r>
            <a:r>
              <a:rPr lang="es-ES" sz="2400" dirty="0" err="1"/>
              <a:t>Bower</a:t>
            </a:r>
            <a:r>
              <a:rPr lang="es-ES" sz="2400" dirty="0"/>
              <a:t>. Con la opción --</a:t>
            </a:r>
            <a:r>
              <a:rPr lang="es-ES" sz="2400" dirty="0" err="1"/>
              <a:t>save</a:t>
            </a:r>
            <a:r>
              <a:rPr lang="es-ES" sz="2400" dirty="0"/>
              <a:t> se quitará del archivo </a:t>
            </a:r>
            <a:r>
              <a:rPr lang="es-ES" sz="2400" dirty="0" err="1"/>
              <a:t>bower.json</a:t>
            </a:r>
            <a:r>
              <a:rPr lang="es-ES" sz="2400" dirty="0"/>
              <a:t>.</a:t>
            </a:r>
            <a:endParaRPr lang="es-AR" sz="2400" dirty="0"/>
          </a:p>
        </p:txBody>
      </p:sp>
    </p:spTree>
    <p:extLst>
      <p:ext uri="{BB962C8B-B14F-4D97-AF65-F5344CB8AC3E}">
        <p14:creationId xmlns:p14="http://schemas.microsoft.com/office/powerpoint/2010/main" val="3765053110"/>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a:t>Ejercitación</a:t>
            </a:r>
          </a:p>
        </p:txBody>
      </p:sp>
      <p:pic>
        <p:nvPicPr>
          <p:cNvPr id="33795" name="Picture 4" descr="C:\Program Files (x86)\Microsoft Office\MEDIA\CAGCAT10\j0234687.gif"/>
          <p:cNvPicPr>
            <a:picLocks noChangeAspect="1" noChangeArrowheads="1" noCrop="1"/>
          </p:cNvPicPr>
          <p:nvPr/>
        </p:nvPicPr>
        <p:blipFill>
          <a:blip r:embed="rId3"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1157240"/>
          </a:xfrm>
        </p:spPr>
        <p:txBody>
          <a:bodyPr/>
          <a:lstStyle/>
          <a:p>
            <a:pPr eaLnBrk="1" hangingPunct="1">
              <a:defRPr/>
            </a:pPr>
            <a:r>
              <a:rPr lang="es-AR" sz="3600" dirty="0"/>
              <a:t>Bootstrap</a:t>
            </a:r>
          </a:p>
          <a:p>
            <a:pPr eaLnBrk="1" hangingPunct="1">
              <a:defRPr/>
            </a:pPr>
            <a:r>
              <a:rPr lang="es-ES_tradnl" dirty="0" err="1"/>
              <a:t>Bower</a:t>
            </a:r>
            <a:endParaRPr lang="es-AR" dirty="0"/>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solidFill>
                  <a:schemeClr val="accent1"/>
                </a:solidFill>
              </a:rPr>
              <a:t>Generalidades</a:t>
            </a:r>
          </a:p>
          <a:p>
            <a:pPr lvl="1" eaLnBrk="1" hangingPunct="1">
              <a:defRPr/>
            </a:pPr>
            <a:r>
              <a:rPr lang="es-ES_tradnl" dirty="0"/>
              <a:t>¿Dónde obtener </a:t>
            </a:r>
            <a:r>
              <a:rPr lang="es-ES_tradnl" dirty="0" err="1"/>
              <a:t>Bootstrap</a:t>
            </a:r>
            <a:r>
              <a:rPr lang="es-ES_tradnl" dirty="0"/>
              <a:t>?</a:t>
            </a:r>
          </a:p>
          <a:p>
            <a:pPr lvl="1" eaLnBrk="1" hangingPunct="1">
              <a:defRPr/>
            </a:pPr>
            <a:r>
              <a:rPr lang="es-ES_tradnl" dirty="0"/>
              <a:t>Página con </a:t>
            </a:r>
            <a:r>
              <a:rPr lang="es-ES_tradnl" dirty="0" err="1"/>
              <a:t>Bootstrap</a:t>
            </a:r>
            <a:endParaRPr lang="es-ES_tradnl" dirty="0"/>
          </a:p>
          <a:p>
            <a:pPr lvl="1" eaLnBrk="1" hangingPunct="1">
              <a:defRPr/>
            </a:pPr>
            <a:r>
              <a:rPr lang="es-ES_tradnl" dirty="0"/>
              <a:t>Sistema de cuadrículas</a:t>
            </a:r>
          </a:p>
          <a:p>
            <a:pPr lvl="1" eaLnBrk="1" hangingPunct="1">
              <a:defRPr/>
            </a:pPr>
            <a:r>
              <a:rPr lang="es-ES_tradnl" dirty="0"/>
              <a:t>Clases de Bootstrap</a:t>
            </a:r>
          </a:p>
          <a:p>
            <a:pPr eaLnBrk="1" hangingPunct="1">
              <a:defRPr/>
            </a:pPr>
            <a:r>
              <a:rPr lang="es-ES_tradnl" dirty="0" err="1"/>
              <a:t>Bower</a:t>
            </a:r>
            <a:endParaRPr lang="es-AR"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Generalidades</a:t>
            </a:r>
          </a:p>
        </p:txBody>
      </p:sp>
      <p:sp>
        <p:nvSpPr>
          <p:cNvPr id="3" name="2 Marcador de contenido"/>
          <p:cNvSpPr>
            <a:spLocks noGrp="1"/>
          </p:cNvSpPr>
          <p:nvPr>
            <p:ph idx="1"/>
          </p:nvPr>
        </p:nvSpPr>
        <p:spPr>
          <a:xfrm>
            <a:off x="381000" y="1416050"/>
            <a:ext cx="8388350" cy="4050340"/>
          </a:xfrm>
        </p:spPr>
        <p:txBody>
          <a:bodyPr/>
          <a:lstStyle/>
          <a:p>
            <a:r>
              <a:rPr lang="es-AR" sz="2800" dirty="0" err="1"/>
              <a:t>Bootstrap</a:t>
            </a:r>
            <a:r>
              <a:rPr lang="es-AR" sz="2800" dirty="0"/>
              <a:t> es un </a:t>
            </a:r>
            <a:r>
              <a:rPr lang="es-AR" sz="2800" dirty="0" err="1"/>
              <a:t>framework</a:t>
            </a:r>
            <a:r>
              <a:rPr lang="es-AR" sz="2800" dirty="0"/>
              <a:t> </a:t>
            </a:r>
            <a:r>
              <a:rPr lang="es-AR" sz="2800" dirty="0" err="1"/>
              <a:t>front-end</a:t>
            </a:r>
            <a:r>
              <a:rPr lang="es-AR" sz="2800" dirty="0"/>
              <a:t> gratuito para un rápido y fácil desarrollo web.</a:t>
            </a:r>
          </a:p>
          <a:p>
            <a:endParaRPr lang="es-AR" sz="2800" dirty="0"/>
          </a:p>
          <a:p>
            <a:r>
              <a:rPr lang="es-AR" sz="2800" dirty="0"/>
              <a:t>Incluye plantillas basadas en HTML y CSS para:</a:t>
            </a:r>
          </a:p>
          <a:p>
            <a:pPr lvl="1"/>
            <a:r>
              <a:rPr lang="es-AR" sz="2400" dirty="0"/>
              <a:t>Tipografía, formularios, botones, tablas, navegación, imágenes, etc.</a:t>
            </a:r>
          </a:p>
          <a:p>
            <a:endParaRPr lang="es-AR" sz="2800" dirty="0"/>
          </a:p>
          <a:p>
            <a:r>
              <a:rPr lang="es-AR" sz="2800" dirty="0" err="1"/>
              <a:t>Bootstrap</a:t>
            </a:r>
            <a:r>
              <a:rPr lang="es-AR" sz="2800" dirty="0"/>
              <a:t> también brinda la posibilidad de crear fácilmente diseños </a:t>
            </a:r>
            <a:r>
              <a:rPr lang="es-AR" sz="2800" i="1" dirty="0" err="1"/>
              <a:t>Responsive</a:t>
            </a:r>
            <a:r>
              <a:rPr lang="es-AR" sz="2800" i="1" dirty="0"/>
              <a:t> </a:t>
            </a:r>
            <a:r>
              <a:rPr lang="es-AR" sz="2400" i="1" dirty="0"/>
              <a:t>(*)</a:t>
            </a:r>
            <a:r>
              <a:rPr lang="es-AR" dirty="0"/>
              <a:t>.</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t>Generalidades</a:t>
            </a:r>
          </a:p>
          <a:p>
            <a:pPr lvl="1" eaLnBrk="1" hangingPunct="1">
              <a:defRPr/>
            </a:pPr>
            <a:r>
              <a:rPr lang="es-ES_tradnl" dirty="0">
                <a:solidFill>
                  <a:schemeClr val="accent1"/>
                </a:solidFill>
              </a:rPr>
              <a:t>¿Dónde obtener </a:t>
            </a:r>
            <a:r>
              <a:rPr lang="es-ES_tradnl" dirty="0" err="1">
                <a:solidFill>
                  <a:schemeClr val="accent1"/>
                </a:solidFill>
              </a:rPr>
              <a:t>Bootstrap</a:t>
            </a:r>
            <a:r>
              <a:rPr lang="es-ES_tradnl" dirty="0">
                <a:solidFill>
                  <a:schemeClr val="accent1"/>
                </a:solidFill>
              </a:rPr>
              <a:t>?</a:t>
            </a:r>
          </a:p>
          <a:p>
            <a:pPr lvl="1" eaLnBrk="1" hangingPunct="1">
              <a:defRPr/>
            </a:pPr>
            <a:r>
              <a:rPr lang="es-ES_tradnl" dirty="0"/>
              <a:t>Página con </a:t>
            </a:r>
            <a:r>
              <a:rPr lang="es-ES_tradnl" dirty="0" err="1"/>
              <a:t>Bootstrap</a:t>
            </a:r>
            <a:endParaRPr lang="es-ES_tradnl" dirty="0"/>
          </a:p>
          <a:p>
            <a:pPr lvl="1" eaLnBrk="1" hangingPunct="1">
              <a:defRPr/>
            </a:pPr>
            <a:r>
              <a:rPr lang="es-ES_tradnl" dirty="0"/>
              <a:t>Sistema de cuadrículas</a:t>
            </a:r>
          </a:p>
          <a:p>
            <a:pPr lvl="1" eaLnBrk="1" hangingPunct="1">
              <a:defRPr/>
            </a:pPr>
            <a:r>
              <a:rPr lang="es-ES_tradnl" dirty="0"/>
              <a:t>Clases de Bootstrap</a:t>
            </a:r>
            <a:endParaRPr lang="es-AR" dirty="0"/>
          </a:p>
          <a:p>
            <a:pPr eaLnBrk="1" hangingPunct="1">
              <a:defRPr/>
            </a:pPr>
            <a:r>
              <a:rPr lang="es-ES_tradnl" dirty="0" err="1"/>
              <a:t>Bower</a:t>
            </a:r>
            <a:endParaRPr lang="es-AR" dirty="0"/>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¿Dónde obtener </a:t>
            </a:r>
            <a:r>
              <a:rPr lang="es-AR" dirty="0" err="1"/>
              <a:t>Bootstrap</a:t>
            </a:r>
            <a:r>
              <a:rPr lang="es-AR" dirty="0"/>
              <a:t>?</a:t>
            </a:r>
          </a:p>
        </p:txBody>
      </p:sp>
      <p:sp>
        <p:nvSpPr>
          <p:cNvPr id="3" name="2 Marcador de contenido"/>
          <p:cNvSpPr>
            <a:spLocks noGrp="1"/>
          </p:cNvSpPr>
          <p:nvPr>
            <p:ph idx="1"/>
          </p:nvPr>
        </p:nvSpPr>
        <p:spPr>
          <a:xfrm>
            <a:off x="381000" y="1416050"/>
            <a:ext cx="8763000" cy="2049792"/>
          </a:xfrm>
        </p:spPr>
        <p:txBody>
          <a:bodyPr/>
          <a:lstStyle/>
          <a:p>
            <a:r>
              <a:rPr lang="es-AR" sz="2800" dirty="0"/>
              <a:t>Hay dos maneras de comenzar a usar </a:t>
            </a:r>
            <a:r>
              <a:rPr lang="es-AR" sz="2800" dirty="0" err="1"/>
              <a:t>Bootstrap</a:t>
            </a:r>
            <a:r>
              <a:rPr lang="es-AR" sz="2800" dirty="0"/>
              <a:t> en nuestro sitio web. </a:t>
            </a:r>
          </a:p>
          <a:p>
            <a:pPr lvl="1"/>
            <a:r>
              <a:rPr lang="es-AR" sz="2400" dirty="0"/>
              <a:t>Descargar </a:t>
            </a:r>
            <a:r>
              <a:rPr lang="es-AR" sz="2400" dirty="0" err="1"/>
              <a:t>Bootstrap</a:t>
            </a:r>
            <a:r>
              <a:rPr lang="es-AR" sz="2400" dirty="0"/>
              <a:t> de </a:t>
            </a:r>
            <a:r>
              <a:rPr lang="es-AR" sz="2400" b="1" i="1" dirty="0"/>
              <a:t>getbootstrap.com</a:t>
            </a:r>
            <a:r>
              <a:rPr lang="es-AR" sz="2400" dirty="0"/>
              <a:t> </a:t>
            </a:r>
          </a:p>
          <a:p>
            <a:pPr lvl="1"/>
            <a:r>
              <a:rPr lang="es-AR" sz="2400" dirty="0"/>
              <a:t>Incluir </a:t>
            </a:r>
            <a:r>
              <a:rPr lang="es-AR" sz="2400" dirty="0" err="1"/>
              <a:t>Bootstrap</a:t>
            </a:r>
            <a:r>
              <a:rPr lang="es-AR" sz="2400" dirty="0"/>
              <a:t> de un </a:t>
            </a:r>
            <a:r>
              <a:rPr lang="es-AR" sz="2400" b="1" i="1" dirty="0"/>
              <a:t>CDN</a:t>
            </a:r>
            <a:r>
              <a:rPr lang="es-AR" sz="2400" dirty="0"/>
              <a:t> (Content </a:t>
            </a:r>
            <a:r>
              <a:rPr lang="es-AR" sz="2400" dirty="0" err="1"/>
              <a:t>Delivery</a:t>
            </a:r>
            <a:r>
              <a:rPr lang="es-AR" sz="2400" dirty="0"/>
              <a:t> Network).</a:t>
            </a:r>
          </a:p>
        </p:txBody>
      </p:sp>
      <p:sp>
        <p:nvSpPr>
          <p:cNvPr id="4" name="Rectangle 5"/>
          <p:cNvSpPr>
            <a:spLocks noChangeArrowheads="1"/>
          </p:cNvSpPr>
          <p:nvPr/>
        </p:nvSpPr>
        <p:spPr bwMode="auto">
          <a:xfrm>
            <a:off x="428625" y="3540968"/>
            <a:ext cx="8501063" cy="30563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link</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rel</a:t>
            </a:r>
            <a:r>
              <a:rPr lang="en-US" sz="2000" dirty="0">
                <a:solidFill>
                  <a:srgbClr val="0000FF"/>
                </a:solidFill>
                <a:latin typeface="Courier New" pitchFamily="49" charset="0"/>
                <a:ea typeface="Times New Roman" pitchFamily="18" charset="0"/>
                <a:cs typeface="Courier New" pitchFamily="49" charset="0"/>
              </a:rPr>
              <a:t>=“stylesheet” </a:t>
            </a:r>
          </a:p>
          <a:p>
            <a:r>
              <a:rPr lang="en-US" sz="2000" dirty="0" err="1">
                <a:solidFill>
                  <a:srgbClr val="FF0000"/>
                </a:solidFill>
                <a:latin typeface="Courier New" pitchFamily="49" charset="0"/>
                <a:ea typeface="Times New Roman" pitchFamily="18" charset="0"/>
                <a:cs typeface="Courier New" pitchFamily="49" charset="0"/>
              </a:rPr>
              <a:t>href</a:t>
            </a:r>
            <a:r>
              <a:rPr lang="en-US" sz="2000" b="0" dirty="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https://maxcdn.bootstrapcdn.com/bootstrap/4.3.1/</a:t>
            </a:r>
          </a:p>
          <a:p>
            <a:r>
              <a:rPr lang="es-AR" sz="2000" dirty="0" err="1">
                <a:solidFill>
                  <a:srgbClr val="0000FF"/>
                </a:solidFill>
                <a:latin typeface="Courier New" pitchFamily="49" charset="0"/>
                <a:cs typeface="Courier New" pitchFamily="49" charset="0"/>
              </a:rPr>
              <a:t>css</a:t>
            </a:r>
            <a:r>
              <a:rPr lang="es-AR" sz="2000" dirty="0">
                <a:solidFill>
                  <a:srgbClr val="0000FF"/>
                </a:solidFill>
                <a:latin typeface="Courier New" pitchFamily="49" charset="0"/>
                <a:cs typeface="Courier New" pitchFamily="49" charset="0"/>
              </a:rPr>
              <a:t>/bootstrap.min.css</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src</a:t>
            </a:r>
            <a:r>
              <a:rPr lang="en-US" sz="2000" dirty="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https://ajax.googleapis.com/ajax/libs/</a:t>
            </a:r>
          </a:p>
          <a:p>
            <a:r>
              <a:rPr lang="es-AR" sz="2000" dirty="0" err="1">
                <a:solidFill>
                  <a:srgbClr val="0000FF"/>
                </a:solidFill>
                <a:latin typeface="Courier New" pitchFamily="49" charset="0"/>
                <a:cs typeface="Courier New" pitchFamily="49" charset="0"/>
              </a:rPr>
              <a:t>jquery</a:t>
            </a:r>
            <a:r>
              <a:rPr lang="es-AR" sz="2000" dirty="0">
                <a:solidFill>
                  <a:srgbClr val="0000FF"/>
                </a:solidFill>
                <a:latin typeface="Courier New" pitchFamily="49" charset="0"/>
                <a:cs typeface="Courier New" pitchFamily="49" charset="0"/>
              </a:rPr>
              <a:t>/3.4.1/jquery.min.js</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0000FF"/>
                </a:solidFill>
                <a:latin typeface="Courier New" pitchFamily="49" charset="0"/>
                <a:ea typeface="Times New Roman" pitchFamily="18" charset="0"/>
                <a:cs typeface="Courier New" pitchFamily="49" charset="0"/>
              </a:rPr>
              <a:t>src</a:t>
            </a:r>
            <a:r>
              <a:rPr lang="en-US" sz="2000" dirty="0">
                <a:solidFill>
                  <a:srgbClr val="0000FF"/>
                </a:solidFill>
                <a:latin typeface="Courier New" pitchFamily="49" charset="0"/>
                <a:ea typeface="Times New Roman" pitchFamily="18" charset="0"/>
                <a:cs typeface="Courier New" pitchFamily="49" charset="0"/>
              </a:rPr>
              <a:t>="https://cdnjs.cloudflare.com/ajax/libs/</a:t>
            </a:r>
          </a:p>
          <a:p>
            <a:r>
              <a:rPr lang="en-US" sz="2000" dirty="0">
                <a:solidFill>
                  <a:srgbClr val="0000FF"/>
                </a:solidFill>
                <a:latin typeface="Courier New" pitchFamily="49" charset="0"/>
                <a:ea typeface="Times New Roman" pitchFamily="18" charset="0"/>
                <a:cs typeface="Courier New" pitchFamily="49" charset="0"/>
              </a:rPr>
              <a:t>popper.js/1.14.7/</a:t>
            </a:r>
            <a:r>
              <a:rPr lang="en-US" sz="2000" dirty="0" err="1">
                <a:solidFill>
                  <a:srgbClr val="0000FF"/>
                </a:solidFill>
                <a:latin typeface="Courier New" pitchFamily="49" charset="0"/>
                <a:ea typeface="Times New Roman" pitchFamily="18" charset="0"/>
                <a:cs typeface="Courier New" pitchFamily="49" charset="0"/>
              </a:rPr>
              <a:t>umd</a:t>
            </a:r>
            <a:r>
              <a:rPr lang="en-US" sz="2000" dirty="0">
                <a:solidFill>
                  <a:srgbClr val="0000FF"/>
                </a:solidFill>
                <a:latin typeface="Courier New" pitchFamily="49" charset="0"/>
                <a:ea typeface="Times New Roman" pitchFamily="18" charset="0"/>
                <a:cs typeface="Courier New" pitchFamily="49" charset="0"/>
              </a:rPr>
              <a:t>/popper.min.js"&gt;&lt;/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&gt;</a:t>
            </a:r>
          </a:p>
          <a:p>
            <a:r>
              <a:rPr lang="en-US" sz="2000" dirty="0">
                <a:solidFill>
                  <a:srgbClr val="0000FF"/>
                </a:solidFill>
                <a:latin typeface="Courier New" pitchFamily="49" charset="0"/>
                <a:ea typeface="Times New Roman" pitchFamily="18" charset="0"/>
                <a:cs typeface="Courier New" pitchFamily="49" charset="0"/>
              </a:rPr>
              <a: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 </a:t>
            </a:r>
            <a:r>
              <a:rPr lang="en-US" sz="2000" dirty="0" err="1">
                <a:solidFill>
                  <a:srgbClr val="FF0000"/>
                </a:solidFill>
                <a:latin typeface="Courier New" pitchFamily="49" charset="0"/>
                <a:ea typeface="Times New Roman" pitchFamily="18" charset="0"/>
                <a:cs typeface="Courier New" pitchFamily="49" charset="0"/>
              </a:rPr>
              <a:t>src</a:t>
            </a:r>
            <a:r>
              <a:rPr lang="en-US" sz="2000" dirty="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https://maxcdn.bootstrapcdn.com/Bootstrap</a:t>
            </a:r>
          </a:p>
          <a:p>
            <a:r>
              <a:rPr lang="es-AR" sz="2000" dirty="0">
                <a:solidFill>
                  <a:srgbClr val="0000FF"/>
                </a:solidFill>
                <a:latin typeface="Courier New" pitchFamily="49" charset="0"/>
                <a:cs typeface="Courier New" pitchFamily="49" charset="0"/>
              </a:rPr>
              <a:t>/4.3.1/js/bootstrap.min.js</a:t>
            </a:r>
            <a:r>
              <a:rPr lang="en-US" sz="2000" b="0" dirty="0">
                <a:solidFill>
                  <a:srgbClr val="0000FF"/>
                </a:solidFill>
                <a:latin typeface="Courier New" pitchFamily="49" charset="0"/>
                <a:ea typeface="Times New Roman" pitchFamily="18" charset="0"/>
                <a:cs typeface="Courier New" pitchFamily="49" charset="0"/>
              </a:rPr>
              <a:t>” </a:t>
            </a:r>
            <a:r>
              <a:rPr lang="en-US" sz="2000" dirty="0">
                <a:solidFill>
                  <a:srgbClr val="0000FF"/>
                </a:solidFill>
                <a:latin typeface="Courier New" pitchFamily="49" charset="0"/>
                <a:ea typeface="Times New Roman" pitchFamily="18" charset="0"/>
                <a:cs typeface="Courier New" pitchFamily="49" charset="0"/>
              </a:rPr>
              <a:t>&gt;&lt;/</a:t>
            </a:r>
            <a:r>
              <a:rPr lang="en-US" sz="2000" dirty="0">
                <a:solidFill>
                  <a:srgbClr val="800000"/>
                </a:solidFill>
                <a:latin typeface="Courier New" pitchFamily="49" charset="0"/>
                <a:ea typeface="Times New Roman" pitchFamily="18" charset="0"/>
                <a:cs typeface="Courier New" pitchFamily="49" charset="0"/>
              </a:rPr>
              <a:t>script</a:t>
            </a:r>
            <a:r>
              <a:rPr lang="en-US" sz="20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a:t>Temas a Tratar</a:t>
            </a:r>
            <a:endParaRPr lang="es-AR" sz="2800" dirty="0"/>
          </a:p>
        </p:txBody>
      </p:sp>
      <p:sp>
        <p:nvSpPr>
          <p:cNvPr id="785411" name="Rectangle 3"/>
          <p:cNvSpPr>
            <a:spLocks noGrp="1" noChangeArrowheads="1"/>
          </p:cNvSpPr>
          <p:nvPr>
            <p:ph type="body" idx="1"/>
          </p:nvPr>
        </p:nvSpPr>
        <p:spPr>
          <a:xfrm>
            <a:off x="384175" y="1487488"/>
            <a:ext cx="8410575" cy="3634841"/>
          </a:xfrm>
        </p:spPr>
        <p:txBody>
          <a:bodyPr/>
          <a:lstStyle/>
          <a:p>
            <a:pPr eaLnBrk="1" hangingPunct="1">
              <a:defRPr/>
            </a:pPr>
            <a:r>
              <a:rPr lang="es-AR" sz="3600" dirty="0" err="1"/>
              <a:t>Bootstrap</a:t>
            </a:r>
            <a:endParaRPr lang="es-AR" sz="3600" dirty="0"/>
          </a:p>
          <a:p>
            <a:pPr lvl="1" eaLnBrk="1" hangingPunct="1">
              <a:defRPr/>
            </a:pPr>
            <a:r>
              <a:rPr lang="es-ES_tradnl" dirty="0"/>
              <a:t>Generalidades</a:t>
            </a:r>
          </a:p>
          <a:p>
            <a:pPr lvl="1" eaLnBrk="1" hangingPunct="1">
              <a:defRPr/>
            </a:pPr>
            <a:r>
              <a:rPr lang="es-ES_tradnl" dirty="0"/>
              <a:t>¿Dónde obtener </a:t>
            </a:r>
            <a:r>
              <a:rPr lang="es-ES_tradnl" dirty="0" err="1"/>
              <a:t>Bootstrap</a:t>
            </a:r>
            <a:r>
              <a:rPr lang="es-ES_tradnl" dirty="0"/>
              <a:t>?</a:t>
            </a:r>
          </a:p>
          <a:p>
            <a:pPr lvl="1" eaLnBrk="1" hangingPunct="1">
              <a:defRPr/>
            </a:pPr>
            <a:r>
              <a:rPr lang="es-ES_tradnl" dirty="0">
                <a:solidFill>
                  <a:schemeClr val="accent1"/>
                </a:solidFill>
              </a:rPr>
              <a:t>Página con </a:t>
            </a:r>
            <a:r>
              <a:rPr lang="es-ES_tradnl" dirty="0" err="1">
                <a:solidFill>
                  <a:schemeClr val="accent1"/>
                </a:solidFill>
              </a:rPr>
              <a:t>Bootstrap</a:t>
            </a:r>
            <a:endParaRPr lang="es-ES_tradnl" dirty="0">
              <a:solidFill>
                <a:schemeClr val="accent1"/>
              </a:solidFill>
            </a:endParaRPr>
          </a:p>
          <a:p>
            <a:pPr lvl="1" eaLnBrk="1" hangingPunct="1">
              <a:defRPr/>
            </a:pPr>
            <a:r>
              <a:rPr lang="es-ES_tradnl" dirty="0"/>
              <a:t>Sistema de cuadrículas</a:t>
            </a:r>
          </a:p>
          <a:p>
            <a:pPr lvl="1" eaLnBrk="1" hangingPunct="1">
              <a:defRPr/>
            </a:pPr>
            <a:r>
              <a:rPr lang="es-ES_tradnl" dirty="0"/>
              <a:t>Clases de Bootstrap</a:t>
            </a:r>
          </a:p>
          <a:p>
            <a:pPr eaLnBrk="1" hangingPunct="1">
              <a:defRPr/>
            </a:pPr>
            <a:r>
              <a:rPr lang="es-ES_tradnl" dirty="0" err="1"/>
              <a:t>Bower</a:t>
            </a:r>
            <a:endParaRPr lang="es-AR" dirty="0"/>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Página con </a:t>
            </a:r>
            <a:r>
              <a:rPr lang="es-ES_tradnl" dirty="0" err="1"/>
              <a:t>Bootstrap</a:t>
            </a:r>
            <a:r>
              <a:rPr lang="es-ES_tradnl" dirty="0"/>
              <a:t> </a:t>
            </a:r>
            <a:r>
              <a:rPr lang="es-ES_tradnl" sz="3200" dirty="0"/>
              <a:t>(1/2)</a:t>
            </a:r>
            <a:endParaRPr lang="es-AR" sz="3200" dirty="0"/>
          </a:p>
        </p:txBody>
      </p:sp>
      <p:sp>
        <p:nvSpPr>
          <p:cNvPr id="3" name="2 Marcador de contenido"/>
          <p:cNvSpPr>
            <a:spLocks noGrp="1"/>
          </p:cNvSpPr>
          <p:nvPr>
            <p:ph idx="1"/>
          </p:nvPr>
        </p:nvSpPr>
        <p:spPr>
          <a:xfrm>
            <a:off x="381000" y="1416050"/>
            <a:ext cx="8763000" cy="5364545"/>
          </a:xfrm>
        </p:spPr>
        <p:txBody>
          <a:bodyPr/>
          <a:lstStyle/>
          <a:p>
            <a:r>
              <a:rPr lang="es-AR" sz="2800" dirty="0" err="1"/>
              <a:t>Bootstrap</a:t>
            </a:r>
            <a:r>
              <a:rPr lang="es-AR" sz="2800" dirty="0"/>
              <a:t> utiliza elementos HTML y propiedades CSS que requieren el </a:t>
            </a:r>
            <a:r>
              <a:rPr lang="es-AR" sz="2800" dirty="0" err="1"/>
              <a:t>doctype</a:t>
            </a:r>
            <a:r>
              <a:rPr lang="es-AR" sz="2800" dirty="0"/>
              <a:t> de HTML 5.</a:t>
            </a:r>
          </a:p>
          <a:p>
            <a:r>
              <a:rPr lang="es-ES" sz="2800" dirty="0"/>
              <a:t>Bootstrap 4 está diseñado para responder a los dispositivos móviles. Los estilos </a:t>
            </a:r>
            <a:r>
              <a:rPr lang="es-ES" sz="2800" i="1" dirty="0" err="1"/>
              <a:t>mobile-first</a:t>
            </a:r>
            <a:r>
              <a:rPr lang="es-ES" sz="2800" dirty="0"/>
              <a:t> son parte del corazón del </a:t>
            </a:r>
            <a:r>
              <a:rPr lang="es-ES" sz="2800" dirty="0" err="1"/>
              <a:t>framework</a:t>
            </a:r>
            <a:r>
              <a:rPr lang="es-ES" sz="2800" dirty="0"/>
              <a:t>. </a:t>
            </a:r>
          </a:p>
          <a:p>
            <a:r>
              <a:rPr lang="es-ES" sz="2800" dirty="0" err="1"/>
              <a:t>Bootstrap</a:t>
            </a:r>
            <a:r>
              <a:rPr lang="es-ES" sz="2800" dirty="0"/>
              <a:t> también requiere de un elemento contenedor para envolver el contenido del sitio. </a:t>
            </a:r>
          </a:p>
          <a:p>
            <a:r>
              <a:rPr lang="es-ES" sz="2800" dirty="0"/>
              <a:t>Hay dos clases de contenedores para elegir: </a:t>
            </a:r>
          </a:p>
          <a:p>
            <a:pPr lvl="1"/>
            <a:r>
              <a:rPr lang="es-ES" sz="2400" dirty="0"/>
              <a:t>La clase </a:t>
            </a:r>
            <a:r>
              <a:rPr lang="es-ES" sz="2400" b="1" i="1" dirty="0"/>
              <a:t>.</a:t>
            </a:r>
            <a:r>
              <a:rPr lang="es-ES" sz="2400" b="1" i="1" dirty="0" err="1"/>
              <a:t>container</a:t>
            </a:r>
            <a:r>
              <a:rPr lang="es-ES" sz="2400" dirty="0"/>
              <a:t> proporciona un contenedor </a:t>
            </a:r>
            <a:r>
              <a:rPr lang="es-ES" sz="2400" dirty="0" err="1"/>
              <a:t>responsive</a:t>
            </a:r>
            <a:r>
              <a:rPr lang="es-ES" sz="2400" dirty="0"/>
              <a:t> de ancho fijo. </a:t>
            </a:r>
          </a:p>
          <a:p>
            <a:pPr lvl="1"/>
            <a:r>
              <a:rPr lang="es-ES" sz="2400" dirty="0"/>
              <a:t>La clase </a:t>
            </a:r>
            <a:r>
              <a:rPr lang="es-ES" sz="2400" b="1" i="1" dirty="0"/>
              <a:t>.</a:t>
            </a:r>
            <a:r>
              <a:rPr lang="es-ES" sz="2400" b="1" i="1" dirty="0" err="1"/>
              <a:t>container</a:t>
            </a:r>
            <a:r>
              <a:rPr lang="es-ES" sz="2400" b="1" i="1" dirty="0"/>
              <a:t>-fluid</a:t>
            </a:r>
            <a:r>
              <a:rPr lang="es-ES" sz="2400" dirty="0"/>
              <a:t> proporciona un contenedor de ancho completo, que abarca todo el ancho de la ventana de visualización.</a:t>
            </a:r>
            <a:endParaRPr lang="es-AR" dirty="0"/>
          </a:p>
        </p:txBody>
      </p:sp>
    </p:spTree>
  </p:cSld>
  <p:clrMapOvr>
    <a:masterClrMapping/>
  </p:clrMapOvr>
  <p:transition>
    <p:zoom/>
  </p:transition>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1430</TotalTime>
  <Words>1713</Words>
  <Application>Microsoft Office PowerPoint</Application>
  <PresentationFormat>Presentación en pantalla (4:3)</PresentationFormat>
  <Paragraphs>308</Paragraphs>
  <Slides>29</Slides>
  <Notes>21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29</vt:i4>
      </vt:variant>
    </vt:vector>
  </HeadingPairs>
  <TitlesOfParts>
    <vt:vector size="37" baseType="lpstr">
      <vt:lpstr>Arial</vt:lpstr>
      <vt:lpstr>Courier New</vt:lpstr>
      <vt:lpstr>Franklin Gothic Book</vt:lpstr>
      <vt:lpstr>Franklin Gothic Medium</vt:lpstr>
      <vt:lpstr>Times New Roman</vt:lpstr>
      <vt:lpstr>Wingdings</vt:lpstr>
      <vt:lpstr>Clase05_ASP.NET-2009</vt:lpstr>
      <vt:lpstr>2_VS_NET Launch Template</vt:lpstr>
      <vt:lpstr>Maximiliano Neiner</vt:lpstr>
      <vt:lpstr>Temas a Tratar</vt:lpstr>
      <vt:lpstr>Temas a Tratar</vt:lpstr>
      <vt:lpstr>Temas a Tratar</vt:lpstr>
      <vt:lpstr>Generalidades</vt:lpstr>
      <vt:lpstr>Temas a Tratar</vt:lpstr>
      <vt:lpstr>¿Dónde obtener Bootstrap?</vt:lpstr>
      <vt:lpstr>Temas a Tratar</vt:lpstr>
      <vt:lpstr>Página con Bootstrap (1/2)</vt:lpstr>
      <vt:lpstr>Página con Bootstrap (2/2)</vt:lpstr>
      <vt:lpstr>Temas a Tratar</vt:lpstr>
      <vt:lpstr>Sistema de Cuadrícula (1/3)</vt:lpstr>
      <vt:lpstr>Sistema de Cuadrícula (2/3)</vt:lpstr>
      <vt:lpstr>Sistema de Cuadrícula (3/3)</vt:lpstr>
      <vt:lpstr>Temas a Tratar</vt:lpstr>
      <vt:lpstr>Clases de Bootstrap</vt:lpstr>
      <vt:lpstr>Temas a Tratar</vt:lpstr>
      <vt:lpstr>¿Qué es Bower?</vt:lpstr>
      <vt:lpstr>Temas a Tratar</vt:lpstr>
      <vt:lpstr>¿Por qué usarlo?</vt:lpstr>
      <vt:lpstr>Temas a Tratar</vt:lpstr>
      <vt:lpstr>Instalación (1/4)</vt:lpstr>
      <vt:lpstr>Instalación (2/4)</vt:lpstr>
      <vt:lpstr>Instalación (3/4)</vt:lpstr>
      <vt:lpstr>Instalación (4/4)</vt:lpstr>
      <vt:lpstr>Temas a Tratar</vt:lpstr>
      <vt:lpstr>Comandos (1/2)</vt:lpstr>
      <vt:lpstr>Comandos (2/2)</vt:lpstr>
      <vt:lpstr>Ejercitación</vt:lpstr>
    </vt:vector>
  </TitlesOfParts>
  <Company>Max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BOOTSTRAP</dc:subject>
  <dc:creator>Neiner, Maximiliano</dc:creator>
  <cp:lastModifiedBy>Marcelo Fabian Reguero</cp:lastModifiedBy>
  <cp:revision>146</cp:revision>
  <dcterms:created xsi:type="dcterms:W3CDTF">2009-07-28T21:34:01Z</dcterms:created>
  <dcterms:modified xsi:type="dcterms:W3CDTF">2019-10-31T19:13:06Z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