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90" r:id="rId2"/>
    <p:sldId id="392" r:id="rId3"/>
    <p:sldId id="419" r:id="rId4"/>
    <p:sldId id="393" r:id="rId5"/>
    <p:sldId id="394" r:id="rId6"/>
    <p:sldId id="401" r:id="rId7"/>
    <p:sldId id="421" r:id="rId8"/>
    <p:sldId id="406" r:id="rId9"/>
    <p:sldId id="402" r:id="rId10"/>
    <p:sldId id="427" r:id="rId11"/>
    <p:sldId id="405" r:id="rId12"/>
    <p:sldId id="425" r:id="rId13"/>
    <p:sldId id="432" r:id="rId14"/>
    <p:sldId id="426" r:id="rId15"/>
    <p:sldId id="408" r:id="rId16"/>
    <p:sldId id="428" r:id="rId17"/>
    <p:sldId id="407" r:id="rId18"/>
    <p:sldId id="410" r:id="rId19"/>
    <p:sldId id="413" r:id="rId20"/>
    <p:sldId id="414" r:id="rId21"/>
    <p:sldId id="415" r:id="rId22"/>
    <p:sldId id="430" r:id="rId23"/>
    <p:sldId id="411" r:id="rId24"/>
    <p:sldId id="412" r:id="rId25"/>
    <p:sldId id="431" r:id="rId26"/>
    <p:sldId id="416" r:id="rId27"/>
    <p:sldId id="417" r:id="rId28"/>
    <p:sldId id="418" r:id="rId29"/>
    <p:sldId id="390" r:id="rId30"/>
    <p:sldId id="391" r:id="rId31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mno" initials="a" lastIdx="2" clrIdx="0">
    <p:extLst>
      <p:ext uri="{19B8F6BF-5375-455C-9EA6-DF929625EA0E}">
        <p15:presenceInfo xmlns:p15="http://schemas.microsoft.com/office/powerpoint/2012/main" userId="alum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00FF"/>
    <a:srgbClr val="FF0000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92027" autoAdjust="0"/>
  </p:normalViewPr>
  <p:slideViewPr>
    <p:cSldViewPr>
      <p:cViewPr varScale="1">
        <p:scale>
          <a:sx n="42" d="100"/>
          <a:sy n="42" d="100"/>
        </p:scale>
        <p:origin x="120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3004D049-02D5-4DE4-9124-0DAFA90AE90F}" type="slidenum">
              <a:rPr lang="es-AR" altLang="en-US"/>
              <a:pPr/>
              <a:t>‹Nº›</a:t>
            </a:fld>
            <a:endParaRPr lang="es-AR" altLang="en-US" dirty="0"/>
          </a:p>
        </p:txBody>
      </p:sp>
    </p:spTree>
    <p:extLst>
      <p:ext uri="{BB962C8B-B14F-4D97-AF65-F5344CB8AC3E}">
        <p14:creationId xmlns:p14="http://schemas.microsoft.com/office/powerpoint/2010/main" val="713874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/>
              <a:t>Click to edit Master text styles</a:t>
            </a:r>
          </a:p>
          <a:p>
            <a:pPr lvl="1"/>
            <a:r>
              <a:rPr lang="es-AR" noProof="0"/>
              <a:t>Second level</a:t>
            </a:r>
          </a:p>
          <a:p>
            <a:pPr lvl="2"/>
            <a:r>
              <a:rPr lang="es-AR" noProof="0"/>
              <a:t>Third level</a:t>
            </a:r>
          </a:p>
          <a:p>
            <a:pPr lvl="3"/>
            <a:r>
              <a:rPr lang="es-AR" noProof="0"/>
              <a:t>Fourth level</a:t>
            </a:r>
          </a:p>
          <a:p>
            <a:pPr lvl="4"/>
            <a:r>
              <a:rPr lang="es-AR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CA4C1254-2E63-4D99-BA92-F96B4BA71C4D}" type="slidenum">
              <a:rPr lang="es-AR" altLang="en-US"/>
              <a:pPr/>
              <a:t>‹Nº›</a:t>
            </a:fld>
            <a:endParaRPr lang="es-AR" altLang="en-US" dirty="0"/>
          </a:p>
        </p:txBody>
      </p:sp>
    </p:spTree>
    <p:extLst>
      <p:ext uri="{BB962C8B-B14F-4D97-AF65-F5344CB8AC3E}">
        <p14:creationId xmlns:p14="http://schemas.microsoft.com/office/powerpoint/2010/main" val="2748694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CD7B92-44F5-450B-A4AB-223E3EBB081E}" type="slidenum">
              <a:rPr lang="es-AR" altLang="en-US"/>
              <a:pPr eaLnBrk="1" hangingPunct="1"/>
              <a:t>1</a:t>
            </a:fld>
            <a:endParaRPr lang="es-AR" altLang="en-US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79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17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83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18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948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19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88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20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23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21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91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23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687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24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029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26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080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27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55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28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2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7325A7-6B02-4CE0-83CB-308A008D9FF2}" type="slidenum">
              <a:rPr lang="es-AR" altLang="en-US"/>
              <a:pPr eaLnBrk="1" hangingPunct="1"/>
              <a:t>4</a:t>
            </a:fld>
            <a:endParaRPr lang="es-AR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altLang="en-US" sz="800" dirty="0">
                <a:latin typeface="Arial" panose="020B0604020202020204" pitchFamily="34" charset="0"/>
              </a:rPr>
              <a:t>REST se definió en el 2000 por Roy </a:t>
            </a:r>
            <a:r>
              <a:rPr lang="es-ES" altLang="en-US" sz="800" dirty="0" err="1">
                <a:latin typeface="Arial" panose="020B0604020202020204" pitchFamily="34" charset="0"/>
              </a:rPr>
              <a:t>Fielding</a:t>
            </a:r>
            <a:r>
              <a:rPr lang="es-ES" altLang="en-US" sz="800" dirty="0">
                <a:latin typeface="Arial" panose="020B0604020202020204" pitchFamily="34" charset="0"/>
              </a:rPr>
              <a:t>, coautor principal también de la especificación HTTP. Podríamos considerar REST como un </a:t>
            </a:r>
            <a:r>
              <a:rPr lang="es-ES" altLang="en-US" sz="800" dirty="0" err="1">
                <a:latin typeface="Arial" panose="020B0604020202020204" pitchFamily="34" charset="0"/>
              </a:rPr>
              <a:t>framework</a:t>
            </a:r>
            <a:r>
              <a:rPr lang="es-ES" altLang="en-US" sz="800" dirty="0">
                <a:latin typeface="Arial" panose="020B0604020202020204" pitchFamily="34" charset="0"/>
              </a:rPr>
              <a:t> para construir aplicaciones web respetando HTTP.</a:t>
            </a:r>
            <a:r>
              <a:rPr lang="es-AR" altLang="en-US" sz="800" dirty="0">
                <a:latin typeface="Arial" panose="020B0604020202020204" pitchFamily="34" charset="0"/>
              </a:rPr>
              <a:t> </a:t>
            </a:r>
            <a:endParaRPr lang="es-ES" altLang="en-US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s-ES" altLang="en-US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s-ES" altLang="en-US" sz="800" dirty="0">
              <a:latin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2606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DBEF8D-E90D-43BC-ADD2-424A03CF12DA}" type="slidenum">
              <a:rPr lang="es-AR" altLang="en-US"/>
              <a:pPr eaLnBrk="1" hangingPunct="1"/>
              <a:t>5</a:t>
            </a:fld>
            <a:endParaRPr lang="es-AR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65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DBEF8D-E90D-43BC-ADD2-424A03CF12DA}" type="slidenum">
              <a:rPr lang="es-AR" altLang="en-US"/>
              <a:pPr eaLnBrk="1" hangingPunct="1"/>
              <a:t>6</a:t>
            </a:fld>
            <a:endParaRPr lang="es-AR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75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9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631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11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35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12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471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14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35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15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 altLang="en-US" dirty="0">
                <a:latin typeface="Arial" panose="020B0604020202020204" pitchFamily="34" charset="0"/>
              </a:rPr>
              <a:t>https://httpd.apache.org/docs/trunk/es/howto/htaccess.html</a:t>
            </a:r>
          </a:p>
        </p:txBody>
      </p:sp>
    </p:spTree>
    <p:extLst>
      <p:ext uri="{BB962C8B-B14F-4D97-AF65-F5344CB8AC3E}">
        <p14:creationId xmlns:p14="http://schemas.microsoft.com/office/powerpoint/2010/main" val="39456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8452977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472643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6260438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25902552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584234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12127113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9142894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6598354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66176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083725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142101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09425603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5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13" y="3733800"/>
            <a:ext cx="8697912" cy="20867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/>
              <a:t>Maximiliano Neiner</a:t>
            </a:r>
            <a:br>
              <a:rPr lang="es-AR" dirty="0"/>
            </a:br>
            <a:r>
              <a:rPr lang="es-AR" dirty="0"/>
              <a:t>Villegas Octavio</a:t>
            </a:r>
            <a:br>
              <a:rPr lang="es-AR" dirty="0"/>
            </a:br>
            <a:r>
              <a:rPr lang="es-AR" dirty="0"/>
              <a:t>Rampi Mario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328613" y="30480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Programación III</a:t>
            </a:r>
            <a:r>
              <a:rPr lang="es-AR" sz="4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/>
            </a:r>
            <a:br>
              <a:rPr lang="es-AR" sz="4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b="1" dirty="0">
                <a:solidFill>
                  <a:srgbClr val="FFCC2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</a:rPr>
              <a:t>API REST - SLIM</a:t>
            </a:r>
            <a:endParaRPr lang="es-AR" sz="48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AR" sz="4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/>
            </a:r>
            <a:br>
              <a:rPr lang="es-AR" sz="4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8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4813" y="1323975"/>
            <a:ext cx="8388350" cy="315471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Introducción a REST</a:t>
            </a:r>
          </a:p>
          <a:p>
            <a:pPr eaLnBrk="1" hangingPunct="1">
              <a:defRPr/>
            </a:pPr>
            <a:r>
              <a:rPr lang="es-ES" sz="3600" dirty="0" smtClean="0"/>
              <a:t>Slim </a:t>
            </a:r>
            <a:r>
              <a:rPr lang="es-ES" sz="3600" dirty="0"/>
              <a:t>Framework</a:t>
            </a:r>
          </a:p>
          <a:p>
            <a:pPr lvl="1" eaLnBrk="1" hangingPunct="1">
              <a:defRPr/>
            </a:pPr>
            <a:r>
              <a:rPr lang="es-ES" dirty="0"/>
              <a:t>Generalidades</a:t>
            </a:r>
          </a:p>
          <a:p>
            <a:pPr lvl="1" eaLnBrk="1" hangingPunct="1">
              <a:defRPr/>
            </a:pPr>
            <a:r>
              <a:rPr lang="es-ES" dirty="0">
                <a:solidFill>
                  <a:schemeClr val="accent1"/>
                </a:solidFill>
              </a:rPr>
              <a:t>Configurar index.php &amp; .</a:t>
            </a:r>
            <a:r>
              <a:rPr lang="es-ES" dirty="0" err="1">
                <a:solidFill>
                  <a:schemeClr val="accent1"/>
                </a:solidFill>
              </a:rPr>
              <a:t>htaccess</a:t>
            </a:r>
            <a:endParaRPr lang="es-ES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es-ES" dirty="0"/>
              <a:t>Ruteo</a:t>
            </a:r>
          </a:p>
          <a:p>
            <a:pPr lvl="1" eaLnBrk="1" hangingPunct="1">
              <a:defRPr/>
            </a:pPr>
            <a:r>
              <a:rPr lang="es-ES" dirty="0"/>
              <a:t>POO </a:t>
            </a:r>
          </a:p>
        </p:txBody>
      </p:sp>
    </p:spTree>
    <p:extLst>
      <p:ext uri="{BB962C8B-B14F-4D97-AF65-F5344CB8AC3E}">
        <p14:creationId xmlns:p14="http://schemas.microsoft.com/office/powerpoint/2010/main" val="1046140160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Configurar index.php </a:t>
            </a:r>
            <a:r>
              <a:rPr lang="es-AR" sz="3200" dirty="0"/>
              <a:t>(1/3)</a:t>
            </a:r>
            <a:endParaRPr lang="es-ES" sz="3200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11320" y="1065734"/>
            <a:ext cx="883267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/>
              <a:t>index.php</a:t>
            </a:r>
          </a:p>
          <a:p>
            <a:pPr lvl="1">
              <a:defRPr/>
            </a:pPr>
            <a:r>
              <a:rPr lang="es-AR" sz="2400" dirty="0"/>
              <a:t>En este archivo se pondrán los </a:t>
            </a:r>
            <a:r>
              <a:rPr lang="es-AR" sz="2400" b="1" i="1" dirty="0"/>
              <a:t>verbos HTTP</a:t>
            </a:r>
            <a:r>
              <a:rPr lang="es-AR" sz="2400" dirty="0"/>
              <a:t> que se recibirán y las rutas por las cuales vamos a poder acceder a ellos.</a:t>
            </a:r>
          </a:p>
        </p:txBody>
      </p:sp>
      <p:pic>
        <p:nvPicPr>
          <p:cNvPr id="12" name="Imagen 4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03" y="2590800"/>
            <a:ext cx="7242397" cy="2684919"/>
          </a:xfrm>
          <a:prstGeom prst="rect">
            <a:avLst/>
          </a:prstGeom>
        </p:spPr>
      </p:pic>
      <p:sp>
        <p:nvSpPr>
          <p:cNvPr id="13" name="CuadroTexto 1"/>
          <p:cNvSpPr txBox="1"/>
          <p:nvPr/>
        </p:nvSpPr>
        <p:spPr>
          <a:xfrm>
            <a:off x="259080" y="5382161"/>
            <a:ext cx="8884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latin typeface="+mn-lt"/>
              </a:rPr>
              <a:t>En la línea 7 se habilita para poder obtener información sobre los errores, que podemos mostrarlos en la salida de la consola .</a:t>
            </a:r>
          </a:p>
          <a:p>
            <a:r>
              <a:rPr lang="es-AR" sz="2000" dirty="0">
                <a:latin typeface="+mn-lt"/>
              </a:rPr>
              <a:t>La octava línea permite al servidor Web establecer el encabezado Content-</a:t>
            </a:r>
            <a:r>
              <a:rPr lang="es-AR" sz="2000" dirty="0" err="1">
                <a:latin typeface="+mn-lt"/>
              </a:rPr>
              <a:t>Length</a:t>
            </a:r>
            <a:r>
              <a:rPr lang="es-AR" sz="2000" dirty="0">
                <a:latin typeface="+mn-lt"/>
              </a:rPr>
              <a:t>, lo que hace que Slim se comporte de manera más predecible.</a:t>
            </a:r>
          </a:p>
        </p:txBody>
      </p:sp>
    </p:spTree>
    <p:extLst>
      <p:ext uri="{BB962C8B-B14F-4D97-AF65-F5344CB8AC3E}">
        <p14:creationId xmlns:p14="http://schemas.microsoft.com/office/powerpoint/2010/main" val="3848763982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Configurar index.php </a:t>
            </a:r>
            <a:r>
              <a:rPr lang="es-AR" sz="3200" dirty="0"/>
              <a:t>(2/3)</a:t>
            </a:r>
            <a:endParaRPr lang="es-ES" sz="3200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11320" y="1065734"/>
            <a:ext cx="883267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/>
              <a:t>Definir el </a:t>
            </a:r>
            <a:r>
              <a:rPr lang="es-AR" sz="2800" b="1" kern="0" dirty="0"/>
              <a:t>conjunto de operaciones</a:t>
            </a:r>
            <a:endParaRPr lang="es-AR" sz="2800" kern="0" dirty="0"/>
          </a:p>
          <a:p>
            <a:pPr lvl="1" eaLnBrk="1" hangingPunct="1">
              <a:defRPr/>
            </a:pPr>
            <a:r>
              <a:rPr lang="es-AR" sz="2400" kern="0" dirty="0"/>
              <a:t>Son: </a:t>
            </a:r>
            <a:r>
              <a:rPr lang="es-AR" sz="2400" b="1" kern="0" dirty="0"/>
              <a:t>POST</a:t>
            </a:r>
            <a:r>
              <a:rPr lang="es-AR" sz="2400" kern="0" dirty="0"/>
              <a:t>, </a:t>
            </a:r>
            <a:r>
              <a:rPr lang="es-AR" sz="2400" b="1" kern="0" dirty="0"/>
              <a:t>GET</a:t>
            </a:r>
            <a:r>
              <a:rPr lang="es-AR" sz="2400" kern="0" dirty="0"/>
              <a:t>, </a:t>
            </a:r>
            <a:r>
              <a:rPr lang="es-AR" sz="2400" b="1" kern="0" dirty="0"/>
              <a:t>PUT</a:t>
            </a:r>
            <a:r>
              <a:rPr lang="es-AR" sz="2400" kern="0" dirty="0"/>
              <a:t> y </a:t>
            </a:r>
            <a:r>
              <a:rPr lang="es-AR" sz="2400" b="1" kern="0" dirty="0"/>
              <a:t>DELETE</a:t>
            </a:r>
            <a:r>
              <a:rPr lang="es-AR" sz="2400" kern="0" dirty="0"/>
              <a:t>. </a:t>
            </a:r>
          </a:p>
        </p:txBody>
      </p:sp>
      <p:pic>
        <p:nvPicPr>
          <p:cNvPr id="2" name="Imagen 1" descr="● index.php - APIREST-PHP-POO-JWT-MIDDLEWARE-Documentar-master - Visual Studio Code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9" t="28457" r="33334" b="11888"/>
          <a:stretch/>
        </p:blipFill>
        <p:spPr>
          <a:xfrm>
            <a:off x="990600" y="2209800"/>
            <a:ext cx="6424760" cy="436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82711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Realizar…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867930"/>
          </a:xfrm>
        </p:spPr>
        <p:txBody>
          <a:bodyPr/>
          <a:lstStyle/>
          <a:p>
            <a:r>
              <a:rPr lang="es-AR" sz="2800" dirty="0"/>
              <a:t>A partir de apirest_starter.rar, generar los verbos faltantes (POST, DELETE y PUT)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Configurar index.php </a:t>
            </a:r>
            <a:r>
              <a:rPr lang="es-AR" sz="3200" dirty="0"/>
              <a:t>(3/3)</a:t>
            </a:r>
            <a:endParaRPr lang="es-ES" sz="3200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11320" y="1065734"/>
            <a:ext cx="8832679" cy="162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/>
              <a:t>index.php</a:t>
            </a:r>
          </a:p>
          <a:p>
            <a:pPr lvl="1">
              <a:defRPr/>
            </a:pPr>
            <a:r>
              <a:rPr lang="es-AR" sz="2400" dirty="0"/>
              <a:t>Todas la peticiones de HTTP son atendidas por este archivo y no tendría que ponerse explícitamente en la ruta de acceso.</a:t>
            </a:r>
            <a:r>
              <a:rPr lang="es-AR" sz="2800" kern="0" dirty="0"/>
              <a:t> 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381000" y="3352800"/>
            <a:ext cx="7571468" cy="46166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2400" dirty="0"/>
              <a:t>http://localhost:8080/miApiRest/index.php/saludo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81000" y="4724400"/>
            <a:ext cx="7571468" cy="461665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2400" dirty="0"/>
              <a:t>http://localhost:8080/miApiRest/saludo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400050" y="2876490"/>
            <a:ext cx="78697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Esto</a:t>
            </a:r>
            <a:r>
              <a:rPr lang="en-US" sz="20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000" b="1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esta</a:t>
            </a:r>
            <a:r>
              <a:rPr lang="en-US" sz="20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mal :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11320" y="4191000"/>
            <a:ext cx="78697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Esto</a:t>
            </a:r>
            <a:r>
              <a:rPr lang="en-US" sz="20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000" b="1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esta</a:t>
            </a:r>
            <a:r>
              <a:rPr lang="en-US" sz="20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000" b="1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bien</a:t>
            </a:r>
            <a:r>
              <a:rPr lang="en-US" sz="20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59852" y="5791200"/>
            <a:ext cx="87841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Para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lograr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esto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se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debe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crear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o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modificar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el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archivo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“.HTACCESS”</a:t>
            </a:r>
          </a:p>
        </p:txBody>
      </p:sp>
    </p:spTree>
    <p:extLst>
      <p:ext uri="{BB962C8B-B14F-4D97-AF65-F5344CB8AC3E}">
        <p14:creationId xmlns:p14="http://schemas.microsoft.com/office/powerpoint/2010/main" val="384876398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.</a:t>
            </a:r>
            <a:r>
              <a:rPr lang="es-AR" dirty="0" err="1"/>
              <a:t>htaccess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11320" y="1065734"/>
            <a:ext cx="8832679" cy="2179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400" dirty="0"/>
              <a:t>Los ficheros .</a:t>
            </a:r>
            <a:r>
              <a:rPr lang="es-AR" sz="2400" dirty="0" err="1"/>
              <a:t>htaccess</a:t>
            </a:r>
            <a:r>
              <a:rPr lang="es-AR" sz="2400" dirty="0"/>
              <a:t> o "</a:t>
            </a:r>
            <a:r>
              <a:rPr lang="es-AR" sz="2400" i="1" dirty="0"/>
              <a:t>ficheros de configuración distribuida</a:t>
            </a:r>
            <a:r>
              <a:rPr lang="es-AR" sz="2400" dirty="0"/>
              <a:t>", facilitan la forma de realizar cambios en la configuración de contexto de un directorio. </a:t>
            </a:r>
          </a:p>
          <a:p>
            <a:pPr eaLnBrk="1" hangingPunct="1">
              <a:defRPr/>
            </a:pPr>
            <a:r>
              <a:rPr lang="es-AR" sz="2400" dirty="0"/>
              <a:t>Un fichero, que contiene una o más directivas, se coloca en un documento específico de un directorio, y estas directivas aplican a ese directorio y todos sus subdirectorios.</a:t>
            </a:r>
            <a:endParaRPr lang="en-US" sz="2400" b="1" i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381000" y="3899385"/>
            <a:ext cx="8281533" cy="46166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2400" dirty="0"/>
              <a:t>https://www.slimframework.com/docs/tutorial/first-app.html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11320" y="3352800"/>
            <a:ext cx="78697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Aquí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está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la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ayuda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en la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documentación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:</a:t>
            </a:r>
          </a:p>
        </p:txBody>
      </p:sp>
      <p:pic>
        <p:nvPicPr>
          <p:cNvPr id="5" name="Imagen 4" descr="First Application Walkthrough - Slim Framework - Google Chrome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7" t="40014" r="16667" b="25036"/>
          <a:stretch/>
        </p:blipFill>
        <p:spPr>
          <a:xfrm>
            <a:off x="685800" y="4495800"/>
            <a:ext cx="7772400" cy="2191879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491595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4813" y="1323975"/>
            <a:ext cx="8388350" cy="3721019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Introducción a REST</a:t>
            </a:r>
          </a:p>
          <a:p>
            <a:pPr eaLnBrk="1" hangingPunct="1">
              <a:defRPr/>
            </a:pPr>
            <a:r>
              <a:rPr lang="es-ES" sz="3600" dirty="0" smtClean="0"/>
              <a:t>Slim </a:t>
            </a:r>
            <a:r>
              <a:rPr lang="es-ES" sz="3600" dirty="0"/>
              <a:t>Framework</a:t>
            </a:r>
          </a:p>
          <a:p>
            <a:pPr lvl="1" eaLnBrk="1" hangingPunct="1">
              <a:defRPr/>
            </a:pPr>
            <a:r>
              <a:rPr lang="es-ES" dirty="0"/>
              <a:t>Generalidades</a:t>
            </a:r>
          </a:p>
          <a:p>
            <a:pPr lvl="1" eaLnBrk="1" hangingPunct="1">
              <a:defRPr/>
            </a:pPr>
            <a:r>
              <a:rPr lang="es-ES" dirty="0"/>
              <a:t>Configurar index.php &amp; .</a:t>
            </a:r>
            <a:r>
              <a:rPr lang="es-ES" dirty="0" err="1"/>
              <a:t>htaccess</a:t>
            </a:r>
            <a:endParaRPr lang="es-ES" dirty="0"/>
          </a:p>
          <a:p>
            <a:pPr lvl="1" eaLnBrk="1" hangingPunct="1">
              <a:defRPr/>
            </a:pPr>
            <a:r>
              <a:rPr lang="es-ES" dirty="0">
                <a:solidFill>
                  <a:schemeClr val="accent1"/>
                </a:solidFill>
              </a:rPr>
              <a:t>Ruteo</a:t>
            </a:r>
          </a:p>
          <a:p>
            <a:pPr lvl="1" eaLnBrk="1" hangingPunct="1">
              <a:defRPr/>
            </a:pPr>
            <a:r>
              <a:rPr lang="es-ES" dirty="0"/>
              <a:t>POO 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140160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87521" y="1143000"/>
            <a:ext cx="875647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/>
              <a:t>Rutas</a:t>
            </a:r>
          </a:p>
          <a:p>
            <a:pPr lvl="1" eaLnBrk="1" hangingPunct="1">
              <a:defRPr/>
            </a:pPr>
            <a:r>
              <a:rPr lang="es-AR" sz="2400" kern="0" dirty="0"/>
              <a:t>Sin valores opcionales.</a:t>
            </a: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387521" y="3971937"/>
            <a:ext cx="875647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/>
              <a:t>Rutas con valores opcionales</a:t>
            </a:r>
          </a:p>
          <a:p>
            <a:pPr lvl="1" eaLnBrk="1" hangingPunct="1">
              <a:defRPr/>
            </a:pPr>
            <a:r>
              <a:rPr lang="es-AR" sz="2400" kern="0" dirty="0"/>
              <a:t>Los corchetes “[ ]” indican que es opcional en la ruta.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0574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48768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8581282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87521" y="1120069"/>
            <a:ext cx="8756479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/>
              <a:t>Parámetros por argumentos</a:t>
            </a:r>
            <a:endParaRPr lang="es-AR" sz="2400" kern="0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311321" y="4352937"/>
            <a:ext cx="883267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/>
              <a:t>Varios valores</a:t>
            </a:r>
          </a:p>
          <a:p>
            <a:pPr lvl="1" eaLnBrk="1" hangingPunct="1">
              <a:defRPr/>
            </a:pPr>
            <a:r>
              <a:rPr lang="es-AR" sz="2400" kern="0" dirty="0"/>
              <a:t>Todos los valores entre llaves y separados con /</a:t>
            </a:r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4" y="1695293"/>
            <a:ext cx="7287642" cy="1124107"/>
          </a:xfrm>
          <a:prstGeom prst="rect">
            <a:avLst/>
          </a:prstGeom>
        </p:spPr>
      </p:pic>
      <p:pic>
        <p:nvPicPr>
          <p:cNvPr id="11" name="Imagen 10" descr="Recorte de pantall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4" y="2819400"/>
            <a:ext cx="2190466" cy="345863"/>
          </a:xfrm>
          <a:prstGeom prst="rect">
            <a:avLst/>
          </a:prstGeom>
        </p:spPr>
      </p:pic>
      <p:pic>
        <p:nvPicPr>
          <p:cNvPr id="12" name="Imagen 11" descr="Recorte de pantalla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4" y="5305272"/>
            <a:ext cx="7240010" cy="1095528"/>
          </a:xfrm>
          <a:prstGeom prst="rect">
            <a:avLst/>
          </a:prstGeom>
        </p:spPr>
      </p:pic>
      <p:pic>
        <p:nvPicPr>
          <p:cNvPr id="13" name="Imagen 12" descr="Recorte de pantalla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4" y="3343146"/>
            <a:ext cx="728764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21841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80999" y="3895737"/>
            <a:ext cx="883267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/>
              <a:t>MAP</a:t>
            </a:r>
          </a:p>
          <a:p>
            <a:pPr lvl="1" eaLnBrk="1" hangingPunct="1">
              <a:defRPr/>
            </a:pPr>
            <a:r>
              <a:rPr lang="es-AR" sz="2400" kern="0" dirty="0"/>
              <a:t>Recibe solo los verbos que están detallados </a:t>
            </a: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381001" y="1143000"/>
            <a:ext cx="87630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/>
              <a:t>ANY</a:t>
            </a:r>
          </a:p>
          <a:p>
            <a:pPr lvl="1" eaLnBrk="1" hangingPunct="1">
              <a:defRPr/>
            </a:pPr>
            <a:r>
              <a:rPr lang="es-AR" sz="2400" kern="0" dirty="0"/>
              <a:t>Recibe todos los verbos HTTP que respetan la ruta</a:t>
            </a:r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33600"/>
            <a:ext cx="7315200" cy="1678608"/>
          </a:xfrm>
          <a:prstGeom prst="rect">
            <a:avLst/>
          </a:prstGeo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802768"/>
            <a:ext cx="7391400" cy="159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79401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88350" cy="1668149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Introducción a REST</a:t>
            </a:r>
          </a:p>
          <a:p>
            <a:pPr eaLnBrk="1" hangingPunct="1">
              <a:defRPr/>
            </a:pPr>
            <a:r>
              <a:rPr lang="es-ES" dirty="0" smtClean="0"/>
              <a:t>Slim </a:t>
            </a:r>
            <a:r>
              <a:rPr lang="es-ES" dirty="0"/>
              <a:t>Framework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s-ES" dirty="0"/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Slim Framework</a:t>
            </a:r>
            <a:endParaRPr lang="es-E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381000" y="1143000"/>
            <a:ext cx="8832679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/>
              <a:t>GROUP</a:t>
            </a:r>
          </a:p>
          <a:p>
            <a:pPr lvl="1" eaLnBrk="1" hangingPunct="1">
              <a:defRPr/>
            </a:pPr>
            <a:r>
              <a:rPr lang="es-AR" sz="2400" kern="0" dirty="0"/>
              <a:t>Recibe todos los verbos HTTP que respetan la ruta y los redirige a las que tiene definida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676525"/>
            <a:ext cx="7543799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8776477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Slim Framework</a:t>
            </a:r>
            <a:endParaRPr lang="es-E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381000" y="1143000"/>
            <a:ext cx="883267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/>
              <a:t>GROUP &amp; MAP</a:t>
            </a:r>
          </a:p>
          <a:p>
            <a:pPr lvl="1" eaLnBrk="1" hangingPunct="1">
              <a:defRPr/>
            </a:pPr>
            <a:r>
              <a:rPr lang="es-AR" sz="2400" kern="0" dirty="0"/>
              <a:t>Combinación de las dos formas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400300"/>
            <a:ext cx="75438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0648168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4813" y="1143000"/>
            <a:ext cx="8388350" cy="315471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Introducción a REST</a:t>
            </a:r>
          </a:p>
          <a:p>
            <a:pPr eaLnBrk="1" hangingPunct="1">
              <a:defRPr/>
            </a:pPr>
            <a:r>
              <a:rPr lang="es-ES" sz="3600" dirty="0" smtClean="0"/>
              <a:t>Slim </a:t>
            </a:r>
            <a:r>
              <a:rPr lang="es-ES" sz="3600" dirty="0"/>
              <a:t>Framework</a:t>
            </a:r>
          </a:p>
          <a:p>
            <a:pPr lvl="1" eaLnBrk="1" hangingPunct="1">
              <a:defRPr/>
            </a:pPr>
            <a:r>
              <a:rPr lang="es-ES" dirty="0"/>
              <a:t>Generalidades</a:t>
            </a:r>
          </a:p>
          <a:p>
            <a:pPr lvl="1" eaLnBrk="1" hangingPunct="1">
              <a:defRPr/>
            </a:pPr>
            <a:r>
              <a:rPr lang="es-ES" dirty="0"/>
              <a:t>Configurar index.php &amp; .</a:t>
            </a:r>
            <a:r>
              <a:rPr lang="es-ES" dirty="0" err="1"/>
              <a:t>htaccess</a:t>
            </a:r>
            <a:endParaRPr lang="es-ES" dirty="0"/>
          </a:p>
          <a:p>
            <a:pPr lvl="1" eaLnBrk="1" hangingPunct="1">
              <a:defRPr/>
            </a:pPr>
            <a:r>
              <a:rPr lang="es-ES" dirty="0"/>
              <a:t>Ruteo</a:t>
            </a:r>
          </a:p>
          <a:p>
            <a:pPr lvl="1" eaLnBrk="1" hangingPunct="1">
              <a:defRPr/>
            </a:pPr>
            <a:r>
              <a:rPr lang="es-ES" dirty="0">
                <a:solidFill>
                  <a:schemeClr val="accent1"/>
                </a:solidFill>
              </a:rPr>
              <a:t>POO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6140160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94855" y="3429000"/>
            <a:ext cx="8832679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/>
              <a:t>Recibir objetos</a:t>
            </a: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381000" y="1219200"/>
            <a:ext cx="8832679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/>
              <a:t>Retronar objetos</a:t>
            </a:r>
          </a:p>
        </p:txBody>
      </p:sp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18946"/>
            <a:ext cx="7086600" cy="1357654"/>
          </a:xfrm>
          <a:prstGeom prst="rect">
            <a:avLst/>
          </a:prstGeom>
        </p:spPr>
      </p:pic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191000"/>
            <a:ext cx="7086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64436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0" y="985730"/>
            <a:ext cx="8832679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/>
              <a:t>Recibir objetos y archivos</a:t>
            </a:r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7086600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38591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592512"/>
            <a:ext cx="8393113" cy="750888"/>
          </a:xfrm>
        </p:spPr>
        <p:txBody>
          <a:bodyPr/>
          <a:lstStyle/>
          <a:p>
            <a:pPr algn="ctr"/>
            <a:r>
              <a:rPr lang="es-AR" dirty="0"/>
              <a:t>Para tener en cuenta…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1" y="1150608"/>
            <a:ext cx="8610600" cy="204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/>
              <a:t>Hacer métodos de instancia que puedan recibir las peticiones que </a:t>
            </a:r>
            <a:r>
              <a:rPr lang="es-AR" sz="2800" kern="0" dirty="0" err="1"/>
              <a:t>SlimFramework</a:t>
            </a:r>
            <a:r>
              <a:rPr lang="es-AR" sz="2800" kern="0" dirty="0"/>
              <a:t> les  va a redirigir.</a:t>
            </a:r>
          </a:p>
          <a:p>
            <a:pPr lvl="1" eaLnBrk="1" hangingPunct="1">
              <a:defRPr/>
            </a:pPr>
            <a:r>
              <a:rPr lang="es-AR" sz="2400" kern="0" dirty="0"/>
              <a:t>Se debe respetar la firma de las funciones .</a:t>
            </a:r>
          </a:p>
          <a:p>
            <a:pPr lvl="1" eaLnBrk="1" hangingPunct="1">
              <a:defRPr/>
            </a:pPr>
            <a:r>
              <a:rPr lang="es-AR" sz="2400" kern="0" dirty="0"/>
              <a:t>Después de la ruta en la API se pasa el método con la sintaxis de la imagen.</a:t>
            </a:r>
          </a:p>
        </p:txBody>
      </p:sp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714545"/>
            <a:ext cx="4620270" cy="1848055"/>
          </a:xfrm>
          <a:prstGeom prst="rect">
            <a:avLst/>
          </a:prstGeo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05" y="3733800"/>
            <a:ext cx="4086795" cy="295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65972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0" y="1147126"/>
            <a:ext cx="8832679" cy="83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/>
              <a:t>Tareas bien definidas</a:t>
            </a:r>
          </a:p>
          <a:p>
            <a:pPr lvl="1" eaLnBrk="1" hangingPunct="1">
              <a:defRPr/>
            </a:pPr>
            <a:r>
              <a:rPr lang="es-AR" sz="2000" kern="0" dirty="0"/>
              <a:t>Definir las interfaces necesarias.</a:t>
            </a:r>
          </a:p>
        </p:txBody>
      </p:sp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85766"/>
            <a:ext cx="5181600" cy="1495634"/>
          </a:xfrm>
          <a:prstGeom prst="rect">
            <a:avLst/>
          </a:prstGeom>
        </p:spPr>
      </p:pic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455837" y="3620869"/>
            <a:ext cx="84595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lvl="1" eaLnBrk="1" hangingPunct="1">
              <a:defRPr/>
            </a:pPr>
            <a:r>
              <a:rPr lang="es-AR" sz="2000" kern="0" dirty="0"/>
              <a:t>Llamar a los métodos de la clase encargada de responder a los verbos HTTP</a:t>
            </a:r>
          </a:p>
        </p:txBody>
      </p:sp>
      <p:pic>
        <p:nvPicPr>
          <p:cNvPr id="10" name="Imagen 9" descr="Recorte de pantall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4362123"/>
            <a:ext cx="5209309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38396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0" y="1134070"/>
            <a:ext cx="8610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lvl="1" eaLnBrk="1" hangingPunct="1">
              <a:defRPr/>
            </a:pPr>
            <a:r>
              <a:rPr lang="es-AR" sz="2000" kern="0" dirty="0"/>
              <a:t>Los métodos encargados de atender los verbos HTTP, no deberían tener contacto con la fuente de datos y deben hacerse aquí todas las validaciones necesarias.</a:t>
            </a:r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09800"/>
            <a:ext cx="6172200" cy="1457528"/>
          </a:xfrm>
          <a:prstGeom prst="rect">
            <a:avLst/>
          </a:prstGeom>
        </p:spPr>
      </p:pic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638387"/>
            <a:ext cx="6296904" cy="2067213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533400" y="3773269"/>
            <a:ext cx="86105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lvl="1" eaLnBrk="1" hangingPunct="1">
              <a:defRPr/>
            </a:pPr>
            <a:r>
              <a:rPr lang="es-AR" sz="2000" kern="0" dirty="0"/>
              <a:t>Los métodos que interactúan con la fuente de datos no deberían tener validaciones, solo las acciones sobre la fuente de datos.</a:t>
            </a:r>
          </a:p>
        </p:txBody>
      </p:sp>
    </p:spTree>
    <p:extLst>
      <p:ext uri="{BB962C8B-B14F-4D97-AF65-F5344CB8AC3E}">
        <p14:creationId xmlns:p14="http://schemas.microsoft.com/office/powerpoint/2010/main" val="1596661747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/>
              <a:t>Ejercitación</a:t>
            </a:r>
          </a:p>
        </p:txBody>
      </p:sp>
      <p:pic>
        <p:nvPicPr>
          <p:cNvPr id="3277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88350" cy="1723549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/>
              <a:t>Introducción a REST</a:t>
            </a:r>
          </a:p>
          <a:p>
            <a:pPr eaLnBrk="1" hangingPunct="1">
              <a:defRPr/>
            </a:pPr>
            <a:r>
              <a:rPr lang="es-ES" dirty="0" smtClean="0"/>
              <a:t>Slim </a:t>
            </a:r>
            <a:r>
              <a:rPr lang="es-ES" dirty="0"/>
              <a:t>Framework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s-ES" dirty="0"/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eaLnBrk="1" hangingPunct="1">
              <a:defRPr/>
            </a:pPr>
            <a:r>
              <a:rPr lang="es-ES" sz="4400" dirty="0"/>
              <a:t>Ejercicios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763000" cy="2163669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Crear las tablas para usuarios</a:t>
            </a:r>
          </a:p>
          <a:p>
            <a:pPr eaLnBrk="1" hangingPunct="1">
              <a:defRPr/>
            </a:pPr>
            <a:r>
              <a:rPr lang="es-AR" dirty="0"/>
              <a:t>Crear la api para el ABM de usuarios</a:t>
            </a:r>
          </a:p>
          <a:p>
            <a:pPr eaLnBrk="1" hangingPunct="1">
              <a:defRPr/>
            </a:pPr>
            <a:r>
              <a:rPr lang="es-AR" dirty="0"/>
              <a:t>Crear la api para el </a:t>
            </a:r>
            <a:r>
              <a:rPr lang="es-AR" dirty="0" err="1"/>
              <a:t>login</a:t>
            </a:r>
            <a:r>
              <a:rPr lang="es-AR" dirty="0"/>
              <a:t> de usuarios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s-ES" b="1" dirty="0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23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REST </a:t>
            </a:r>
            <a:r>
              <a:rPr lang="es-ES" sz="3200" dirty="0"/>
              <a:t>(1/3)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284288"/>
            <a:ext cx="8839200" cy="483209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s-AR" sz="2800" dirty="0" err="1"/>
              <a:t>Representational</a:t>
            </a:r>
            <a:r>
              <a:rPr lang="es-AR" sz="2800" dirty="0"/>
              <a:t> </a:t>
            </a:r>
            <a:r>
              <a:rPr lang="es-AR" sz="2800" dirty="0" err="1"/>
              <a:t>State</a:t>
            </a:r>
            <a:r>
              <a:rPr lang="es-AR" sz="2800" dirty="0"/>
              <a:t> Transfer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AR" sz="2400" dirty="0"/>
              <a:t>Es un tipo de arquitectura de desarrollo web que se apoya totalmente en el estándar HTTP.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s-AR" sz="24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s-AR" sz="2400" dirty="0"/>
              <a:t>REST nos permite crear servicios y aplicaciones que pueden ser usadas por cualquier dispositivo o cliente que entienda HTTP, por lo que es increíblemente más simple y convencional que otras alternativas que se han usado en los últimos diez años como SOAP y XML-RPC.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s-AR" sz="24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s-AR" sz="2400" dirty="0"/>
              <a:t>Por lo tanto REST es el tipo de arquitectura más natural y estándar para crear </a:t>
            </a:r>
            <a:r>
              <a:rPr lang="es-AR" sz="2400" dirty="0" err="1"/>
              <a:t>APIs</a:t>
            </a:r>
            <a:r>
              <a:rPr lang="es-AR" sz="2400" dirty="0"/>
              <a:t> para servicios orientados a Internet.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s-AR" sz="2400" dirty="0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REST </a:t>
            </a:r>
            <a:r>
              <a:rPr lang="es-AR" sz="3200" dirty="0"/>
              <a:t>(2/3)</a:t>
            </a:r>
            <a:endParaRPr lang="es-ES" sz="3200" dirty="0"/>
          </a:p>
        </p:txBody>
      </p:sp>
      <p:sp>
        <p:nvSpPr>
          <p:cNvPr id="3276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832679" cy="5176802"/>
          </a:xfrm>
        </p:spPr>
        <p:txBody>
          <a:bodyPr/>
          <a:lstStyle/>
          <a:p>
            <a:pPr eaLnBrk="1" hangingPunct="1">
              <a:defRPr/>
            </a:pPr>
            <a:r>
              <a:rPr lang="es-AR" sz="2800" dirty="0"/>
              <a:t>REST es un conjunto de convenciones para aplicaciones web y servicios web, que se centra principalmente en la manipulación de recursos a través de especificaciones HTTP.</a:t>
            </a:r>
          </a:p>
          <a:p>
            <a:pPr eaLnBrk="1" hangingPunct="1">
              <a:defRPr/>
            </a:pPr>
            <a:endParaRPr lang="es-ES" sz="2800" dirty="0"/>
          </a:p>
          <a:p>
            <a:pPr eaLnBrk="1" hangingPunct="1">
              <a:defRPr/>
            </a:pPr>
            <a:r>
              <a:rPr lang="es-AR" sz="2800" dirty="0"/>
              <a:t>Podemos decir que REST es una interfaz web estándar y simple que nos permite interactuar con servicios web de una manera muy cómoda. </a:t>
            </a:r>
          </a:p>
          <a:p>
            <a:pPr eaLnBrk="1" hangingPunct="1">
              <a:defRPr/>
            </a:pPr>
            <a:endParaRPr lang="es-AR" sz="2800" dirty="0"/>
          </a:p>
          <a:p>
            <a:pPr eaLnBrk="1" hangingPunct="1">
              <a:defRPr/>
            </a:pPr>
            <a:r>
              <a:rPr lang="es-AR" sz="2800" dirty="0"/>
              <a:t>Gracias a REST la web ha disfrutado de escalabilidad como resultado de una serie de diseños fundamentales clave: </a:t>
            </a: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REST </a:t>
            </a:r>
            <a:r>
              <a:rPr lang="es-AR" sz="3200" dirty="0"/>
              <a:t>(3/3)</a:t>
            </a:r>
            <a:endParaRPr lang="es-ES" sz="3200" dirty="0"/>
          </a:p>
        </p:txBody>
      </p:sp>
      <p:sp>
        <p:nvSpPr>
          <p:cNvPr id="3276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832679" cy="4336572"/>
          </a:xfrm>
        </p:spPr>
        <p:txBody>
          <a:bodyPr/>
          <a:lstStyle/>
          <a:p>
            <a:pPr eaLnBrk="1" hangingPunct="1">
              <a:defRPr/>
            </a:pPr>
            <a:r>
              <a:rPr lang="es-AR" sz="2800" dirty="0"/>
              <a:t>Un </a:t>
            </a:r>
            <a:r>
              <a:rPr lang="es-AR" sz="2800" b="1" dirty="0"/>
              <a:t>protocolo cliente/servidor sin estado</a:t>
            </a:r>
            <a:r>
              <a:rPr lang="es-AR" sz="2800" dirty="0"/>
              <a:t>: </a:t>
            </a:r>
            <a:endParaRPr lang="es-ES" sz="2800" dirty="0"/>
          </a:p>
          <a:p>
            <a:pPr lvl="1" eaLnBrk="1" hangingPunct="1">
              <a:defRPr/>
            </a:pPr>
            <a:r>
              <a:rPr lang="es-AR" sz="2400" dirty="0"/>
              <a:t>cada mensaje HTTP contiene toda la información necesaria para comprender la petición. </a:t>
            </a:r>
          </a:p>
          <a:p>
            <a:pPr lvl="1" eaLnBrk="1" hangingPunct="1">
              <a:defRPr/>
            </a:pPr>
            <a:r>
              <a:rPr lang="es-AR" sz="2400" dirty="0"/>
              <a:t>Como resultado, ni el cliente ni el servidor necesitan recordar ningún estado de las comunicaciones entre mensajes.</a:t>
            </a:r>
          </a:p>
          <a:p>
            <a:pPr lvl="1" eaLnBrk="1" hangingPunct="1">
              <a:defRPr/>
            </a:pPr>
            <a:endParaRPr lang="es-AR" sz="2400" dirty="0"/>
          </a:p>
          <a:p>
            <a:pPr eaLnBrk="1" hangingPunct="1">
              <a:defRPr/>
            </a:pPr>
            <a:r>
              <a:rPr lang="es-AR" sz="2800" dirty="0"/>
              <a:t>Un </a:t>
            </a:r>
            <a:r>
              <a:rPr lang="es-AR" sz="2800" b="1" dirty="0"/>
              <a:t>conjunto de operaciones bien definidas</a:t>
            </a:r>
            <a:r>
              <a:rPr lang="es-AR" sz="2800" dirty="0"/>
              <a:t> </a:t>
            </a:r>
          </a:p>
          <a:p>
            <a:pPr lvl="1" eaLnBrk="1" hangingPunct="1">
              <a:defRPr/>
            </a:pPr>
            <a:r>
              <a:rPr lang="es-AR" sz="2400" dirty="0"/>
              <a:t>que se aplican a todos los recursos de información: HTTP en sí define un conjunto pequeño de operaciones, las más importantes son </a:t>
            </a:r>
            <a:r>
              <a:rPr lang="es-AR" sz="2400" b="1" dirty="0"/>
              <a:t>POST</a:t>
            </a:r>
            <a:r>
              <a:rPr lang="es-AR" sz="2400" dirty="0"/>
              <a:t>, </a:t>
            </a:r>
            <a:r>
              <a:rPr lang="es-AR" sz="2400" b="1" dirty="0"/>
              <a:t>GET</a:t>
            </a:r>
            <a:r>
              <a:rPr lang="es-AR" sz="2400" dirty="0"/>
              <a:t>, </a:t>
            </a:r>
            <a:r>
              <a:rPr lang="es-AR" sz="2400" b="1" dirty="0"/>
              <a:t>PUT</a:t>
            </a:r>
            <a:r>
              <a:rPr lang="es-AR" sz="2400" dirty="0"/>
              <a:t> y </a:t>
            </a:r>
            <a:r>
              <a:rPr lang="es-AR" sz="2400" b="1" dirty="0"/>
              <a:t>DELETE</a:t>
            </a:r>
            <a:r>
              <a:rPr lang="es-A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61445446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52354"/>
            <a:ext cx="8388350" cy="173893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Introducción a REST</a:t>
            </a:r>
          </a:p>
          <a:p>
            <a:pPr eaLnBrk="1" hangingPunct="1">
              <a:defRPr/>
            </a:pPr>
            <a:r>
              <a:rPr lang="es-ES" sz="3600" dirty="0" smtClean="0"/>
              <a:t>Slim </a:t>
            </a:r>
            <a:r>
              <a:rPr lang="es-ES" sz="3600" dirty="0"/>
              <a:t>Framework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s-ES" dirty="0"/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23975"/>
            <a:ext cx="8388350" cy="315471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Introducción a REST</a:t>
            </a:r>
          </a:p>
          <a:p>
            <a:pPr eaLnBrk="1" hangingPunct="1">
              <a:defRPr/>
            </a:pPr>
            <a:r>
              <a:rPr lang="es-ES" sz="3600" dirty="0" smtClean="0"/>
              <a:t>Slim </a:t>
            </a:r>
            <a:r>
              <a:rPr lang="es-ES" sz="3600" dirty="0"/>
              <a:t>Framework</a:t>
            </a:r>
          </a:p>
          <a:p>
            <a:pPr lvl="1" eaLnBrk="1" hangingPunct="1">
              <a:defRPr/>
            </a:pPr>
            <a:r>
              <a:rPr lang="es-ES" dirty="0">
                <a:solidFill>
                  <a:schemeClr val="accent1"/>
                </a:solidFill>
              </a:rPr>
              <a:t>Generalidades</a:t>
            </a:r>
          </a:p>
          <a:p>
            <a:pPr lvl="1" eaLnBrk="1" hangingPunct="1">
              <a:defRPr/>
            </a:pPr>
            <a:r>
              <a:rPr lang="es-ES" dirty="0"/>
              <a:t>Configurar index.php &amp; .</a:t>
            </a:r>
            <a:r>
              <a:rPr lang="es-ES" dirty="0" err="1"/>
              <a:t>htaccess</a:t>
            </a:r>
            <a:endParaRPr lang="es-ES" dirty="0"/>
          </a:p>
          <a:p>
            <a:pPr lvl="1" eaLnBrk="1" hangingPunct="1">
              <a:defRPr/>
            </a:pPr>
            <a:r>
              <a:rPr lang="es-ES" dirty="0"/>
              <a:t>Ruteo</a:t>
            </a:r>
          </a:p>
          <a:p>
            <a:pPr lvl="1" eaLnBrk="1" hangingPunct="1">
              <a:defRPr/>
            </a:pPr>
            <a:r>
              <a:rPr lang="es-ES" dirty="0"/>
              <a:t>POO </a:t>
            </a:r>
          </a:p>
        </p:txBody>
      </p:sp>
    </p:spTree>
    <p:extLst>
      <p:ext uri="{BB962C8B-B14F-4D97-AF65-F5344CB8AC3E}">
        <p14:creationId xmlns:p14="http://schemas.microsoft.com/office/powerpoint/2010/main" val="1046140160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Slim Framework</a:t>
            </a:r>
            <a:endParaRPr lang="es-ES" dirty="0"/>
          </a:p>
        </p:txBody>
      </p:sp>
      <p:sp>
        <p:nvSpPr>
          <p:cNvPr id="299020" name="Text Box 12"/>
          <p:cNvSpPr txBox="1">
            <a:spLocks noChangeArrowheads="1"/>
          </p:cNvSpPr>
          <p:nvPr/>
        </p:nvSpPr>
        <p:spPr bwMode="auto">
          <a:xfrm>
            <a:off x="304800" y="3265944"/>
            <a:ext cx="8839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sz="2800" dirty="0">
                <a:latin typeface="+mn-lt"/>
              </a:rPr>
              <a:t>Slim es un </a:t>
            </a:r>
            <a:r>
              <a:rPr lang="es-AR" sz="2800" dirty="0" err="1">
                <a:latin typeface="+mn-lt"/>
              </a:rPr>
              <a:t>framework</a:t>
            </a:r>
            <a:r>
              <a:rPr lang="es-AR" sz="2800" dirty="0">
                <a:latin typeface="+mn-lt"/>
              </a:rPr>
              <a:t> micro de PHP que ayuda a escribir rápidamente aplicaciones Web y </a:t>
            </a:r>
            <a:r>
              <a:rPr lang="es-AR" sz="2800" dirty="0" err="1">
                <a:latin typeface="+mn-lt"/>
              </a:rPr>
              <a:t>APIs</a:t>
            </a:r>
            <a:r>
              <a:rPr lang="es-AR" sz="2800" dirty="0">
                <a:latin typeface="+mn-lt"/>
              </a:rPr>
              <a:t> sencillas pero poderosas. </a:t>
            </a:r>
          </a:p>
          <a:p>
            <a:pPr>
              <a:defRPr/>
            </a:pPr>
            <a:r>
              <a:rPr lang="es-AR" sz="2800" dirty="0">
                <a:latin typeface="+mn-lt"/>
              </a:rPr>
              <a:t>En esencia, Slim es un despachador que recibe una solicitud HTTP, invoca una rutina de devolución de llamada apropiada y devuelve una respuesta HTTP. </a:t>
            </a:r>
            <a:endParaRPr lang="en-US" sz="2800" b="1" i="1" dirty="0">
              <a:latin typeface="+mn-lt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95400" y="6173175"/>
            <a:ext cx="6596856" cy="4562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n-US" sz="2400" dirty="0">
                <a:solidFill>
                  <a:schemeClr val="bg2"/>
                </a:solidFill>
                <a:effectLst/>
                <a:latin typeface="Arial Narrow" panose="020B0606020202030204" pitchFamily="34" charset="0"/>
              </a:rPr>
              <a:t>https://www.slimframework.com/docs/start/installation.html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41" y="1219200"/>
            <a:ext cx="6074229" cy="18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86525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3171</TotalTime>
  <Words>856</Words>
  <Application>Microsoft Office PowerPoint</Application>
  <PresentationFormat>Presentación en pantalla (4:3)</PresentationFormat>
  <Paragraphs>150</Paragraphs>
  <Slides>30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Arial</vt:lpstr>
      <vt:lpstr>Arial Narrow</vt:lpstr>
      <vt:lpstr>Franklin Gothic Book</vt:lpstr>
      <vt:lpstr>Franklin Gothic Medium</vt:lpstr>
      <vt:lpstr>Wingdings</vt:lpstr>
      <vt:lpstr>1_VS_NET Launch Template</vt:lpstr>
      <vt:lpstr>Maximiliano Neiner Villegas Octavio Rampi Mario</vt:lpstr>
      <vt:lpstr>Temas a Tratar</vt:lpstr>
      <vt:lpstr>Temas a Tratar</vt:lpstr>
      <vt:lpstr>REST (1/3)</vt:lpstr>
      <vt:lpstr>REST (2/3)</vt:lpstr>
      <vt:lpstr>REST (3/3)</vt:lpstr>
      <vt:lpstr>Temas a Tratar</vt:lpstr>
      <vt:lpstr>Temas a Tratar</vt:lpstr>
      <vt:lpstr>Slim Framework</vt:lpstr>
      <vt:lpstr>Temas a Tratar</vt:lpstr>
      <vt:lpstr>Configurar index.php (1/3)</vt:lpstr>
      <vt:lpstr>Configurar index.php (2/3)</vt:lpstr>
      <vt:lpstr>Realizar…</vt:lpstr>
      <vt:lpstr>Configurar index.php (3/3)</vt:lpstr>
      <vt:lpstr>.htaccess</vt:lpstr>
      <vt:lpstr>Temas a Tratar</vt:lpstr>
      <vt:lpstr>Slim Framework</vt:lpstr>
      <vt:lpstr>Slim Framework</vt:lpstr>
      <vt:lpstr>Slim Framework</vt:lpstr>
      <vt:lpstr>Slim Framework</vt:lpstr>
      <vt:lpstr>Slim Framework</vt:lpstr>
      <vt:lpstr>Temas a Tratar</vt:lpstr>
      <vt:lpstr>Slim Framework</vt:lpstr>
      <vt:lpstr>Slim Framework</vt:lpstr>
      <vt:lpstr>Para tener en cuenta…</vt:lpstr>
      <vt:lpstr>Slim Framework</vt:lpstr>
      <vt:lpstr>Slim Framework</vt:lpstr>
      <vt:lpstr>Slim Framework</vt:lpstr>
      <vt:lpstr>Ejercitación</vt:lpstr>
      <vt:lpstr>Ejercicios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Programacion_III_Clase_08</dc:title>
  <dc:subject>ApiRest - Slim</dc:subject>
  <dc:creator>profesor</dc:creator>
  <cp:lastModifiedBy>alumno</cp:lastModifiedBy>
  <cp:revision>180</cp:revision>
  <cp:lastPrinted>1601-01-01T00:00:00Z</cp:lastPrinted>
  <dcterms:created xsi:type="dcterms:W3CDTF">1601-01-01T00:00:00Z</dcterms:created>
  <dcterms:modified xsi:type="dcterms:W3CDTF">2019-10-19T12:17:53Z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