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66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 err="1"/>
              <a:t>Encuesta</a:t>
            </a:r>
            <a:r>
              <a:rPr lang="en-US" i="1" baseline="0" dirty="0"/>
              <a:t> de </a:t>
            </a:r>
            <a:r>
              <a:rPr lang="en-US" i="1" baseline="0" dirty="0" err="1"/>
              <a:t>venta</a:t>
            </a:r>
            <a:r>
              <a:rPr lang="en-US" i="1" baseline="0" dirty="0"/>
              <a:t> de </a:t>
            </a:r>
            <a:r>
              <a:rPr lang="en-US" i="1" baseline="0" dirty="0" err="1"/>
              <a:t>productos</a:t>
            </a:r>
            <a:r>
              <a:rPr lang="en-US" i="1" baseline="0" dirty="0"/>
              <a:t> para mascotas</a:t>
            </a:r>
            <a:endParaRPr lang="en-US" i="1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Alimento balanceado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2"/>
                <c:pt idx="0">
                  <c:v>Comerciante</c:v>
                </c:pt>
                <c:pt idx="1">
                  <c:v>Cliente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70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44-41AD-9671-55AEC3872F77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Accesorios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2"/>
                <c:pt idx="0">
                  <c:v>Comerciante</c:v>
                </c:pt>
                <c:pt idx="1">
                  <c:v>Cliente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44-41AD-9671-55AEC3872F77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Cosmeticos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2"/>
                <c:pt idx="0">
                  <c:v>Comerciante</c:v>
                </c:pt>
                <c:pt idx="1">
                  <c:v>Cliente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44-41AD-9671-55AEC3872F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633024"/>
        <c:axId val="123634816"/>
      </c:barChart>
      <c:catAx>
        <c:axId val="12363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634816"/>
        <c:crosses val="autoZero"/>
        <c:auto val="1"/>
        <c:lblAlgn val="ctr"/>
        <c:lblOffset val="100"/>
        <c:noMultiLvlLbl val="0"/>
      </c:catAx>
      <c:valAx>
        <c:axId val="12363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63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7001" y="2346120"/>
            <a:ext cx="7766936" cy="1250904"/>
          </a:xfrm>
        </p:spPr>
        <p:txBody>
          <a:bodyPr/>
          <a:lstStyle/>
          <a:p>
            <a:pPr algn="ctr"/>
            <a:r>
              <a:rPr lang="en-US" sz="3200" dirty="0" smtClean="0"/>
              <a:t>SISTEMA WEB DE VENTA DE ARTICULOS PARA MASCOTAS</a:t>
            </a:r>
            <a:endParaRPr lang="en-US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6480" y="5854980"/>
            <a:ext cx="5417628" cy="7610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ESTUDIANTE:DIEGO ARMANDO MENECES ORELLANA</a:t>
            </a:r>
          </a:p>
          <a:p>
            <a:r>
              <a:rPr lang="en-US" dirty="0" smtClean="0"/>
              <a:t>TUTOR: ING. PAVEL FRANZ CACERES TORREZ  </a:t>
            </a:r>
          </a:p>
        </p:txBody>
      </p:sp>
      <p:pic>
        <p:nvPicPr>
          <p:cNvPr id="4" name="image1.png" descr="0001"/>
          <p:cNvPicPr/>
          <p:nvPr/>
        </p:nvPicPr>
        <p:blipFill>
          <a:blip r:embed="rId2"/>
          <a:srcRect b="18883"/>
          <a:stretch>
            <a:fillRect/>
          </a:stretch>
        </p:blipFill>
        <p:spPr>
          <a:xfrm>
            <a:off x="4255634" y="6880"/>
            <a:ext cx="2418080" cy="2339239"/>
          </a:xfrm>
          <a:prstGeom prst="rect">
            <a:avLst/>
          </a:prstGeom>
          <a:ln/>
        </p:spPr>
      </p:pic>
      <p:sp>
        <p:nvSpPr>
          <p:cNvPr id="5" name="Rectángulo 4"/>
          <p:cNvSpPr/>
          <p:nvPr/>
        </p:nvSpPr>
        <p:spPr>
          <a:xfrm>
            <a:off x="5684108" y="3692634"/>
            <a:ext cx="4399006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ctr">
              <a:lnSpc>
                <a:spcPct val="200000"/>
              </a:lnSpc>
              <a:spcAft>
                <a:spcPts val="300"/>
              </a:spcAft>
            </a:pPr>
            <a:r>
              <a:rPr lang="es-BO" sz="1600" b="1" dirty="0">
                <a:solidFill>
                  <a:srgbClr val="00B0F0"/>
                </a:solidFill>
                <a:latin typeface="+mj-lt"/>
                <a:ea typeface="Arial" panose="020B0604020202020204" pitchFamily="34" charset="0"/>
              </a:rPr>
              <a:t>PROYECTO DE GRADO PARA OPTAR AL </a:t>
            </a:r>
            <a:endParaRPr lang="en-US" sz="1600" dirty="0">
              <a:solidFill>
                <a:srgbClr val="00B0F0"/>
              </a:solidFill>
              <a:latin typeface="+mj-lt"/>
              <a:ea typeface="Times New Roman" panose="02020603050405020304" pitchFamily="18" charset="0"/>
            </a:endParaRPr>
          </a:p>
          <a:p>
            <a:pPr indent="180340" algn="ctr">
              <a:lnSpc>
                <a:spcPct val="200000"/>
              </a:lnSpc>
              <a:spcAft>
                <a:spcPts val="300"/>
              </a:spcAft>
            </a:pPr>
            <a:r>
              <a:rPr lang="es-BO" sz="1600" b="1" dirty="0">
                <a:solidFill>
                  <a:srgbClr val="00B0F0"/>
                </a:solidFill>
                <a:latin typeface="+mj-lt"/>
                <a:ea typeface="Arial" panose="020B0604020202020204" pitchFamily="34" charset="0"/>
              </a:rPr>
              <a:t>TITULO DE TÉCNICO SUPERIOR EN </a:t>
            </a:r>
            <a:endParaRPr lang="en-US" sz="1600" dirty="0">
              <a:solidFill>
                <a:srgbClr val="00B0F0"/>
              </a:solidFill>
              <a:latin typeface="+mj-lt"/>
              <a:ea typeface="Times New Roman" panose="02020603050405020304" pitchFamily="18" charset="0"/>
            </a:endParaRPr>
          </a:p>
          <a:p>
            <a:pPr indent="180340" algn="ctr">
              <a:lnSpc>
                <a:spcPct val="200000"/>
              </a:lnSpc>
              <a:spcAft>
                <a:spcPts val="300"/>
              </a:spcAft>
            </a:pPr>
            <a:r>
              <a:rPr lang="es-BO" sz="1600" b="1" dirty="0">
                <a:solidFill>
                  <a:srgbClr val="00B0F0"/>
                </a:solidFill>
                <a:latin typeface="+mj-lt"/>
                <a:ea typeface="Arial" panose="020B0604020202020204" pitchFamily="34" charset="0"/>
              </a:rPr>
              <a:t>SISTEMAS INFORMÁTICOS</a:t>
            </a:r>
            <a:endParaRPr lang="en-US" sz="1600" dirty="0">
              <a:solidFill>
                <a:srgbClr val="00B0F0"/>
              </a:solidFill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14184"/>
            <a:ext cx="4722569" cy="74964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Gestion de Actores</a:t>
            </a:r>
            <a:endParaRPr lang="en-US" sz="3200" dirty="0"/>
          </a:p>
        </p:txBody>
      </p:sp>
      <p:pic>
        <p:nvPicPr>
          <p:cNvPr id="7" name="Marcador de contenido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174" y="1419182"/>
            <a:ext cx="6771502" cy="4129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208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568"/>
          </a:xfrm>
        </p:spPr>
        <p:txBody>
          <a:bodyPr/>
          <a:lstStyle/>
          <a:p>
            <a:r>
              <a:rPr lang="en-US" dirty="0" smtClean="0"/>
              <a:t>Gestion y cargos de usuarios</a:t>
            </a:r>
            <a:endParaRPr lang="en-US" dirty="0"/>
          </a:p>
        </p:txBody>
      </p:sp>
      <p:pic>
        <p:nvPicPr>
          <p:cNvPr id="8" name="Marcador de contenido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08" y="1839312"/>
            <a:ext cx="7030994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681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216"/>
          </a:xfrm>
        </p:spPr>
        <p:txBody>
          <a:bodyPr/>
          <a:lstStyle/>
          <a:p>
            <a:r>
              <a:rPr lang="en-US" dirty="0" smtClean="0"/>
              <a:t>Gestion de Productos y Categorias</a:t>
            </a:r>
            <a:endParaRPr lang="en-US" dirty="0"/>
          </a:p>
        </p:txBody>
      </p:sp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641" y="1865870"/>
            <a:ext cx="7414054" cy="3328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577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Gestion de Inventario</a:t>
            </a:r>
            <a:endParaRPr lang="en-U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0" y="1930400"/>
            <a:ext cx="7376983" cy="3803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232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Gestion Cliente</a:t>
            </a:r>
            <a:endParaRPr lang="en-U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85" y="1930400"/>
            <a:ext cx="6157582" cy="40615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25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Gestion de Venta</a:t>
            </a:r>
            <a:endParaRPr lang="en-U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584" y="1930400"/>
            <a:ext cx="6087389" cy="3645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882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Gestion Comprobante de Pago</a:t>
            </a:r>
            <a:endParaRPr lang="en-U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092" y="1930400"/>
            <a:ext cx="5941337" cy="3663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8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Gestion Proveedor</a:t>
            </a:r>
            <a:endParaRPr lang="en-U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988" y="2048510"/>
            <a:ext cx="7018249" cy="33513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87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85351"/>
            <a:ext cx="8596668" cy="840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Pruebas de calidad </a:t>
            </a:r>
            <a:br>
              <a:rPr lang="en-US" dirty="0" smtClean="0"/>
            </a:br>
            <a:r>
              <a:rPr lang="en-US" dirty="0" smtClean="0"/>
              <a:t>Prueba de unidad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22173"/>
            <a:ext cx="8596668" cy="500448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BO" dirty="0" smtClean="0"/>
              <a:t>Inicialmente </a:t>
            </a:r>
            <a:r>
              <a:rPr lang="es-BO" dirty="0"/>
              <a:t>se procedió a aplicar las siguientes pruebas a todos los formularios</a:t>
            </a:r>
            <a:endParaRPr lang="en-US" dirty="0"/>
          </a:p>
          <a:p>
            <a:pPr marL="0" lvl="0" indent="0">
              <a:buNone/>
            </a:pPr>
            <a:r>
              <a:rPr lang="es-BO" b="1" dirty="0"/>
              <a:t>DATOS DE PRUEBA</a:t>
            </a:r>
            <a:endParaRPr lang="en-US" dirty="0"/>
          </a:p>
          <a:p>
            <a:pPr lvl="0"/>
            <a:r>
              <a:rPr lang="es-BO" dirty="0"/>
              <a:t>Conexión con la base de datos.</a:t>
            </a:r>
            <a:endParaRPr lang="en-US" dirty="0"/>
          </a:p>
          <a:p>
            <a:pPr lvl="0"/>
            <a:r>
              <a:rPr lang="es-BO" dirty="0"/>
              <a:t>Campos Vacíos.</a:t>
            </a:r>
            <a:endParaRPr lang="en-US" dirty="0"/>
          </a:p>
          <a:p>
            <a:pPr lvl="0"/>
            <a:r>
              <a:rPr lang="es-BO" dirty="0"/>
              <a:t>Ingresar números en campos que solo aceptan letras.</a:t>
            </a:r>
            <a:endParaRPr lang="en-US" dirty="0"/>
          </a:p>
          <a:p>
            <a:pPr lvl="0"/>
            <a:r>
              <a:rPr lang="es-BO" dirty="0"/>
              <a:t>Ingresar letras en campos que solo aceptan números.</a:t>
            </a:r>
            <a:endParaRPr lang="en-US" dirty="0"/>
          </a:p>
          <a:p>
            <a:pPr marL="0" lvl="0" indent="0">
              <a:buNone/>
            </a:pPr>
            <a:r>
              <a:rPr lang="es-BO" b="1" dirty="0"/>
              <a:t>RESULTADOS</a:t>
            </a:r>
            <a:endParaRPr lang="en-US" dirty="0"/>
          </a:p>
          <a:p>
            <a:pPr lvl="0"/>
            <a:r>
              <a:rPr lang="es-BO" dirty="0"/>
              <a:t>Existe conexión con la base de datos.</a:t>
            </a:r>
            <a:endParaRPr lang="en-US" dirty="0"/>
          </a:p>
          <a:p>
            <a:pPr lvl="0"/>
            <a:r>
              <a:rPr lang="es-BO" dirty="0"/>
              <a:t>Mensaje de alerta “Es obligatorio llenar el campo”.</a:t>
            </a:r>
            <a:endParaRPr lang="en-US" dirty="0"/>
          </a:p>
          <a:p>
            <a:pPr lvl="0"/>
            <a:r>
              <a:rPr lang="es-BO" dirty="0"/>
              <a:t>No se permite ingresar números en campos donde solo admiten letras.</a:t>
            </a:r>
            <a:endParaRPr lang="en-US" dirty="0"/>
          </a:p>
          <a:p>
            <a:pPr lvl="0"/>
            <a:r>
              <a:rPr lang="es-BO" dirty="0"/>
              <a:t>No se permite ingresar letras en campos numéricos.</a:t>
            </a:r>
            <a:endParaRPr lang="en-US" dirty="0"/>
          </a:p>
          <a:p>
            <a:pPr marL="0" indent="0">
              <a:buNone/>
            </a:pPr>
            <a:r>
              <a:rPr lang="es-BO" b="1" dirty="0"/>
              <a:t>Objetivo</a:t>
            </a:r>
            <a:endParaRPr lang="en-US" i="1" dirty="0"/>
          </a:p>
          <a:p>
            <a:r>
              <a:rPr lang="es-BO" dirty="0"/>
              <a:t>Evaluar el funcionamiento del sistema y su nivel de aceptación en el entorno social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5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b="1" dirty="0"/>
              <a:t>TIPOS DE PRUEBAS DE CALIDAD DE SOFTWARE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PRUEBAS DE USABILIDAD: La finalidad de éstas es comprobar la relación del usuario con el software de gestión empresarial, prestando especial atención a la interfaz, la experiencia del usuario, asistentes de ayuda integrados, </a:t>
            </a:r>
            <a:r>
              <a:rPr lang="es-BO" dirty="0" smtClean="0"/>
              <a:t>interactividad.</a:t>
            </a:r>
          </a:p>
          <a:p>
            <a:pPr marL="0" indent="0">
              <a:buNone/>
            </a:pPr>
            <a:endParaRPr lang="es-BO" dirty="0" smtClean="0"/>
          </a:p>
          <a:p>
            <a:r>
              <a:rPr lang="es-BO" dirty="0" err="1" smtClean="0"/>
              <a:t>Testing</a:t>
            </a:r>
            <a:r>
              <a:rPr lang="es-BO" dirty="0" smtClean="0"/>
              <a:t> </a:t>
            </a:r>
            <a:r>
              <a:rPr lang="es-BO" dirty="0"/>
              <a:t>de carga: Su finalidad es probar y asegurar los límites operacionales del software de gestión empresarial, </a:t>
            </a:r>
            <a:r>
              <a:rPr lang="es-BO" dirty="0" smtClean="0"/>
              <a:t>donde pude confirmar que las operaciones que brinda el sistema son de buena calidad es decir no tarda mucho en mandar respuesta a cada acción que el usuario solicita.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3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568"/>
          </a:xfrm>
        </p:spPr>
        <p:txBody>
          <a:bodyPr/>
          <a:lstStyle/>
          <a:p>
            <a:r>
              <a:rPr lang="en-US" dirty="0" smtClean="0"/>
              <a:t>RESUMEN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r>
              <a:rPr lang="en-US" dirty="0" smtClean="0"/>
              <a:t>El presente proyecto de grado es un Sistema web de venta que trata sobre la comercializacion de artículos para </a:t>
            </a:r>
            <a:r>
              <a:rPr lang="en-US" dirty="0" smtClean="0"/>
              <a:t>mascotas </a:t>
            </a:r>
            <a:r>
              <a:rPr lang="en-US" dirty="0" smtClean="0"/>
              <a:t>para poder tener una </a:t>
            </a:r>
            <a:r>
              <a:rPr lang="en-US" dirty="0" smtClean="0"/>
              <a:t>mejor </a:t>
            </a:r>
            <a:r>
              <a:rPr lang="en-US" b="1" dirty="0"/>
              <a:t>gestión</a:t>
            </a:r>
            <a:r>
              <a:rPr lang="en-US" dirty="0" smtClean="0"/>
              <a:t> de ingresos y egresos.</a:t>
            </a:r>
          </a:p>
          <a:p>
            <a:r>
              <a:rPr lang="en-US" dirty="0" smtClean="0"/>
              <a:t>Como es de esperarse algunas microempresas de distribucion de productos para mascotas no usan sistemas generalmente algunos siguen administrando sus ventas cuadernos de apuntes y al momento de hacer sus ajustes de gestion resultan ser muy tediosas.</a:t>
            </a:r>
          </a:p>
          <a:p>
            <a:r>
              <a:rPr lang="en-US" dirty="0" smtClean="0"/>
              <a:t>El presente Proyecto fue desarrollado para facilitar un </a:t>
            </a:r>
            <a:r>
              <a:rPr lang="en-US" dirty="0" smtClean="0"/>
              <a:t>mejor </a:t>
            </a:r>
            <a:r>
              <a:rPr lang="en-US" dirty="0" smtClean="0"/>
              <a:t>manejo de gestion de ventas donde la empresa o microempresa pueda usar el software para poder aprovechar todas  las funciones con las que el software fue desarrollado.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1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88324"/>
            <a:ext cx="8596668" cy="700216"/>
          </a:xfrm>
        </p:spPr>
        <p:txBody>
          <a:bodyPr>
            <a:normAutofit fontScale="90000"/>
          </a:bodyPr>
          <a:lstStyle/>
          <a:p>
            <a:r>
              <a:rPr lang="es-BO" b="1" cap="small" dirty="0"/>
              <a:t>RESULTADOS ESPERADOS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988541"/>
            <a:ext cx="8596668" cy="5052822"/>
          </a:xfrm>
        </p:spPr>
        <p:txBody>
          <a:bodyPr>
            <a:normAutofit fontScale="92500" lnSpcReduction="20000"/>
          </a:bodyPr>
          <a:lstStyle/>
          <a:p>
            <a:r>
              <a:rPr lang="es-BO" dirty="0"/>
              <a:t>en el módulo de gestión de usuarios se logró tener un mejor control de los roles de cada tipo de usuario también un registro de sus datos personales.</a:t>
            </a:r>
            <a:endParaRPr lang="en-US" i="1" dirty="0"/>
          </a:p>
          <a:p>
            <a:r>
              <a:rPr lang="es-BO" dirty="0"/>
              <a:t>en lo que se refiere a la cuestión de productos se pudo obtener un registro de cada producto con sus distintas categorías precios y cantidades para tener un mejor registro de inventario. también se pudo conseguir un módulo donde reporta el total general por gestiones y por tipos de producto beneficiando al portador del sistema un mejor control de ingresos y egresos.</a:t>
            </a:r>
            <a:endParaRPr lang="en-US" i="1" dirty="0"/>
          </a:p>
          <a:p>
            <a:pPr marL="0" indent="0">
              <a:buNone/>
            </a:pPr>
            <a:r>
              <a:rPr lang="es-BO" b="1" cap="small" dirty="0"/>
              <a:t>RECOMENDACIONES</a:t>
            </a:r>
            <a:endParaRPr lang="en-US" dirty="0"/>
          </a:p>
          <a:p>
            <a:pPr lvl="0"/>
            <a:r>
              <a:rPr lang="es-BO" dirty="0"/>
              <a:t>En cuanto al producto en general podemos recomendar realizar un </a:t>
            </a:r>
            <a:r>
              <a:rPr lang="es-BO" dirty="0" err="1"/>
              <a:t>backup</a:t>
            </a:r>
            <a:r>
              <a:rPr lang="es-BO" dirty="0"/>
              <a:t> de toda la información almacenada por lo menos al final de cada mes para evitar problemas jurídicos puesto que se manejan facturas que son prueba de una transacción monetaria.</a:t>
            </a:r>
            <a:endParaRPr lang="en-US" i="1" dirty="0"/>
          </a:p>
          <a:p>
            <a:pPr lvl="0"/>
            <a:r>
              <a:rPr lang="es-BO" dirty="0"/>
              <a:t>También se recomienda realizar un mantenimiento general del sistema en un tiempo aproximado de 1 ano para poder controlar la velocidad del sistema y un mejor funcionamiento del software.</a:t>
            </a:r>
            <a:endParaRPr lang="en-US" dirty="0"/>
          </a:p>
          <a:p>
            <a:pPr lvl="0"/>
            <a:r>
              <a:rPr lang="es-BO" dirty="0"/>
              <a:t>En cuanto a la capacidad de datos registrados se recomienda almacenar en un </a:t>
            </a:r>
            <a:r>
              <a:rPr lang="es-BO" dirty="0" err="1"/>
              <a:t>backup</a:t>
            </a:r>
            <a:r>
              <a:rPr lang="es-BO" dirty="0"/>
              <a:t> todos los datos registrados en una gestión para no sobrecargar de datos el sistema.</a:t>
            </a:r>
            <a:endParaRPr lang="en-US" dirty="0"/>
          </a:p>
          <a:p>
            <a:pPr lvl="0"/>
            <a:r>
              <a:rPr lang="es-BO" dirty="0"/>
              <a:t>Mantener la información actualizada (Productos proveedores) por parte de los responsables del sistema.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3642" y="2286003"/>
            <a:ext cx="5449331" cy="1025610"/>
          </a:xfrm>
        </p:spPr>
        <p:txBody>
          <a:bodyPr/>
          <a:lstStyle/>
          <a:p>
            <a:pPr algn="ctr"/>
            <a:r>
              <a:rPr lang="en-US" sz="3600" smtClean="0"/>
              <a:t/>
            </a:r>
            <a:br>
              <a:rPr lang="en-US" sz="3600" smtClean="0"/>
            </a:br>
            <a:endParaRPr lang="en-US" sz="24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flipV="1">
            <a:off x="766905" y="6298513"/>
            <a:ext cx="406987" cy="899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2400" dirty="0"/>
          </a:p>
        </p:txBody>
      </p:sp>
      <p:sp>
        <p:nvSpPr>
          <p:cNvPr id="7" name="Rectángulo 6"/>
          <p:cNvSpPr/>
          <p:nvPr/>
        </p:nvSpPr>
        <p:spPr>
          <a:xfrm>
            <a:off x="766905" y="2388283"/>
            <a:ext cx="8866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GRACIAS POR SU ATENCION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62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1978" y="0"/>
            <a:ext cx="8582025" cy="1705232"/>
          </a:xfrm>
        </p:spPr>
        <p:txBody>
          <a:bodyPr/>
          <a:lstStyle/>
          <a:p>
            <a:r>
              <a:rPr lang="es-BO" sz="2800" b="1" dirty="0"/>
              <a:t>¿Qué productos compran más para </a:t>
            </a:r>
            <a:r>
              <a:rPr lang="es-BO" sz="2800" b="1" dirty="0" smtClean="0"/>
              <a:t>sus mascotas</a:t>
            </a:r>
            <a:r>
              <a:rPr lang="es-BO" sz="2800" b="1" dirty="0"/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910893934"/>
              </p:ext>
            </p:extLst>
          </p:nvPr>
        </p:nvGraphicFramePr>
        <p:xfrm>
          <a:off x="2384854" y="1054057"/>
          <a:ext cx="6240161" cy="2751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ángulo 5"/>
          <p:cNvSpPr/>
          <p:nvPr/>
        </p:nvSpPr>
        <p:spPr>
          <a:xfrm>
            <a:off x="1268628" y="416510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BO" dirty="0"/>
              <a:t>Efectivamente observando la tabla de investigación la sociedad en general esta optando por adquirir estos tipos de productos para sus mascotas y es por eso que opte por desarrollar un sistema web de venta de artículos para </a:t>
            </a:r>
            <a:r>
              <a:rPr lang="es-BO" dirty="0" smtClean="0"/>
              <a:t>mascotas.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3388039" cy="663146"/>
          </a:xfrm>
        </p:spPr>
        <p:txBody>
          <a:bodyPr/>
          <a:lstStyle/>
          <a:p>
            <a:r>
              <a:rPr lang="en-US" dirty="0" smtClean="0"/>
              <a:t>Objetivos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2619" y="1295616"/>
            <a:ext cx="8596668" cy="4993973"/>
          </a:xfrm>
        </p:spPr>
        <p:txBody>
          <a:bodyPr/>
          <a:lstStyle/>
          <a:p>
            <a:pPr marL="0" indent="0">
              <a:buNone/>
            </a:pPr>
            <a:endParaRPr lang="es-BO" dirty="0" smtClean="0"/>
          </a:p>
          <a:p>
            <a:pPr marL="0" indent="0">
              <a:buNone/>
            </a:pPr>
            <a:r>
              <a:rPr lang="es-BO" dirty="0" smtClean="0"/>
              <a:t>Desarrollar </a:t>
            </a:r>
            <a:r>
              <a:rPr lang="es-BO" dirty="0"/>
              <a:t>un sistema web de gestión de venta de artículos para mascotas</a:t>
            </a:r>
            <a:r>
              <a:rPr lang="es-BO" dirty="0" smtClean="0"/>
              <a:t>.</a:t>
            </a:r>
          </a:p>
          <a:p>
            <a:r>
              <a:rPr lang="es-BO" b="1" i="1" dirty="0" smtClean="0"/>
              <a:t>Específicando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s-BO" dirty="0" smtClean="0"/>
              <a:t>Desarrollar </a:t>
            </a:r>
            <a:r>
              <a:rPr lang="es-BO" dirty="0"/>
              <a:t>el Módulo de gestión de usuarios.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s-BO" dirty="0" smtClean="0"/>
              <a:t>Desarrollar </a:t>
            </a:r>
            <a:r>
              <a:rPr lang="es-BO" dirty="0"/>
              <a:t>el Módulo para registro de productos para mascotas.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s-BO" dirty="0" smtClean="0"/>
              <a:t>Desarrollar </a:t>
            </a:r>
            <a:r>
              <a:rPr lang="es-BO" dirty="0"/>
              <a:t>el Módulo para venta de artículos para mascotas.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s-BO" dirty="0" smtClean="0"/>
              <a:t>Desarrollar </a:t>
            </a:r>
            <a:r>
              <a:rPr lang="es-BO" dirty="0"/>
              <a:t>el Módulo para registro de atributos de artículos para mascotas.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s-BO" dirty="0" smtClean="0"/>
              <a:t>Desarrollar </a:t>
            </a:r>
            <a:r>
              <a:rPr lang="es-BO" dirty="0"/>
              <a:t>el Modulo de productos vendidos.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s-BO" dirty="0" smtClean="0"/>
              <a:t>Desarrollar </a:t>
            </a:r>
            <a:r>
              <a:rPr lang="es-BO" dirty="0"/>
              <a:t>el Modulo de </a:t>
            </a:r>
            <a:r>
              <a:rPr lang="es-BO" dirty="0" smtClean="0"/>
              <a:t>reportes.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6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13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Alcances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59243"/>
            <a:ext cx="8596668" cy="4682119"/>
          </a:xfrm>
        </p:spPr>
        <p:txBody>
          <a:bodyPr>
            <a:normAutofit/>
          </a:bodyPr>
          <a:lstStyle/>
          <a:p>
            <a:r>
              <a:rPr lang="es-BO" b="1" dirty="0" smtClean="0"/>
              <a:t>Gestion de usuarios</a:t>
            </a:r>
          </a:p>
          <a:p>
            <a:r>
              <a:rPr lang="es-BO" b="1" dirty="0" smtClean="0"/>
              <a:t>Administrador</a:t>
            </a:r>
            <a:r>
              <a:rPr lang="es-BO" b="1" dirty="0"/>
              <a:t>:</a:t>
            </a:r>
            <a:r>
              <a:rPr lang="es-BO" dirty="0"/>
              <a:t> Este rol podrá controlar el mercadeo de productos y actualización de los mismos productos que se encuentran a la venta también podrá solicitar más productos de stock a los proveedores para tener un sistema de venta completo sin que falte producto alguno también para administrar las cuentas de usuarios comunes</a:t>
            </a:r>
            <a:r>
              <a:rPr lang="es-BO" dirty="0" smtClean="0"/>
              <a:t>.</a:t>
            </a:r>
            <a:endParaRPr lang="en-US" dirty="0"/>
          </a:p>
          <a:p>
            <a:r>
              <a:rPr lang="es-BO" b="1" dirty="0"/>
              <a:t>Usuario común:</a:t>
            </a:r>
            <a:r>
              <a:rPr lang="es-BO" dirty="0"/>
              <a:t> El usuario común </a:t>
            </a:r>
            <a:r>
              <a:rPr lang="es-BO" dirty="0" smtClean="0"/>
              <a:t>tendrá permisos limitados, </a:t>
            </a:r>
            <a:r>
              <a:rPr lang="es-BO" dirty="0"/>
              <a:t>crearse una cuenta de perfil donde podrá añadir fondos para </a:t>
            </a:r>
            <a:r>
              <a:rPr lang="es-BO" dirty="0" smtClean="0"/>
              <a:t>realizar la compra  </a:t>
            </a:r>
            <a:r>
              <a:rPr lang="es-BO" dirty="0"/>
              <a:t>los productos que se encuentren en el sistema de venta.</a:t>
            </a:r>
            <a:endParaRPr lang="en-US" dirty="0"/>
          </a:p>
          <a:p>
            <a:r>
              <a:rPr lang="es-BO" b="1" dirty="0" smtClean="0"/>
              <a:t>Se </a:t>
            </a:r>
            <a:r>
              <a:rPr lang="es-BO" b="1" dirty="0"/>
              <a:t>desarrollará el Módulo para Agregar, eliminar, modificar artículos para mascotas:</a:t>
            </a:r>
            <a:r>
              <a:rPr lang="es-BO" dirty="0"/>
              <a:t> donde el modulo tendrá los siguientes roles</a:t>
            </a:r>
            <a:endParaRPr lang="en-US" dirty="0"/>
          </a:p>
          <a:p>
            <a:r>
              <a:rPr lang="es-BO" b="1" dirty="0"/>
              <a:t>Administrador:</a:t>
            </a:r>
            <a:r>
              <a:rPr lang="es-BO" dirty="0"/>
              <a:t> Este rol podrá administrar (agregar eliminar modificar) los productos en un inventario para su dicho registro de precio y cantidad de productos que están </a:t>
            </a:r>
            <a:r>
              <a:rPr lang="es-BO" dirty="0" smtClean="0"/>
              <a:t>disponibles.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1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4978" y="782595"/>
            <a:ext cx="8596668" cy="54317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BO" b="1" dirty="0"/>
          </a:p>
          <a:p>
            <a:r>
              <a:rPr lang="es-BO" b="1" dirty="0" smtClean="0"/>
              <a:t>Se </a:t>
            </a:r>
            <a:r>
              <a:rPr lang="es-BO" b="1" dirty="0"/>
              <a:t>desarrollará el Módulo para venta de artículos para mascotas:</a:t>
            </a:r>
            <a:r>
              <a:rPr lang="es-BO" dirty="0"/>
              <a:t> el siguiente modulo Tendrá solo los artículos para mascotas, donde el usuario podrá ver el precio y qué marca o material está compuesto tiene dicho producto, Si el </a:t>
            </a:r>
            <a:r>
              <a:rPr lang="es-BO" dirty="0" smtClean="0"/>
              <a:t>producto </a:t>
            </a:r>
            <a:r>
              <a:rPr lang="es-BO" dirty="0"/>
              <a:t>es adecuado y correcto el usuario podrá añadir al </a:t>
            </a:r>
            <a:r>
              <a:rPr lang="es-BO" dirty="0" err="1" smtClean="0"/>
              <a:t>boton</a:t>
            </a:r>
            <a:r>
              <a:rPr lang="es-BO" dirty="0" smtClean="0"/>
              <a:t> </a:t>
            </a:r>
            <a:r>
              <a:rPr lang="es-BO" dirty="0"/>
              <a:t>de compras y realizar dicho pedido</a:t>
            </a:r>
            <a:r>
              <a:rPr lang="es-BO" dirty="0" smtClean="0"/>
              <a:t>.</a:t>
            </a:r>
          </a:p>
          <a:p>
            <a:endParaRPr lang="en-US" dirty="0"/>
          </a:p>
          <a:p>
            <a:r>
              <a:rPr lang="es-BO" b="1" dirty="0" smtClean="0"/>
              <a:t>Se </a:t>
            </a:r>
            <a:r>
              <a:rPr lang="es-BO" b="1" dirty="0"/>
              <a:t>desarrollará el Módulo para recepción de consultas de clientes:</a:t>
            </a:r>
            <a:r>
              <a:rPr lang="es-BO" dirty="0"/>
              <a:t> El siguiente módulo podrá ser utilizado por los usuarios comunes donde podrán hacer sus consultas de algún producto comprado </a:t>
            </a:r>
            <a:r>
              <a:rPr lang="es-BO" dirty="0" smtClean="0"/>
              <a:t>.</a:t>
            </a:r>
          </a:p>
          <a:p>
            <a:endParaRPr lang="es-BO" dirty="0" smtClean="0"/>
          </a:p>
          <a:p>
            <a:r>
              <a:rPr lang="es-BO" b="1" dirty="0" smtClean="0"/>
              <a:t>Se </a:t>
            </a:r>
            <a:r>
              <a:rPr lang="es-BO" b="1" dirty="0"/>
              <a:t>desarrollará el Módulo de reportes de gestión y de los productos más vendidos:</a:t>
            </a:r>
            <a:r>
              <a:rPr lang="es-BO" dirty="0"/>
              <a:t> En este módulo el administrador podrá ver todo lo vendido en las fechas que el ingrese para tener un mejor control y registro de sus ganancias en su propio negocio.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8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539578"/>
          </a:xfrm>
        </p:spPr>
        <p:txBody>
          <a:bodyPr>
            <a:normAutofit fontScale="90000"/>
          </a:bodyPr>
          <a:lstStyle/>
          <a:p>
            <a:r>
              <a:rPr lang="es-BO" b="1" dirty="0"/>
              <a:t>Enfoque metodológico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15297"/>
            <a:ext cx="8596668" cy="4126066"/>
          </a:xfrm>
        </p:spPr>
        <p:txBody>
          <a:bodyPr/>
          <a:lstStyle/>
          <a:p>
            <a:r>
              <a:rPr lang="es-BO" dirty="0"/>
              <a:t>El método que se hará será el Método Experimental. Este enfoque nos permitirá descubrir si hay un cambio positivo o negativo al momento de aplicar un sistema web </a:t>
            </a:r>
            <a:r>
              <a:rPr lang="es-BO" dirty="0" smtClean="0"/>
              <a:t>artículos </a:t>
            </a:r>
            <a:r>
              <a:rPr lang="es-BO" dirty="0"/>
              <a:t>de mascotas, tomando como variables la información almacenada de los diferentes productos en un periodo de tiempo determinado</a:t>
            </a:r>
            <a:r>
              <a:rPr lang="es-BO" dirty="0" smtClean="0"/>
              <a:t>.</a:t>
            </a:r>
          </a:p>
          <a:p>
            <a:endParaRPr lang="es-BO" dirty="0" smtClean="0"/>
          </a:p>
          <a:p>
            <a:r>
              <a:rPr lang="es-BO" dirty="0"/>
              <a:t>Las herramientas a utilizarse en el desarrollo web serán: Diseño de la base de Datos, Lenguaje de programación PHP, gestor de base de Datos </a:t>
            </a:r>
            <a:r>
              <a:rPr lang="es-BO" dirty="0" err="1"/>
              <a:t>MySQL</a:t>
            </a:r>
            <a:r>
              <a:rPr lang="es-BO" dirty="0"/>
              <a:t>. Además de herramientas de programación como son los </a:t>
            </a:r>
            <a:r>
              <a:rPr lang="es-BO" dirty="0" err="1"/>
              <a:t>frameworks</a:t>
            </a:r>
            <a:r>
              <a:rPr lang="es-BO" dirty="0"/>
              <a:t> (</a:t>
            </a:r>
            <a:r>
              <a:rPr lang="es-BO" dirty="0" err="1"/>
              <a:t>Boostrap</a:t>
            </a:r>
            <a:r>
              <a:rPr lang="es-BO" dirty="0"/>
              <a:t> 4, Composer.chart.js</a:t>
            </a:r>
            <a:r>
              <a:rPr lang="es-BO" dirty="0" smtClean="0"/>
              <a:t>).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4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503"/>
          </a:xfrm>
        </p:spPr>
        <p:txBody>
          <a:bodyPr>
            <a:normAutofit fontScale="90000"/>
          </a:bodyPr>
          <a:lstStyle/>
          <a:p>
            <a:r>
              <a:rPr lang="es-BO" b="1" i="1" dirty="0"/>
              <a:t>Arquitectura de diseño MVC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44595"/>
            <a:ext cx="8596668" cy="1952367"/>
          </a:xfrm>
        </p:spPr>
        <p:txBody>
          <a:bodyPr/>
          <a:lstStyle/>
          <a:p>
            <a:r>
              <a:rPr lang="es-BO" dirty="0" smtClean="0"/>
              <a:t>La arquitectura para el desarrollo que se uso fue el diseño MVC (MODELO VISTA CONTROLADOR</a:t>
            </a:r>
            <a:r>
              <a:rPr lang="es-BO" dirty="0" smtClean="0"/>
              <a:t>)</a:t>
            </a:r>
            <a:endParaRPr lang="es-BO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77334" y="3496962"/>
            <a:ext cx="8596668" cy="6755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BO" sz="8000" b="1" i="1" dirty="0"/>
              <a:t>Características de la programación Orientada a Objetos</a:t>
            </a:r>
            <a:endParaRPr lang="en-US" sz="8000" b="1" i="1" dirty="0"/>
          </a:p>
          <a:p>
            <a:r>
              <a:rPr lang="en-US" b="1" i="1" dirty="0" smtClean="0"/>
              <a:t/>
            </a:r>
            <a:br>
              <a:rPr lang="en-US" b="1" i="1" dirty="0" smtClean="0"/>
            </a:br>
            <a:endParaRPr lang="en-US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677334" y="4172465"/>
            <a:ext cx="8596668" cy="1952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BO" dirty="0"/>
              <a:t>Las características principales de la programación orientadas a objetos son las siguientes:</a:t>
            </a:r>
            <a:endParaRPr lang="en-US" dirty="0"/>
          </a:p>
          <a:p>
            <a:pPr marL="0" indent="0">
              <a:buNone/>
            </a:pPr>
            <a:r>
              <a:rPr lang="es-BO" dirty="0"/>
              <a:t>Abstracción, Encapsulamiento, Modularidad, Principio de Ocultamiento, Polimorfismo, </a:t>
            </a:r>
            <a:r>
              <a:rPr lang="es-BO" dirty="0" smtClean="0"/>
              <a:t> </a:t>
            </a:r>
            <a:r>
              <a:rPr lang="es-BO" dirty="0"/>
              <a:t>herencia.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Pero para el desarrollo se utilize mas el Polimorfismo y la Herencia.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2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503"/>
          </a:xfrm>
        </p:spPr>
        <p:txBody>
          <a:bodyPr>
            <a:normAutofit fontScale="90000"/>
          </a:bodyPr>
          <a:lstStyle/>
          <a:p>
            <a:r>
              <a:rPr lang="es-BO" b="1" i="1" dirty="0"/>
              <a:t>Arquitectura 3 capas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1126754" y="1382114"/>
            <a:ext cx="9628201" cy="3880773"/>
          </a:xfrm>
        </p:spPr>
        <p:txBody>
          <a:bodyPr>
            <a:normAutofit/>
          </a:bodyPr>
          <a:lstStyle/>
          <a:p>
            <a:pPr marL="1828800" lvl="4" indent="0">
              <a:buNone/>
            </a:pPr>
            <a:r>
              <a:rPr lang="es-BO" sz="1800" b="1" dirty="0"/>
              <a:t>Capa de Presentación</a:t>
            </a:r>
            <a:r>
              <a:rPr lang="es-BO" sz="1800" dirty="0"/>
              <a:t>: Es la que ve el usuario, presenta el sistema al usuario, le comunica la información y captura la información del usuario. Se conoce como interfaz gráfica</a:t>
            </a:r>
            <a:r>
              <a:rPr lang="es-BO" sz="1800" dirty="0" smtClean="0"/>
              <a:t>.</a:t>
            </a:r>
          </a:p>
          <a:p>
            <a:pPr marL="1828800" lvl="4" indent="0">
              <a:buNone/>
            </a:pPr>
            <a:endParaRPr lang="en-US" sz="1800" dirty="0"/>
          </a:p>
          <a:p>
            <a:pPr marL="1828800" lvl="4" indent="0">
              <a:buNone/>
            </a:pPr>
            <a:r>
              <a:rPr lang="es-BO" sz="1800" b="1" dirty="0" smtClean="0"/>
              <a:t>Capa </a:t>
            </a:r>
            <a:r>
              <a:rPr lang="es-BO" sz="1800" b="1" dirty="0"/>
              <a:t>de Negocio</a:t>
            </a:r>
            <a:r>
              <a:rPr lang="es-BO" sz="1800" dirty="0"/>
              <a:t>: Es donde residen los programas que se ejecutan, donde se reciben las solicitudes del usuario y envían las respuestas tras ejecutar todo el </a:t>
            </a:r>
            <a:r>
              <a:rPr lang="es-BO" sz="1800" dirty="0" smtClean="0"/>
              <a:t>proceso.</a:t>
            </a:r>
            <a:endParaRPr lang="en-US" sz="1800" dirty="0" smtClean="0"/>
          </a:p>
          <a:p>
            <a:pPr marL="0" indent="0">
              <a:buNone/>
            </a:pPr>
            <a:endParaRPr lang="en-US" dirty="0" smtClean="0"/>
          </a:p>
          <a:p>
            <a:pPr marL="1828800" lvl="4" indent="0">
              <a:buNone/>
            </a:pPr>
            <a:r>
              <a:rPr lang="es-BO" sz="1800" b="1" dirty="0" smtClean="0"/>
              <a:t>Capa de Datos: </a:t>
            </a:r>
            <a:r>
              <a:rPr lang="es-BO" sz="1800" dirty="0" smtClean="0"/>
              <a:t>Es donde residen los datos y es la que se encarga de acceder a los mismos. Puede estar formada por uno o más gestores de base de datos que realizan todo el almacenamiento de los datos.</a:t>
            </a:r>
            <a:endParaRPr lang="en-US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</TotalTime>
  <Words>1269</Words>
  <Application>Microsoft Office PowerPoint</Application>
  <PresentationFormat>Panorámica</PresentationFormat>
  <Paragraphs>90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Times New Roman</vt:lpstr>
      <vt:lpstr>Trebuchet MS</vt:lpstr>
      <vt:lpstr>Wingdings</vt:lpstr>
      <vt:lpstr>Wingdings 3</vt:lpstr>
      <vt:lpstr>Faceta</vt:lpstr>
      <vt:lpstr>SISTEMA WEB DE VENTA DE ARTICULOS PARA MASCOTAS</vt:lpstr>
      <vt:lpstr>RESUMEN</vt:lpstr>
      <vt:lpstr>¿Qué productos compran más para sus mascotas? </vt:lpstr>
      <vt:lpstr>Objetivos</vt:lpstr>
      <vt:lpstr>Alcances</vt:lpstr>
      <vt:lpstr>Presentación de PowerPoint</vt:lpstr>
      <vt:lpstr>Enfoque metodológico </vt:lpstr>
      <vt:lpstr>Arquitectura de diseño MVC </vt:lpstr>
      <vt:lpstr>Arquitectura 3 capas </vt:lpstr>
      <vt:lpstr>Gestion de Actores</vt:lpstr>
      <vt:lpstr>Gestion y cargos de usuarios</vt:lpstr>
      <vt:lpstr>Gestion de Productos y Categorias</vt:lpstr>
      <vt:lpstr>Gestion de Inventario</vt:lpstr>
      <vt:lpstr>Gestion Cliente</vt:lpstr>
      <vt:lpstr>Gestion de Venta</vt:lpstr>
      <vt:lpstr>Gestion Comprobante de Pago</vt:lpstr>
      <vt:lpstr>Gestion Proveedor</vt:lpstr>
      <vt:lpstr>Pruebas de calidad  Prueba de unidad</vt:lpstr>
      <vt:lpstr>TIPOS DE PRUEBAS DE CALIDAD DE SOFTWARE </vt:lpstr>
      <vt:lpstr>RESULTADOS ESPERADOS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WEB DE VENTA DE ARTICULOS PARA MASCOTAS</dc:title>
  <dc:creator>Windows User</dc:creator>
  <cp:lastModifiedBy>Windows User</cp:lastModifiedBy>
  <cp:revision>17</cp:revision>
  <dcterms:created xsi:type="dcterms:W3CDTF">2020-12-16T19:30:11Z</dcterms:created>
  <dcterms:modified xsi:type="dcterms:W3CDTF">2020-12-16T23:02:37Z</dcterms:modified>
</cp:coreProperties>
</file>