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7" r:id="rId6"/>
    <p:sldId id="268" r:id="rId7"/>
    <p:sldId id="269" r:id="rId8"/>
    <p:sldId id="270" r:id="rId9"/>
    <p:sldId id="271" r:id="rId10"/>
    <p:sldId id="265" r:id="rId11"/>
    <p:sldId id="266" r:id="rId12"/>
    <p:sldId id="264" r:id="rId13"/>
    <p:sldId id="263" r:id="rId14"/>
    <p:sldId id="259" r:id="rId1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942" y="-90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14-3-2017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icdutrieux.net/bfastSpatial/" TargetMode="External"/><Relationship Id="rId2" Type="http://schemas.openxmlformats.org/officeDocument/2006/relationships/hyperlink" Target="https://github.com/rosca002/Testing_BFAST_settings/blob/master/Bfast_Spatial_Guide.md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elmar/scalbf-wur/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40125"/>
          </a:xfrm>
        </p:spPr>
        <p:txBody>
          <a:bodyPr/>
          <a:lstStyle/>
          <a:p>
            <a:r>
              <a:rPr lang="ro-RO" sz="3200" b="1" dirty="0">
                <a:solidFill>
                  <a:srgbClr val="0070C0"/>
                </a:solidFill>
              </a:rPr>
              <a:t>PART </a:t>
            </a:r>
            <a:r>
              <a:rPr lang="ro-RO" sz="3200" b="1" dirty="0" smtClean="0">
                <a:solidFill>
                  <a:srgbClr val="0070C0"/>
                </a:solidFill>
              </a:rPr>
              <a:t>II: </a:t>
            </a:r>
            <a:r>
              <a:rPr lang="ro-RO" sz="3600" b="1" dirty="0">
                <a:solidFill>
                  <a:srgbClr val="0070C0"/>
                </a:solidFill>
              </a:rPr>
              <a:t>Practical</a:t>
            </a:r>
            <a:endParaRPr lang="en-GB" sz="3200" dirty="0"/>
          </a:p>
        </p:txBody>
      </p:sp>
      <p:sp>
        <p:nvSpPr>
          <p:cNvPr id="10" name="Rectangle 9"/>
          <p:cNvSpPr/>
          <p:nvPr/>
        </p:nvSpPr>
        <p:spPr>
          <a:xfrm>
            <a:off x="620972" y="3979292"/>
            <a:ext cx="6134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https://github.com/rosca002/FAO_Bfast_workshop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972" y="3589361"/>
            <a:ext cx="10454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b="1" dirty="0" smtClean="0">
                <a:latin typeface="Verdana" pitchFamily="34" charset="0"/>
              </a:rPr>
              <a:t>Go to :</a:t>
            </a:r>
            <a:endParaRPr lang="en-GB" b="1" dirty="0" err="1" smtClean="0"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972" y="1636763"/>
            <a:ext cx="805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1</a:t>
            </a:r>
            <a:r>
              <a:rPr lang="ro-RO" sz="1400" dirty="0" smtClean="0">
                <a:latin typeface="Verdana" pitchFamily="34" charset="0"/>
              </a:rPr>
              <a:t>. Test bfastSpatial function with different parameters on </a:t>
            </a:r>
            <a:r>
              <a:rPr lang="ro-RO" sz="1400" dirty="0">
                <a:latin typeface="Verdana" pitchFamily="34" charset="0"/>
              </a:rPr>
              <a:t>a prepared </a:t>
            </a:r>
            <a:r>
              <a:rPr lang="ro-RO" sz="1400" dirty="0" smtClean="0">
                <a:latin typeface="Verdana" pitchFamily="34" charset="0"/>
              </a:rPr>
              <a:t>dataset		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620972" y="1992911"/>
            <a:ext cx="805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2</a:t>
            </a:r>
            <a:r>
              <a:rPr lang="ro-RO" sz="1400" dirty="0" smtClean="0">
                <a:latin typeface="Verdana" pitchFamily="34" charset="0"/>
              </a:rPr>
              <a:t>. Post-processing and exploring results			</a:t>
            </a:r>
            <a:r>
              <a:rPr lang="ro-RO" sz="1400" dirty="0">
                <a:latin typeface="Verdana" pitchFamily="34" charset="0"/>
              </a:rPr>
              <a:t>	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620972" y="2401831"/>
            <a:ext cx="805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. Discuss results and the process of applying the algorithm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620972" y="2815841"/>
            <a:ext cx="805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4</a:t>
            </a:r>
            <a:r>
              <a:rPr lang="ro-RO" sz="1400" dirty="0" smtClean="0">
                <a:latin typeface="Verdana" pitchFamily="34" charset="0"/>
              </a:rPr>
              <a:t>. Discuss  the future of BFAST: a faster algorithm for larger AOIs (SciDB)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7629"/>
            <a:ext cx="30941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Extra discussion: Case of Gabon</a:t>
            </a:r>
            <a:endParaRPr lang="en-GB" sz="1400" dirty="0" smtClean="0">
              <a:latin typeface="Verdana" pitchFamily="34" charset="0"/>
            </a:endParaRPr>
          </a:p>
        </p:txBody>
      </p:sp>
      <p:pic>
        <p:nvPicPr>
          <p:cNvPr id="1026" name="Picture 2" descr="C:\Users\rosca002\Dropbox\projects\Preparation_workshop\Imagery\G_Long_vs_S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07571"/>
            <a:ext cx="6108283" cy="53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8571" y="257629"/>
            <a:ext cx="20714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*2 min if time allows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11</a:t>
            </a:fld>
            <a:endParaRPr lang="en-GB" dirty="0"/>
          </a:p>
        </p:txBody>
      </p:sp>
      <p:pic>
        <p:nvPicPr>
          <p:cNvPr id="2050" name="Picture 2" descr="C:\Users\rosca002\Dropbox\projects\Preparation_workshop\Imagery\Gabon_obs_per_pix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8" y="385763"/>
            <a:ext cx="8009738" cy="33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sca002\Dropbox\projects\Preparation_workshop\Imagery\Gabon_Scenes_943_2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5" y="3858306"/>
            <a:ext cx="7186663" cy="21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71" y="474345"/>
            <a:ext cx="7833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by step towards detecting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deforestation</a:t>
            </a:r>
            <a:r>
              <a:rPr lang="ro-RO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your next AOI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671" y="5225848"/>
            <a:ext cx="831148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 smtClean="0"/>
              <a:t>8</a:t>
            </a:r>
            <a:r>
              <a:rPr lang="ro-RO" dirty="0" smtClean="0"/>
              <a:t>. </a:t>
            </a:r>
            <a:r>
              <a:rPr lang="en-US" dirty="0" smtClean="0"/>
              <a:t>Apply </a:t>
            </a:r>
            <a:r>
              <a:rPr lang="en-US" dirty="0"/>
              <a:t>algorithm with final settings on entire AOI.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671" y="925830"/>
            <a:ext cx="8311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 how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Bfast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671" y="1380942"/>
            <a:ext cx="8311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Read the 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Bfast guide 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how to choose the parameters of the </a:t>
            </a:r>
            <a:r>
              <a:rPr lang="en-GB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bfastSpatial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671" y="1836054"/>
            <a:ext cx="8311486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Assess your AOI. What is the phenology of the forest? How frequent/ many cloud free scenes are in that area?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671" y="2525730"/>
            <a:ext cx="8311486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Based on this information choose the appropriate VI, length of history period, monitoring approach, and regression model.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671" y="3222948"/>
            <a:ext cx="8311486" cy="30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Decide on the data that needs to be acquired and acquire the data.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671" y="3717752"/>
            <a:ext cx="83114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Test the algorithm with the above decided settings on just some sample pixels or/and a small test area (e.g.10 x 10 km) in your AOI following the 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Introduction to </a:t>
            </a:r>
            <a:r>
              <a:rPr lang="en-GB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bfastSpatial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 tutorial.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671" y="4663440"/>
            <a:ext cx="8311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7. Depending on the results, if needed, change and test again settings.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8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13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2830" y="475235"/>
            <a:ext cx="8884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atin typeface="Verdana" pitchFamily="34" charset="0"/>
              </a:rPr>
              <a:t>Discuss  the future of BFAST: a faster algorithm for larger </a:t>
            </a:r>
            <a:r>
              <a:rPr lang="ro-RO" b="1" dirty="0" smtClean="0">
                <a:latin typeface="Verdana" pitchFamily="34" charset="0"/>
              </a:rPr>
              <a:t>AOIs</a:t>
            </a:r>
          </a:p>
          <a:p>
            <a:pPr algn="ctr"/>
            <a:r>
              <a:rPr lang="ro-RO" b="1" dirty="0" smtClean="0">
                <a:latin typeface="Verdana" pitchFamily="34" charset="0"/>
              </a:rPr>
              <a:t>(</a:t>
            </a:r>
            <a:r>
              <a:rPr lang="ro-RO" b="1" dirty="0">
                <a:latin typeface="Verdana" pitchFamily="34" charset="0"/>
              </a:rPr>
              <a:t>SciDB)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520412" y="2301359"/>
            <a:ext cx="410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hlinkClick r:id="rId2"/>
              </a:rPr>
              <a:t>https://github.com/appelmar/scalbf-wur/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5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/>
          <a:p>
            <a:r>
              <a:rPr lang="ro-RO" dirty="0" smtClean="0"/>
              <a:t>Thank you for your attention! 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16780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4842" y="245660"/>
            <a:ext cx="79020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2000" dirty="0" smtClean="0">
                <a:latin typeface="Verdana" pitchFamily="34" charset="0"/>
              </a:rPr>
              <a:t>Input data: </a:t>
            </a: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NDMI time stack (2000-2016)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NDVI time stack (2000-2016)</a:t>
            </a:r>
          </a:p>
          <a:p>
            <a:pPr>
              <a:lnSpc>
                <a:spcPts val="1800"/>
              </a:lnSpc>
            </a:pPr>
            <a:endParaRPr lang="ro-RO" sz="1400" dirty="0" err="1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ro-RO" sz="2000" dirty="0" smtClean="0">
                <a:latin typeface="Verdana" pitchFamily="34" charset="0"/>
              </a:rPr>
              <a:t>Aditional data:</a:t>
            </a: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Forest mask 2010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Valodation Forest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763" y="717552"/>
            <a:ext cx="3937553" cy="53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Online tutorial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http</a:t>
            </a:r>
            <a:r>
              <a:rPr lang="en-GB" sz="1400" dirty="0">
                <a:latin typeface="Verdana" pitchFamily="34" charset="0"/>
              </a:rPr>
              <a:t>://www.loicdutrieux.net/bfastSpatial/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5869" y="368489"/>
            <a:ext cx="4583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How to get from Landsat scenes to a time stack:</a:t>
            </a: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2906975"/>
            <a:ext cx="31646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2000" dirty="0" smtClean="0">
                <a:latin typeface="Verdana" pitchFamily="34" charset="0"/>
              </a:rPr>
              <a:t>Parameters to test:</a:t>
            </a:r>
          </a:p>
          <a:p>
            <a:pPr>
              <a:lnSpc>
                <a:spcPct val="150000"/>
              </a:lnSpc>
            </a:pPr>
            <a:endParaRPr lang="ro-RO" b="1" dirty="0" smtClean="0">
              <a:latin typeface="Verdan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Vegetation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History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Monitoring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Regression model</a:t>
            </a:r>
            <a:endParaRPr lang="ro-RO" b="1" dirty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012" y="2764457"/>
            <a:ext cx="4223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https://rosca002.github.io/FAO_Bfast_workshop/tutorial/tutorial_0.html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5869" y="2415485"/>
            <a:ext cx="3385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600" b="1" dirty="0" smtClean="0">
                <a:solidFill>
                  <a:srgbClr val="FF0000"/>
                </a:solidFill>
                <a:latin typeface="Verdana" pitchFamily="34" charset="0"/>
              </a:rPr>
              <a:t>Preparing the environment:</a:t>
            </a:r>
            <a:endParaRPr lang="en-GB" sz="1600" b="1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050281"/>
            <a:ext cx="91154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60" y="3270514"/>
            <a:ext cx="7395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To open the tutorial for each example: </a:t>
            </a:r>
            <a:r>
              <a:rPr lang="en-GB" sz="1400" dirty="0"/>
              <a:t>https://github.com/rosca002/FAO_Bfast_workshop</a:t>
            </a:r>
          </a:p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 </a:t>
            </a: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60" y="548640"/>
            <a:ext cx="1728294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Testing scenarios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D:\Rezults_gifs\Ex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5720"/>
            <a:ext cx="5324475" cy="3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Rezults_gifs\Ex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390583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33008" y="184218"/>
            <a:ext cx="449332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1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1.9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90%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 smtClean="0"/>
              <a:t>Vegetation </a:t>
            </a:r>
            <a:r>
              <a:rPr lang="en-GB" sz="1400" dirty="0"/>
              <a:t>index: NDMI</a:t>
            </a:r>
          </a:p>
          <a:p>
            <a:r>
              <a:rPr lang="en-GB" sz="1400" dirty="0"/>
              <a:t>History period: 2000-2010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no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Full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554" y="3414277"/>
            <a:ext cx="4519776" cy="3431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>
                <a:solidFill>
                  <a:srgbClr val="0070C0"/>
                </a:solidFill>
                <a:latin typeface="Verdana" pitchFamily="34" charset="0"/>
              </a:rPr>
              <a:t>2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2.3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88%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NDMI</a:t>
            </a:r>
          </a:p>
          <a:p>
            <a:r>
              <a:rPr lang="en-GB" sz="1400" dirty="0"/>
              <a:t>History period: 2000-2010</a:t>
            </a:r>
          </a:p>
          <a:p>
            <a:r>
              <a:rPr lang="en-GB" sz="1400" dirty="0"/>
              <a:t>option: “ROC”</a:t>
            </a:r>
          </a:p>
          <a:p>
            <a:r>
              <a:rPr lang="en-GB" sz="1400" dirty="0"/>
              <a:t>stack subset: no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Full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Rezults_gifs\Ex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28" y="0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3008" y="184218"/>
            <a:ext cx="474478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>
                <a:solidFill>
                  <a:srgbClr val="0070C0"/>
                </a:solidFill>
                <a:latin typeface="Verdana" pitchFamily="34" charset="0"/>
              </a:rPr>
              <a:t>3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2.1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90%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NDMI</a:t>
            </a:r>
          </a:p>
          <a:p>
            <a:r>
              <a:rPr lang="en-GB" sz="1400" dirty="0"/>
              <a:t>History period: 2005-2010</a:t>
            </a:r>
          </a:p>
          <a:p>
            <a:r>
              <a:rPr lang="en-GB" sz="1400" dirty="0"/>
              <a:t>option: “c(2005,1)”</a:t>
            </a:r>
          </a:p>
          <a:p>
            <a:r>
              <a:rPr lang="en-GB" sz="1400" dirty="0"/>
              <a:t>stack subset: no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Full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</a:t>
            </a:r>
            <a:r>
              <a:rPr lang="en-GB" sz="1400" dirty="0" smtClean="0"/>
              <a:t>no</a:t>
            </a:r>
            <a:endParaRPr lang="en-GB" sz="1400" dirty="0"/>
          </a:p>
        </p:txBody>
      </p:sp>
      <p:pic>
        <p:nvPicPr>
          <p:cNvPr id="4099" name="Picture 3" descr="D:\Rezults_gifs\Ex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28" y="3391297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554" y="3414277"/>
            <a:ext cx="4634076" cy="3431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 smtClean="0">
                <a:solidFill>
                  <a:srgbClr val="0070C0"/>
                </a:solidFill>
                <a:latin typeface="Verdana" pitchFamily="34" charset="0"/>
              </a:rPr>
              <a:t>4</a:t>
            </a: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1.6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89%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NDMI</a:t>
            </a:r>
          </a:p>
          <a:p>
            <a:r>
              <a:rPr lang="en-GB" sz="1400" dirty="0"/>
              <a:t>History period: 2005-2010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yes (from 2005)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Full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Rezults_gifs\Ex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63" y="0"/>
            <a:ext cx="5324475" cy="3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3008" y="184218"/>
            <a:ext cx="490480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>
                <a:solidFill>
                  <a:srgbClr val="0070C0"/>
                </a:solidFill>
                <a:latin typeface="Verdana" pitchFamily="34" charset="0"/>
              </a:rPr>
              <a:t>5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16</a:t>
            </a:r>
            <a:r>
              <a:rPr lang="ro-RO" sz="1400" dirty="0" smtClean="0">
                <a:latin typeface="Verdana" pitchFamily="34" charset="0"/>
              </a:rPr>
              <a:t>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27.7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92%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NDMI</a:t>
            </a:r>
          </a:p>
          <a:p>
            <a:r>
              <a:rPr lang="en-GB" sz="1400" dirty="0"/>
              <a:t>History period: 2000-2010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no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Sequential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</a:t>
            </a:r>
            <a:r>
              <a:rPr lang="en-GB" sz="1400" dirty="0" smtClean="0"/>
              <a:t>no</a:t>
            </a:r>
            <a:endParaRPr lang="en-GB" sz="1400" dirty="0"/>
          </a:p>
        </p:txBody>
      </p:sp>
      <p:pic>
        <p:nvPicPr>
          <p:cNvPr id="8" name="Picture 2" descr="D:\Rezults_gifs\Ex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3360420"/>
            <a:ext cx="5324475" cy="3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3008" y="3361758"/>
            <a:ext cx="4904802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>
                <a:solidFill>
                  <a:srgbClr val="0070C0"/>
                </a:solidFill>
                <a:latin typeface="Verdana" pitchFamily="34" charset="0"/>
              </a:rPr>
              <a:t>7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11.0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93%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NDMI</a:t>
            </a:r>
          </a:p>
          <a:p>
            <a:r>
              <a:rPr lang="en-GB" sz="1400" dirty="0"/>
              <a:t>History period: 2005-2010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yes (from 2005)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Sequential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  <p:pic>
        <p:nvPicPr>
          <p:cNvPr id="7" name="Picture 6" descr="D:\Rezults_gifs\Ex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72" y="46158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Rezults_gifs\Ex1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72" y="3414277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554" y="46158"/>
            <a:ext cx="4931256" cy="2985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>
                <a:solidFill>
                  <a:srgbClr val="0070C0"/>
                </a:solidFill>
                <a:latin typeface="Verdana" pitchFamily="34" charset="0"/>
              </a:rPr>
              <a:t>6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</a:t>
            </a:r>
            <a:r>
              <a:rPr lang="ro-RO" sz="1400" dirty="0" smtClean="0">
                <a:latin typeface="Verdana" pitchFamily="34" charset="0"/>
              </a:rPr>
              <a:t>CPU cores</a:t>
            </a:r>
            <a:r>
              <a:rPr lang="ro-RO" sz="1400" dirty="0" smtClean="0">
                <a:latin typeface="Verdana" pitchFamily="34" charset="0"/>
              </a:rPr>
              <a:t>:</a:t>
            </a:r>
            <a:r>
              <a:rPr lang="en-GB" sz="1400" dirty="0" smtClean="0">
                <a:latin typeface="Verdana" pitchFamily="34" charset="0"/>
              </a:rPr>
              <a:t> 9.4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91%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History period: 2008-2010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yes (from 2008)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Sequential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554" y="3414277"/>
            <a:ext cx="4622646" cy="3431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 smtClean="0">
                <a:solidFill>
                  <a:srgbClr val="0070C0"/>
                </a:solidFill>
                <a:latin typeface="Verdana" pitchFamily="34" charset="0"/>
              </a:rPr>
              <a:t>10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CPU cores:</a:t>
            </a:r>
            <a:r>
              <a:rPr lang="en-GB" sz="1400" dirty="0" smtClean="0">
                <a:latin typeface="Verdana" pitchFamily="34" charset="0"/>
              </a:rPr>
              <a:t> 1.4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83%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NDMI</a:t>
            </a:r>
          </a:p>
          <a:p>
            <a:r>
              <a:rPr lang="en-GB" sz="1400" dirty="0"/>
              <a:t>History period: 2008-2010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yes (from 2008)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Full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  <p:pic>
        <p:nvPicPr>
          <p:cNvPr id="7170" name="Picture 2" descr="D:\Rezults_gifs\Ex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3" y="53856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Rezults_gifs\Ex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3" y="3426183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5114" y="225307"/>
            <a:ext cx="4771236" cy="32008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 smtClean="0">
                <a:solidFill>
                  <a:srgbClr val="0070C0"/>
                </a:solidFill>
                <a:latin typeface="Verdana" pitchFamily="34" charset="0"/>
              </a:rPr>
              <a:t>8</a:t>
            </a: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 smtClean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6 CPU cores:</a:t>
            </a:r>
            <a:r>
              <a:rPr lang="en-GB" sz="1400" dirty="0" smtClean="0">
                <a:latin typeface="Verdana" pitchFamily="34" charset="0"/>
              </a:rPr>
              <a:t> 10,4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71%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NDVI</a:t>
            </a:r>
          </a:p>
          <a:p>
            <a:r>
              <a:rPr lang="en-GB" sz="1400" dirty="0"/>
              <a:t>History period: 2005-2010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yes (from 2005)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Sequential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no</a:t>
            </a: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554" y="3414277"/>
            <a:ext cx="4874106" cy="340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b="1" dirty="0" smtClean="0">
                <a:solidFill>
                  <a:srgbClr val="0070C0"/>
                </a:solidFill>
                <a:latin typeface="Verdana" pitchFamily="34" charset="0"/>
              </a:rPr>
              <a:t>Example </a:t>
            </a:r>
            <a:r>
              <a:rPr lang="en-GB" sz="1400" b="1" dirty="0">
                <a:solidFill>
                  <a:srgbClr val="0070C0"/>
                </a:solidFill>
                <a:latin typeface="Verdana" pitchFamily="34" charset="0"/>
              </a:rPr>
              <a:t>9</a:t>
            </a:r>
            <a:endParaRPr lang="en-GB" sz="14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</a:t>
            </a:r>
            <a:r>
              <a:rPr lang="en-GB" sz="1400" dirty="0">
                <a:latin typeface="Verdana" pitchFamily="34" charset="0"/>
              </a:rPr>
              <a:t>8</a:t>
            </a:r>
            <a:r>
              <a:rPr lang="ro-RO" sz="1400" dirty="0" smtClean="0">
                <a:latin typeface="Verdana" pitchFamily="34" charset="0"/>
              </a:rPr>
              <a:t> CPU cores:</a:t>
            </a:r>
            <a:r>
              <a:rPr lang="en-GB" sz="1400" dirty="0" smtClean="0">
                <a:latin typeface="Verdana" pitchFamily="34" charset="0"/>
              </a:rPr>
              <a:t> 7.7 min</a:t>
            </a: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</a:t>
            </a:r>
            <a:r>
              <a:rPr lang="en-GB" sz="1400" dirty="0" smtClean="0">
                <a:latin typeface="Verdana" pitchFamily="34" charset="0"/>
              </a:rPr>
              <a:t>Overall accuracy: 51%</a:t>
            </a:r>
            <a:endParaRPr lang="ro-RO" sz="1400" dirty="0" smtClean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smtClean="0">
              <a:latin typeface="Verdana" pitchFamily="34" charset="0"/>
            </a:endParaRPr>
          </a:p>
          <a:p>
            <a:r>
              <a:rPr lang="en-GB" sz="1400" dirty="0"/>
              <a:t>Vegetation index: NDVI</a:t>
            </a:r>
          </a:p>
          <a:p>
            <a:r>
              <a:rPr lang="en-GB" sz="1400" dirty="0"/>
              <a:t>History period: 2000-2010</a:t>
            </a:r>
          </a:p>
          <a:p>
            <a:r>
              <a:rPr lang="en-GB" sz="1400" dirty="0"/>
              <a:t>option: “all”</a:t>
            </a:r>
          </a:p>
          <a:p>
            <a:r>
              <a:rPr lang="en-GB" sz="1400" dirty="0"/>
              <a:t>stack subset: no</a:t>
            </a:r>
          </a:p>
          <a:p>
            <a:r>
              <a:rPr lang="en-GB" sz="1400" dirty="0"/>
              <a:t>Monitoring approach: 2010-2016</a:t>
            </a:r>
          </a:p>
          <a:p>
            <a:r>
              <a:rPr lang="en-GB" sz="1400" dirty="0"/>
              <a:t>option: Full monitoring period approach</a:t>
            </a:r>
          </a:p>
          <a:p>
            <a:r>
              <a:rPr lang="en-GB" sz="1400" dirty="0"/>
              <a:t>Regression model: harmonic order 1</a:t>
            </a:r>
          </a:p>
          <a:p>
            <a:r>
              <a:rPr lang="en-GB" sz="1400" dirty="0"/>
              <a:t>Trend: </a:t>
            </a:r>
            <a:r>
              <a:rPr lang="en-GB" sz="1400" dirty="0" smtClean="0"/>
              <a:t>no</a:t>
            </a:r>
            <a:endParaRPr lang="en-GB" sz="1400" dirty="0">
              <a:latin typeface="Verdana" pitchFamily="34" charset="0"/>
            </a:endParaRPr>
          </a:p>
          <a:p>
            <a:endParaRPr lang="en-GB" sz="1400" dirty="0" err="1" smtClean="0">
              <a:latin typeface="Verdana" pitchFamily="34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36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41147" y="1492643"/>
            <a:ext cx="14959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GB" b="1" dirty="0" smtClean="0">
                <a:solidFill>
                  <a:srgbClr val="0070C0"/>
                </a:solidFill>
                <a:latin typeface="Verdana" pitchFamily="34" charset="0"/>
              </a:rPr>
              <a:t>Validation</a:t>
            </a:r>
            <a:endParaRPr lang="en-GB" b="1" dirty="0">
              <a:solidFill>
                <a:srgbClr val="0070C0"/>
              </a:solidFill>
              <a:latin typeface="Verdana" pitchFamily="34" charset="0"/>
            </a:endParaRPr>
          </a:p>
        </p:txBody>
      </p:sp>
      <p:pic>
        <p:nvPicPr>
          <p:cNvPr id="8194" name="Picture 2" descr="D:\Rezults_gifs\Valid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60" y="362952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2773</TotalTime>
  <Words>915</Words>
  <Application>Microsoft Office PowerPoint</Application>
  <PresentationFormat>On-screen Show (4:3)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Wageningen UR</vt:lpstr>
      <vt:lpstr>PART II: Practical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Rosca, Sabina</cp:lastModifiedBy>
  <cp:revision>307</cp:revision>
  <dcterms:created xsi:type="dcterms:W3CDTF">2011-09-29T08:30:03Z</dcterms:created>
  <dcterms:modified xsi:type="dcterms:W3CDTF">2017-03-15T01:35:38Z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