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4" r:id="rId6"/>
    <p:sldId id="263" r:id="rId7"/>
    <p:sldId id="259" r:id="rId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72" y="480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14-3-2017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endParaRPr lang="en-GB" dirty="0" smtClean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icdutrieux.net/bfastSpatial/" TargetMode="External"/><Relationship Id="rId2" Type="http://schemas.openxmlformats.org/officeDocument/2006/relationships/hyperlink" Target="https://github.com/rosca002/Testing_BFAST_settings/blob/master/Bfast_Spatial_Guide.md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elmar/scalbf-wur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40125"/>
          </a:xfrm>
        </p:spPr>
        <p:txBody>
          <a:bodyPr/>
          <a:lstStyle/>
          <a:p>
            <a:r>
              <a:rPr lang="ro-RO" sz="3200" b="1" dirty="0">
                <a:solidFill>
                  <a:srgbClr val="0070C0"/>
                </a:solidFill>
              </a:rPr>
              <a:t>PART </a:t>
            </a:r>
            <a:r>
              <a:rPr lang="ro-RO" sz="3200" b="1" dirty="0" smtClean="0">
                <a:solidFill>
                  <a:srgbClr val="0070C0"/>
                </a:solidFill>
              </a:rPr>
              <a:t>II: </a:t>
            </a:r>
            <a:r>
              <a:rPr lang="ro-RO" sz="3600" b="1" dirty="0">
                <a:solidFill>
                  <a:srgbClr val="0070C0"/>
                </a:solidFill>
              </a:rPr>
              <a:t>Practical</a:t>
            </a:r>
            <a:endParaRPr lang="en-GB" sz="3200" dirty="0"/>
          </a:p>
        </p:txBody>
      </p:sp>
      <p:sp>
        <p:nvSpPr>
          <p:cNvPr id="10" name="Rectangle 9"/>
          <p:cNvSpPr/>
          <p:nvPr/>
        </p:nvSpPr>
        <p:spPr>
          <a:xfrm>
            <a:off x="620972" y="3979292"/>
            <a:ext cx="6134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https://github.com/rosca002/FAO_Bfast_workshop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972" y="3589361"/>
            <a:ext cx="10454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b="1" dirty="0" smtClean="0">
                <a:latin typeface="Verdana" pitchFamily="34" charset="0"/>
              </a:rPr>
              <a:t>Go to :</a:t>
            </a:r>
            <a:endParaRPr lang="en-GB" b="1" dirty="0" err="1" smtClean="0"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972" y="1636763"/>
            <a:ext cx="805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Verdana" pitchFamily="34" charset="0"/>
              </a:rPr>
              <a:t>1</a:t>
            </a:r>
            <a:r>
              <a:rPr lang="ro-RO" sz="1400" dirty="0" smtClean="0">
                <a:latin typeface="Verdana" pitchFamily="34" charset="0"/>
              </a:rPr>
              <a:t>. Test bfastSpatial function with different parameters on </a:t>
            </a:r>
            <a:r>
              <a:rPr lang="ro-RO" sz="1400" dirty="0">
                <a:latin typeface="Verdana" pitchFamily="34" charset="0"/>
              </a:rPr>
              <a:t>a prepared </a:t>
            </a:r>
            <a:r>
              <a:rPr lang="ro-RO" sz="1400" dirty="0" smtClean="0">
                <a:latin typeface="Verdana" pitchFamily="34" charset="0"/>
              </a:rPr>
              <a:t>dataset		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620972" y="1992911"/>
            <a:ext cx="805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Verdana" pitchFamily="34" charset="0"/>
              </a:rPr>
              <a:t>2</a:t>
            </a:r>
            <a:r>
              <a:rPr lang="ro-RO" sz="1400" dirty="0" smtClean="0">
                <a:latin typeface="Verdana" pitchFamily="34" charset="0"/>
              </a:rPr>
              <a:t>. Post-processing and exploring results			</a:t>
            </a:r>
            <a:r>
              <a:rPr lang="ro-RO" sz="1400" dirty="0">
                <a:latin typeface="Verdana" pitchFamily="34" charset="0"/>
              </a:rPr>
              <a:t>	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620972" y="2401831"/>
            <a:ext cx="805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Verdana" pitchFamily="34" charset="0"/>
              </a:rPr>
              <a:t>3</a:t>
            </a:r>
            <a:r>
              <a:rPr lang="ro-RO" sz="1400" dirty="0" smtClean="0">
                <a:latin typeface="Verdana" pitchFamily="34" charset="0"/>
              </a:rPr>
              <a:t>. Discuss results and the process of applying the algorithm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620972" y="2815841"/>
            <a:ext cx="8058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Verdana" pitchFamily="34" charset="0"/>
              </a:rPr>
              <a:t>4</a:t>
            </a:r>
            <a:r>
              <a:rPr lang="ro-RO" sz="1400" dirty="0" smtClean="0">
                <a:latin typeface="Verdana" pitchFamily="34" charset="0"/>
              </a:rPr>
              <a:t>. Discuss  the future of BFAST: a faster algorithm for larger AOIs (SciDB)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4842" y="245660"/>
            <a:ext cx="79020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2000" dirty="0" smtClean="0">
                <a:latin typeface="Verdana" pitchFamily="34" charset="0"/>
              </a:rPr>
              <a:t>Input data: </a:t>
            </a: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NDMI time stack (2000-2016)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NDVI time stack (2000-2016)</a:t>
            </a:r>
          </a:p>
          <a:p>
            <a:pPr>
              <a:lnSpc>
                <a:spcPts val="1800"/>
              </a:lnSpc>
            </a:pPr>
            <a:endParaRPr lang="ro-RO" sz="1400" dirty="0" err="1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r>
              <a:rPr lang="ro-RO" sz="2000" dirty="0" smtClean="0">
                <a:latin typeface="Verdana" pitchFamily="34" charset="0"/>
              </a:rPr>
              <a:t>Aditional data:</a:t>
            </a:r>
          </a:p>
          <a:p>
            <a:pPr>
              <a:lnSpc>
                <a:spcPts val="1800"/>
              </a:lnSpc>
            </a:pPr>
            <a:endParaRPr lang="ro-RO" sz="1400" dirty="0" smtClean="0">
              <a:latin typeface="Verdana" pitchFamily="34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Forest mask 2010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Valodation Forest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763" y="717552"/>
            <a:ext cx="3937553" cy="533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dirty="0" smtClean="0">
                <a:latin typeface="Verdana" pitchFamily="34" charset="0"/>
              </a:rPr>
              <a:t>Online tutorial</a:t>
            </a:r>
          </a:p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http</a:t>
            </a:r>
            <a:r>
              <a:rPr lang="en-GB" sz="1400" dirty="0">
                <a:latin typeface="Verdana" pitchFamily="34" charset="0"/>
              </a:rPr>
              <a:t>://www.loicdutrieux.net/bfastSpatial/</a:t>
            </a:r>
            <a:endParaRPr lang="en-GB" sz="1400" dirty="0" smtClean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5869" y="368489"/>
            <a:ext cx="4583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dirty="0" smtClean="0">
                <a:latin typeface="Verdana" pitchFamily="34" charset="0"/>
              </a:rPr>
              <a:t>How to get from Landsat scenes to a time stack:</a:t>
            </a:r>
            <a:endParaRPr lang="en-GB" sz="1400" dirty="0" err="1" smtClean="0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842" y="2906975"/>
            <a:ext cx="316464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2000" dirty="0" smtClean="0">
                <a:latin typeface="Verdana" pitchFamily="34" charset="0"/>
              </a:rPr>
              <a:t>Parameters to test:</a:t>
            </a:r>
          </a:p>
          <a:p>
            <a:pPr>
              <a:lnSpc>
                <a:spcPct val="150000"/>
              </a:lnSpc>
            </a:pPr>
            <a:endParaRPr lang="ro-RO" b="1" dirty="0" smtClean="0">
              <a:latin typeface="Verdan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latin typeface="Verdana" pitchFamily="34" charset="0"/>
              </a:rPr>
              <a:t>Vegetation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latin typeface="Verdana" pitchFamily="34" charset="0"/>
              </a:rPr>
              <a:t>History period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latin typeface="Verdana" pitchFamily="34" charset="0"/>
              </a:rPr>
              <a:t>Monitoring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latin typeface="Verdana" pitchFamily="34" charset="0"/>
              </a:rPr>
              <a:t>Regression model</a:t>
            </a:r>
            <a:endParaRPr lang="ro-RO" b="1" dirty="0"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73091"/>
            <a:ext cx="91154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660" y="2893324"/>
            <a:ext cx="73951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dirty="0" smtClean="0">
                <a:latin typeface="Verdana" pitchFamily="34" charset="0"/>
              </a:rPr>
              <a:t>To open the tutorial for each example: </a:t>
            </a:r>
            <a:r>
              <a:rPr lang="en-GB" sz="1400" dirty="0"/>
              <a:t>https://github.com/rosca002/FAO_Bfast_workshop</a:t>
            </a:r>
          </a:p>
          <a:p>
            <a:pPr>
              <a:lnSpc>
                <a:spcPts val="1800"/>
              </a:lnSpc>
            </a:pPr>
            <a:r>
              <a:rPr lang="ro-RO" sz="1400" dirty="0" smtClean="0">
                <a:latin typeface="Verdana" pitchFamily="34" charset="0"/>
              </a:rPr>
              <a:t> </a:t>
            </a:r>
            <a:endParaRPr lang="en-GB" sz="1400" dirty="0" err="1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06554" y="401388"/>
            <a:ext cx="11231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ro-RO" dirty="0" smtClean="0">
                <a:latin typeface="Verdana" pitchFamily="34" charset="0"/>
              </a:rPr>
              <a:t>Results:</a:t>
            </a:r>
            <a:endParaRPr lang="ro-RO" dirty="0"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008" y="1023581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ro-RO" sz="1400" dirty="0" smtClean="0">
                <a:latin typeface="Verdana" pitchFamily="34" charset="0"/>
              </a:rPr>
              <a:t>Example 1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time to proccess on 6 CPU cores: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o-RO" sz="1400" dirty="0" smtClean="0">
                <a:latin typeface="Verdana" pitchFamily="34" charset="0"/>
              </a:rPr>
              <a:t> Accuracy assessment: </a:t>
            </a:r>
          </a:p>
          <a:p>
            <a:pPr>
              <a:lnSpc>
                <a:spcPts val="1800"/>
              </a:lnSpc>
            </a:pPr>
            <a:endParaRPr lang="en-GB" sz="1400" dirty="0" err="1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5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7671" y="474345"/>
            <a:ext cx="7833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by step towards detecting </a:t>
            </a:r>
            <a:r>
              <a:rPr lang="en-US" b="1" dirty="0" smtClean="0"/>
              <a:t>deforestation</a:t>
            </a:r>
            <a:r>
              <a:rPr lang="ro-RO" b="1" dirty="0" smtClean="0"/>
              <a:t> in your next AOI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86854" y="1104164"/>
            <a:ext cx="83114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 smtClean="0"/>
              <a:t>1. </a:t>
            </a:r>
            <a:r>
              <a:rPr lang="en-US" dirty="0" smtClean="0"/>
              <a:t>Understand </a:t>
            </a:r>
            <a:r>
              <a:rPr lang="en-US" dirty="0"/>
              <a:t>how Bfast works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2. </a:t>
            </a:r>
            <a:r>
              <a:rPr lang="en-US" dirty="0" smtClean="0"/>
              <a:t>Read </a:t>
            </a:r>
            <a:r>
              <a:rPr lang="en-US" dirty="0"/>
              <a:t>the </a:t>
            </a:r>
            <a:r>
              <a:rPr lang="ro-RO" dirty="0" smtClean="0">
                <a:hlinkClick r:id="rId2"/>
              </a:rPr>
              <a:t>Bfast </a:t>
            </a:r>
            <a:r>
              <a:rPr lang="en-US" dirty="0" smtClean="0">
                <a:hlinkClick r:id="rId2"/>
              </a:rPr>
              <a:t>guide </a:t>
            </a:r>
            <a:r>
              <a:rPr lang="en-US" dirty="0" smtClean="0"/>
              <a:t>on </a:t>
            </a:r>
            <a:r>
              <a:rPr lang="en-US" dirty="0"/>
              <a:t>how to choose the parameters of the </a:t>
            </a:r>
            <a:r>
              <a:rPr lang="en-US" dirty="0" err="1"/>
              <a:t>bfastSpatial</a:t>
            </a:r>
            <a:r>
              <a:rPr lang="en-US" dirty="0"/>
              <a:t> function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3. </a:t>
            </a:r>
            <a:r>
              <a:rPr lang="en-US" dirty="0" smtClean="0"/>
              <a:t>Assess </a:t>
            </a:r>
            <a:r>
              <a:rPr lang="en-US" dirty="0"/>
              <a:t>your AOI. What is the phenology of the forest? How frequent/ many cloud free scenes are in that area?</a:t>
            </a:r>
          </a:p>
          <a:p>
            <a:pPr>
              <a:lnSpc>
                <a:spcPct val="150000"/>
              </a:lnSpc>
            </a:pPr>
            <a:r>
              <a:rPr lang="ro-RO" dirty="0"/>
              <a:t>4</a:t>
            </a:r>
            <a:r>
              <a:rPr lang="ro-RO" dirty="0" smtClean="0"/>
              <a:t>. </a:t>
            </a:r>
            <a:r>
              <a:rPr lang="en-US" dirty="0" smtClean="0"/>
              <a:t>Based </a:t>
            </a:r>
            <a:r>
              <a:rPr lang="en-US" dirty="0"/>
              <a:t>on this information choose the appropriate VI, length of history period, monitoring approach, and regression model.</a:t>
            </a:r>
          </a:p>
          <a:p>
            <a:pPr>
              <a:lnSpc>
                <a:spcPct val="150000"/>
              </a:lnSpc>
            </a:pPr>
            <a:r>
              <a:rPr lang="ro-RO" dirty="0"/>
              <a:t>5</a:t>
            </a:r>
            <a:r>
              <a:rPr lang="ro-RO" dirty="0" smtClean="0"/>
              <a:t>. </a:t>
            </a:r>
            <a:r>
              <a:rPr lang="en-US" dirty="0" smtClean="0"/>
              <a:t>Decide </a:t>
            </a:r>
            <a:r>
              <a:rPr lang="en-US" dirty="0"/>
              <a:t>on the data that needs to be acquired and acquire the data.</a:t>
            </a:r>
          </a:p>
          <a:p>
            <a:pPr>
              <a:lnSpc>
                <a:spcPct val="150000"/>
              </a:lnSpc>
            </a:pPr>
            <a:r>
              <a:rPr lang="ro-RO" dirty="0"/>
              <a:t>6</a:t>
            </a:r>
            <a:r>
              <a:rPr lang="ro-RO" dirty="0" smtClean="0"/>
              <a:t>. </a:t>
            </a:r>
            <a:r>
              <a:rPr lang="en-US" dirty="0" smtClean="0"/>
              <a:t>Test </a:t>
            </a:r>
            <a:r>
              <a:rPr lang="en-US" dirty="0"/>
              <a:t>the algorithm with the above decided settings on just some sample pixels or/and a small test area (e.g.10 x 10 km) in your AOI following the </a:t>
            </a:r>
            <a:r>
              <a:rPr lang="en-US" dirty="0">
                <a:hlinkClick r:id="rId3"/>
              </a:rPr>
              <a:t>Introduction to </a:t>
            </a:r>
            <a:r>
              <a:rPr lang="en-US" dirty="0" err="1">
                <a:hlinkClick r:id="rId3"/>
              </a:rPr>
              <a:t>bfastSpatial</a:t>
            </a:r>
            <a:r>
              <a:rPr lang="en-US" dirty="0">
                <a:hlinkClick r:id="rId3"/>
              </a:rPr>
              <a:t> tutorial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ro-RO" dirty="0"/>
              <a:t>7</a:t>
            </a:r>
            <a:r>
              <a:rPr lang="ro-RO" dirty="0" smtClean="0"/>
              <a:t>. </a:t>
            </a:r>
            <a:r>
              <a:rPr lang="en-US" dirty="0" smtClean="0"/>
              <a:t>Depending </a:t>
            </a:r>
            <a:r>
              <a:rPr lang="en-US" dirty="0"/>
              <a:t>on the results, if needed, change and test again settings.</a:t>
            </a:r>
          </a:p>
          <a:p>
            <a:pPr>
              <a:lnSpc>
                <a:spcPct val="150000"/>
              </a:lnSpc>
            </a:pPr>
            <a:r>
              <a:rPr lang="ro-RO" dirty="0"/>
              <a:t>8</a:t>
            </a:r>
            <a:r>
              <a:rPr lang="ro-RO" dirty="0" smtClean="0"/>
              <a:t>. </a:t>
            </a:r>
            <a:r>
              <a:rPr lang="en-US" dirty="0" smtClean="0"/>
              <a:t>Apply </a:t>
            </a:r>
            <a:r>
              <a:rPr lang="en-US" dirty="0"/>
              <a:t>algorithm with final settings on entire AOI.</a:t>
            </a:r>
          </a:p>
        </p:txBody>
      </p:sp>
    </p:spTree>
    <p:extLst>
      <p:ext uri="{BB962C8B-B14F-4D97-AF65-F5344CB8AC3E}">
        <p14:creationId xmlns:p14="http://schemas.microsoft.com/office/powerpoint/2010/main" val="10951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2830" y="475235"/>
            <a:ext cx="8884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atin typeface="Verdana" pitchFamily="34" charset="0"/>
              </a:rPr>
              <a:t>Discuss  the future of BFAST: a faster algorithm for larger </a:t>
            </a:r>
            <a:r>
              <a:rPr lang="ro-RO" b="1" dirty="0" smtClean="0">
                <a:latin typeface="Verdana" pitchFamily="34" charset="0"/>
              </a:rPr>
              <a:t>AOIs</a:t>
            </a:r>
          </a:p>
          <a:p>
            <a:pPr algn="ctr"/>
            <a:r>
              <a:rPr lang="ro-RO" b="1" dirty="0" smtClean="0">
                <a:latin typeface="Verdana" pitchFamily="34" charset="0"/>
              </a:rPr>
              <a:t>(</a:t>
            </a:r>
            <a:r>
              <a:rPr lang="ro-RO" b="1" dirty="0">
                <a:latin typeface="Verdana" pitchFamily="34" charset="0"/>
              </a:rPr>
              <a:t>SciDB)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520412" y="2301359"/>
            <a:ext cx="4103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hlinkClick r:id="rId2"/>
              </a:rPr>
              <a:t>https://github.com/appelmar/scalbf-wur/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5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/>
          <a:p>
            <a:r>
              <a:rPr lang="ro-RO" dirty="0" smtClean="0"/>
              <a:t>Thank you for your attention! 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r="16780"/>
          <a:stretch>
            <a:fillRect/>
          </a:stretch>
        </p:blipFill>
        <p:spPr/>
      </p:pic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4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geningen 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</TotalTime>
  <Words>329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Wageningen UR</vt:lpstr>
      <vt:lpstr>PART II: Practical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Rosca, Sabina</cp:lastModifiedBy>
  <cp:revision>288</cp:revision>
  <dcterms:created xsi:type="dcterms:W3CDTF">2011-09-29T08:30:03Z</dcterms:created>
  <dcterms:modified xsi:type="dcterms:W3CDTF">2017-03-14T15:10:38Z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