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59" r:id="rId17"/>
  </p:sldIdLst>
  <p:sldSz cx="9144000" cy="6858000" type="screen4x3"/>
  <p:notesSz cx="6858000" cy="9144000"/>
  <p:defaultTextStyle>
    <a:defPPr>
      <a:defRPr lang="nl-NL"/>
    </a:defPPr>
    <a:lvl1pPr algn="l" rtl="0" fontAlgn="base">
      <a:spcBef>
        <a:spcPct val="0"/>
      </a:spcBef>
      <a:spcAft>
        <a:spcPct val="0"/>
      </a:spcAft>
      <a:defRPr kern="1200">
        <a:solidFill>
          <a:schemeClr val="tx1"/>
        </a:solidFill>
        <a:latin typeface="Calibri" pitchFamily="34" charset="0"/>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mn-cs"/>
      </a:defRPr>
    </a:lvl2pPr>
    <a:lvl3pPr marL="914400" algn="l" rtl="0" fontAlgn="base">
      <a:spcBef>
        <a:spcPct val="0"/>
      </a:spcBef>
      <a:spcAft>
        <a:spcPct val="0"/>
      </a:spcAft>
      <a:defRPr kern="1200">
        <a:solidFill>
          <a:schemeClr val="tx1"/>
        </a:solidFill>
        <a:latin typeface="Calibri" pitchFamily="34" charset="0"/>
        <a:ea typeface="+mn-ea"/>
        <a:cs typeface="+mn-cs"/>
      </a:defRPr>
    </a:lvl3pPr>
    <a:lvl4pPr marL="1371600" algn="l" rtl="0" fontAlgn="base">
      <a:spcBef>
        <a:spcPct val="0"/>
      </a:spcBef>
      <a:spcAft>
        <a:spcPct val="0"/>
      </a:spcAft>
      <a:defRPr kern="1200">
        <a:solidFill>
          <a:schemeClr val="tx1"/>
        </a:solidFill>
        <a:latin typeface="Calibri" pitchFamily="34" charset="0"/>
        <a:ea typeface="+mn-ea"/>
        <a:cs typeface="+mn-cs"/>
      </a:defRPr>
    </a:lvl4pPr>
    <a:lvl5pPr marL="1828800" algn="l"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92929"/>
    <a:srgbClr val="3F9C35"/>
    <a:srgbClr val="FFFFFF"/>
    <a:srgbClr val="34B233"/>
    <a:srgbClr val="D5D2CA"/>
    <a:srgbClr val="005172"/>
    <a:srgbClr val="6A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8034E78-7F5D-4C2E-B375-FC64B27BC917}">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Stijl, donker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Stijl, gemiddeld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202B0CA-FC54-4496-8BCA-5EF66A818D29}" styleName="Stijl, donker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8603FDC-E32A-4AB5-989C-0864C3EAD2B8}" styleName="Stijl, thema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Stijl, gemiddeld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Stijl, gemiddeld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Stijl, gemiddeld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Stijl, gemiddeld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ijl, gemiddeld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ijl, gemiddeld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Stijl, gemiddeld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Stijl, licht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210" y="-192"/>
      </p:cViewPr>
      <p:guideLst>
        <p:guide orient="horz" pos="1219"/>
        <p:guide orient="horz" pos="147"/>
        <p:guide orient="horz"/>
        <p:guide orient="horz" pos="3756"/>
        <p:guide orient="horz" pos="4085"/>
        <p:guide pos="339"/>
        <p:guide pos="56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C83C-B988-4A9E-9713-F559C31F4362}" type="datetimeFigureOut">
              <a:rPr lang="nl-NL" smtClean="0"/>
              <a:t>8-3-2017</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D45D2F-C69D-4D90-B22B-9B2DC58DBD55}" type="slidenum">
              <a:rPr lang="nl-NL" smtClean="0"/>
              <a:t>‹#›</a:t>
            </a:fld>
            <a:endParaRPr lang="nl-NL"/>
          </a:p>
        </p:txBody>
      </p:sp>
    </p:spTree>
    <p:extLst>
      <p:ext uri="{BB962C8B-B14F-4D97-AF65-F5344CB8AC3E}">
        <p14:creationId xmlns:p14="http://schemas.microsoft.com/office/powerpoint/2010/main" val="345412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D45D2F-C69D-4D90-B22B-9B2DC58DBD55}" type="slidenum">
              <a:rPr lang="nl-NL" smtClean="0"/>
              <a:t>1</a:t>
            </a:fld>
            <a:endParaRPr lang="nl-NL"/>
          </a:p>
        </p:txBody>
      </p:sp>
    </p:spTree>
    <p:extLst>
      <p:ext uri="{BB962C8B-B14F-4D97-AF65-F5344CB8AC3E}">
        <p14:creationId xmlns:p14="http://schemas.microsoft.com/office/powerpoint/2010/main" val="888437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el 1"/>
          <p:cNvSpPr>
            <a:spLocks noGrp="1"/>
          </p:cNvSpPr>
          <p:nvPr>
            <p:ph type="title"/>
          </p:nvPr>
        </p:nvSpPr>
        <p:spPr>
          <a:xfrm>
            <a:off x="491643" y="230188"/>
            <a:ext cx="8442796" cy="839787"/>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3"/>
          </p:nvPr>
        </p:nvSpPr>
        <p:spPr bwMode="auto">
          <a:xfrm>
            <a:off x="476508" y="3307559"/>
            <a:ext cx="2647950" cy="264795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6" name="Tijdelijke aanduiding voor afbeelding 24"/>
          <p:cNvSpPr>
            <a:spLocks noGrp="1" noChangeAspect="1"/>
          </p:cNvSpPr>
          <p:nvPr>
            <p:ph type="pic" sz="quarter" idx="19"/>
          </p:nvPr>
        </p:nvSpPr>
        <p:spPr bwMode="auto">
          <a:xfrm>
            <a:off x="6308818" y="3307559"/>
            <a:ext cx="2647950" cy="2647950"/>
          </a:xfrm>
          <a:prstGeom prst="ellipse">
            <a:avLst/>
          </a:prstGeom>
          <a:solidFill>
            <a:srgbClr val="D5D2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7" name="Tijdelijke aanduiding voor afbeelding 24"/>
          <p:cNvSpPr>
            <a:spLocks noGrp="1" noChangeAspect="1"/>
          </p:cNvSpPr>
          <p:nvPr>
            <p:ph type="pic" sz="quarter" idx="16"/>
          </p:nvPr>
        </p:nvSpPr>
        <p:spPr bwMode="auto">
          <a:xfrm>
            <a:off x="4714655" y="3307559"/>
            <a:ext cx="2647950" cy="2647950"/>
          </a:xfrm>
          <a:prstGeom prst="ellipse">
            <a:avLst/>
          </a:prstGeom>
          <a:solidFill>
            <a:schemeClr val="accent3"/>
          </a:solidFill>
          <a:ln>
            <a:noFill/>
          </a:ln>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8" name="Tijdelijke aanduiding voor afbeelding 24"/>
          <p:cNvSpPr>
            <a:spLocks noGrp="1" noChangeAspect="1"/>
          </p:cNvSpPr>
          <p:nvPr>
            <p:ph type="pic" sz="quarter" idx="15"/>
          </p:nvPr>
        </p:nvSpPr>
        <p:spPr bwMode="auto">
          <a:xfrm>
            <a:off x="3120492" y="3307559"/>
            <a:ext cx="2647950" cy="2647950"/>
          </a:xfrm>
          <a:prstGeom prst="ellipse">
            <a:avLst/>
          </a:prstGeom>
          <a:solidFill>
            <a:srgbClr val="D5D2CA"/>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4" name="Tijdelijke aanduiding voor tekst 4"/>
          <p:cNvSpPr>
            <a:spLocks noGrp="1"/>
          </p:cNvSpPr>
          <p:nvPr>
            <p:ph type="body" sz="quarter" idx="17" hasCustomPrompt="1"/>
          </p:nvPr>
        </p:nvSpPr>
        <p:spPr bwMode="auto">
          <a:xfrm>
            <a:off x="485775" y="1616400"/>
            <a:ext cx="8447088" cy="371475"/>
          </a:xfrm>
          <a:prstGeom prst="rect">
            <a:avLst/>
          </a:prstGeom>
          <a:noFill/>
          <a:ln>
            <a:noFill/>
          </a:ln>
          <a:extLst/>
        </p:spPr>
        <p:txBody>
          <a:bodyPr lIns="36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FFFFFF"/>
                </a:solidFill>
                <a:effectLst/>
                <a:uLnTx/>
                <a:uFillTx/>
              </a:rPr>
              <a:t>Ondertitel</a:t>
            </a:r>
            <a:endParaRPr kumimoji="0" lang="en-GB" sz="1800" b="0" i="0" u="none" strike="noStrike" kern="0" cap="none" spc="0" normalizeH="0" baseline="0" noProof="0" dirty="0" smtClean="0">
              <a:ln>
                <a:noFill/>
              </a:ln>
              <a:solidFill>
                <a:srgbClr val="FFFFFF"/>
              </a:solidFill>
              <a:effectLst/>
              <a:uLnTx/>
              <a:uFillTx/>
            </a:endParaRPr>
          </a:p>
        </p:txBody>
      </p:sp>
      <p:sp>
        <p:nvSpPr>
          <p:cNvPr id="5" name="Tijdelijke aanduiding voor tekst 4"/>
          <p:cNvSpPr>
            <a:spLocks noGrp="1"/>
          </p:cNvSpPr>
          <p:nvPr>
            <p:ph type="body" sz="quarter" idx="18" hasCustomPrompt="1"/>
          </p:nvPr>
        </p:nvSpPr>
        <p:spPr bwMode="auto">
          <a:xfrm>
            <a:off x="478633" y="2262386"/>
            <a:ext cx="8447087" cy="371475"/>
          </a:xfrm>
          <a:prstGeom prst="rect">
            <a:avLst/>
          </a:prstGeom>
          <a:noFill/>
          <a:ln>
            <a:noFill/>
          </a:ln>
          <a:extLst/>
        </p:spPr>
        <p:txBody>
          <a:bodyPr lIns="36000" rIns="90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FFFF"/>
                </a:solidFill>
                <a:effectLst/>
                <a:uLnTx/>
                <a:uFillTx/>
              </a:rPr>
              <a:t>Datum, </a:t>
            </a:r>
            <a:r>
              <a:rPr kumimoji="0" lang="en-GB" sz="1800" b="0" i="0" u="none" strike="noStrike" kern="0" cap="none" spc="0" normalizeH="0" baseline="0" noProof="0" dirty="0" err="1" smtClean="0">
                <a:ln>
                  <a:noFill/>
                </a:ln>
                <a:solidFill>
                  <a:srgbClr val="FFFFFF"/>
                </a:solidFill>
                <a:effectLst/>
                <a:uLnTx/>
                <a:uFillTx/>
              </a:rPr>
              <a:t>Auteursnaam</a:t>
            </a:r>
            <a:endParaRPr kumimoji="0" lang="en-GB" sz="1800" b="0" i="0" u="none" strike="noStrike" kern="0" cap="none" spc="0" normalizeH="0" baseline="0" noProof="0" dirty="0" smtClean="0">
              <a:ln>
                <a:noFill/>
              </a:ln>
              <a:solidFill>
                <a:srgbClr val="FFFFFF"/>
              </a:solidFill>
              <a:effectLst/>
              <a:uLnTx/>
              <a:uFillTx/>
            </a:endParaRPr>
          </a:p>
        </p:txBody>
      </p:sp>
    </p:spTree>
    <p:extLst>
      <p:ext uri="{BB962C8B-B14F-4D97-AF65-F5344CB8AC3E}">
        <p14:creationId xmlns:p14="http://schemas.microsoft.com/office/powerpoint/2010/main" val="42398339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box with rectangular image">
    <p:spTree>
      <p:nvGrpSpPr>
        <p:cNvPr id="1" name=""/>
        <p:cNvGrpSpPr/>
        <p:nvPr/>
      </p:nvGrpSpPr>
      <p:grpSpPr>
        <a:xfrm>
          <a:off x="0" y="0"/>
          <a:ext cx="0" cy="0"/>
          <a:chOff x="0" y="0"/>
          <a:chExt cx="0" cy="0"/>
        </a:xfrm>
      </p:grpSpPr>
      <p:sp>
        <p:nvSpPr>
          <p:cNvPr id="2" name="Titel 1"/>
          <p:cNvSpPr>
            <a:spLocks noGrp="1"/>
          </p:cNvSpPr>
          <p:nvPr>
            <p:ph type="title"/>
          </p:nvPr>
        </p:nvSpPr>
        <p:spPr>
          <a:xfrm>
            <a:off x="491638" y="230188"/>
            <a:ext cx="3276000" cy="1353086"/>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6"/>
          </p:nvPr>
        </p:nvSpPr>
        <p:spPr>
          <a:xfrm>
            <a:off x="3900006" y="226800"/>
            <a:ext cx="5040000" cy="57358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tekst 4"/>
          <p:cNvSpPr>
            <a:spLocks noGrp="1"/>
          </p:cNvSpPr>
          <p:nvPr>
            <p:ph type="body" sz="quarter" idx="17"/>
          </p:nvPr>
        </p:nvSpPr>
        <p:spPr>
          <a:xfrm>
            <a:off x="495302" y="1840012"/>
            <a:ext cx="3276600" cy="4122638"/>
          </a:xfrm>
        </p:spPr>
        <p:txBody>
          <a:bodyPr lIns="36000"/>
          <a:lstStyle>
            <a:lvl1pPr marL="0" indent="0">
              <a:buNone/>
              <a:defRPr>
                <a:solidFill>
                  <a:schemeClr val="tx1"/>
                </a:solidFill>
              </a:defRPr>
            </a:lvl1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p:txBody>
      </p:sp>
      <p:sp>
        <p:nvSpPr>
          <p:cNvPr id="5" name="Tijdelijke aanduiding voor dianummer 4"/>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41072349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images with text boxe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6"/>
          </p:nvPr>
        </p:nvSpPr>
        <p:spPr>
          <a:xfrm>
            <a:off x="537619" y="1933314"/>
            <a:ext cx="2639660" cy="2628000"/>
          </a:xfrm>
          <a:prstGeom prst="rect">
            <a:avLst/>
          </a:prstGeom>
          <a:solidFill>
            <a:schemeClr val="accent3"/>
          </a:solidFill>
        </p:spPr>
        <p:txBody>
          <a:bodyPr anchor="ctr"/>
          <a:lstStyle>
            <a:lvl1pPr marL="0" indent="0" algn="ctr">
              <a:buNone/>
              <a:defRPr sz="800"/>
            </a:lvl1pPr>
          </a:lstStyle>
          <a:p>
            <a:pPr lvl="0"/>
            <a:r>
              <a:rPr lang="nl-NL" noProof="0" dirty="0" smtClean="0"/>
              <a:t>Klik op het pictogram als u een afbeelding wilt toevoegen</a:t>
            </a:r>
            <a:endParaRPr lang="nl-NL" noProof="0" dirty="0"/>
          </a:p>
        </p:txBody>
      </p:sp>
      <p:sp>
        <p:nvSpPr>
          <p:cNvPr id="4" name="Tijdelijke aanduiding voor afbeelding 24"/>
          <p:cNvSpPr>
            <a:spLocks noGrp="1" noChangeAspect="1"/>
          </p:cNvSpPr>
          <p:nvPr>
            <p:ph type="pic" sz="quarter" idx="17"/>
          </p:nvPr>
        </p:nvSpPr>
        <p:spPr>
          <a:xfrm>
            <a:off x="3418212" y="1933314"/>
            <a:ext cx="2639660" cy="262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5" name="Tijdelijke aanduiding voor afbeelding 24"/>
          <p:cNvSpPr>
            <a:spLocks noGrp="1" noChangeAspect="1"/>
          </p:cNvSpPr>
          <p:nvPr>
            <p:ph type="pic" sz="quarter" idx="18"/>
          </p:nvPr>
        </p:nvSpPr>
        <p:spPr>
          <a:xfrm>
            <a:off x="6298805" y="1933314"/>
            <a:ext cx="2639660" cy="262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7" name="Tijdelijke aanduiding voor tekst 6"/>
          <p:cNvSpPr>
            <a:spLocks noGrp="1"/>
          </p:cNvSpPr>
          <p:nvPr>
            <p:ph type="body" sz="quarter" idx="19"/>
          </p:nvPr>
        </p:nvSpPr>
        <p:spPr>
          <a:xfrm>
            <a:off x="490538" y="4610101"/>
            <a:ext cx="2752725" cy="360000"/>
          </a:xfrm>
        </p:spPr>
        <p:txBody>
          <a:bodyPr wrap="none" lIns="36000" rIns="0"/>
          <a:lstStyle>
            <a:lvl1pPr marL="0" indent="0">
              <a:buFontTx/>
              <a:buNone/>
              <a:defRPr sz="1800">
                <a:solidFill>
                  <a:schemeClr val="tx1"/>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8" name="Tijdelijke aanduiding voor tekst 6"/>
          <p:cNvSpPr>
            <a:spLocks noGrp="1"/>
          </p:cNvSpPr>
          <p:nvPr>
            <p:ph type="body" sz="quarter" idx="20"/>
          </p:nvPr>
        </p:nvSpPr>
        <p:spPr>
          <a:xfrm>
            <a:off x="3366170" y="4610101"/>
            <a:ext cx="2752725" cy="360000"/>
          </a:xfrm>
        </p:spPr>
        <p:txBody>
          <a:bodyPr wrap="none" lIns="36000" rIns="0"/>
          <a:lstStyle>
            <a:lvl1pPr marL="0" indent="0">
              <a:buFontTx/>
              <a:buNone/>
              <a:defRPr sz="1800">
                <a:solidFill>
                  <a:schemeClr val="tx1"/>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9" name="Tijdelijke aanduiding voor tekst 6"/>
          <p:cNvSpPr>
            <a:spLocks noGrp="1"/>
          </p:cNvSpPr>
          <p:nvPr>
            <p:ph type="body" sz="quarter" idx="21"/>
          </p:nvPr>
        </p:nvSpPr>
        <p:spPr>
          <a:xfrm>
            <a:off x="6241802" y="4610101"/>
            <a:ext cx="2752725" cy="360000"/>
          </a:xfrm>
        </p:spPr>
        <p:txBody>
          <a:bodyPr wrap="none" lIns="36000" rIns="0"/>
          <a:lstStyle>
            <a:lvl1pPr marL="0" indent="0">
              <a:buFontTx/>
              <a:buNone/>
              <a:defRPr sz="1800">
                <a:solidFill>
                  <a:schemeClr val="tx1"/>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10" name="Tijdelijke aanduiding voor tekst 6"/>
          <p:cNvSpPr>
            <a:spLocks noGrp="1"/>
          </p:cNvSpPr>
          <p:nvPr>
            <p:ph type="body" sz="quarter" idx="22"/>
          </p:nvPr>
        </p:nvSpPr>
        <p:spPr>
          <a:xfrm>
            <a:off x="490538"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11" name="Tijdelijke aanduiding voor tekst 6"/>
          <p:cNvSpPr>
            <a:spLocks noGrp="1"/>
          </p:cNvSpPr>
          <p:nvPr>
            <p:ph type="body" sz="quarter" idx="23"/>
          </p:nvPr>
        </p:nvSpPr>
        <p:spPr>
          <a:xfrm>
            <a:off x="3365675"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12" name="Tijdelijke aanduiding voor tekst 6"/>
          <p:cNvSpPr>
            <a:spLocks noGrp="1"/>
          </p:cNvSpPr>
          <p:nvPr>
            <p:ph type="body" sz="quarter" idx="24"/>
          </p:nvPr>
        </p:nvSpPr>
        <p:spPr>
          <a:xfrm>
            <a:off x="6241802" y="4985219"/>
            <a:ext cx="2752725" cy="360000"/>
          </a:xfrm>
        </p:spPr>
        <p:txBody>
          <a:bodyPr wrap="square" lIns="36000" rIns="0"/>
          <a:lstStyle>
            <a:lvl1pPr marL="0" indent="0">
              <a:buFontTx/>
              <a:buNone/>
              <a:defRPr sz="1800">
                <a:solidFill>
                  <a:schemeClr val="bg2"/>
                </a:solidFill>
              </a:defRPr>
            </a:lvl1pPr>
            <a:lvl2pPr marL="696913" indent="0">
              <a:buFontTx/>
              <a:buNone/>
              <a:defRPr sz="1800"/>
            </a:lvl2pPr>
            <a:lvl3pPr marL="1560512" indent="0">
              <a:buFontTx/>
              <a:buNone/>
              <a:defRPr sz="1800"/>
            </a:lvl3pPr>
            <a:lvl4pPr marL="2332037" indent="0">
              <a:buFontTx/>
              <a:buNone/>
              <a:defRPr sz="1800"/>
            </a:lvl4pPr>
            <a:lvl5pPr marL="3052763" indent="0">
              <a:buFontTx/>
              <a:buNone/>
              <a:defRPr sz="1800"/>
            </a:lvl5pPr>
          </a:lstStyle>
          <a:p>
            <a:pPr lvl="0"/>
            <a:r>
              <a:rPr lang="en-GB" dirty="0" err="1" smtClean="0"/>
              <a:t>Klik</a:t>
            </a:r>
            <a:r>
              <a:rPr lang="en-GB" dirty="0" smtClean="0"/>
              <a:t> om de </a:t>
            </a:r>
            <a:r>
              <a:rPr lang="en-GB" dirty="0" err="1" smtClean="0"/>
              <a:t>modelstijl</a:t>
            </a:r>
            <a:endParaRPr lang="en-GB" dirty="0"/>
          </a:p>
        </p:txBody>
      </p:sp>
      <p:sp>
        <p:nvSpPr>
          <p:cNvPr id="6" name="Tijdelijke aanduiding voor dianummer 5"/>
          <p:cNvSpPr>
            <a:spLocks noGrp="1"/>
          </p:cNvSpPr>
          <p:nvPr>
            <p:ph type="sldNum" sz="quarter" idx="25"/>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79103103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 with 2 square image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afbeelding 24"/>
          <p:cNvSpPr>
            <a:spLocks noGrp="1" noChangeAspect="1"/>
          </p:cNvSpPr>
          <p:nvPr>
            <p:ph type="pic" sz="quarter" idx="16"/>
          </p:nvPr>
        </p:nvSpPr>
        <p:spPr>
          <a:xfrm>
            <a:off x="536399" y="1929600"/>
            <a:ext cx="4104000" cy="4027383"/>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5" name="Tijdelijke aanduiding voor afbeelding 24"/>
          <p:cNvSpPr>
            <a:spLocks noGrp="1" noChangeAspect="1"/>
          </p:cNvSpPr>
          <p:nvPr>
            <p:ph type="pic" sz="quarter" idx="17"/>
          </p:nvPr>
        </p:nvSpPr>
        <p:spPr>
          <a:xfrm>
            <a:off x="4826161" y="1929600"/>
            <a:ext cx="4104000" cy="40330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43262763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large image">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a:xfrm>
            <a:off x="536400" y="1402557"/>
            <a:ext cx="8402400" cy="45529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2" name="Titel 1"/>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4" name="Tijdelijke aanduiding voor dianummer 3"/>
          <p:cNvSpPr>
            <a:spLocks noGrp="1"/>
          </p:cNvSpPr>
          <p:nvPr>
            <p:ph type="sldNum" sz="quarter" idx="17"/>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1780158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rectangular images">
    <p:spTree>
      <p:nvGrpSpPr>
        <p:cNvPr id="1" name=""/>
        <p:cNvGrpSpPr/>
        <p:nvPr/>
      </p:nvGrpSpPr>
      <p:grpSpPr>
        <a:xfrm>
          <a:off x="0" y="0"/>
          <a:ext cx="0" cy="0"/>
          <a:chOff x="0" y="0"/>
          <a:chExt cx="0" cy="0"/>
        </a:xfrm>
      </p:grpSpPr>
      <p:sp>
        <p:nvSpPr>
          <p:cNvPr id="3" name="Tijdelijke aanduiding voor afbeelding 24"/>
          <p:cNvSpPr>
            <a:spLocks noGrp="1"/>
          </p:cNvSpPr>
          <p:nvPr>
            <p:ph type="pic" sz="quarter" idx="16"/>
          </p:nvPr>
        </p:nvSpPr>
        <p:spPr>
          <a:xfrm>
            <a:off x="536400" y="233362"/>
            <a:ext cx="4011352" cy="57204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afbeelding 24"/>
          <p:cNvSpPr>
            <a:spLocks noGrp="1"/>
          </p:cNvSpPr>
          <p:nvPr>
            <p:ph type="pic" sz="quarter" idx="17"/>
          </p:nvPr>
        </p:nvSpPr>
        <p:spPr>
          <a:xfrm>
            <a:off x="4827265" y="233362"/>
            <a:ext cx="4104000" cy="5719559"/>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2" name="Tijdelijke aanduiding voor dianummer 1"/>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7044709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to beeldvullend">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p:nvPr>
        </p:nvSpPr>
        <p:spPr bwMode="gray">
          <a:xfrm>
            <a:off x="0" y="0"/>
            <a:ext cx="9143999" cy="685800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tel 1"/>
          <p:cNvSpPr>
            <a:spLocks noGrp="1"/>
          </p:cNvSpPr>
          <p:nvPr>
            <p:ph type="title"/>
          </p:nvPr>
        </p:nvSpPr>
        <p:spPr bwMode="white">
          <a:xfrm>
            <a:off x="491642" y="230188"/>
            <a:ext cx="8442796" cy="840125"/>
          </a:xfrm>
          <a:noFill/>
          <a:ln>
            <a:gradFill>
              <a:gsLst>
                <a:gs pos="0">
                  <a:schemeClr val="bg1"/>
                </a:gs>
                <a:gs pos="1000">
                  <a:schemeClr val="bg1">
                    <a:alpha val="0"/>
                  </a:schemeClr>
                </a:gs>
                <a:gs pos="99000">
                  <a:srgbClr val="FFFFFF">
                    <a:alpha val="0"/>
                  </a:srgbClr>
                </a:gs>
                <a:gs pos="100000">
                  <a:schemeClr val="bg1"/>
                </a:gs>
              </a:gsLst>
              <a:lin ang="5400000" scaled="0"/>
            </a:gradFill>
          </a:ln>
        </p:spPr>
        <p:txBody>
          <a:bodyPr/>
          <a:lstStyle>
            <a:lvl1pPr>
              <a:defRPr>
                <a:solidFill>
                  <a:schemeClr val="bg1"/>
                </a:solidFill>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2" name="Tijdelijke aanduiding voor dianummer 1"/>
          <p:cNvSpPr>
            <a:spLocks noGrp="1"/>
          </p:cNvSpPr>
          <p:nvPr>
            <p:ph type="sldNum" sz="quarter" idx="17"/>
          </p:nvPr>
        </p:nvSpPr>
        <p:spPr/>
        <p:txBody>
          <a:bodyPr/>
          <a:lstStyle>
            <a:lvl1pPr>
              <a:defRPr>
                <a:solidFill>
                  <a:schemeClr val="bg1"/>
                </a:solidFill>
              </a:defRPr>
            </a:lvl1p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9266283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40158299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40125"/>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grafiek 5"/>
          <p:cNvSpPr>
            <a:spLocks noGrp="1"/>
          </p:cNvSpPr>
          <p:nvPr>
            <p:ph type="chart" sz="quarter" idx="17"/>
          </p:nvPr>
        </p:nvSpPr>
        <p:spPr>
          <a:xfrm>
            <a:off x="437321" y="1752600"/>
            <a:ext cx="8601903" cy="4314825"/>
          </a:xfrm>
          <a:noFill/>
        </p:spPr>
        <p:txBody>
          <a:bodyPr/>
          <a:lstStyle>
            <a:lvl1pPr>
              <a:defRPr>
                <a:solidFill>
                  <a:schemeClr val="bg2"/>
                </a:solidFill>
              </a:defRPr>
            </a:lvl1pPr>
          </a:lstStyle>
          <a:p>
            <a:endParaRPr lang="nl-NL"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41613773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7"/>
            <a:ext cx="8442796" cy="838800"/>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5" name="Tijdelijke aanduiding voor tabel 4"/>
          <p:cNvSpPr>
            <a:spLocks noGrp="1"/>
          </p:cNvSpPr>
          <p:nvPr>
            <p:ph type="tbl" sz="quarter" idx="10"/>
          </p:nvPr>
        </p:nvSpPr>
        <p:spPr>
          <a:xfrm>
            <a:off x="538163" y="1933575"/>
            <a:ext cx="8398089" cy="4028400"/>
          </a:xfrm>
        </p:spPr>
        <p:txBody>
          <a:bodyPr/>
          <a:lstStyle>
            <a:lvl1pPr>
              <a:defRPr>
                <a:solidFill>
                  <a:schemeClr val="bg2"/>
                </a:solidFill>
              </a:defRPr>
            </a:lvl1pPr>
          </a:lstStyle>
          <a:p>
            <a:endParaRPr lang="nl-NL" dirty="0"/>
          </a:p>
        </p:txBody>
      </p:sp>
      <p:sp>
        <p:nvSpPr>
          <p:cNvPr id="3" name="Tijdelijke aanduiding voor dianummer 2"/>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13693371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with circle image">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8"/>
            <a:ext cx="3276000" cy="1353086"/>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7" name="Tijdelijke aanduiding voor afbeelding 24"/>
          <p:cNvSpPr>
            <a:spLocks noGrp="1" noChangeAspect="1"/>
          </p:cNvSpPr>
          <p:nvPr>
            <p:ph type="pic" sz="quarter" idx="16"/>
          </p:nvPr>
        </p:nvSpPr>
        <p:spPr>
          <a:xfrm>
            <a:off x="3887699" y="224477"/>
            <a:ext cx="5040000" cy="5040000"/>
          </a:xfrm>
          <a:prstGeom prst="ellipse">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8" name="Tijdelijke aanduiding voor tekst 4"/>
          <p:cNvSpPr>
            <a:spLocks noGrp="1"/>
          </p:cNvSpPr>
          <p:nvPr>
            <p:ph type="body" sz="quarter" idx="17"/>
          </p:nvPr>
        </p:nvSpPr>
        <p:spPr>
          <a:xfrm>
            <a:off x="495301" y="1835250"/>
            <a:ext cx="3276600" cy="4127400"/>
          </a:xfrm>
        </p:spPr>
        <p:txBody>
          <a:bodyPr lIns="36000"/>
          <a:lstStyle>
            <a:lvl1pPr marL="0" indent="0">
              <a:buNone/>
              <a:defRPr>
                <a:solidFill>
                  <a:schemeClr val="tx1"/>
                </a:solidFill>
              </a:defRPr>
            </a:lvl1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p:txBody>
      </p:sp>
      <p:sp>
        <p:nvSpPr>
          <p:cNvPr id="3" name="Tijdelijke aanduiding voor dianummer 2"/>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32034507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with bullets">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39787"/>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8521188"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a:p>
        </p:txBody>
      </p:sp>
      <p:sp>
        <p:nvSpPr>
          <p:cNvPr id="4" name="Tijdelijke aanduiding voor dianummer 3"/>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240330104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with multiple logo's">
    <p:spTree>
      <p:nvGrpSpPr>
        <p:cNvPr id="1" name=""/>
        <p:cNvGrpSpPr/>
        <p:nvPr/>
      </p:nvGrpSpPr>
      <p:grpSpPr>
        <a:xfrm>
          <a:off x="0" y="0"/>
          <a:ext cx="0" cy="0"/>
          <a:chOff x="0" y="0"/>
          <a:chExt cx="0" cy="0"/>
        </a:xfrm>
      </p:grpSpPr>
      <p:sp>
        <p:nvSpPr>
          <p:cNvPr id="2" name="Titel 1"/>
          <p:cNvSpPr>
            <a:spLocks noGrp="1"/>
          </p:cNvSpPr>
          <p:nvPr>
            <p:ph type="title"/>
          </p:nvPr>
        </p:nvSpPr>
        <p:spPr>
          <a:xfrm>
            <a:off x="493200" y="230188"/>
            <a:ext cx="3276000" cy="1353086"/>
          </a:xfrm>
        </p:spPr>
        <p:txBody>
          <a:bodyPr/>
          <a:lstStyle>
            <a:lvl1pPr>
              <a:defRPr/>
            </a:lvl1p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8" name="Tijdelijke aanduiding voor tekst 4"/>
          <p:cNvSpPr>
            <a:spLocks noGrp="1"/>
          </p:cNvSpPr>
          <p:nvPr>
            <p:ph type="body" sz="quarter" idx="17"/>
          </p:nvPr>
        </p:nvSpPr>
        <p:spPr>
          <a:xfrm>
            <a:off x="495301" y="1835250"/>
            <a:ext cx="3276600" cy="3657600"/>
          </a:xfrm>
        </p:spPr>
        <p:txBody>
          <a:bodyPr lIns="36000"/>
          <a:lstStyle>
            <a:lvl1pPr marL="0" indent="0">
              <a:buNone/>
              <a:defRPr>
                <a:solidFill>
                  <a:schemeClr val="tx1"/>
                </a:solidFill>
              </a:defRPr>
            </a:lvl1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p:txBody>
      </p:sp>
      <p:sp>
        <p:nvSpPr>
          <p:cNvPr id="12" name="Tijdelijke aanduiding voor afbeelding 24"/>
          <p:cNvSpPr>
            <a:spLocks noGrp="1" noChangeAspect="1"/>
          </p:cNvSpPr>
          <p:nvPr>
            <p:ph type="pic" sz="quarter" idx="18" hasCustomPrompt="1"/>
          </p:nvPr>
        </p:nvSpPr>
        <p:spPr>
          <a:xfrm>
            <a:off x="3044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3" name="Tijdelijke aanduiding voor afbeelding 24"/>
          <p:cNvSpPr>
            <a:spLocks noGrp="1" noChangeAspect="1"/>
          </p:cNvSpPr>
          <p:nvPr>
            <p:ph type="pic" sz="quarter" idx="24" hasCustomPrompt="1"/>
          </p:nvPr>
        </p:nvSpPr>
        <p:spPr>
          <a:xfrm>
            <a:off x="4591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4" name="Tijdelijke aanduiding voor afbeelding 24"/>
          <p:cNvSpPr>
            <a:spLocks noGrp="1" noChangeAspect="1"/>
          </p:cNvSpPr>
          <p:nvPr>
            <p:ph type="pic" sz="quarter" idx="25" hasCustomPrompt="1"/>
          </p:nvPr>
        </p:nvSpPr>
        <p:spPr>
          <a:xfrm>
            <a:off x="6138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5" name="Tijdelijke aanduiding voor afbeelding 24"/>
          <p:cNvSpPr>
            <a:spLocks noGrp="1" noChangeAspect="1"/>
          </p:cNvSpPr>
          <p:nvPr>
            <p:ph type="pic" sz="quarter" idx="26" hasCustomPrompt="1"/>
          </p:nvPr>
        </p:nvSpPr>
        <p:spPr>
          <a:xfrm>
            <a:off x="7685112"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7" name="Tijdelijke aanduiding voor afbeelding 24"/>
          <p:cNvSpPr>
            <a:spLocks noGrp="1" noChangeAspect="1"/>
          </p:cNvSpPr>
          <p:nvPr>
            <p:ph type="pic" sz="quarter" idx="16"/>
          </p:nvPr>
        </p:nvSpPr>
        <p:spPr>
          <a:xfrm>
            <a:off x="3887699" y="224477"/>
            <a:ext cx="5040000" cy="5040000"/>
          </a:xfrm>
          <a:prstGeom prst="ellipse">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Tree>
    <p:extLst>
      <p:ext uri="{BB962C8B-B14F-4D97-AF65-F5344CB8AC3E}">
        <p14:creationId xmlns:p14="http://schemas.microsoft.com/office/powerpoint/2010/main" val="39112640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text box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4" name="Tijdelijke aanduiding voor tekst 6"/>
          <p:cNvSpPr>
            <a:spLocks noGrp="1"/>
          </p:cNvSpPr>
          <p:nvPr>
            <p:ph type="body" sz="quarter" idx="11"/>
          </p:nvPr>
        </p:nvSpPr>
        <p:spPr>
          <a:xfrm>
            <a:off x="4793357"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5" name="Tijdelijke aanduiding voor dianummer 4"/>
          <p:cNvSpPr>
            <a:spLocks noGrp="1"/>
          </p:cNvSpPr>
          <p:nvPr>
            <p:ph type="sldNum" sz="quarter" idx="12"/>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127049317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box with imag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5" name="Tijdelijke aanduiding voor afbeelding 24"/>
          <p:cNvSpPr>
            <a:spLocks noGrp="1" noChangeAspect="1"/>
          </p:cNvSpPr>
          <p:nvPr>
            <p:ph type="pic" sz="quarter" idx="17"/>
          </p:nvPr>
        </p:nvSpPr>
        <p:spPr>
          <a:xfrm>
            <a:off x="4826161" y="1929600"/>
            <a:ext cx="4104000" cy="4033050"/>
          </a:xfrm>
          <a:prstGeom prst="rect">
            <a:avLst/>
          </a:prstGeom>
          <a:solidFill>
            <a:schemeClr val="accent3"/>
          </a:solidFill>
        </p:spPr>
        <p:txBody>
          <a:bodyPr anchor="ctr"/>
          <a:lstStyle>
            <a:lvl1pPr marL="0" indent="0" algn="ctr">
              <a:buNone/>
              <a:defRPr sz="800"/>
            </a:lvl1pPr>
          </a:lstStyle>
          <a:p>
            <a:pPr lvl="0"/>
            <a:r>
              <a:rPr lang="nl-NL" noProof="0" smtClean="0"/>
              <a:t>Klik op het pictogram als u een afbeelding wilt toevoegen</a:t>
            </a:r>
            <a:endParaRPr lang="nl-NL" noProof="0"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32950174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ox with graph">
    <p:spTree>
      <p:nvGrpSpPr>
        <p:cNvPr id="1" name=""/>
        <p:cNvGrpSpPr/>
        <p:nvPr/>
      </p:nvGrpSpPr>
      <p:grpSpPr>
        <a:xfrm>
          <a:off x="0" y="0"/>
          <a:ext cx="0" cy="0"/>
          <a:chOff x="0" y="0"/>
          <a:chExt cx="0" cy="0"/>
        </a:xfrm>
      </p:grpSpPr>
      <p:sp>
        <p:nvSpPr>
          <p:cNvPr id="2" name="Titel 1"/>
          <p:cNvSpPr>
            <a:spLocks noGrp="1"/>
          </p:cNvSpPr>
          <p:nvPr>
            <p:ph type="title"/>
          </p:nvPr>
        </p:nvSpPr>
        <p:spPr>
          <a:xfrm>
            <a:off x="491642" y="230188"/>
            <a:ext cx="8442796" cy="840125"/>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6" name="Tijdelijke aanduiding voor grafiek 5"/>
          <p:cNvSpPr>
            <a:spLocks noGrp="1"/>
          </p:cNvSpPr>
          <p:nvPr>
            <p:ph type="chart" sz="quarter" idx="17"/>
          </p:nvPr>
        </p:nvSpPr>
        <p:spPr>
          <a:xfrm>
            <a:off x="4791075" y="1752600"/>
            <a:ext cx="4140000" cy="4314825"/>
          </a:xfrm>
          <a:noFill/>
        </p:spPr>
        <p:txBody>
          <a:bodyPr/>
          <a:lstStyle>
            <a:lvl1pPr>
              <a:defRPr>
                <a:solidFill>
                  <a:schemeClr val="bg2"/>
                </a:solidFill>
              </a:defRPr>
            </a:lvl1pPr>
          </a:lstStyle>
          <a:p>
            <a:endParaRPr lang="nl-NL" dirty="0"/>
          </a:p>
        </p:txBody>
      </p:sp>
      <p:sp>
        <p:nvSpPr>
          <p:cNvPr id="4" name="Tijdelijke aanduiding voor dianummer 3"/>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8954067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box with tab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tekst 6"/>
          <p:cNvSpPr>
            <a:spLocks noGrp="1"/>
          </p:cNvSpPr>
          <p:nvPr>
            <p:ph type="body" sz="quarter" idx="10"/>
          </p:nvPr>
        </p:nvSpPr>
        <p:spPr>
          <a:xfrm>
            <a:off x="421200" y="1835249"/>
            <a:ext cx="4140000" cy="4089600"/>
          </a:xfrm>
        </p:spPr>
        <p:txBody>
          <a:bodyPr/>
          <a:lstStyle>
            <a:lvl2pPr>
              <a:buClr>
                <a:schemeClr val="bg2"/>
              </a:buClr>
              <a:defRPr/>
            </a:lvl2p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p:txBody>
      </p:sp>
      <p:sp>
        <p:nvSpPr>
          <p:cNvPr id="5" name="Tijdelijke aanduiding voor tabel 4"/>
          <p:cNvSpPr>
            <a:spLocks noGrp="1"/>
          </p:cNvSpPr>
          <p:nvPr>
            <p:ph type="tbl" sz="quarter" idx="11"/>
          </p:nvPr>
        </p:nvSpPr>
        <p:spPr>
          <a:xfrm>
            <a:off x="4791075" y="1933575"/>
            <a:ext cx="4140000" cy="4028400"/>
          </a:xfrm>
        </p:spPr>
        <p:txBody>
          <a:bodyPr/>
          <a:lstStyle>
            <a:lvl1pPr>
              <a:defRPr>
                <a:solidFill>
                  <a:schemeClr val="bg2"/>
                </a:solidFill>
              </a:defRPr>
            </a:lvl1pPr>
          </a:lstStyle>
          <a:p>
            <a:endParaRPr lang="nl-NL" dirty="0"/>
          </a:p>
        </p:txBody>
      </p:sp>
      <p:sp>
        <p:nvSpPr>
          <p:cNvPr id="4" name="Tijdelijke aanduiding voor dianummer 3"/>
          <p:cNvSpPr>
            <a:spLocks noGrp="1"/>
          </p:cNvSpPr>
          <p:nvPr>
            <p:ph type="sldNum" sz="quarter" idx="12"/>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162839408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rganogra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8" name="Tijdelijke aanduiding voor SmartArt 7"/>
          <p:cNvSpPr>
            <a:spLocks noGrp="1"/>
          </p:cNvSpPr>
          <p:nvPr>
            <p:ph type="dgm" sz="quarter" idx="10"/>
          </p:nvPr>
        </p:nvSpPr>
        <p:spPr>
          <a:xfrm>
            <a:off x="538163" y="1828800"/>
            <a:ext cx="8404225" cy="4133850"/>
          </a:xfrm>
        </p:spPr>
        <p:txBody>
          <a:bodyPr/>
          <a:lstStyle/>
          <a:p>
            <a:endParaRPr lang="nl-NL" dirty="0"/>
          </a:p>
        </p:txBody>
      </p:sp>
      <p:sp>
        <p:nvSpPr>
          <p:cNvPr id="3" name="Tijdelijke aanduiding voor dianummer 2"/>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4607591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3" name="Tijdelijke aanduiding voor dianummer 2"/>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a:t>
            </a:fld>
            <a:endParaRPr lang="en-GB" dirty="0"/>
          </a:p>
        </p:txBody>
      </p:sp>
    </p:spTree>
    <p:extLst>
      <p:ext uri="{BB962C8B-B14F-4D97-AF65-F5344CB8AC3E}">
        <p14:creationId xmlns:p14="http://schemas.microsoft.com/office/powerpoint/2010/main" val="3203517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multiple logo's">
    <p:spTree>
      <p:nvGrpSpPr>
        <p:cNvPr id="1" name=""/>
        <p:cNvGrpSpPr/>
        <p:nvPr/>
      </p:nvGrpSpPr>
      <p:grpSpPr>
        <a:xfrm>
          <a:off x="0" y="0"/>
          <a:ext cx="0" cy="0"/>
          <a:chOff x="0" y="0"/>
          <a:chExt cx="0" cy="0"/>
        </a:xfrm>
      </p:grpSpPr>
      <p:sp>
        <p:nvSpPr>
          <p:cNvPr id="3" name="Tijdelijke aanduiding voor afbeelding 24"/>
          <p:cNvSpPr>
            <a:spLocks noGrp="1" noChangeAspect="1"/>
          </p:cNvSpPr>
          <p:nvPr>
            <p:ph type="pic" sz="quarter" idx="16" hasCustomPrompt="1"/>
          </p:nvPr>
        </p:nvSpPr>
        <p:spPr>
          <a:xfrm>
            <a:off x="3044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7" name="Tijdelijke aanduiding voor afbeelding 24"/>
          <p:cNvSpPr>
            <a:spLocks noGrp="1" noChangeAspect="1"/>
          </p:cNvSpPr>
          <p:nvPr>
            <p:ph type="pic" sz="quarter" idx="13"/>
          </p:nvPr>
        </p:nvSpPr>
        <p:spPr bwMode="auto">
          <a:xfrm>
            <a:off x="476508" y="3307559"/>
            <a:ext cx="2647950" cy="2647950"/>
          </a:xfrm>
          <a:prstGeom prst="ellipse">
            <a:avLst/>
          </a:prstGeom>
          <a:solidFill>
            <a:schemeClr val="accent3"/>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8" name="Tijdelijke aanduiding voor afbeelding 24"/>
          <p:cNvSpPr>
            <a:spLocks noGrp="1" noChangeAspect="1"/>
          </p:cNvSpPr>
          <p:nvPr>
            <p:ph type="pic" sz="quarter" idx="20"/>
          </p:nvPr>
        </p:nvSpPr>
        <p:spPr bwMode="auto">
          <a:xfrm>
            <a:off x="6308818" y="3307559"/>
            <a:ext cx="2647950" cy="2647950"/>
          </a:xfrm>
          <a:prstGeom prst="ellipse">
            <a:avLst/>
          </a:prstGeom>
          <a:solidFill>
            <a:srgbClr val="D5D2C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9" name="Tijdelijke aanduiding voor afbeelding 24"/>
          <p:cNvSpPr>
            <a:spLocks noGrp="1" noChangeAspect="1"/>
          </p:cNvSpPr>
          <p:nvPr>
            <p:ph type="pic" sz="quarter" idx="21"/>
          </p:nvPr>
        </p:nvSpPr>
        <p:spPr bwMode="auto">
          <a:xfrm>
            <a:off x="4714655" y="3307559"/>
            <a:ext cx="2647950" cy="2647950"/>
          </a:xfrm>
          <a:prstGeom prst="ellipse">
            <a:avLst/>
          </a:prstGeom>
          <a:solidFill>
            <a:schemeClr val="accent3"/>
          </a:solidFill>
          <a:ln>
            <a:noFill/>
          </a:ln>
          <a:extLst/>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10" name="Tijdelijke aanduiding voor afbeelding 24"/>
          <p:cNvSpPr>
            <a:spLocks noGrp="1" noChangeAspect="1"/>
          </p:cNvSpPr>
          <p:nvPr>
            <p:ph type="pic" sz="quarter" idx="15"/>
          </p:nvPr>
        </p:nvSpPr>
        <p:spPr bwMode="auto">
          <a:xfrm>
            <a:off x="3120492" y="3307559"/>
            <a:ext cx="2647950" cy="2647950"/>
          </a:xfrm>
          <a:prstGeom prst="ellipse">
            <a:avLst/>
          </a:prstGeom>
          <a:solidFill>
            <a:srgbClr val="D5D2CA"/>
          </a:solidFill>
          <a:ln>
            <a:noFill/>
          </a:ln>
        </p:spPr>
        <p:txBody>
          <a:bodyPr anchor="ctr"/>
          <a:lstStyle>
            <a:lvl1pPr marL="0" indent="0" algn="ctr">
              <a:buNone/>
              <a:defRPr sz="800"/>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800" b="0" i="0" u="none" strike="noStrike" kern="0" cap="none" spc="0" normalizeH="0" baseline="0" noProof="0" smtClean="0">
                <a:ln>
                  <a:noFill/>
                </a:ln>
                <a:solidFill>
                  <a:sysClr val="windowText" lastClr="000000"/>
                </a:solidFill>
                <a:effectLst/>
                <a:uLnTx/>
                <a:uFillTx/>
              </a:rPr>
              <a:t>Klik op het pictogram als u een afbeelding wilt toevoegen</a:t>
            </a:r>
            <a:endParaRPr kumimoji="0" lang="nl-NL" sz="800" b="0" i="0" u="none" strike="noStrike" kern="0" cap="none" spc="0" normalizeH="0" baseline="0" noProof="0" dirty="0">
              <a:ln>
                <a:noFill/>
              </a:ln>
              <a:solidFill>
                <a:sysClr val="windowText" lastClr="000000"/>
              </a:solidFill>
              <a:effectLst/>
              <a:uLnTx/>
              <a:uFillTx/>
            </a:endParaRPr>
          </a:p>
        </p:txBody>
      </p:sp>
      <p:sp>
        <p:nvSpPr>
          <p:cNvPr id="11" name="Titel 10"/>
          <p:cNvSpPr>
            <a:spLocks noGrp="1"/>
          </p:cNvSpPr>
          <p:nvPr>
            <p:ph type="title"/>
          </p:nvPr>
        </p:nvSpPr>
        <p:spPr>
          <a:xfrm>
            <a:off x="491642" y="230187"/>
            <a:ext cx="8442796" cy="838800"/>
          </a:xfrm>
        </p:spPr>
        <p:txBody>
          <a:bodyPr/>
          <a:lstStyle/>
          <a:p>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a:p>
        </p:txBody>
      </p:sp>
      <p:sp>
        <p:nvSpPr>
          <p:cNvPr id="14" name="Tijdelijke aanduiding voor tekst 4"/>
          <p:cNvSpPr>
            <a:spLocks noGrp="1"/>
          </p:cNvSpPr>
          <p:nvPr>
            <p:ph type="body" sz="quarter" idx="22" hasCustomPrompt="1"/>
          </p:nvPr>
        </p:nvSpPr>
        <p:spPr bwMode="auto">
          <a:xfrm>
            <a:off x="485775" y="1616400"/>
            <a:ext cx="8447088" cy="371475"/>
          </a:xfrm>
          <a:prstGeom prst="rect">
            <a:avLst/>
          </a:prstGeom>
          <a:noFill/>
          <a:ln>
            <a:noFill/>
          </a:ln>
          <a:extLst/>
        </p:spPr>
        <p:txBody>
          <a:bodyPr lIns="36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err="1" smtClean="0">
                <a:ln>
                  <a:noFill/>
                </a:ln>
                <a:solidFill>
                  <a:srgbClr val="FFFFFF"/>
                </a:solidFill>
                <a:effectLst/>
                <a:uLnTx/>
                <a:uFillTx/>
              </a:rPr>
              <a:t>Ondertitel</a:t>
            </a:r>
            <a:endParaRPr kumimoji="0" lang="en-GB" sz="1800" b="0" i="0" u="none" strike="noStrike" kern="0" cap="none" spc="0" normalizeH="0" baseline="0" noProof="0" dirty="0" smtClean="0">
              <a:ln>
                <a:noFill/>
              </a:ln>
              <a:solidFill>
                <a:srgbClr val="FFFFFF"/>
              </a:solidFill>
              <a:effectLst/>
              <a:uLnTx/>
              <a:uFillTx/>
            </a:endParaRPr>
          </a:p>
        </p:txBody>
      </p:sp>
      <p:sp>
        <p:nvSpPr>
          <p:cNvPr id="15" name="Tijdelijke aanduiding voor tekst 4"/>
          <p:cNvSpPr>
            <a:spLocks noGrp="1"/>
          </p:cNvSpPr>
          <p:nvPr>
            <p:ph type="body" sz="quarter" idx="23" hasCustomPrompt="1"/>
          </p:nvPr>
        </p:nvSpPr>
        <p:spPr bwMode="auto">
          <a:xfrm>
            <a:off x="476251" y="2262386"/>
            <a:ext cx="8447087" cy="371475"/>
          </a:xfrm>
          <a:prstGeom prst="rect">
            <a:avLst/>
          </a:prstGeom>
          <a:noFill/>
          <a:ln>
            <a:noFill/>
          </a:ln>
          <a:extLst/>
        </p:spPr>
        <p:txBody>
          <a:bodyPr lIns="36000" rIns="90000"/>
          <a:lstStyle>
            <a:lvl1pPr marL="0" indent="0">
              <a:buNone/>
              <a:defRPr>
                <a:solidFill>
                  <a:schemeClr val="bg2"/>
                </a:solidFill>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FFFFFF"/>
                </a:solidFill>
                <a:effectLst/>
                <a:uLnTx/>
                <a:uFillTx/>
              </a:rPr>
              <a:t>Datum, </a:t>
            </a:r>
            <a:r>
              <a:rPr kumimoji="0" lang="en-GB" sz="1800" b="0" i="0" u="none" strike="noStrike" kern="0" cap="none" spc="0" normalizeH="0" baseline="0" noProof="0" dirty="0" err="1" smtClean="0">
                <a:ln>
                  <a:noFill/>
                </a:ln>
                <a:solidFill>
                  <a:srgbClr val="FFFFFF"/>
                </a:solidFill>
                <a:effectLst/>
                <a:uLnTx/>
                <a:uFillTx/>
              </a:rPr>
              <a:t>Auteursnaam</a:t>
            </a:r>
            <a:endParaRPr kumimoji="0" lang="en-GB" sz="1800" b="0" i="0" u="none" strike="noStrike" kern="0" cap="none" spc="0" normalizeH="0" baseline="0" noProof="0" dirty="0" smtClean="0">
              <a:ln>
                <a:noFill/>
              </a:ln>
              <a:solidFill>
                <a:srgbClr val="FFFFFF"/>
              </a:solidFill>
              <a:effectLst/>
              <a:uLnTx/>
              <a:uFillTx/>
            </a:endParaRPr>
          </a:p>
        </p:txBody>
      </p:sp>
      <p:sp>
        <p:nvSpPr>
          <p:cNvPr id="16" name="Tijdelijke aanduiding voor afbeelding 24"/>
          <p:cNvSpPr>
            <a:spLocks noGrp="1" noChangeAspect="1"/>
          </p:cNvSpPr>
          <p:nvPr>
            <p:ph type="pic" sz="quarter" idx="24" hasCustomPrompt="1"/>
          </p:nvPr>
        </p:nvSpPr>
        <p:spPr>
          <a:xfrm>
            <a:off x="4591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7" name="Tijdelijke aanduiding voor afbeelding 24"/>
          <p:cNvSpPr>
            <a:spLocks noGrp="1" noChangeAspect="1"/>
          </p:cNvSpPr>
          <p:nvPr>
            <p:ph type="pic" sz="quarter" idx="25" hasCustomPrompt="1"/>
          </p:nvPr>
        </p:nvSpPr>
        <p:spPr>
          <a:xfrm>
            <a:off x="6138113"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
        <p:nvSpPr>
          <p:cNvPr id="18" name="Tijdelijke aanduiding voor afbeelding 24"/>
          <p:cNvSpPr>
            <a:spLocks noGrp="1" noChangeAspect="1"/>
          </p:cNvSpPr>
          <p:nvPr>
            <p:ph type="pic" sz="quarter" idx="26" hasCustomPrompt="1"/>
          </p:nvPr>
        </p:nvSpPr>
        <p:spPr>
          <a:xfrm>
            <a:off x="7685112" y="6126565"/>
            <a:ext cx="1248107" cy="607609"/>
          </a:xfrm>
          <a:prstGeom prst="rect">
            <a:avLst/>
          </a:prstGeom>
          <a:solidFill>
            <a:schemeClr val="accent3"/>
          </a:solidFill>
        </p:spPr>
        <p:txBody>
          <a:bodyPr anchor="ctr"/>
          <a:lstStyle>
            <a:lvl1pPr marL="0" indent="0" algn="l">
              <a:lnSpc>
                <a:spcPts val="1000"/>
              </a:lnSpc>
              <a:spcBef>
                <a:spcPts val="0"/>
              </a:spcBef>
              <a:buNone/>
              <a:defRPr sz="600"/>
            </a:lvl1pPr>
          </a:lstStyle>
          <a:p>
            <a:pPr lvl="0"/>
            <a:r>
              <a:rPr lang="nl-NL" noProof="0" dirty="0" smtClean="0"/>
              <a:t>Klik op het pictogram als u een logo wilt toevoegen</a:t>
            </a:r>
            <a:endParaRPr lang="nl-NL" noProof="0" dirty="0"/>
          </a:p>
        </p:txBody>
      </p:sp>
    </p:spTree>
    <p:extLst>
      <p:ext uri="{BB962C8B-B14F-4D97-AF65-F5344CB8AC3E}">
        <p14:creationId xmlns:p14="http://schemas.microsoft.com/office/powerpoint/2010/main" val="386451694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a:blip r:embed="rId22"/>
          <a:stretch>
            <a:fillRect/>
          </a:stretch>
        </a:blipFill>
        <a:effectLst/>
      </p:bgPr>
    </p:bg>
    <p:spTree>
      <p:nvGrpSpPr>
        <p:cNvPr id="1" name=""/>
        <p:cNvGrpSpPr/>
        <p:nvPr/>
      </p:nvGrpSpPr>
      <p:grpSpPr>
        <a:xfrm>
          <a:off x="0" y="0"/>
          <a:ext cx="0" cy="0"/>
          <a:chOff x="0" y="0"/>
          <a:chExt cx="0" cy="0"/>
        </a:xfrm>
      </p:grpSpPr>
      <p:sp>
        <p:nvSpPr>
          <p:cNvPr id="1026" name="Tijdelijke aanduiding voor titel 1"/>
          <p:cNvSpPr>
            <a:spLocks noGrp="1"/>
          </p:cNvSpPr>
          <p:nvPr>
            <p:ph type="title"/>
          </p:nvPr>
        </p:nvSpPr>
        <p:spPr bwMode="auto">
          <a:xfrm>
            <a:off x="491642" y="230188"/>
            <a:ext cx="8442796" cy="839787"/>
          </a:xfrm>
          <a:prstGeom prst="rect">
            <a:avLst/>
          </a:prstGeom>
          <a:noFill/>
          <a:ln w="0">
            <a:gradFill>
              <a:gsLst>
                <a:gs pos="0">
                  <a:schemeClr val="tx1"/>
                </a:gs>
                <a:gs pos="1000">
                  <a:schemeClr val="tx1">
                    <a:alpha val="0"/>
                  </a:schemeClr>
                </a:gs>
                <a:gs pos="99000">
                  <a:srgbClr val="005172">
                    <a:alpha val="0"/>
                  </a:srgbClr>
                </a:gs>
                <a:gs pos="100000">
                  <a:schemeClr val="tx1"/>
                </a:gs>
              </a:gsLst>
              <a:lin ang="5400000" scaled="0"/>
            </a:gradFill>
          </a:ln>
          <a:extLst/>
        </p:spPr>
        <p:txBody>
          <a:bodyPr vert="horz" wrap="square" lIns="18000" tIns="0" rIns="91440" bIns="324000" numCol="1" anchor="t" anchorCtr="0" compatLnSpc="1">
            <a:prstTxWarp prst="textNoShape">
              <a:avLst/>
            </a:prstTxWarp>
            <a:spAutoFit/>
          </a:bodyPr>
          <a:lstStyle/>
          <a:p>
            <a:pPr lvl="0"/>
            <a:r>
              <a:rPr lang="en-GB" dirty="0" err="1" smtClean="0"/>
              <a:t>Klik</a:t>
            </a:r>
            <a:r>
              <a:rPr lang="en-GB" dirty="0" smtClean="0"/>
              <a:t> om de </a:t>
            </a:r>
            <a:r>
              <a:rPr lang="en-GB" dirty="0" err="1" smtClean="0"/>
              <a:t>stijl</a:t>
            </a:r>
            <a:r>
              <a:rPr lang="en-GB" dirty="0" smtClean="0"/>
              <a:t> </a:t>
            </a:r>
            <a:r>
              <a:rPr lang="en-GB" dirty="0" err="1" smtClean="0"/>
              <a:t>te</a:t>
            </a:r>
            <a:r>
              <a:rPr lang="en-GB" dirty="0" smtClean="0"/>
              <a:t> </a:t>
            </a:r>
            <a:r>
              <a:rPr lang="en-GB" dirty="0" err="1" smtClean="0"/>
              <a:t>bewerken</a:t>
            </a:r>
            <a:endParaRPr lang="en-GB" dirty="0" smtClean="0"/>
          </a:p>
        </p:txBody>
      </p:sp>
      <p:sp>
        <p:nvSpPr>
          <p:cNvPr id="1028" name="Tijdelijke aanduiding voor tekst 23"/>
          <p:cNvSpPr>
            <a:spLocks noGrp="1"/>
          </p:cNvSpPr>
          <p:nvPr>
            <p:ph type="body" idx="1"/>
          </p:nvPr>
        </p:nvSpPr>
        <p:spPr bwMode="auto">
          <a:xfrm>
            <a:off x="421200" y="1843200"/>
            <a:ext cx="8521188" cy="40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err="1" smtClean="0"/>
              <a:t>Klik</a:t>
            </a:r>
            <a:r>
              <a:rPr lang="en-GB" dirty="0" smtClean="0"/>
              <a:t> om de </a:t>
            </a:r>
            <a:r>
              <a:rPr lang="en-GB" dirty="0" err="1" smtClean="0"/>
              <a:t>modelstijlen</a:t>
            </a:r>
            <a:r>
              <a:rPr lang="en-GB" dirty="0" smtClean="0"/>
              <a:t> </a:t>
            </a:r>
            <a:r>
              <a:rPr lang="en-GB" dirty="0" err="1" smtClean="0"/>
              <a:t>te</a:t>
            </a:r>
            <a:r>
              <a:rPr lang="en-GB" dirty="0" smtClean="0"/>
              <a:t> </a:t>
            </a:r>
            <a:r>
              <a:rPr lang="en-GB" dirty="0" err="1" smtClean="0"/>
              <a:t>bewerken</a:t>
            </a:r>
            <a:endParaRPr lang="en-GB" dirty="0" smtClean="0"/>
          </a:p>
          <a:p>
            <a:pPr lvl="1"/>
            <a:r>
              <a:rPr lang="en-GB" dirty="0" err="1" smtClean="0"/>
              <a:t>Tweede</a:t>
            </a:r>
            <a:r>
              <a:rPr lang="en-GB" dirty="0" smtClean="0"/>
              <a:t> </a:t>
            </a:r>
            <a:r>
              <a:rPr lang="en-GB" dirty="0" err="1" smtClean="0"/>
              <a:t>niveau</a:t>
            </a:r>
            <a:endParaRPr lang="en-GB" dirty="0" smtClean="0"/>
          </a:p>
          <a:p>
            <a:pPr lvl="2"/>
            <a:r>
              <a:rPr lang="en-GB" dirty="0" err="1" smtClean="0"/>
              <a:t>Derde</a:t>
            </a:r>
            <a:r>
              <a:rPr lang="en-GB" dirty="0" smtClean="0"/>
              <a:t> </a:t>
            </a:r>
            <a:r>
              <a:rPr lang="en-GB" dirty="0" err="1" smtClean="0"/>
              <a:t>niveau</a:t>
            </a:r>
            <a:endParaRPr lang="en-GB" dirty="0" smtClean="0"/>
          </a:p>
          <a:p>
            <a:pPr lvl="3"/>
            <a:r>
              <a:rPr lang="en-GB" dirty="0" err="1" smtClean="0"/>
              <a:t>Vierde</a:t>
            </a:r>
            <a:r>
              <a:rPr lang="en-GB" dirty="0" smtClean="0"/>
              <a:t> </a:t>
            </a:r>
            <a:r>
              <a:rPr lang="en-GB" dirty="0" err="1" smtClean="0"/>
              <a:t>niveau</a:t>
            </a:r>
            <a:endParaRPr lang="en-GB" dirty="0" smtClean="0"/>
          </a:p>
          <a:p>
            <a:pPr lvl="4"/>
            <a:r>
              <a:rPr lang="en-GB" dirty="0" err="1" smtClean="0"/>
              <a:t>Vijfde</a:t>
            </a:r>
            <a:r>
              <a:rPr lang="en-GB" dirty="0" smtClean="0"/>
              <a:t> </a:t>
            </a:r>
            <a:r>
              <a:rPr lang="en-GB" dirty="0" err="1" smtClean="0"/>
              <a:t>niveau</a:t>
            </a:r>
            <a:endParaRPr lang="en-GB" dirty="0" smtClean="0"/>
          </a:p>
          <a:p>
            <a:pPr lvl="4"/>
            <a:endParaRPr lang="en-GB" dirty="0" smtClean="0"/>
          </a:p>
        </p:txBody>
      </p:sp>
      <p:sp>
        <p:nvSpPr>
          <p:cNvPr id="4" name="Tijdelijke aanduiding voor dianummer 1"/>
          <p:cNvSpPr>
            <a:spLocks noGrp="1"/>
          </p:cNvSpPr>
          <p:nvPr>
            <p:ph type="sldNum" sz="quarter" idx="4"/>
          </p:nvPr>
        </p:nvSpPr>
        <p:spPr>
          <a:xfrm>
            <a:off x="8520432" y="6370465"/>
            <a:ext cx="468000" cy="164250"/>
          </a:xfrm>
          <a:prstGeom prst="rect">
            <a:avLst/>
          </a:prstGeom>
          <a:noFill/>
        </p:spPr>
        <p:txBody>
          <a:bodyPr wrap="square" tIns="0" rIns="36000" bIns="0" rtlCol="0">
            <a:noAutofit/>
          </a:bodyPr>
          <a:lstStyle>
            <a:lvl1pPr>
              <a:defRPr lang="nl-NL" sz="900" smtClean="0">
                <a:latin typeface="Verdana" pitchFamily="34" charset="0"/>
              </a:defRPr>
            </a:lvl1pPr>
          </a:lstStyle>
          <a:p>
            <a:pPr algn="r">
              <a:lnSpc>
                <a:spcPts val="1200"/>
              </a:lnSpc>
            </a:pPr>
            <a:fld id="{F25965E0-7062-474C-8671-DB3A3CE669B0}" type="slidenum">
              <a:rPr lang="en-GB" smtClean="0"/>
              <a:pPr algn="r">
                <a:lnSpc>
                  <a:spcPts val="1200"/>
                </a:lnSpc>
              </a:pPr>
              <a:t>‹#›</a:t>
            </a:fld>
            <a:endParaRPr lang="en-GB" dirty="0"/>
          </a:p>
        </p:txBody>
      </p:sp>
      <p:pic>
        <p:nvPicPr>
          <p:cNvPr id="2" name="Picture 1"/>
          <p:cNvPicPr>
            <a:picLocks/>
          </p:cNvPicPr>
          <p:nvPr userDrawn="1"/>
        </p:nvPicPr>
        <p:blipFill>
          <a:blip r:embed="rId23">
            <a:extLst>
              <a:ext uri="{28A0092B-C50C-407E-A947-70E740481C1C}">
                <a14:useLocalDpi xmlns:a14="http://schemas.microsoft.com/office/drawing/2010/main" val="0"/>
              </a:ext>
            </a:extLst>
          </a:blip>
          <a:stretch>
            <a:fillRect/>
          </a:stretch>
        </p:blipFill>
        <p:spPr bwMode="hidden">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67" r:id="rId2"/>
    <p:sldLayoutId id="2147483669" r:id="rId3"/>
    <p:sldLayoutId id="2147483670" r:id="rId4"/>
    <p:sldLayoutId id="2147483671" r:id="rId5"/>
    <p:sldLayoutId id="2147483672" r:id="rId6"/>
    <p:sldLayoutId id="2147483673" r:id="rId7"/>
    <p:sldLayoutId id="2147483668" r:id="rId8"/>
    <p:sldLayoutId id="2147483664" r:id="rId9"/>
    <p:sldLayoutId id="2147483653" r:id="rId10"/>
    <p:sldLayoutId id="2147483655" r:id="rId11"/>
    <p:sldLayoutId id="2147483656" r:id="rId12"/>
    <p:sldLayoutId id="2147483657" r:id="rId13"/>
    <p:sldLayoutId id="2147483659" r:id="rId14"/>
    <p:sldLayoutId id="2147483660" r:id="rId15"/>
    <p:sldLayoutId id="2147483661" r:id="rId16"/>
    <p:sldLayoutId id="2147483663" r:id="rId17"/>
    <p:sldLayoutId id="2147483665" r:id="rId18"/>
    <p:sldLayoutId id="2147483654" r:id="rId19"/>
    <p:sldLayoutId id="2147483666" r:id="rId20"/>
  </p:sldLayoutIdLst>
  <p:timing>
    <p:tnLst>
      <p:par>
        <p:cTn id="1" dur="indefinite" restart="never" nodeType="tmRoot"/>
      </p:par>
    </p:tnLst>
  </p:timing>
  <p:hf hdr="0" ftr="0" dt="0"/>
  <p:txStyles>
    <p:titleStyle>
      <a:lvl1pPr algn="l" rtl="0" fontAlgn="base">
        <a:lnSpc>
          <a:spcPts val="4000"/>
        </a:lnSpc>
        <a:spcBef>
          <a:spcPct val="0"/>
        </a:spcBef>
        <a:spcAft>
          <a:spcPct val="0"/>
        </a:spcAft>
        <a:defRPr sz="3000" kern="1200">
          <a:solidFill>
            <a:schemeClr val="bg2"/>
          </a:solidFill>
          <a:latin typeface="Verdana" pitchFamily="34" charset="0"/>
          <a:ea typeface="+mj-ea"/>
          <a:cs typeface="+mj-cs"/>
        </a:defRPr>
      </a:lvl1pPr>
      <a:lvl2pPr algn="l" rtl="0" fontAlgn="base">
        <a:lnSpc>
          <a:spcPts val="4000"/>
        </a:lnSpc>
        <a:spcBef>
          <a:spcPct val="0"/>
        </a:spcBef>
        <a:spcAft>
          <a:spcPct val="0"/>
        </a:spcAft>
        <a:defRPr sz="3200">
          <a:solidFill>
            <a:schemeClr val="bg1"/>
          </a:solidFill>
          <a:latin typeface="Verdana" pitchFamily="34" charset="0"/>
        </a:defRPr>
      </a:lvl2pPr>
      <a:lvl3pPr algn="l" rtl="0" fontAlgn="base">
        <a:lnSpc>
          <a:spcPts val="4000"/>
        </a:lnSpc>
        <a:spcBef>
          <a:spcPct val="0"/>
        </a:spcBef>
        <a:spcAft>
          <a:spcPct val="0"/>
        </a:spcAft>
        <a:defRPr sz="3200">
          <a:solidFill>
            <a:schemeClr val="bg1"/>
          </a:solidFill>
          <a:latin typeface="Verdana" pitchFamily="34" charset="0"/>
        </a:defRPr>
      </a:lvl3pPr>
      <a:lvl4pPr algn="l" rtl="0" fontAlgn="base">
        <a:lnSpc>
          <a:spcPts val="4000"/>
        </a:lnSpc>
        <a:spcBef>
          <a:spcPct val="0"/>
        </a:spcBef>
        <a:spcAft>
          <a:spcPct val="0"/>
        </a:spcAft>
        <a:defRPr sz="3200">
          <a:solidFill>
            <a:schemeClr val="bg1"/>
          </a:solidFill>
          <a:latin typeface="Verdana" pitchFamily="34" charset="0"/>
        </a:defRPr>
      </a:lvl4pPr>
      <a:lvl5pPr algn="l" rtl="0" fontAlgn="base">
        <a:lnSpc>
          <a:spcPts val="4000"/>
        </a:lnSpc>
        <a:spcBef>
          <a:spcPct val="0"/>
        </a:spcBef>
        <a:spcAft>
          <a:spcPct val="0"/>
        </a:spcAft>
        <a:defRPr sz="3200">
          <a:solidFill>
            <a:schemeClr val="bg1"/>
          </a:solidFill>
          <a:latin typeface="Verdana" pitchFamily="34" charset="0"/>
        </a:defRPr>
      </a:lvl5pPr>
      <a:lvl6pPr marL="457200" algn="l" rtl="0" fontAlgn="base">
        <a:lnSpc>
          <a:spcPts val="4000"/>
        </a:lnSpc>
        <a:spcBef>
          <a:spcPct val="0"/>
        </a:spcBef>
        <a:spcAft>
          <a:spcPct val="0"/>
        </a:spcAft>
        <a:defRPr sz="3200">
          <a:solidFill>
            <a:schemeClr val="bg1"/>
          </a:solidFill>
          <a:latin typeface="Verdana" pitchFamily="34" charset="0"/>
        </a:defRPr>
      </a:lvl6pPr>
      <a:lvl7pPr marL="914400" algn="l" rtl="0" fontAlgn="base">
        <a:lnSpc>
          <a:spcPts val="4000"/>
        </a:lnSpc>
        <a:spcBef>
          <a:spcPct val="0"/>
        </a:spcBef>
        <a:spcAft>
          <a:spcPct val="0"/>
        </a:spcAft>
        <a:defRPr sz="3200">
          <a:solidFill>
            <a:schemeClr val="bg1"/>
          </a:solidFill>
          <a:latin typeface="Verdana" pitchFamily="34" charset="0"/>
        </a:defRPr>
      </a:lvl7pPr>
      <a:lvl8pPr marL="1371600" algn="l" rtl="0" fontAlgn="base">
        <a:lnSpc>
          <a:spcPts val="4000"/>
        </a:lnSpc>
        <a:spcBef>
          <a:spcPct val="0"/>
        </a:spcBef>
        <a:spcAft>
          <a:spcPct val="0"/>
        </a:spcAft>
        <a:defRPr sz="3200">
          <a:solidFill>
            <a:schemeClr val="bg1"/>
          </a:solidFill>
          <a:latin typeface="Verdana" pitchFamily="34" charset="0"/>
        </a:defRPr>
      </a:lvl8pPr>
      <a:lvl9pPr marL="1828800" algn="l" rtl="0" fontAlgn="base">
        <a:lnSpc>
          <a:spcPts val="4000"/>
        </a:lnSpc>
        <a:spcBef>
          <a:spcPct val="0"/>
        </a:spcBef>
        <a:spcAft>
          <a:spcPct val="0"/>
        </a:spcAft>
        <a:defRPr sz="3200">
          <a:solidFill>
            <a:schemeClr val="bg1"/>
          </a:solidFill>
          <a:latin typeface="Verdana" pitchFamily="34" charset="0"/>
        </a:defRPr>
      </a:lvl9pPr>
    </p:titleStyle>
    <p:bodyStyle>
      <a:lvl1pPr marL="252413" indent="-252413" algn="l" rtl="0" fontAlgn="base">
        <a:lnSpc>
          <a:spcPts val="2500"/>
        </a:lnSpc>
        <a:spcBef>
          <a:spcPts val="1200"/>
        </a:spcBef>
        <a:spcAft>
          <a:spcPct val="0"/>
        </a:spcAft>
        <a:buClr>
          <a:schemeClr val="bg2"/>
        </a:buClr>
        <a:buSzPct val="140000"/>
        <a:buFont typeface="Wingdings" pitchFamily="2" charset="2"/>
        <a:buChar char="§"/>
        <a:defRPr sz="2200" kern="1200">
          <a:solidFill>
            <a:schemeClr val="bg2"/>
          </a:solidFill>
          <a:latin typeface="Verdana" pitchFamily="34" charset="0"/>
          <a:ea typeface="+mn-ea"/>
          <a:cs typeface="+mn-cs"/>
        </a:defRPr>
      </a:lvl1pPr>
      <a:lvl2pPr marL="982663" indent="-285750" algn="l" rtl="0" fontAlgn="base">
        <a:lnSpc>
          <a:spcPts val="2500"/>
        </a:lnSpc>
        <a:spcBef>
          <a:spcPts val="1000"/>
        </a:spcBef>
        <a:spcAft>
          <a:spcPct val="0"/>
        </a:spcAft>
        <a:buClr>
          <a:schemeClr val="bg2"/>
        </a:buClr>
        <a:buSzPct val="115000"/>
        <a:buFont typeface="Verdana" pitchFamily="34" charset="0"/>
        <a:buChar char="●"/>
        <a:defRPr sz="2200" kern="1200">
          <a:solidFill>
            <a:schemeClr val="bg2"/>
          </a:solidFill>
          <a:latin typeface="Verdana" pitchFamily="34" charset="0"/>
          <a:ea typeface="+mn-ea"/>
          <a:cs typeface="+mn-cs"/>
        </a:defRPr>
      </a:lvl2pPr>
      <a:lvl3pPr marL="1879600" indent="-319088" algn="l" rtl="0" fontAlgn="base">
        <a:lnSpc>
          <a:spcPts val="2500"/>
        </a:lnSpc>
        <a:spcBef>
          <a:spcPts val="1000"/>
        </a:spcBef>
        <a:spcAft>
          <a:spcPct val="0"/>
        </a:spcAft>
        <a:buSzPct val="115000"/>
        <a:buFont typeface="Verdana" pitchFamily="34" charset="0"/>
        <a:buChar char="●"/>
        <a:defRPr sz="2200" kern="1200">
          <a:solidFill>
            <a:schemeClr val="bg2"/>
          </a:solidFill>
          <a:latin typeface="Verdana" pitchFamily="34" charset="0"/>
          <a:ea typeface="+mn-ea"/>
          <a:cs typeface="+mn-cs"/>
        </a:defRPr>
      </a:lvl3pPr>
      <a:lvl4pPr marL="2692400" indent="-360363" algn="l" rtl="0" fontAlgn="base">
        <a:lnSpc>
          <a:spcPts val="2500"/>
        </a:lnSpc>
        <a:spcBef>
          <a:spcPct val="20000"/>
        </a:spcBef>
        <a:spcAft>
          <a:spcPct val="0"/>
        </a:spcAft>
        <a:buSzPct val="115000"/>
        <a:buFont typeface="Verdana" pitchFamily="34" charset="0"/>
        <a:buChar char="●"/>
        <a:defRPr sz="2200" kern="1200" baseline="0">
          <a:solidFill>
            <a:schemeClr val="bg2"/>
          </a:solidFill>
          <a:latin typeface="Verdana" pitchFamily="34" charset="0"/>
          <a:ea typeface="+mn-ea"/>
          <a:cs typeface="+mn-cs"/>
        </a:defRPr>
      </a:lvl4pPr>
      <a:lvl5pPr marL="3405188" indent="-352425" algn="l" rtl="0" fontAlgn="base">
        <a:lnSpc>
          <a:spcPts val="2500"/>
        </a:lnSpc>
        <a:spcBef>
          <a:spcPct val="20000"/>
        </a:spcBef>
        <a:spcAft>
          <a:spcPct val="0"/>
        </a:spcAft>
        <a:buSzPct val="115000"/>
        <a:buFont typeface="Verdana" pitchFamily="34" charset="0"/>
        <a:buChar char="●"/>
        <a:defRPr sz="22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6" Type="http://schemas.openxmlformats.org/officeDocument/2006/relationships/image" Target="../media/image35.png"/><Relationship Id="rId5" Type="http://schemas.openxmlformats.org/officeDocument/2006/relationships/image" Target="../media/image23.jpe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24"/>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2924" r="12924"/>
          <a:stretch>
            <a:fillRect/>
          </a:stretch>
        </p:blipFill>
        <p:spPr>
          <a:ln w="12700">
            <a:solidFill>
              <a:srgbClr val="292929"/>
            </a:solidFill>
          </a:ln>
        </p:spPr>
      </p:pic>
      <p:pic>
        <p:nvPicPr>
          <p:cNvPr id="164" name="Picture Placeholder 163"/>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t="14054" b="14054"/>
          <a:stretch>
            <a:fillRect/>
          </a:stretch>
        </p:blipFill>
        <p:spPr/>
      </p:pic>
      <p:pic>
        <p:nvPicPr>
          <p:cNvPr id="160" name="Picture Placeholder 159"/>
          <p:cNvPicPr>
            <a:picLocks noGrp="1" noChangeAspect="1"/>
          </p:cNvPicPr>
          <p:nvPr>
            <p:ph type="pic" sz="quarter" idx="16"/>
          </p:nvPr>
        </p:nvPicPr>
        <p:blipFill>
          <a:blip r:embed="rId5">
            <a:extLst>
              <a:ext uri="{28A0092B-C50C-407E-A947-70E740481C1C}">
                <a14:useLocalDpi xmlns:a14="http://schemas.microsoft.com/office/drawing/2010/main" val="0"/>
              </a:ext>
            </a:extLst>
          </a:blip>
          <a:srcRect l="16903" r="16903"/>
          <a:stretch>
            <a:fillRect/>
          </a:stretch>
        </p:blipFill>
        <p:spPr/>
      </p:pic>
      <p:pic>
        <p:nvPicPr>
          <p:cNvPr id="27" name="Picture Placeholder 26"/>
          <p:cNvPicPr>
            <a:picLocks noGrp="1" noChangeAspect="1"/>
          </p:cNvPicPr>
          <p:nvPr>
            <p:ph type="pic" sz="quarter" idx="15"/>
          </p:nvPr>
        </p:nvPicPr>
        <p:blipFill>
          <a:blip r:embed="rId6">
            <a:extLst>
              <a:ext uri="{28A0092B-C50C-407E-A947-70E740481C1C}">
                <a14:useLocalDpi xmlns:a14="http://schemas.microsoft.com/office/drawing/2010/main" val="0"/>
              </a:ext>
            </a:extLst>
          </a:blip>
          <a:srcRect l="12829" r="12829"/>
          <a:stretch>
            <a:fillRect/>
          </a:stretch>
        </p:blipFill>
        <p:spPr>
          <a:ln>
            <a:solidFill>
              <a:srgbClr val="000000"/>
            </a:solidFill>
          </a:ln>
        </p:spPr>
      </p:pic>
      <p:sp>
        <p:nvSpPr>
          <p:cNvPr id="15" name="Titel 1"/>
          <p:cNvSpPr>
            <a:spLocks noGrp="1"/>
          </p:cNvSpPr>
          <p:nvPr>
            <p:ph type="title"/>
          </p:nvPr>
        </p:nvSpPr>
        <p:spPr>
          <a:xfrm>
            <a:off x="491643" y="230188"/>
            <a:ext cx="8442796" cy="1322387"/>
          </a:xfrm>
        </p:spPr>
        <p:txBody>
          <a:bodyPr/>
          <a:lstStyle/>
          <a:p>
            <a:pPr algn="ctr"/>
            <a:r>
              <a:rPr lang="en-GB" sz="1800" b="1" dirty="0"/>
              <a:t>DETECTI</a:t>
            </a:r>
            <a:r>
              <a:rPr lang="ro-RO" sz="1800" b="1" dirty="0"/>
              <a:t>NG</a:t>
            </a:r>
            <a:r>
              <a:rPr lang="en-GB" sz="1800" b="1" dirty="0"/>
              <a:t> DEFORESTATION FROM DENSE </a:t>
            </a:r>
            <a:r>
              <a:rPr lang="en-GB" sz="1800" b="1" dirty="0" smtClean="0"/>
              <a:t>TIME-SERIES</a:t>
            </a:r>
            <a:endParaRPr lang="en-GB" sz="1800" dirty="0"/>
          </a:p>
        </p:txBody>
      </p:sp>
      <p:sp>
        <p:nvSpPr>
          <p:cNvPr id="18" name="Tijdelijke aanduiding voor tekst 3"/>
          <p:cNvSpPr>
            <a:spLocks noGrp="1"/>
          </p:cNvSpPr>
          <p:nvPr>
            <p:ph type="body" sz="quarter" idx="17"/>
          </p:nvPr>
        </p:nvSpPr>
        <p:spPr>
          <a:xfrm>
            <a:off x="504825" y="740100"/>
            <a:ext cx="8447088" cy="371475"/>
          </a:xfrm>
        </p:spPr>
        <p:txBody>
          <a:bodyPr/>
          <a:lstStyle/>
          <a:p>
            <a:pPr algn="ctr"/>
            <a:r>
              <a:rPr lang="en-GB" dirty="0"/>
              <a:t>BFAST</a:t>
            </a:r>
            <a:endParaRPr lang="en-GB" dirty="0"/>
          </a:p>
        </p:txBody>
      </p:sp>
      <p:sp>
        <p:nvSpPr>
          <p:cNvPr id="19" name="Tijdelijke aanduiding voor tekst 4"/>
          <p:cNvSpPr>
            <a:spLocks noGrp="1"/>
          </p:cNvSpPr>
          <p:nvPr>
            <p:ph type="body" sz="quarter" idx="18"/>
          </p:nvPr>
        </p:nvSpPr>
        <p:spPr>
          <a:xfrm>
            <a:off x="478633" y="2143124"/>
            <a:ext cx="8447087" cy="866775"/>
          </a:xfrm>
        </p:spPr>
        <p:txBody>
          <a:bodyPr/>
          <a:lstStyle/>
          <a:p>
            <a:pPr algn="r">
              <a:lnSpc>
                <a:spcPct val="100000"/>
              </a:lnSpc>
            </a:pPr>
            <a:r>
              <a:rPr lang="ro-RO" sz="2000" b="1" i="1" dirty="0">
                <a:solidFill>
                  <a:schemeClr val="accent3">
                    <a:lumMod val="75000"/>
                  </a:schemeClr>
                </a:solidFill>
              </a:rPr>
              <a:t>Sabina </a:t>
            </a:r>
            <a:r>
              <a:rPr lang="ro-RO" sz="2000" b="1" i="1" dirty="0" smtClean="0">
                <a:solidFill>
                  <a:schemeClr val="accent3">
                    <a:lumMod val="75000"/>
                  </a:schemeClr>
                </a:solidFill>
              </a:rPr>
              <a:t>Roșca</a:t>
            </a:r>
          </a:p>
          <a:p>
            <a:pPr algn="r">
              <a:lnSpc>
                <a:spcPct val="100000"/>
              </a:lnSpc>
            </a:pPr>
            <a:r>
              <a:rPr lang="ro-RO" sz="2000" b="1" i="1" dirty="0" smtClean="0">
                <a:solidFill>
                  <a:schemeClr val="accent3">
                    <a:lumMod val="75000"/>
                  </a:schemeClr>
                </a:solidFill>
              </a:rPr>
              <a:t>Jan </a:t>
            </a:r>
            <a:r>
              <a:rPr lang="ro-RO" sz="2000" b="1" i="1" dirty="0">
                <a:solidFill>
                  <a:schemeClr val="accent3">
                    <a:lumMod val="75000"/>
                  </a:schemeClr>
                </a:solidFill>
              </a:rPr>
              <a:t>Verbesselt</a:t>
            </a:r>
            <a:endParaRPr lang="en-GB" sz="2000" b="1" i="1" dirty="0">
              <a:solidFill>
                <a:schemeClr val="accent3">
                  <a:lumMod val="75000"/>
                </a:schemeClr>
              </a:solidFill>
            </a:endParaRPr>
          </a:p>
        </p:txBody>
      </p:sp>
      <p:sp>
        <p:nvSpPr>
          <p:cNvPr id="41" name="Tijdelijke aanduiding voor tekst 3"/>
          <p:cNvSpPr txBox="1">
            <a:spLocks/>
          </p:cNvSpPr>
          <p:nvPr/>
        </p:nvSpPr>
        <p:spPr bwMode="auto">
          <a:xfrm>
            <a:off x="428625" y="1103025"/>
            <a:ext cx="844708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45720" rIns="91440" bIns="45720" numCol="1" anchor="t" anchorCtr="0" compatLnSpc="1">
            <a:prstTxWarp prst="textNoShape">
              <a:avLst/>
            </a:prstTxWarp>
          </a:bodyPr>
          <a:lstStyle>
            <a:lvl1pPr marL="0" indent="0" algn="l" rtl="0" fontAlgn="base">
              <a:lnSpc>
                <a:spcPts val="2500"/>
              </a:lnSpc>
              <a:spcBef>
                <a:spcPts val="1200"/>
              </a:spcBef>
              <a:spcAft>
                <a:spcPct val="0"/>
              </a:spcAft>
              <a:buClr>
                <a:schemeClr val="bg2"/>
              </a:buClr>
              <a:buSzPct val="140000"/>
              <a:buFont typeface="Wingdings" pitchFamily="2" charset="2"/>
              <a:buNone/>
              <a:defRPr sz="2200" kern="1200">
                <a:solidFill>
                  <a:schemeClr val="bg2"/>
                </a:solidFill>
                <a:latin typeface="Verdana" pitchFamily="34" charset="0"/>
                <a:ea typeface="+mn-ea"/>
                <a:cs typeface="+mn-cs"/>
              </a:defRPr>
            </a:lvl1pPr>
            <a:lvl2pPr marL="982663" indent="-285750" algn="l" rtl="0" fontAlgn="base">
              <a:lnSpc>
                <a:spcPts val="2500"/>
              </a:lnSpc>
              <a:spcBef>
                <a:spcPts val="1000"/>
              </a:spcBef>
              <a:spcAft>
                <a:spcPct val="0"/>
              </a:spcAft>
              <a:buClr>
                <a:schemeClr val="bg2"/>
              </a:buClr>
              <a:buSzPct val="115000"/>
              <a:buFont typeface="Verdana" pitchFamily="34" charset="0"/>
              <a:buChar char="●"/>
              <a:defRPr sz="2200" kern="1200">
                <a:solidFill>
                  <a:schemeClr val="bg2"/>
                </a:solidFill>
                <a:latin typeface="Verdana" pitchFamily="34" charset="0"/>
                <a:ea typeface="+mn-ea"/>
                <a:cs typeface="+mn-cs"/>
              </a:defRPr>
            </a:lvl2pPr>
            <a:lvl3pPr marL="1879600" indent="-319088" algn="l" rtl="0" fontAlgn="base">
              <a:lnSpc>
                <a:spcPts val="2500"/>
              </a:lnSpc>
              <a:spcBef>
                <a:spcPts val="1000"/>
              </a:spcBef>
              <a:spcAft>
                <a:spcPct val="0"/>
              </a:spcAft>
              <a:buSzPct val="115000"/>
              <a:buFont typeface="Verdana" pitchFamily="34" charset="0"/>
              <a:buChar char="●"/>
              <a:defRPr sz="2200" kern="1200">
                <a:solidFill>
                  <a:schemeClr val="bg2"/>
                </a:solidFill>
                <a:latin typeface="Verdana" pitchFamily="34" charset="0"/>
                <a:ea typeface="+mn-ea"/>
                <a:cs typeface="+mn-cs"/>
              </a:defRPr>
            </a:lvl3pPr>
            <a:lvl4pPr marL="2692400" indent="-360363" algn="l" rtl="0" fontAlgn="base">
              <a:lnSpc>
                <a:spcPts val="2500"/>
              </a:lnSpc>
              <a:spcBef>
                <a:spcPct val="20000"/>
              </a:spcBef>
              <a:spcAft>
                <a:spcPct val="0"/>
              </a:spcAft>
              <a:buSzPct val="115000"/>
              <a:buFont typeface="Verdana" pitchFamily="34" charset="0"/>
              <a:buChar char="●"/>
              <a:defRPr sz="2200" kern="1200" baseline="0">
                <a:solidFill>
                  <a:schemeClr val="bg2"/>
                </a:solidFill>
                <a:latin typeface="Verdana" pitchFamily="34" charset="0"/>
                <a:ea typeface="+mn-ea"/>
                <a:cs typeface="+mn-cs"/>
              </a:defRPr>
            </a:lvl4pPr>
            <a:lvl5pPr marL="3405188" indent="-352425" algn="l" rtl="0" fontAlgn="base">
              <a:lnSpc>
                <a:spcPts val="2500"/>
              </a:lnSpc>
              <a:spcBef>
                <a:spcPct val="20000"/>
              </a:spcBef>
              <a:spcAft>
                <a:spcPct val="0"/>
              </a:spcAft>
              <a:buSzPct val="115000"/>
              <a:buFont typeface="Verdana" pitchFamily="34" charset="0"/>
              <a:buChar char="●"/>
              <a:defRPr sz="2200" kern="1200">
                <a:solidFill>
                  <a:schemeClr val="bg2"/>
                </a:solidFill>
                <a:latin typeface="Verdan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ro-RO" sz="1400" i="1" dirty="0" smtClean="0"/>
              <a:t>(Breaks For Additive Season and Trend)</a:t>
            </a:r>
            <a:endParaRPr lang="en-GB" sz="1400" i="1" dirty="0"/>
          </a:p>
        </p:txBody>
      </p:sp>
      <p:sp>
        <p:nvSpPr>
          <p:cNvPr id="165" name="Rectangle 164"/>
          <p:cNvSpPr/>
          <p:nvPr/>
        </p:nvSpPr>
        <p:spPr>
          <a:xfrm>
            <a:off x="6751665" y="6301859"/>
            <a:ext cx="2193870" cy="369332"/>
          </a:xfrm>
          <a:prstGeom prst="rect">
            <a:avLst/>
          </a:prstGeom>
        </p:spPr>
        <p:txBody>
          <a:bodyPr wrap="none">
            <a:spAutoFit/>
          </a:bodyPr>
          <a:lstStyle/>
          <a:p>
            <a:r>
              <a:rPr lang="ro-RO" b="1" i="1" dirty="0">
                <a:solidFill>
                  <a:schemeClr val="accent3">
                    <a:lumMod val="75000"/>
                  </a:schemeClr>
                </a:solidFill>
              </a:rPr>
              <a:t>sabina.rosca@wur.nl</a:t>
            </a:r>
            <a:endParaRPr lang="en-GB" dirty="0"/>
          </a:p>
        </p:txBody>
      </p:sp>
    </p:spTree>
    <p:extLst>
      <p:ext uri="{BB962C8B-B14F-4D97-AF65-F5344CB8AC3E}">
        <p14:creationId xmlns:p14="http://schemas.microsoft.com/office/powerpoint/2010/main" val="1983885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z="800" smtClean="0">
                <a:latin typeface="+mj-lt"/>
              </a:rPr>
              <a:pPr algn="r">
                <a:lnSpc>
                  <a:spcPts val="1200"/>
                </a:lnSpc>
              </a:pPr>
              <a:t>10</a:t>
            </a:fld>
            <a:endParaRPr lang="en-GB" sz="800" dirty="0">
              <a:latin typeface="+mj-lt"/>
            </a:endParaRPr>
          </a:p>
        </p:txBody>
      </p:sp>
      <p:sp>
        <p:nvSpPr>
          <p:cNvPr id="3" name="Rectangle 2"/>
          <p:cNvSpPr/>
          <p:nvPr/>
        </p:nvSpPr>
        <p:spPr>
          <a:xfrm>
            <a:off x="209550" y="138410"/>
            <a:ext cx="8629650" cy="338554"/>
          </a:xfrm>
          <a:prstGeom prst="rect">
            <a:avLst/>
          </a:prstGeom>
        </p:spPr>
        <p:txBody>
          <a:bodyPr wrap="square">
            <a:spAutoFit/>
          </a:bodyPr>
          <a:lstStyle/>
          <a:p>
            <a:r>
              <a:rPr lang="ro-RO" sz="1600" dirty="0" smtClean="0">
                <a:latin typeface="+mj-lt"/>
              </a:rPr>
              <a:t> </a:t>
            </a:r>
            <a:r>
              <a:rPr lang="ro-RO" sz="1600" dirty="0">
                <a:latin typeface="+mj-lt"/>
              </a:rPr>
              <a:t>Discuss and understand the parameters of the bfastSpatial function	</a:t>
            </a:r>
            <a:endParaRPr lang="en-GB" sz="1600"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766763"/>
            <a:ext cx="6600825"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19826" y="2244209"/>
            <a:ext cx="5373587" cy="338554"/>
          </a:xfrm>
          <a:prstGeom prst="rect">
            <a:avLst/>
          </a:prstGeom>
        </p:spPr>
        <p:txBody>
          <a:bodyPr wrap="none">
            <a:spAutoFit/>
          </a:bodyPr>
          <a:lstStyle/>
          <a:p>
            <a:r>
              <a:rPr lang="ro-RO" sz="1600" b="1" dirty="0" smtClean="0">
                <a:latin typeface="+mj-lt"/>
              </a:rPr>
              <a:t>1. </a:t>
            </a:r>
            <a:r>
              <a:rPr lang="en-GB" sz="1600" b="1" dirty="0" smtClean="0">
                <a:latin typeface="+mj-lt"/>
              </a:rPr>
              <a:t>Input </a:t>
            </a:r>
            <a:r>
              <a:rPr lang="en-GB" sz="1600" b="1" dirty="0">
                <a:latin typeface="+mj-lt"/>
              </a:rPr>
              <a:t>data: What vegetation index to use?</a:t>
            </a:r>
          </a:p>
        </p:txBody>
      </p:sp>
      <p:sp>
        <p:nvSpPr>
          <p:cNvPr id="5" name="TextBox 4"/>
          <p:cNvSpPr txBox="1"/>
          <p:nvPr/>
        </p:nvSpPr>
        <p:spPr>
          <a:xfrm>
            <a:off x="1037941" y="2775123"/>
            <a:ext cx="2276970" cy="323165"/>
          </a:xfrm>
          <a:prstGeom prst="rect">
            <a:avLst/>
          </a:prstGeom>
          <a:noFill/>
        </p:spPr>
        <p:txBody>
          <a:bodyPr wrap="none" rtlCol="0">
            <a:spAutoFit/>
          </a:bodyPr>
          <a:lstStyle/>
          <a:p>
            <a:pPr>
              <a:lnSpc>
                <a:spcPts val="1800"/>
              </a:lnSpc>
            </a:pPr>
            <a:r>
              <a:rPr lang="ro-RO" sz="1200" dirty="0" smtClean="0">
                <a:latin typeface="+mj-lt"/>
              </a:rPr>
              <a:t>Convenient: NDMI or NDVI</a:t>
            </a:r>
            <a:endParaRPr lang="en-GB" sz="1200" dirty="0" err="1" smtClean="0">
              <a:latin typeface="+mj-lt"/>
            </a:endParaRPr>
          </a:p>
        </p:txBody>
      </p:sp>
      <p:sp>
        <p:nvSpPr>
          <p:cNvPr id="7" name="TextBox 6"/>
          <p:cNvSpPr txBox="1"/>
          <p:nvPr/>
        </p:nvSpPr>
        <p:spPr>
          <a:xfrm>
            <a:off x="1037941" y="3101294"/>
            <a:ext cx="1876860" cy="323165"/>
          </a:xfrm>
          <a:prstGeom prst="rect">
            <a:avLst/>
          </a:prstGeom>
          <a:noFill/>
        </p:spPr>
        <p:txBody>
          <a:bodyPr wrap="none" rtlCol="0">
            <a:spAutoFit/>
          </a:bodyPr>
          <a:lstStyle/>
          <a:p>
            <a:pPr>
              <a:lnSpc>
                <a:spcPts val="1800"/>
              </a:lnSpc>
            </a:pPr>
            <a:r>
              <a:rPr lang="ro-RO" sz="1200" dirty="0" smtClean="0">
                <a:latin typeface="+mj-lt"/>
              </a:rPr>
              <a:t>Recommended</a:t>
            </a:r>
            <a:r>
              <a:rPr lang="ro-RO" sz="1200" dirty="0" smtClean="0">
                <a:latin typeface="+mj-lt"/>
              </a:rPr>
              <a:t>: NDMI</a:t>
            </a:r>
            <a:endParaRPr lang="en-GB" sz="1200" dirty="0" err="1" smtClean="0">
              <a:latin typeface="+mj-lt"/>
            </a:endParaRPr>
          </a:p>
        </p:txBody>
      </p:sp>
      <p:sp>
        <p:nvSpPr>
          <p:cNvPr id="8" name="TextBox 7"/>
          <p:cNvSpPr txBox="1"/>
          <p:nvPr/>
        </p:nvSpPr>
        <p:spPr>
          <a:xfrm>
            <a:off x="1037941" y="3426980"/>
            <a:ext cx="5905784" cy="297389"/>
          </a:xfrm>
          <a:prstGeom prst="rect">
            <a:avLst/>
          </a:prstGeom>
          <a:noFill/>
        </p:spPr>
        <p:txBody>
          <a:bodyPr wrap="none" rtlCol="0">
            <a:spAutoFit/>
          </a:bodyPr>
          <a:lstStyle/>
          <a:p>
            <a:pPr>
              <a:lnSpc>
                <a:spcPts val="1800"/>
              </a:lnSpc>
            </a:pPr>
            <a:r>
              <a:rPr lang="ro-RO" sz="1200" dirty="0" smtClean="0">
                <a:latin typeface="+mj-lt"/>
              </a:rPr>
              <a:t>If deforestation is not detcted</a:t>
            </a:r>
            <a:r>
              <a:rPr lang="ro-RO" sz="1200" dirty="0">
                <a:latin typeface="+mj-lt"/>
              </a:rPr>
              <a:t> </a:t>
            </a:r>
            <a:r>
              <a:rPr lang="ro-RO" sz="1200" dirty="0" smtClean="0">
                <a:latin typeface="+mj-lt"/>
              </a:rPr>
              <a:t>try others as Schultz </a:t>
            </a:r>
            <a:r>
              <a:rPr lang="ro-RO" sz="1200" dirty="0">
                <a:latin typeface="+mj-lt"/>
              </a:rPr>
              <a:t>et al.(2016</a:t>
            </a:r>
            <a:r>
              <a:rPr lang="ro-RO" sz="1200" dirty="0" smtClean="0">
                <a:latin typeface="+mj-lt"/>
              </a:rPr>
              <a:t>) suggest. </a:t>
            </a:r>
            <a:endParaRPr lang="en-GB" sz="1200" dirty="0" err="1" smtClean="0">
              <a:latin typeface="+mj-lt"/>
            </a:endParaRPr>
          </a:p>
        </p:txBody>
      </p:sp>
    </p:spTree>
    <p:extLst>
      <p:ext uri="{BB962C8B-B14F-4D97-AF65-F5344CB8AC3E}">
        <p14:creationId xmlns:p14="http://schemas.microsoft.com/office/powerpoint/2010/main" val="476376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11</a:t>
            </a:fld>
            <a:endParaRPr lang="en-GB" dirty="0"/>
          </a:p>
        </p:txBody>
      </p:sp>
      <p:sp>
        <p:nvSpPr>
          <p:cNvPr id="3" name="Rectangle 2"/>
          <p:cNvSpPr/>
          <p:nvPr/>
        </p:nvSpPr>
        <p:spPr>
          <a:xfrm>
            <a:off x="209550" y="415409"/>
            <a:ext cx="2124299" cy="338554"/>
          </a:xfrm>
          <a:prstGeom prst="rect">
            <a:avLst/>
          </a:prstGeom>
        </p:spPr>
        <p:txBody>
          <a:bodyPr wrap="none">
            <a:spAutoFit/>
          </a:bodyPr>
          <a:lstStyle/>
          <a:p>
            <a:r>
              <a:rPr lang="ro-RO" sz="1600" b="1" dirty="0" smtClean="0">
                <a:latin typeface="+mj-lt"/>
              </a:rPr>
              <a:t>2. </a:t>
            </a:r>
            <a:r>
              <a:rPr lang="en-GB" sz="1600" b="1" dirty="0" smtClean="0">
                <a:latin typeface="+mj-lt"/>
              </a:rPr>
              <a:t>History </a:t>
            </a:r>
            <a:r>
              <a:rPr lang="en-GB" sz="1600" b="1" dirty="0">
                <a:latin typeface="+mj-lt"/>
              </a:rPr>
              <a:t>Period</a:t>
            </a:r>
          </a:p>
        </p:txBody>
      </p:sp>
      <p:sp>
        <p:nvSpPr>
          <p:cNvPr id="4" name="Rectangle 3"/>
          <p:cNvSpPr/>
          <p:nvPr/>
        </p:nvSpPr>
        <p:spPr>
          <a:xfrm>
            <a:off x="1047750" y="834509"/>
            <a:ext cx="3998210" cy="307777"/>
          </a:xfrm>
          <a:prstGeom prst="rect">
            <a:avLst/>
          </a:prstGeom>
        </p:spPr>
        <p:txBody>
          <a:bodyPr wrap="none">
            <a:spAutoFit/>
          </a:bodyPr>
          <a:lstStyle/>
          <a:p>
            <a:r>
              <a:rPr lang="en-GB" sz="1400" dirty="0" smtClean="0">
                <a:latin typeface="+mj-lt"/>
              </a:rPr>
              <a:t>(</a:t>
            </a:r>
            <a:r>
              <a:rPr lang="en-GB" sz="1400" dirty="0" err="1" smtClean="0">
                <a:latin typeface="+mj-lt"/>
              </a:rPr>
              <a:t>i</a:t>
            </a:r>
            <a:r>
              <a:rPr lang="en-GB" sz="1400" dirty="0" smtClean="0">
                <a:latin typeface="+mj-lt"/>
              </a:rPr>
              <a:t>) How long should the history period be?</a:t>
            </a:r>
            <a:endParaRPr lang="en-GB" sz="1400" dirty="0">
              <a:latin typeface="+mj-lt"/>
            </a:endParaRPr>
          </a:p>
        </p:txBody>
      </p:sp>
      <p:sp>
        <p:nvSpPr>
          <p:cNvPr id="5" name="Rectangle 4"/>
          <p:cNvSpPr/>
          <p:nvPr/>
        </p:nvSpPr>
        <p:spPr>
          <a:xfrm>
            <a:off x="1069025" y="2743915"/>
            <a:ext cx="4572000" cy="523220"/>
          </a:xfrm>
          <a:prstGeom prst="rect">
            <a:avLst/>
          </a:prstGeom>
        </p:spPr>
        <p:txBody>
          <a:bodyPr>
            <a:spAutoFit/>
          </a:bodyPr>
          <a:lstStyle/>
          <a:p>
            <a:r>
              <a:rPr lang="ro-RO" sz="1400" dirty="0" smtClean="0">
                <a:latin typeface="+mj-lt"/>
              </a:rPr>
              <a:t>(</a:t>
            </a:r>
            <a:r>
              <a:rPr lang="en-GB" sz="1400" dirty="0" smtClean="0">
                <a:latin typeface="+mj-lt"/>
              </a:rPr>
              <a:t>ii</a:t>
            </a:r>
            <a:r>
              <a:rPr lang="en-GB" sz="1400" dirty="0">
                <a:latin typeface="+mj-lt"/>
              </a:rPr>
              <a:t>) How to have a disturbance free history period?</a:t>
            </a:r>
          </a:p>
        </p:txBody>
      </p:sp>
      <p:sp>
        <p:nvSpPr>
          <p:cNvPr id="6" name="TextBox 5"/>
          <p:cNvSpPr txBox="1"/>
          <p:nvPr/>
        </p:nvSpPr>
        <p:spPr>
          <a:xfrm>
            <a:off x="1714500" y="1162050"/>
            <a:ext cx="2892138" cy="323165"/>
          </a:xfrm>
          <a:prstGeom prst="rect">
            <a:avLst/>
          </a:prstGeom>
          <a:noFill/>
        </p:spPr>
        <p:txBody>
          <a:bodyPr wrap="none" rtlCol="0">
            <a:spAutoFit/>
          </a:bodyPr>
          <a:lstStyle/>
          <a:p>
            <a:pPr>
              <a:lnSpc>
                <a:spcPts val="1800"/>
              </a:lnSpc>
            </a:pPr>
            <a:r>
              <a:rPr lang="ro-RO" sz="1200" dirty="0" smtClean="0">
                <a:latin typeface="+mj-lt"/>
              </a:rPr>
              <a:t>- depends on the regression model</a:t>
            </a:r>
            <a:endParaRPr lang="en-GB" sz="1200" dirty="0" err="1" smtClean="0">
              <a:latin typeface="+mj-lt"/>
            </a:endParaRPr>
          </a:p>
        </p:txBody>
      </p:sp>
      <p:sp>
        <p:nvSpPr>
          <p:cNvPr id="7" name="TextBox 6"/>
          <p:cNvSpPr txBox="1"/>
          <p:nvPr/>
        </p:nvSpPr>
        <p:spPr>
          <a:xfrm>
            <a:off x="1714500" y="1455047"/>
            <a:ext cx="6718506" cy="323165"/>
          </a:xfrm>
          <a:prstGeom prst="rect">
            <a:avLst/>
          </a:prstGeom>
          <a:noFill/>
        </p:spPr>
        <p:txBody>
          <a:bodyPr wrap="none" rtlCol="0">
            <a:spAutoFit/>
          </a:bodyPr>
          <a:lstStyle/>
          <a:p>
            <a:pPr>
              <a:lnSpc>
                <a:spcPts val="1800"/>
              </a:lnSpc>
            </a:pPr>
            <a:r>
              <a:rPr lang="ro-RO" sz="1200" dirty="0" smtClean="0">
                <a:latin typeface="+mj-lt"/>
              </a:rPr>
              <a:t>- frequently clouded areas:</a:t>
            </a:r>
            <a:r>
              <a:rPr lang="en-GB" sz="1200" dirty="0" smtClean="0">
                <a:latin typeface="+mj-lt"/>
              </a:rPr>
              <a:t>a </a:t>
            </a:r>
            <a:r>
              <a:rPr lang="en-GB" sz="1200" dirty="0">
                <a:latin typeface="+mj-lt"/>
              </a:rPr>
              <a:t>minimum number of 55-60 scenes in the history period</a:t>
            </a:r>
            <a:endParaRPr lang="en-GB" sz="1200" dirty="0" smtClean="0">
              <a:latin typeface="+mj-lt"/>
            </a:endParaRPr>
          </a:p>
        </p:txBody>
      </p:sp>
      <p:sp>
        <p:nvSpPr>
          <p:cNvPr id="8" name="Rectangle 7"/>
          <p:cNvSpPr/>
          <p:nvPr/>
        </p:nvSpPr>
        <p:spPr>
          <a:xfrm>
            <a:off x="1714500" y="1781086"/>
            <a:ext cx="6800849" cy="461665"/>
          </a:xfrm>
          <a:prstGeom prst="rect">
            <a:avLst/>
          </a:prstGeom>
        </p:spPr>
        <p:txBody>
          <a:bodyPr wrap="square">
            <a:spAutoFit/>
          </a:bodyPr>
          <a:lstStyle/>
          <a:p>
            <a:r>
              <a:rPr lang="ro-RO" sz="1200" dirty="0" smtClean="0">
                <a:latin typeface="+mj-lt"/>
              </a:rPr>
              <a:t>- </a:t>
            </a:r>
            <a:r>
              <a:rPr lang="en-GB" sz="1200" dirty="0" smtClean="0">
                <a:latin typeface="+mj-lt"/>
              </a:rPr>
              <a:t>enough </a:t>
            </a:r>
            <a:r>
              <a:rPr lang="en-GB" sz="1200" dirty="0">
                <a:latin typeface="+mj-lt"/>
              </a:rPr>
              <a:t>observations per pixel for the algorithm to fit a model (a min of 20 observations per pixel, and a mean of 40-50 observations per </a:t>
            </a:r>
            <a:r>
              <a:rPr lang="en-GB" sz="1200" dirty="0" smtClean="0">
                <a:latin typeface="+mj-lt"/>
              </a:rPr>
              <a:t>pixel</a:t>
            </a:r>
            <a:r>
              <a:rPr lang="ro-RO" sz="1200" dirty="0" smtClean="0">
                <a:latin typeface="+mj-lt"/>
              </a:rPr>
              <a:t>)</a:t>
            </a:r>
            <a:endParaRPr lang="en-GB" sz="1200" dirty="0">
              <a:latin typeface="+mj-lt"/>
            </a:endParaRPr>
          </a:p>
        </p:txBody>
      </p:sp>
      <p:sp>
        <p:nvSpPr>
          <p:cNvPr id="9" name="Rectangle 8"/>
          <p:cNvSpPr/>
          <p:nvPr/>
        </p:nvSpPr>
        <p:spPr>
          <a:xfrm>
            <a:off x="1686707" y="2272010"/>
            <a:ext cx="6718506" cy="276999"/>
          </a:xfrm>
          <a:prstGeom prst="rect">
            <a:avLst/>
          </a:prstGeom>
        </p:spPr>
        <p:txBody>
          <a:bodyPr wrap="square">
            <a:spAutoFit/>
          </a:bodyPr>
          <a:lstStyle/>
          <a:p>
            <a:r>
              <a:rPr lang="ro-RO" sz="1200" dirty="0" smtClean="0">
                <a:latin typeface="+mj-lt"/>
              </a:rPr>
              <a:t>- t</a:t>
            </a:r>
            <a:r>
              <a:rPr lang="en-GB" sz="1200" dirty="0" smtClean="0">
                <a:latin typeface="+mj-lt"/>
              </a:rPr>
              <a:t>he </a:t>
            </a:r>
            <a:r>
              <a:rPr lang="en-GB" sz="1200" dirty="0">
                <a:latin typeface="+mj-lt"/>
              </a:rPr>
              <a:t>more cloudy the scenes are, the bigger the number of scenes needed.</a:t>
            </a:r>
          </a:p>
        </p:txBody>
      </p:sp>
      <p:sp>
        <p:nvSpPr>
          <p:cNvPr id="10" name="TextBox 9"/>
          <p:cNvSpPr txBox="1"/>
          <p:nvPr/>
        </p:nvSpPr>
        <p:spPr>
          <a:xfrm>
            <a:off x="1714500" y="3267134"/>
            <a:ext cx="3600666" cy="323165"/>
          </a:xfrm>
          <a:prstGeom prst="rect">
            <a:avLst/>
          </a:prstGeom>
          <a:noFill/>
        </p:spPr>
        <p:txBody>
          <a:bodyPr wrap="none" rtlCol="0">
            <a:spAutoFit/>
          </a:bodyPr>
          <a:lstStyle/>
          <a:p>
            <a:pPr>
              <a:lnSpc>
                <a:spcPts val="1800"/>
              </a:lnSpc>
            </a:pPr>
            <a:r>
              <a:rPr lang="ro-RO" sz="1200" dirty="0" smtClean="0">
                <a:latin typeface="Verdana" pitchFamily="34" charset="0"/>
              </a:rPr>
              <a:t>- options: all, BP (</a:t>
            </a:r>
            <a:r>
              <a:rPr lang="en-GB" sz="1200" dirty="0"/>
              <a:t>Bai and </a:t>
            </a:r>
            <a:r>
              <a:rPr lang="en-GB" sz="1200" dirty="0" err="1"/>
              <a:t>Perron</a:t>
            </a:r>
            <a:r>
              <a:rPr lang="en-GB" sz="1200" dirty="0"/>
              <a:t> </a:t>
            </a:r>
            <a:r>
              <a:rPr lang="en-GB" sz="1200" dirty="0" smtClean="0"/>
              <a:t>method</a:t>
            </a:r>
            <a:r>
              <a:rPr lang="ro-RO" sz="1200" dirty="0" smtClean="0"/>
              <a:t>)</a:t>
            </a:r>
            <a:r>
              <a:rPr lang="ro-RO" sz="1200" dirty="0" smtClean="0">
                <a:latin typeface="Verdana" pitchFamily="34" charset="0"/>
              </a:rPr>
              <a:t>, ROC </a:t>
            </a:r>
            <a:endParaRPr lang="en-GB" sz="1200" dirty="0" err="1" smtClean="0">
              <a:latin typeface="Verdana" pitchFamily="34" charset="0"/>
            </a:endParaRPr>
          </a:p>
        </p:txBody>
      </p:sp>
      <p:sp>
        <p:nvSpPr>
          <p:cNvPr id="11" name="TextBox 10"/>
          <p:cNvSpPr txBox="1"/>
          <p:nvPr/>
        </p:nvSpPr>
        <p:spPr>
          <a:xfrm>
            <a:off x="1714500" y="3666499"/>
            <a:ext cx="6894912" cy="553998"/>
          </a:xfrm>
          <a:prstGeom prst="rect">
            <a:avLst/>
          </a:prstGeom>
          <a:noFill/>
        </p:spPr>
        <p:txBody>
          <a:bodyPr wrap="square" rtlCol="0">
            <a:spAutoFit/>
          </a:bodyPr>
          <a:lstStyle/>
          <a:p>
            <a:pPr>
              <a:lnSpc>
                <a:spcPts val="1800"/>
              </a:lnSpc>
            </a:pPr>
            <a:r>
              <a:rPr lang="ro-RO" sz="1200" dirty="0" smtClean="0">
                <a:latin typeface="+mj-lt"/>
              </a:rPr>
              <a:t>- </a:t>
            </a:r>
            <a:r>
              <a:rPr lang="en-GB" sz="1200" dirty="0" smtClean="0">
                <a:latin typeface="+mj-lt"/>
              </a:rPr>
              <a:t>a </a:t>
            </a:r>
            <a:r>
              <a:rPr lang="en-GB" sz="1200" dirty="0">
                <a:latin typeface="+mj-lt"/>
              </a:rPr>
              <a:t>moment that delineates a stable period in the history period can be provided by expert knowledge</a:t>
            </a:r>
            <a:endParaRPr lang="en-GB" sz="1200" dirty="0" smtClean="0">
              <a:latin typeface="+mj-lt"/>
            </a:endParaRPr>
          </a:p>
        </p:txBody>
      </p:sp>
      <p:sp>
        <p:nvSpPr>
          <p:cNvPr id="12" name="TextBox 11"/>
          <p:cNvSpPr txBox="1"/>
          <p:nvPr/>
        </p:nvSpPr>
        <p:spPr>
          <a:xfrm>
            <a:off x="1686707" y="4324350"/>
            <a:ext cx="6922705" cy="553998"/>
          </a:xfrm>
          <a:prstGeom prst="rect">
            <a:avLst/>
          </a:prstGeom>
          <a:noFill/>
        </p:spPr>
        <p:txBody>
          <a:bodyPr wrap="square" rtlCol="0">
            <a:spAutoFit/>
          </a:bodyPr>
          <a:lstStyle/>
          <a:p>
            <a:pPr>
              <a:lnSpc>
                <a:spcPts val="1800"/>
              </a:lnSpc>
            </a:pPr>
            <a:r>
              <a:rPr lang="ro-RO" sz="1200" dirty="0" smtClean="0">
                <a:latin typeface="+mj-lt"/>
              </a:rPr>
              <a:t>- </a:t>
            </a:r>
            <a:r>
              <a:rPr lang="en-GB" sz="1200" dirty="0" smtClean="0">
                <a:latin typeface="+mj-lt"/>
              </a:rPr>
              <a:t>or </a:t>
            </a:r>
            <a:r>
              <a:rPr lang="en-GB" sz="1200" dirty="0">
                <a:latin typeface="+mj-lt"/>
              </a:rPr>
              <a:t>can be calculated automatically using the reverse-order-cumulative sum (ROC or CUSUM) of residuals</a:t>
            </a:r>
            <a:endParaRPr lang="en-GB" sz="1200" dirty="0" smtClean="0">
              <a:latin typeface="+mj-lt"/>
            </a:endParaRPr>
          </a:p>
        </p:txBody>
      </p:sp>
      <p:sp>
        <p:nvSpPr>
          <p:cNvPr id="13" name="Rectangle 12"/>
          <p:cNvSpPr/>
          <p:nvPr/>
        </p:nvSpPr>
        <p:spPr>
          <a:xfrm>
            <a:off x="1714500" y="4879807"/>
            <a:ext cx="6800849" cy="646331"/>
          </a:xfrm>
          <a:prstGeom prst="rect">
            <a:avLst/>
          </a:prstGeom>
        </p:spPr>
        <p:txBody>
          <a:bodyPr wrap="square">
            <a:spAutoFit/>
          </a:bodyPr>
          <a:lstStyle/>
          <a:p>
            <a:r>
              <a:rPr lang="ro-RO" sz="1200" dirty="0" smtClean="0">
                <a:latin typeface="+mj-lt"/>
              </a:rPr>
              <a:t>- </a:t>
            </a:r>
            <a:r>
              <a:rPr lang="en-GB" sz="1200" dirty="0" smtClean="0">
                <a:latin typeface="+mj-lt"/>
              </a:rPr>
              <a:t>extremely </a:t>
            </a:r>
            <a:r>
              <a:rPr lang="en-GB" sz="1200" dirty="0">
                <a:latin typeface="+mj-lt"/>
              </a:rPr>
              <a:t>low number of scenes available (due to cloud coverage, e.g. Gabon) it is recommended to use all scenes available in the history period, with the condition to visually assess the study area for disturbances in this period</a:t>
            </a:r>
          </a:p>
        </p:txBody>
      </p:sp>
    </p:spTree>
    <p:extLst>
      <p:ext uri="{BB962C8B-B14F-4D97-AF65-F5344CB8AC3E}">
        <p14:creationId xmlns:p14="http://schemas.microsoft.com/office/powerpoint/2010/main" val="720185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latin typeface="+mj-lt"/>
              </a:rPr>
              <a:pPr algn="r">
                <a:lnSpc>
                  <a:spcPts val="1200"/>
                </a:lnSpc>
              </a:pPr>
              <a:t>12</a:t>
            </a:fld>
            <a:endParaRPr lang="en-GB" dirty="0">
              <a:latin typeface="+mj-lt"/>
            </a:endParaRPr>
          </a:p>
        </p:txBody>
      </p:sp>
      <p:sp>
        <p:nvSpPr>
          <p:cNvPr id="3" name="Rectangle 2"/>
          <p:cNvSpPr/>
          <p:nvPr/>
        </p:nvSpPr>
        <p:spPr>
          <a:xfrm>
            <a:off x="209550" y="415409"/>
            <a:ext cx="2533066" cy="338554"/>
          </a:xfrm>
          <a:prstGeom prst="rect">
            <a:avLst/>
          </a:prstGeom>
        </p:spPr>
        <p:txBody>
          <a:bodyPr wrap="none">
            <a:spAutoFit/>
          </a:bodyPr>
          <a:lstStyle/>
          <a:p>
            <a:r>
              <a:rPr lang="ro-RO" sz="1600" b="1" dirty="0">
                <a:latin typeface="+mj-lt"/>
              </a:rPr>
              <a:t>3</a:t>
            </a:r>
            <a:r>
              <a:rPr lang="ro-RO" sz="1600" b="1" dirty="0" smtClean="0">
                <a:latin typeface="+mj-lt"/>
              </a:rPr>
              <a:t>. Monitoring period</a:t>
            </a:r>
            <a:endParaRPr lang="en-GB" sz="1600" b="1" dirty="0">
              <a:latin typeface="+mj-lt"/>
            </a:endParaRPr>
          </a:p>
        </p:txBody>
      </p:sp>
      <p:sp>
        <p:nvSpPr>
          <p:cNvPr id="4" name="Rectangle 3"/>
          <p:cNvSpPr/>
          <p:nvPr/>
        </p:nvSpPr>
        <p:spPr>
          <a:xfrm>
            <a:off x="716370" y="910709"/>
            <a:ext cx="3744936" cy="307777"/>
          </a:xfrm>
          <a:prstGeom prst="rect">
            <a:avLst/>
          </a:prstGeom>
        </p:spPr>
        <p:txBody>
          <a:bodyPr wrap="none">
            <a:spAutoFit/>
          </a:bodyPr>
          <a:lstStyle/>
          <a:p>
            <a:r>
              <a:rPr lang="en-GB" sz="1400" b="1" dirty="0">
                <a:latin typeface="+mj-lt"/>
              </a:rPr>
              <a:t>(</a:t>
            </a:r>
            <a:r>
              <a:rPr lang="en-GB" sz="1400" b="1" dirty="0" err="1">
                <a:latin typeface="+mj-lt"/>
              </a:rPr>
              <a:t>i</a:t>
            </a:r>
            <a:r>
              <a:rPr lang="en-GB" sz="1400" b="1" dirty="0">
                <a:latin typeface="+mj-lt"/>
              </a:rPr>
              <a:t>) Full monitoring period approach</a:t>
            </a:r>
          </a:p>
        </p:txBody>
      </p:sp>
      <p:sp>
        <p:nvSpPr>
          <p:cNvPr id="5" name="Rectangle 4"/>
          <p:cNvSpPr/>
          <p:nvPr/>
        </p:nvSpPr>
        <p:spPr>
          <a:xfrm>
            <a:off x="716370" y="2482333"/>
            <a:ext cx="3805850" cy="307777"/>
          </a:xfrm>
          <a:prstGeom prst="rect">
            <a:avLst/>
          </a:prstGeom>
        </p:spPr>
        <p:txBody>
          <a:bodyPr wrap="none">
            <a:spAutoFit/>
          </a:bodyPr>
          <a:lstStyle/>
          <a:p>
            <a:r>
              <a:rPr lang="en-GB" sz="1400" b="1" dirty="0">
                <a:latin typeface="+mj-lt"/>
              </a:rPr>
              <a:t>(ii) Sequential monitoring approach</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562100"/>
            <a:ext cx="59626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91" y="2903730"/>
            <a:ext cx="677227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3"/>
          <p:cNvSpPr/>
          <p:nvPr/>
        </p:nvSpPr>
        <p:spPr>
          <a:xfrm>
            <a:off x="5577726" y="2273063"/>
            <a:ext cx="2591272" cy="1034096"/>
          </a:xfrm>
          <a:prstGeom prst="wedgeRectCallout">
            <a:avLst>
              <a:gd name="adj1" fmla="val -63471"/>
              <a:gd name="adj2" fmla="val -18719"/>
            </a:avLst>
          </a:prstGeom>
          <a:solidFill>
            <a:schemeClr val="bg1"/>
          </a:solidFill>
          <a:ln>
            <a:solidFill>
              <a:srgbClr val="FEA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700" dirty="0" smtClean="0">
                <a:solidFill>
                  <a:schemeClr val="tx1"/>
                </a:solidFill>
                <a:latin typeface="+mj-lt"/>
              </a:rPr>
              <a:t>Limits the monitoring period to one year</a:t>
            </a:r>
            <a:endParaRPr lang="en-GB" sz="1700" dirty="0">
              <a:solidFill>
                <a:schemeClr val="tx1"/>
              </a:solidFill>
              <a:latin typeface="+mj-lt"/>
            </a:endParaRPr>
          </a:p>
        </p:txBody>
      </p:sp>
      <p:sp>
        <p:nvSpPr>
          <p:cNvPr id="10" name="ZoneTexte 5"/>
          <p:cNvSpPr txBox="1"/>
          <p:nvPr/>
        </p:nvSpPr>
        <p:spPr>
          <a:xfrm>
            <a:off x="5648325" y="5845217"/>
            <a:ext cx="2085379" cy="276999"/>
          </a:xfrm>
          <a:prstGeom prst="rect">
            <a:avLst/>
          </a:prstGeom>
          <a:noFill/>
        </p:spPr>
        <p:txBody>
          <a:bodyPr wrap="none" rtlCol="0">
            <a:spAutoFit/>
          </a:bodyPr>
          <a:lstStyle/>
          <a:p>
            <a:r>
              <a:rPr lang="ro-RO" sz="1200" dirty="0" smtClean="0">
                <a:latin typeface="+mj-lt"/>
              </a:rPr>
              <a:t>Source</a:t>
            </a:r>
            <a:r>
              <a:rPr lang="ro-RO" sz="1200" dirty="0">
                <a:latin typeface="+mj-lt"/>
              </a:rPr>
              <a:t>:  </a:t>
            </a:r>
            <a:r>
              <a:rPr lang="ro-RO" sz="1200" i="1" dirty="0">
                <a:latin typeface="+mj-lt"/>
                <a:ea typeface="Cambria Math" panose="02040503050406030204" pitchFamily="18" charset="0"/>
              </a:rPr>
              <a:t>DeVries et al., 2015a</a:t>
            </a:r>
            <a:endParaRPr lang="en-GB" sz="1200" i="1" dirty="0">
              <a:latin typeface="+mj-lt"/>
              <a:ea typeface="Cambria Math" panose="02040503050406030204" pitchFamily="18" charset="0"/>
            </a:endParaRPr>
          </a:p>
        </p:txBody>
      </p:sp>
    </p:spTree>
    <p:extLst>
      <p:ext uri="{BB962C8B-B14F-4D97-AF65-F5344CB8AC3E}">
        <p14:creationId xmlns:p14="http://schemas.microsoft.com/office/powerpoint/2010/main" val="37751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latin typeface="Verdana "/>
              </a:rPr>
              <a:pPr algn="r">
                <a:lnSpc>
                  <a:spcPts val="1200"/>
                </a:lnSpc>
              </a:pPr>
              <a:t>13</a:t>
            </a:fld>
            <a:endParaRPr lang="en-GB" dirty="0">
              <a:latin typeface="Verdana "/>
            </a:endParaRPr>
          </a:p>
        </p:txBody>
      </p:sp>
      <p:sp>
        <p:nvSpPr>
          <p:cNvPr id="5" name="Rectangle 4"/>
          <p:cNvSpPr/>
          <p:nvPr/>
        </p:nvSpPr>
        <p:spPr>
          <a:xfrm>
            <a:off x="1610507" y="827902"/>
            <a:ext cx="6746300" cy="276999"/>
          </a:xfrm>
          <a:prstGeom prst="rect">
            <a:avLst/>
          </a:prstGeom>
        </p:spPr>
        <p:txBody>
          <a:bodyPr wrap="square">
            <a:spAutoFit/>
          </a:bodyPr>
          <a:lstStyle/>
          <a:p>
            <a:r>
              <a:rPr lang="ro-RO" sz="1200" dirty="0" smtClean="0">
                <a:latin typeface="Verdana "/>
              </a:rPr>
              <a:t>- </a:t>
            </a:r>
            <a:r>
              <a:rPr lang="en-GB" sz="1200" dirty="0" smtClean="0">
                <a:latin typeface="Verdana "/>
              </a:rPr>
              <a:t>the </a:t>
            </a:r>
            <a:r>
              <a:rPr lang="en-GB" sz="1200" dirty="0">
                <a:latin typeface="Verdana "/>
              </a:rPr>
              <a:t>history period is enlarged with every </a:t>
            </a:r>
            <a:r>
              <a:rPr lang="en-GB" sz="1200" dirty="0" smtClean="0">
                <a:latin typeface="Verdana "/>
              </a:rPr>
              <a:t>iteration</a:t>
            </a:r>
            <a:endParaRPr lang="en-GB" sz="1200" dirty="0">
              <a:latin typeface="Verdana "/>
            </a:endParaRPr>
          </a:p>
        </p:txBody>
      </p:sp>
      <p:sp>
        <p:nvSpPr>
          <p:cNvPr id="6" name="Rectangle 5"/>
          <p:cNvSpPr/>
          <p:nvPr/>
        </p:nvSpPr>
        <p:spPr>
          <a:xfrm>
            <a:off x="1610507" y="1217772"/>
            <a:ext cx="6746300" cy="553998"/>
          </a:xfrm>
          <a:prstGeom prst="rect">
            <a:avLst/>
          </a:prstGeom>
        </p:spPr>
        <p:txBody>
          <a:bodyPr wrap="square">
            <a:spAutoFit/>
          </a:bodyPr>
          <a:lstStyle/>
          <a:p>
            <a:r>
              <a:rPr lang="ro-RO" sz="1200" dirty="0" smtClean="0">
                <a:latin typeface="Verdana "/>
              </a:rPr>
              <a:t>- t</a:t>
            </a:r>
            <a:r>
              <a:rPr lang="en-GB" sz="1200" dirty="0" smtClean="0">
                <a:latin typeface="Verdana "/>
              </a:rPr>
              <a:t>his </a:t>
            </a:r>
            <a:r>
              <a:rPr lang="en-GB" sz="1200" dirty="0">
                <a:latin typeface="Verdana "/>
              </a:rPr>
              <a:t>approach can make a big difference in the cases with very few observations </a:t>
            </a:r>
            <a:r>
              <a:rPr lang="en-GB" sz="1200" dirty="0" smtClean="0">
                <a:latin typeface="Verdana "/>
              </a:rPr>
              <a:t>available</a:t>
            </a:r>
            <a:endParaRPr lang="ro-RO" sz="1200" dirty="0">
              <a:latin typeface="Verdana "/>
            </a:endParaRPr>
          </a:p>
          <a:p>
            <a:endParaRPr lang="en-GB" dirty="0">
              <a:latin typeface="Verdana "/>
            </a:endParaRPr>
          </a:p>
        </p:txBody>
      </p:sp>
      <p:sp>
        <p:nvSpPr>
          <p:cNvPr id="7" name="Rectangle 6"/>
          <p:cNvSpPr/>
          <p:nvPr/>
        </p:nvSpPr>
        <p:spPr>
          <a:xfrm>
            <a:off x="592545" y="386775"/>
            <a:ext cx="3195105" cy="307777"/>
          </a:xfrm>
          <a:prstGeom prst="rect">
            <a:avLst/>
          </a:prstGeom>
        </p:spPr>
        <p:txBody>
          <a:bodyPr wrap="none">
            <a:spAutoFit/>
          </a:bodyPr>
          <a:lstStyle/>
          <a:p>
            <a:r>
              <a:rPr lang="en-GB" sz="1400" b="1" dirty="0">
                <a:latin typeface="Verdana "/>
              </a:rPr>
              <a:t>(ii) Sequential monitoring approach</a:t>
            </a:r>
          </a:p>
        </p:txBody>
      </p:sp>
      <p:sp>
        <p:nvSpPr>
          <p:cNvPr id="8" name="Rectangle 7"/>
          <p:cNvSpPr/>
          <p:nvPr/>
        </p:nvSpPr>
        <p:spPr>
          <a:xfrm>
            <a:off x="592545" y="2007752"/>
            <a:ext cx="2191626" cy="338554"/>
          </a:xfrm>
          <a:prstGeom prst="rect">
            <a:avLst/>
          </a:prstGeom>
        </p:spPr>
        <p:txBody>
          <a:bodyPr wrap="none">
            <a:spAutoFit/>
          </a:bodyPr>
          <a:lstStyle/>
          <a:p>
            <a:r>
              <a:rPr lang="ro-RO" sz="1600" b="1" dirty="0" smtClean="0">
                <a:latin typeface="Verdana "/>
              </a:rPr>
              <a:t>4. </a:t>
            </a:r>
            <a:r>
              <a:rPr lang="en-GB" sz="1600" b="1" dirty="0" smtClean="0">
                <a:latin typeface="Verdana "/>
              </a:rPr>
              <a:t>Regression </a:t>
            </a:r>
            <a:r>
              <a:rPr lang="en-GB" sz="1600" b="1" dirty="0">
                <a:latin typeface="Verdana "/>
              </a:rPr>
              <a:t>model</a:t>
            </a:r>
          </a:p>
        </p:txBody>
      </p:sp>
      <p:sp>
        <p:nvSpPr>
          <p:cNvPr id="9" name="Rectangle 8"/>
          <p:cNvSpPr/>
          <p:nvPr/>
        </p:nvSpPr>
        <p:spPr>
          <a:xfrm>
            <a:off x="592545" y="2493825"/>
            <a:ext cx="6676243" cy="307777"/>
          </a:xfrm>
          <a:prstGeom prst="rect">
            <a:avLst/>
          </a:prstGeom>
        </p:spPr>
        <p:txBody>
          <a:bodyPr wrap="square">
            <a:spAutoFit/>
          </a:bodyPr>
          <a:lstStyle/>
          <a:p>
            <a:pPr marL="400050" indent="-400050">
              <a:buAutoNum type="romanLcParenBoth"/>
            </a:pPr>
            <a:r>
              <a:rPr lang="en-GB" sz="1400" b="1" dirty="0" smtClean="0">
                <a:latin typeface="Verdana "/>
              </a:rPr>
              <a:t>the </a:t>
            </a:r>
            <a:r>
              <a:rPr lang="en-GB" sz="1400" b="1" dirty="0">
                <a:latin typeface="Verdana "/>
              </a:rPr>
              <a:t>phenology of the </a:t>
            </a:r>
            <a:r>
              <a:rPr lang="en-GB" sz="1400" b="1" dirty="0" smtClean="0">
                <a:latin typeface="Verdana "/>
              </a:rPr>
              <a:t>forest</a:t>
            </a:r>
            <a:endParaRPr lang="ro-RO" sz="1400" b="1" dirty="0" smtClean="0">
              <a:latin typeface="Verdana "/>
            </a:endParaRPr>
          </a:p>
        </p:txBody>
      </p:sp>
      <p:sp>
        <p:nvSpPr>
          <p:cNvPr id="10" name="Rectangle 9"/>
          <p:cNvSpPr/>
          <p:nvPr/>
        </p:nvSpPr>
        <p:spPr>
          <a:xfrm>
            <a:off x="592545" y="4051669"/>
            <a:ext cx="6746299" cy="307777"/>
          </a:xfrm>
          <a:prstGeom prst="rect">
            <a:avLst/>
          </a:prstGeom>
        </p:spPr>
        <p:txBody>
          <a:bodyPr wrap="square">
            <a:spAutoFit/>
          </a:bodyPr>
          <a:lstStyle/>
          <a:p>
            <a:r>
              <a:rPr lang="en-GB" sz="1400" b="1" dirty="0">
                <a:latin typeface="Verdana "/>
              </a:rPr>
              <a:t>(ii) the number and frequency of the cloud-free available imagery.</a:t>
            </a:r>
            <a:endParaRPr lang="en-GB" sz="1400" b="1" dirty="0">
              <a:latin typeface="Verdana "/>
            </a:endParaRPr>
          </a:p>
        </p:txBody>
      </p:sp>
      <p:sp>
        <p:nvSpPr>
          <p:cNvPr id="11" name="Rectangle 10"/>
          <p:cNvSpPr/>
          <p:nvPr/>
        </p:nvSpPr>
        <p:spPr>
          <a:xfrm>
            <a:off x="1680563" y="2833985"/>
            <a:ext cx="6676243" cy="276999"/>
          </a:xfrm>
          <a:prstGeom prst="rect">
            <a:avLst/>
          </a:prstGeom>
        </p:spPr>
        <p:txBody>
          <a:bodyPr wrap="square">
            <a:spAutoFit/>
          </a:bodyPr>
          <a:lstStyle/>
          <a:p>
            <a:r>
              <a:rPr lang="ro-RO" sz="1200" dirty="0" smtClean="0">
                <a:latin typeface="Verdana "/>
              </a:rPr>
              <a:t>- choose the</a:t>
            </a:r>
            <a:r>
              <a:rPr lang="en-GB" sz="1200" dirty="0" smtClean="0">
                <a:latin typeface="Verdana "/>
              </a:rPr>
              <a:t> </a:t>
            </a:r>
            <a:r>
              <a:rPr lang="en-GB" sz="1200" dirty="0">
                <a:latin typeface="Verdana "/>
              </a:rPr>
              <a:t>harmonic order of the model </a:t>
            </a:r>
            <a:r>
              <a:rPr lang="en-GB" sz="1200" dirty="0" smtClean="0">
                <a:latin typeface="Verdana "/>
              </a:rPr>
              <a:t>to </a:t>
            </a:r>
            <a:r>
              <a:rPr lang="en-GB" sz="1200" dirty="0">
                <a:latin typeface="Verdana "/>
              </a:rPr>
              <a:t>follow as closely as possible the seasonal patterns</a:t>
            </a:r>
          </a:p>
        </p:txBody>
      </p:sp>
      <p:sp>
        <p:nvSpPr>
          <p:cNvPr id="12" name="Rectangle 11"/>
          <p:cNvSpPr/>
          <p:nvPr/>
        </p:nvSpPr>
        <p:spPr>
          <a:xfrm>
            <a:off x="1716579" y="3203317"/>
            <a:ext cx="6676243" cy="276999"/>
          </a:xfrm>
          <a:prstGeom prst="rect">
            <a:avLst/>
          </a:prstGeom>
        </p:spPr>
        <p:txBody>
          <a:bodyPr wrap="square">
            <a:spAutoFit/>
          </a:bodyPr>
          <a:lstStyle/>
          <a:p>
            <a:r>
              <a:rPr lang="ro-RO" sz="1200" dirty="0" smtClean="0">
                <a:latin typeface="Verdana "/>
              </a:rPr>
              <a:t>- decide</a:t>
            </a:r>
            <a:r>
              <a:rPr lang="en-GB" sz="1200" dirty="0" smtClean="0">
                <a:latin typeface="Verdana "/>
              </a:rPr>
              <a:t> </a:t>
            </a:r>
            <a:r>
              <a:rPr lang="en-GB" sz="1200" dirty="0">
                <a:latin typeface="Verdana "/>
              </a:rPr>
              <a:t>if trend is, or not, to be included in the model</a:t>
            </a:r>
          </a:p>
        </p:txBody>
      </p:sp>
      <p:sp>
        <p:nvSpPr>
          <p:cNvPr id="13" name="Rectangle 12"/>
          <p:cNvSpPr/>
          <p:nvPr/>
        </p:nvSpPr>
        <p:spPr>
          <a:xfrm>
            <a:off x="1752599" y="4574889"/>
            <a:ext cx="6604205" cy="276999"/>
          </a:xfrm>
          <a:prstGeom prst="rect">
            <a:avLst/>
          </a:prstGeom>
        </p:spPr>
        <p:txBody>
          <a:bodyPr wrap="square">
            <a:spAutoFit/>
          </a:bodyPr>
          <a:lstStyle/>
          <a:p>
            <a:r>
              <a:rPr lang="ro-RO" sz="1200" dirty="0" smtClean="0">
                <a:latin typeface="Verdana "/>
              </a:rPr>
              <a:t>- </a:t>
            </a:r>
            <a:r>
              <a:rPr lang="en-GB" sz="1200" dirty="0" smtClean="0">
                <a:latin typeface="Verdana "/>
              </a:rPr>
              <a:t>the </a:t>
            </a:r>
            <a:r>
              <a:rPr lang="en-GB" sz="1200" dirty="0">
                <a:latin typeface="Verdana "/>
              </a:rPr>
              <a:t>more complex the regression, more observations are needed in the history period</a:t>
            </a:r>
          </a:p>
        </p:txBody>
      </p:sp>
      <p:sp>
        <p:nvSpPr>
          <p:cNvPr id="14" name="Rectangle 13"/>
          <p:cNvSpPr/>
          <p:nvPr/>
        </p:nvSpPr>
        <p:spPr>
          <a:xfrm>
            <a:off x="1752598" y="4991011"/>
            <a:ext cx="6604205" cy="461665"/>
          </a:xfrm>
          <a:prstGeom prst="rect">
            <a:avLst/>
          </a:prstGeom>
        </p:spPr>
        <p:txBody>
          <a:bodyPr wrap="square">
            <a:spAutoFit/>
          </a:bodyPr>
          <a:lstStyle/>
          <a:p>
            <a:r>
              <a:rPr lang="ro-RO" sz="1200" dirty="0" smtClean="0">
                <a:latin typeface="Verdana "/>
              </a:rPr>
              <a:t>- </a:t>
            </a:r>
            <a:r>
              <a:rPr lang="en-GB" sz="1200" dirty="0" smtClean="0">
                <a:latin typeface="Verdana "/>
              </a:rPr>
              <a:t>even </a:t>
            </a:r>
            <a:r>
              <a:rPr lang="en-GB" sz="1200" dirty="0">
                <a:latin typeface="Verdana "/>
              </a:rPr>
              <a:t>though present, complex seasonal patterns might not be detectable with Landsat data alone, if the AOI is frequently cloud covered</a:t>
            </a:r>
          </a:p>
        </p:txBody>
      </p:sp>
    </p:spTree>
    <p:extLst>
      <p:ext uri="{BB962C8B-B14F-4D97-AF65-F5344CB8AC3E}">
        <p14:creationId xmlns:p14="http://schemas.microsoft.com/office/powerpoint/2010/main" val="3019976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latin typeface="Verdana "/>
              </a:rPr>
              <a:pPr algn="r">
                <a:lnSpc>
                  <a:spcPts val="1200"/>
                </a:lnSpc>
              </a:pPr>
              <a:t>14</a:t>
            </a:fld>
            <a:endParaRPr lang="en-GB" dirty="0">
              <a:latin typeface="Verdana "/>
            </a:endParaRPr>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9705" t="9860" r="14124" b="12261"/>
          <a:stretch/>
        </p:blipFill>
        <p:spPr>
          <a:xfrm>
            <a:off x="107504" y="1360013"/>
            <a:ext cx="2670285" cy="2670867"/>
          </a:xfrm>
          <a:prstGeom prst="rect">
            <a:avLst/>
          </a:prstGeom>
        </p:spPr>
      </p:pic>
      <p:pic>
        <p:nvPicPr>
          <p:cNvPr id="4" name="Image 3"/>
          <p:cNvPicPr>
            <a:picLocks noChangeAspect="1"/>
          </p:cNvPicPr>
          <p:nvPr/>
        </p:nvPicPr>
        <p:blipFill rotWithShape="1">
          <a:blip r:embed="rId3">
            <a:extLst>
              <a:ext uri="{28A0092B-C50C-407E-A947-70E740481C1C}">
                <a14:useLocalDpi xmlns:a14="http://schemas.microsoft.com/office/drawing/2010/main" val="0"/>
              </a:ext>
            </a:extLst>
          </a:blip>
          <a:srcRect l="9965" t="9892" r="14514" b="12260"/>
          <a:stretch/>
        </p:blipFill>
        <p:spPr>
          <a:xfrm>
            <a:off x="2915816" y="1361116"/>
            <a:ext cx="2647507" cy="2669764"/>
          </a:xfrm>
          <a:prstGeom prst="rect">
            <a:avLst/>
          </a:prstGeom>
        </p:spPr>
      </p:pic>
      <p:pic>
        <p:nvPicPr>
          <p:cNvPr id="5" name="Image 1"/>
          <p:cNvPicPr>
            <a:picLocks noChangeAspect="1"/>
          </p:cNvPicPr>
          <p:nvPr/>
        </p:nvPicPr>
        <p:blipFill rotWithShape="1">
          <a:blip r:embed="rId4">
            <a:extLst>
              <a:ext uri="{28A0092B-C50C-407E-A947-70E740481C1C}">
                <a14:useLocalDpi xmlns:a14="http://schemas.microsoft.com/office/drawing/2010/main" val="0"/>
              </a:ext>
            </a:extLst>
          </a:blip>
          <a:srcRect l="10245" t="9892" r="12718" b="12260"/>
          <a:stretch/>
        </p:blipFill>
        <p:spPr>
          <a:xfrm>
            <a:off x="5724128" y="1361116"/>
            <a:ext cx="2700671" cy="2669764"/>
          </a:xfrm>
          <a:prstGeom prst="rect">
            <a:avLst/>
          </a:prstGeom>
        </p:spPr>
      </p:pic>
      <p:sp>
        <p:nvSpPr>
          <p:cNvPr id="6" name="ZoneTexte 5"/>
          <p:cNvSpPr txBox="1"/>
          <p:nvPr/>
        </p:nvSpPr>
        <p:spPr>
          <a:xfrm>
            <a:off x="107504" y="4013138"/>
            <a:ext cx="1584176" cy="523220"/>
          </a:xfrm>
          <a:prstGeom prst="rect">
            <a:avLst/>
          </a:prstGeom>
          <a:noFill/>
        </p:spPr>
        <p:txBody>
          <a:bodyPr wrap="square" rtlCol="0">
            <a:spAutoFit/>
          </a:bodyPr>
          <a:lstStyle/>
          <a:p>
            <a:r>
              <a:rPr lang="ro-RO" sz="1400" dirty="0" smtClean="0">
                <a:latin typeface="Verdana "/>
              </a:rPr>
              <a:t>Min: 52</a:t>
            </a:r>
          </a:p>
          <a:p>
            <a:r>
              <a:rPr lang="ro-RO" sz="1400" dirty="0" smtClean="0">
                <a:latin typeface="Verdana "/>
              </a:rPr>
              <a:t>Max: 87</a:t>
            </a:r>
            <a:endParaRPr lang="en-GB" sz="1400" dirty="0">
              <a:latin typeface="Verdana "/>
            </a:endParaRPr>
          </a:p>
        </p:txBody>
      </p:sp>
      <p:sp>
        <p:nvSpPr>
          <p:cNvPr id="7" name="ZoneTexte 6"/>
          <p:cNvSpPr txBox="1"/>
          <p:nvPr/>
        </p:nvSpPr>
        <p:spPr>
          <a:xfrm>
            <a:off x="137496" y="980728"/>
            <a:ext cx="2311851" cy="307777"/>
          </a:xfrm>
          <a:prstGeom prst="rect">
            <a:avLst/>
          </a:prstGeom>
          <a:noFill/>
        </p:spPr>
        <p:txBody>
          <a:bodyPr wrap="none" rtlCol="0">
            <a:spAutoFit/>
          </a:bodyPr>
          <a:lstStyle/>
          <a:p>
            <a:r>
              <a:rPr lang="ro-RO" sz="1400" dirty="0" smtClean="0">
                <a:latin typeface="Verdana "/>
              </a:rPr>
              <a:t>History period (2000-2010)</a:t>
            </a:r>
            <a:endParaRPr lang="en-GB" sz="1400" dirty="0">
              <a:latin typeface="Verdana "/>
            </a:endParaRPr>
          </a:p>
        </p:txBody>
      </p:sp>
      <p:sp>
        <p:nvSpPr>
          <p:cNvPr id="8" name="ZoneTexte 7"/>
          <p:cNvSpPr txBox="1"/>
          <p:nvPr/>
        </p:nvSpPr>
        <p:spPr>
          <a:xfrm>
            <a:off x="2780632" y="1006070"/>
            <a:ext cx="2589170" cy="307777"/>
          </a:xfrm>
          <a:prstGeom prst="rect">
            <a:avLst/>
          </a:prstGeom>
          <a:noFill/>
        </p:spPr>
        <p:txBody>
          <a:bodyPr wrap="none" rtlCol="0">
            <a:spAutoFit/>
          </a:bodyPr>
          <a:lstStyle/>
          <a:p>
            <a:r>
              <a:rPr lang="ro-RO" sz="1400" dirty="0" smtClean="0">
                <a:latin typeface="Verdana "/>
              </a:rPr>
              <a:t>Monitoring period (2010-2015)</a:t>
            </a:r>
            <a:endParaRPr lang="en-GB" sz="1400" dirty="0">
              <a:latin typeface="Verdana "/>
            </a:endParaRPr>
          </a:p>
        </p:txBody>
      </p:sp>
      <p:sp>
        <p:nvSpPr>
          <p:cNvPr id="9" name="ZoneTexte 8"/>
          <p:cNvSpPr txBox="1"/>
          <p:nvPr/>
        </p:nvSpPr>
        <p:spPr>
          <a:xfrm>
            <a:off x="5724128" y="1017790"/>
            <a:ext cx="2472152" cy="307777"/>
          </a:xfrm>
          <a:prstGeom prst="rect">
            <a:avLst/>
          </a:prstGeom>
          <a:noFill/>
        </p:spPr>
        <p:txBody>
          <a:bodyPr wrap="none" rtlCol="0">
            <a:spAutoFit/>
          </a:bodyPr>
          <a:lstStyle/>
          <a:p>
            <a:r>
              <a:rPr lang="ro-RO" sz="1400" dirty="0" smtClean="0">
                <a:latin typeface="Verdana "/>
              </a:rPr>
              <a:t>All observations (2000-2015)</a:t>
            </a:r>
            <a:endParaRPr lang="en-GB" sz="1400" dirty="0">
              <a:latin typeface="Verdana "/>
            </a:endParaRPr>
          </a:p>
        </p:txBody>
      </p:sp>
      <p:sp>
        <p:nvSpPr>
          <p:cNvPr id="10" name="ZoneTexte 9"/>
          <p:cNvSpPr txBox="1"/>
          <p:nvPr/>
        </p:nvSpPr>
        <p:spPr>
          <a:xfrm>
            <a:off x="2915816" y="4146356"/>
            <a:ext cx="1584176" cy="523220"/>
          </a:xfrm>
          <a:prstGeom prst="rect">
            <a:avLst/>
          </a:prstGeom>
          <a:noFill/>
        </p:spPr>
        <p:txBody>
          <a:bodyPr wrap="square" rtlCol="0">
            <a:spAutoFit/>
          </a:bodyPr>
          <a:lstStyle/>
          <a:p>
            <a:r>
              <a:rPr lang="ro-RO" sz="1400" dirty="0" smtClean="0">
                <a:latin typeface="Verdana "/>
              </a:rPr>
              <a:t>Min: 29</a:t>
            </a:r>
          </a:p>
          <a:p>
            <a:r>
              <a:rPr lang="ro-RO" sz="1400" dirty="0" smtClean="0">
                <a:latin typeface="Verdana "/>
              </a:rPr>
              <a:t>Max: 55</a:t>
            </a:r>
            <a:endParaRPr lang="en-GB" sz="1400" dirty="0">
              <a:latin typeface="Verdana "/>
            </a:endParaRPr>
          </a:p>
        </p:txBody>
      </p:sp>
      <p:sp>
        <p:nvSpPr>
          <p:cNvPr id="11" name="ZoneTexte 10"/>
          <p:cNvSpPr txBox="1"/>
          <p:nvPr/>
        </p:nvSpPr>
        <p:spPr>
          <a:xfrm>
            <a:off x="5725156" y="4146356"/>
            <a:ext cx="1584176" cy="523220"/>
          </a:xfrm>
          <a:prstGeom prst="rect">
            <a:avLst/>
          </a:prstGeom>
          <a:noFill/>
        </p:spPr>
        <p:txBody>
          <a:bodyPr wrap="square" rtlCol="0">
            <a:spAutoFit/>
          </a:bodyPr>
          <a:lstStyle/>
          <a:p>
            <a:r>
              <a:rPr lang="ro-RO" sz="1400" dirty="0" smtClean="0">
                <a:latin typeface="Verdana "/>
              </a:rPr>
              <a:t>Min:  88</a:t>
            </a:r>
          </a:p>
          <a:p>
            <a:r>
              <a:rPr lang="ro-RO" sz="1400" dirty="0" smtClean="0">
                <a:latin typeface="Verdana "/>
              </a:rPr>
              <a:t>Max: 135</a:t>
            </a:r>
            <a:endParaRPr lang="en-GB" sz="1400" dirty="0">
              <a:latin typeface="Verdana "/>
            </a:endParaRPr>
          </a:p>
        </p:txBody>
      </p:sp>
      <p:sp>
        <p:nvSpPr>
          <p:cNvPr id="12" name="Title 1"/>
          <p:cNvSpPr txBox="1">
            <a:spLocks/>
          </p:cNvSpPr>
          <p:nvPr/>
        </p:nvSpPr>
        <p:spPr>
          <a:xfrm>
            <a:off x="206515" y="161477"/>
            <a:ext cx="8325925" cy="483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o-RO" sz="2500" b="1" dirty="0" smtClean="0">
                <a:solidFill>
                  <a:srgbClr val="94C600"/>
                </a:solidFill>
                <a:latin typeface="Calibri" panose="020F0502020204030204" pitchFamily="34" charset="0"/>
                <a:ea typeface="+mn-ea"/>
                <a:cs typeface="+mn-cs"/>
              </a:rPr>
              <a:t>No. Observations per pixel</a:t>
            </a:r>
            <a:endParaRPr lang="en-US" sz="2500" b="1" dirty="0">
              <a:solidFill>
                <a:srgbClr val="94C600"/>
              </a:solidFill>
              <a:latin typeface="Calibri" panose="020F0502020204030204" pitchFamily="34" charset="0"/>
              <a:ea typeface="+mn-ea"/>
              <a:cs typeface="+mn-cs"/>
            </a:endParaRPr>
          </a:p>
        </p:txBody>
      </p:sp>
      <p:pic>
        <p:nvPicPr>
          <p:cNvPr id="13" name="Image 4"/>
          <p:cNvPicPr>
            <a:picLocks noChangeAspect="1"/>
          </p:cNvPicPr>
          <p:nvPr/>
        </p:nvPicPr>
        <p:blipFill rotWithShape="1">
          <a:blip r:embed="rId4">
            <a:extLst>
              <a:ext uri="{28A0092B-C50C-407E-A947-70E740481C1C}">
                <a14:useLocalDpi xmlns:a14="http://schemas.microsoft.com/office/drawing/2010/main" val="0"/>
              </a:ext>
            </a:extLst>
          </a:blip>
          <a:srcRect l="87310" t="27752" r="2224" b="29457"/>
          <a:stretch/>
        </p:blipFill>
        <p:spPr>
          <a:xfrm>
            <a:off x="8410352" y="1294576"/>
            <a:ext cx="733648" cy="2934586"/>
          </a:xfrm>
          <a:prstGeom prst="rect">
            <a:avLst/>
          </a:prstGeom>
        </p:spPr>
      </p:pic>
      <p:pic>
        <p:nvPicPr>
          <p:cNvPr id="14" name="Picture 3" descr="D:\Sabina-Internship\Reports\BFAST_Presentation\13262467_1213855041967500_507057854_o.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91" t="32751" r="2017" b="30730"/>
          <a:stretch/>
        </p:blipFill>
        <p:spPr bwMode="auto">
          <a:xfrm>
            <a:off x="4075217" y="4669576"/>
            <a:ext cx="3559745" cy="19234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5" name="ZoneTexte 20"/>
              <p:cNvSpPr txBox="1"/>
              <p:nvPr/>
            </p:nvSpPr>
            <p:spPr>
              <a:xfrm>
                <a:off x="3923397" y="6530516"/>
                <a:ext cx="319408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o-RO" sz="1200" i="1" smtClean="0">
                              <a:latin typeface="Cambria Math"/>
                            </a:rPr>
                          </m:ctrlPr>
                        </m:sSupPr>
                        <m:e>
                          <m:r>
                            <m:rPr>
                              <m:nor/>
                            </m:rPr>
                            <a:rPr lang="ro-RO" sz="1200" dirty="0"/>
                            <m:t>Source</m:t>
                          </m:r>
                          <m:r>
                            <m:rPr>
                              <m:nor/>
                            </m:rPr>
                            <a:rPr lang="ro-RO" sz="1200" dirty="0"/>
                            <m:t>: </m:t>
                          </m:r>
                          <m:r>
                            <a:rPr lang="ro-RO" sz="1200" b="0" i="1" dirty="0" smtClean="0">
                              <a:latin typeface="Cambria Math"/>
                            </a:rPr>
                            <m:t>𝐶𝑙𝑖𝑚𝑎𝑡𝑒</m:t>
                          </m:r>
                          <m:r>
                            <a:rPr lang="ro-RO" sz="1200" b="0" i="1" dirty="0" smtClean="0">
                              <a:latin typeface="Cambria Math"/>
                            </a:rPr>
                            <m:t> </m:t>
                          </m:r>
                          <m:r>
                            <a:rPr lang="ro-RO" sz="1200" b="0" i="1" dirty="0" smtClean="0">
                              <a:latin typeface="Cambria Math"/>
                            </a:rPr>
                            <m:t>𝑐h𝑎𝑛𝑔𝑒</m:t>
                          </m:r>
                          <m:r>
                            <a:rPr lang="ro-RO" sz="1200" b="0" i="1" dirty="0" smtClean="0">
                              <a:latin typeface="Cambria Math"/>
                            </a:rPr>
                            <m:t> </m:t>
                          </m:r>
                          <m:r>
                            <a:rPr lang="ro-RO" sz="1200" b="0" i="1" dirty="0" smtClean="0">
                              <a:latin typeface="Cambria Math"/>
                            </a:rPr>
                            <m:t>𝐾𝑛𝑜𝑤𝑙𝑒𝑑𝑔𝑒</m:t>
                          </m:r>
                          <m:r>
                            <a:rPr lang="ro-RO" sz="1200" b="0" i="1" dirty="0" smtClean="0">
                              <a:latin typeface="Cambria Math"/>
                            </a:rPr>
                            <m:t> </m:t>
                          </m:r>
                          <m:r>
                            <a:rPr lang="ro-RO" sz="1200" b="0" i="1" dirty="0" smtClean="0">
                              <a:latin typeface="Cambria Math"/>
                            </a:rPr>
                            <m:t>𝑃𝑜𝑟𝑡𝑎𝑙</m:t>
                          </m:r>
                        </m:e>
                        <m:sup>
                          <m:r>
                            <a:rPr lang="ro-RO" sz="1200" b="0" i="1" smtClean="0">
                              <a:latin typeface="Cambria Math"/>
                            </a:rPr>
                            <m:t>1</m:t>
                          </m:r>
                        </m:sup>
                      </m:sSup>
                    </m:oMath>
                  </m:oMathPara>
                </a14:m>
                <a:endParaRPr lang="en-GB" sz="1200" dirty="0"/>
              </a:p>
            </p:txBody>
          </p:sp>
        </mc:Choice>
        <mc:Fallback>
          <p:sp>
            <p:nvSpPr>
              <p:cNvPr id="15" name="ZoneTexte 20"/>
              <p:cNvSpPr txBox="1">
                <a:spLocks noRot="1" noChangeAspect="1" noMove="1" noResize="1" noEditPoints="1" noAdjustHandles="1" noChangeArrowheads="1" noChangeShapeType="1" noTextEdit="1"/>
              </p:cNvSpPr>
              <p:nvPr/>
            </p:nvSpPr>
            <p:spPr>
              <a:xfrm>
                <a:off x="3923397" y="6530516"/>
                <a:ext cx="3194080" cy="276999"/>
              </a:xfrm>
              <a:prstGeom prst="rect">
                <a:avLst/>
              </a:prstGeom>
              <a:blipFill rotWithShape="1">
                <a:blip r:embed="rId6"/>
                <a:stretch>
                  <a:fillRect b="-4348"/>
                </a:stretch>
              </a:blipFill>
            </p:spPr>
            <p:txBody>
              <a:bodyPr/>
              <a:lstStyle/>
              <a:p>
                <a:r>
                  <a:rPr lang="en-GB">
                    <a:noFill/>
                  </a:rPr>
                  <a:t> </a:t>
                </a:r>
              </a:p>
            </p:txBody>
          </p:sp>
        </mc:Fallback>
      </mc:AlternateContent>
    </p:spTree>
    <p:extLst>
      <p:ext uri="{BB962C8B-B14F-4D97-AF65-F5344CB8AC3E}">
        <p14:creationId xmlns:p14="http://schemas.microsoft.com/office/powerpoint/2010/main" val="104881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15</a:t>
            </a:fld>
            <a:endParaRPr lang="en-GB" dirty="0"/>
          </a:p>
        </p:txBody>
      </p:sp>
      <p:sp>
        <p:nvSpPr>
          <p:cNvPr id="4" name="Rectangle 3"/>
          <p:cNvSpPr/>
          <p:nvPr/>
        </p:nvSpPr>
        <p:spPr>
          <a:xfrm>
            <a:off x="375425" y="809625"/>
            <a:ext cx="4137928" cy="477054"/>
          </a:xfrm>
          <a:prstGeom prst="rect">
            <a:avLst/>
          </a:prstGeom>
        </p:spPr>
        <p:txBody>
          <a:bodyPr wrap="none">
            <a:spAutoFit/>
          </a:bodyPr>
          <a:lstStyle/>
          <a:p>
            <a:pPr lvl="0"/>
            <a:r>
              <a:rPr lang="ro-RO" sz="2500" b="1" dirty="0" smtClean="0">
                <a:solidFill>
                  <a:srgbClr val="94C600"/>
                </a:solidFill>
              </a:rPr>
              <a:t>Write the bfmSpatial function</a:t>
            </a:r>
            <a:endParaRPr lang="en-US" sz="2500" b="1" dirty="0">
              <a:solidFill>
                <a:srgbClr val="94C600"/>
              </a:solidFill>
            </a:endParaRPr>
          </a:p>
        </p:txBody>
      </p:sp>
      <p:sp>
        <p:nvSpPr>
          <p:cNvPr id="5" name="Rectangle 4"/>
          <p:cNvSpPr/>
          <p:nvPr/>
        </p:nvSpPr>
        <p:spPr>
          <a:xfrm>
            <a:off x="375425" y="1590675"/>
            <a:ext cx="2409634" cy="477054"/>
          </a:xfrm>
          <a:prstGeom prst="rect">
            <a:avLst/>
          </a:prstGeom>
        </p:spPr>
        <p:txBody>
          <a:bodyPr wrap="none">
            <a:spAutoFit/>
          </a:bodyPr>
          <a:lstStyle/>
          <a:p>
            <a:pPr lvl="0"/>
            <a:r>
              <a:rPr lang="ro-RO" sz="2500" b="1" dirty="0" smtClean="0">
                <a:solidFill>
                  <a:srgbClr val="94C600"/>
                </a:solidFill>
              </a:rPr>
              <a:t>Run the function</a:t>
            </a:r>
          </a:p>
        </p:txBody>
      </p:sp>
      <p:sp>
        <p:nvSpPr>
          <p:cNvPr id="6" name="Rectangle 5"/>
          <p:cNvSpPr/>
          <p:nvPr/>
        </p:nvSpPr>
        <p:spPr>
          <a:xfrm>
            <a:off x="375425" y="2324100"/>
            <a:ext cx="3340723" cy="477054"/>
          </a:xfrm>
          <a:prstGeom prst="rect">
            <a:avLst/>
          </a:prstGeom>
        </p:spPr>
        <p:txBody>
          <a:bodyPr wrap="none">
            <a:spAutoFit/>
          </a:bodyPr>
          <a:lstStyle/>
          <a:p>
            <a:pPr lvl="0"/>
            <a:r>
              <a:rPr lang="ro-RO" sz="2500" b="1" dirty="0" smtClean="0">
                <a:solidFill>
                  <a:srgbClr val="94C600"/>
                </a:solidFill>
              </a:rPr>
              <a:t>Post-process the results</a:t>
            </a:r>
          </a:p>
        </p:txBody>
      </p:sp>
      <p:sp>
        <p:nvSpPr>
          <p:cNvPr id="7" name="Rectangle 6"/>
          <p:cNvSpPr/>
          <p:nvPr/>
        </p:nvSpPr>
        <p:spPr>
          <a:xfrm>
            <a:off x="375425" y="2999973"/>
            <a:ext cx="3454215" cy="477054"/>
          </a:xfrm>
          <a:prstGeom prst="rect">
            <a:avLst/>
          </a:prstGeom>
        </p:spPr>
        <p:txBody>
          <a:bodyPr wrap="none">
            <a:spAutoFit/>
          </a:bodyPr>
          <a:lstStyle/>
          <a:p>
            <a:pPr lvl="0"/>
            <a:r>
              <a:rPr lang="ro-RO" sz="2500" b="1" dirty="0" smtClean="0">
                <a:solidFill>
                  <a:srgbClr val="94C600"/>
                </a:solidFill>
              </a:rPr>
              <a:t>Examine the final results</a:t>
            </a:r>
          </a:p>
        </p:txBody>
      </p:sp>
    </p:spTree>
    <p:extLst>
      <p:ext uri="{BB962C8B-B14F-4D97-AF65-F5344CB8AC3E}">
        <p14:creationId xmlns:p14="http://schemas.microsoft.com/office/powerpoint/2010/main" val="2354430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3200" y="230188"/>
            <a:ext cx="3276000" cy="1353086"/>
          </a:xfrm>
        </p:spPr>
        <p:txBody>
          <a:bodyPr/>
          <a:lstStyle/>
          <a:p>
            <a:r>
              <a:rPr lang="en-GB" dirty="0" smtClean="0"/>
              <a:t>End slide or section heading</a:t>
            </a:r>
            <a:endParaRPr lang="en-GB" dirty="0"/>
          </a:p>
        </p:txBody>
      </p:sp>
      <p:sp>
        <p:nvSpPr>
          <p:cNvPr id="6" name="Tijdelijke aanduiding voor tekst 5"/>
          <p:cNvSpPr>
            <a:spLocks noGrp="1"/>
          </p:cNvSpPr>
          <p:nvPr>
            <p:ph type="body" sz="quarter" idx="17"/>
          </p:nvPr>
        </p:nvSpPr>
        <p:spPr/>
        <p:txBody>
          <a:bodyPr/>
          <a:lstStyle/>
          <a:p>
            <a:r>
              <a:rPr lang="en-GB" dirty="0" smtClean="0"/>
              <a:t>Text</a:t>
            </a:r>
            <a:endParaRPr lang="en-GB" dirty="0"/>
          </a:p>
        </p:txBody>
      </p:sp>
      <p:sp>
        <p:nvSpPr>
          <p:cNvPr id="2" name="Tijdelijke aanduiding voor afbeelding 1"/>
          <p:cNvSpPr>
            <a:spLocks noGrp="1"/>
          </p:cNvSpPr>
          <p:nvPr>
            <p:ph type="pic" sz="quarter" idx="16"/>
          </p:nvPr>
        </p:nvSpPr>
        <p:spPr/>
      </p:sp>
      <p:sp>
        <p:nvSpPr>
          <p:cNvPr id="3" name="Tijdelijke aanduiding voor dianummer 2"/>
          <p:cNvSpPr>
            <a:spLocks noGrp="1"/>
          </p:cNvSpPr>
          <p:nvPr>
            <p:ph type="sldNum" sz="quarter" idx="18"/>
          </p:nvPr>
        </p:nvSpPr>
        <p:spPr/>
        <p:txBody>
          <a:bodyPr/>
          <a:lstStyle/>
          <a:p>
            <a:pPr algn="r">
              <a:lnSpc>
                <a:spcPts val="1200"/>
              </a:lnSpc>
            </a:pPr>
            <a:fld id="{F25965E0-7062-474C-8671-DB3A3CE669B0}" type="slidenum">
              <a:rPr lang="en-GB" smtClean="0"/>
              <a:pPr algn="r">
                <a:lnSpc>
                  <a:spcPts val="1200"/>
                </a:lnSpc>
              </a:pPr>
              <a:t>16</a:t>
            </a:fld>
            <a:endParaRPr lang="en-GB" dirty="0"/>
          </a:p>
        </p:txBody>
      </p:sp>
    </p:spTree>
    <p:extLst>
      <p:ext uri="{BB962C8B-B14F-4D97-AF65-F5344CB8AC3E}">
        <p14:creationId xmlns:p14="http://schemas.microsoft.com/office/powerpoint/2010/main" val="483436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91642" y="230188"/>
            <a:ext cx="8442796" cy="512762"/>
          </a:xfrm>
        </p:spPr>
        <p:txBody>
          <a:bodyPr/>
          <a:lstStyle/>
          <a:p>
            <a:r>
              <a:rPr lang="ro-RO" dirty="0" smtClean="0"/>
              <a:t>Introduction</a:t>
            </a:r>
            <a:endParaRPr lang="en-GB" dirty="0"/>
          </a:p>
        </p:txBody>
      </p:sp>
      <p:sp>
        <p:nvSpPr>
          <p:cNvPr id="2" name="Tijdelijke aanduiding voor dianummer 1"/>
          <p:cNvSpPr>
            <a:spLocks noGrp="1"/>
          </p:cNvSpPr>
          <p:nvPr>
            <p:ph type="sldNum" sz="quarter" idx="11"/>
          </p:nvPr>
        </p:nvSpPr>
        <p:spPr/>
        <p:txBody>
          <a:bodyPr/>
          <a:lstStyle/>
          <a:p>
            <a:pPr algn="r">
              <a:lnSpc>
                <a:spcPts val="1200"/>
              </a:lnSpc>
            </a:pPr>
            <a:fld id="{F25965E0-7062-474C-8671-DB3A3CE669B0}" type="slidenum">
              <a:rPr lang="en-GB" smtClean="0"/>
              <a:pPr algn="r">
                <a:lnSpc>
                  <a:spcPts val="1200"/>
                </a:lnSpc>
              </a:pPr>
              <a:t>2</a:t>
            </a:fld>
            <a:endParaRPr lang="en-GB" dirty="0"/>
          </a:p>
        </p:txBody>
      </p:sp>
      <p:sp>
        <p:nvSpPr>
          <p:cNvPr id="6" name="TextBox 5"/>
          <p:cNvSpPr txBox="1"/>
          <p:nvPr/>
        </p:nvSpPr>
        <p:spPr>
          <a:xfrm>
            <a:off x="647700" y="1228725"/>
            <a:ext cx="5458417" cy="302712"/>
          </a:xfrm>
          <a:prstGeom prst="rect">
            <a:avLst/>
          </a:prstGeom>
          <a:noFill/>
        </p:spPr>
        <p:txBody>
          <a:bodyPr wrap="none" rtlCol="0">
            <a:spAutoFit/>
          </a:bodyPr>
          <a:lstStyle/>
          <a:p>
            <a:pPr>
              <a:lnSpc>
                <a:spcPts val="1800"/>
              </a:lnSpc>
            </a:pPr>
            <a:r>
              <a:rPr lang="ro-RO" sz="1400" dirty="0" smtClean="0">
                <a:latin typeface="Verdana" pitchFamily="34" charset="0"/>
              </a:rPr>
              <a:t>Why are we interested in time series/time series analysis?</a:t>
            </a:r>
            <a:endParaRPr lang="en-GB" sz="1400" dirty="0" err="1" smtClean="0">
              <a:latin typeface="Verdana" pitchFamily="34" charset="0"/>
            </a:endParaRPr>
          </a:p>
        </p:txBody>
      </p:sp>
      <p:sp>
        <p:nvSpPr>
          <p:cNvPr id="7" name="TextBox 6"/>
          <p:cNvSpPr txBox="1"/>
          <p:nvPr/>
        </p:nvSpPr>
        <p:spPr>
          <a:xfrm>
            <a:off x="647699" y="2743200"/>
            <a:ext cx="1598899" cy="323165"/>
          </a:xfrm>
          <a:prstGeom prst="rect">
            <a:avLst/>
          </a:prstGeom>
          <a:noFill/>
        </p:spPr>
        <p:txBody>
          <a:bodyPr wrap="none" rtlCol="0">
            <a:spAutoFit/>
          </a:bodyPr>
          <a:lstStyle/>
          <a:p>
            <a:pPr>
              <a:lnSpc>
                <a:spcPts val="1800"/>
              </a:lnSpc>
            </a:pPr>
            <a:r>
              <a:rPr lang="ro-RO" sz="1400" dirty="0" smtClean="0">
                <a:latin typeface="Verdana" pitchFamily="34" charset="0"/>
              </a:rPr>
              <a:t>What is</a:t>
            </a:r>
            <a:r>
              <a:rPr lang="ro-RO" sz="1400" dirty="0" smtClean="0">
                <a:latin typeface="Verdana" pitchFamily="34" charset="0"/>
              </a:rPr>
              <a:t> BFAST?</a:t>
            </a:r>
            <a:endParaRPr lang="en-GB" sz="1400" dirty="0" err="1" smtClean="0">
              <a:latin typeface="Verdana" pitchFamily="34" charset="0"/>
            </a:endParaRPr>
          </a:p>
        </p:txBody>
      </p:sp>
      <p:sp>
        <p:nvSpPr>
          <p:cNvPr id="8" name="TextBox 7"/>
          <p:cNvSpPr txBox="1"/>
          <p:nvPr/>
        </p:nvSpPr>
        <p:spPr>
          <a:xfrm>
            <a:off x="647700" y="4276725"/>
            <a:ext cx="4191725" cy="323165"/>
          </a:xfrm>
          <a:prstGeom prst="rect">
            <a:avLst/>
          </a:prstGeom>
          <a:noFill/>
        </p:spPr>
        <p:txBody>
          <a:bodyPr wrap="none" rtlCol="0">
            <a:spAutoFit/>
          </a:bodyPr>
          <a:lstStyle/>
          <a:p>
            <a:pPr>
              <a:lnSpc>
                <a:spcPts val="1800"/>
              </a:lnSpc>
            </a:pPr>
            <a:r>
              <a:rPr lang="ro-RO" sz="1400" dirty="0" smtClean="0">
                <a:latin typeface="Verdana" pitchFamily="34" charset="0"/>
              </a:rPr>
              <a:t>Why is Bfast with SEPAL of interest for FAO?</a:t>
            </a:r>
            <a:endParaRPr lang="en-GB" sz="1400" dirty="0" err="1" smtClean="0">
              <a:latin typeface="Verdana" pitchFamily="34" charset="0"/>
            </a:endParaRPr>
          </a:p>
        </p:txBody>
      </p:sp>
    </p:spTree>
    <p:extLst>
      <p:ext uri="{BB962C8B-B14F-4D97-AF65-F5344CB8AC3E}">
        <p14:creationId xmlns:p14="http://schemas.microsoft.com/office/powerpoint/2010/main" val="2367016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3</a:t>
            </a:fld>
            <a:endParaRPr lang="en-GB" dirty="0"/>
          </a:p>
        </p:txBody>
      </p:sp>
      <p:sp>
        <p:nvSpPr>
          <p:cNvPr id="5" name="Titel 3"/>
          <p:cNvSpPr txBox="1">
            <a:spLocks/>
          </p:cNvSpPr>
          <p:nvPr/>
        </p:nvSpPr>
        <p:spPr>
          <a:xfrm>
            <a:off x="491642" y="230188"/>
            <a:ext cx="8058150" cy="512762"/>
          </a:xfrm>
          <a:prstGeom prst="rect">
            <a:avLst/>
          </a:prstGeom>
        </p:spPr>
        <p:txBody>
          <a:bodyPr/>
          <a:lstStyle>
            <a:lvl1pPr algn="l" rtl="0" fontAlgn="base">
              <a:lnSpc>
                <a:spcPts val="4000"/>
              </a:lnSpc>
              <a:spcBef>
                <a:spcPct val="0"/>
              </a:spcBef>
              <a:spcAft>
                <a:spcPct val="0"/>
              </a:spcAft>
              <a:defRPr sz="3000" kern="1200">
                <a:solidFill>
                  <a:schemeClr val="bg2"/>
                </a:solidFill>
                <a:latin typeface="Verdana" pitchFamily="34" charset="0"/>
                <a:ea typeface="+mj-ea"/>
                <a:cs typeface="+mj-cs"/>
              </a:defRPr>
            </a:lvl1pPr>
            <a:lvl2pPr algn="l" rtl="0" fontAlgn="base">
              <a:lnSpc>
                <a:spcPts val="4000"/>
              </a:lnSpc>
              <a:spcBef>
                <a:spcPct val="0"/>
              </a:spcBef>
              <a:spcAft>
                <a:spcPct val="0"/>
              </a:spcAft>
              <a:defRPr sz="3200">
                <a:solidFill>
                  <a:schemeClr val="bg1"/>
                </a:solidFill>
                <a:latin typeface="Verdana" pitchFamily="34" charset="0"/>
              </a:defRPr>
            </a:lvl2pPr>
            <a:lvl3pPr algn="l" rtl="0" fontAlgn="base">
              <a:lnSpc>
                <a:spcPts val="4000"/>
              </a:lnSpc>
              <a:spcBef>
                <a:spcPct val="0"/>
              </a:spcBef>
              <a:spcAft>
                <a:spcPct val="0"/>
              </a:spcAft>
              <a:defRPr sz="3200">
                <a:solidFill>
                  <a:schemeClr val="bg1"/>
                </a:solidFill>
                <a:latin typeface="Verdana" pitchFamily="34" charset="0"/>
              </a:defRPr>
            </a:lvl3pPr>
            <a:lvl4pPr algn="l" rtl="0" fontAlgn="base">
              <a:lnSpc>
                <a:spcPts val="4000"/>
              </a:lnSpc>
              <a:spcBef>
                <a:spcPct val="0"/>
              </a:spcBef>
              <a:spcAft>
                <a:spcPct val="0"/>
              </a:spcAft>
              <a:defRPr sz="3200">
                <a:solidFill>
                  <a:schemeClr val="bg1"/>
                </a:solidFill>
                <a:latin typeface="Verdana" pitchFamily="34" charset="0"/>
              </a:defRPr>
            </a:lvl4pPr>
            <a:lvl5pPr algn="l" rtl="0" fontAlgn="base">
              <a:lnSpc>
                <a:spcPts val="4000"/>
              </a:lnSpc>
              <a:spcBef>
                <a:spcPct val="0"/>
              </a:spcBef>
              <a:spcAft>
                <a:spcPct val="0"/>
              </a:spcAft>
              <a:defRPr sz="3200">
                <a:solidFill>
                  <a:schemeClr val="bg1"/>
                </a:solidFill>
                <a:latin typeface="Verdana" pitchFamily="34" charset="0"/>
              </a:defRPr>
            </a:lvl5pPr>
            <a:lvl6pPr marL="457200" algn="l" rtl="0" fontAlgn="base">
              <a:lnSpc>
                <a:spcPts val="4000"/>
              </a:lnSpc>
              <a:spcBef>
                <a:spcPct val="0"/>
              </a:spcBef>
              <a:spcAft>
                <a:spcPct val="0"/>
              </a:spcAft>
              <a:defRPr sz="3200">
                <a:solidFill>
                  <a:schemeClr val="bg1"/>
                </a:solidFill>
                <a:latin typeface="Verdana" pitchFamily="34" charset="0"/>
              </a:defRPr>
            </a:lvl6pPr>
            <a:lvl7pPr marL="914400" algn="l" rtl="0" fontAlgn="base">
              <a:lnSpc>
                <a:spcPts val="4000"/>
              </a:lnSpc>
              <a:spcBef>
                <a:spcPct val="0"/>
              </a:spcBef>
              <a:spcAft>
                <a:spcPct val="0"/>
              </a:spcAft>
              <a:defRPr sz="3200">
                <a:solidFill>
                  <a:schemeClr val="bg1"/>
                </a:solidFill>
                <a:latin typeface="Verdana" pitchFamily="34" charset="0"/>
              </a:defRPr>
            </a:lvl7pPr>
            <a:lvl8pPr marL="1371600" algn="l" rtl="0" fontAlgn="base">
              <a:lnSpc>
                <a:spcPts val="4000"/>
              </a:lnSpc>
              <a:spcBef>
                <a:spcPct val="0"/>
              </a:spcBef>
              <a:spcAft>
                <a:spcPct val="0"/>
              </a:spcAft>
              <a:defRPr sz="3200">
                <a:solidFill>
                  <a:schemeClr val="bg1"/>
                </a:solidFill>
                <a:latin typeface="Verdana" pitchFamily="34" charset="0"/>
              </a:defRPr>
            </a:lvl8pPr>
            <a:lvl9pPr marL="1828800" algn="l" rtl="0" fontAlgn="base">
              <a:lnSpc>
                <a:spcPts val="4000"/>
              </a:lnSpc>
              <a:spcBef>
                <a:spcPct val="0"/>
              </a:spcBef>
              <a:spcAft>
                <a:spcPct val="0"/>
              </a:spcAft>
              <a:defRPr sz="3200">
                <a:solidFill>
                  <a:schemeClr val="bg1"/>
                </a:solidFill>
                <a:latin typeface="Verdana" pitchFamily="34" charset="0"/>
              </a:defRPr>
            </a:lvl9pPr>
          </a:lstStyle>
          <a:p>
            <a:r>
              <a:rPr lang="ro-RO" sz="3200" dirty="0"/>
              <a:t>Workshop summary</a:t>
            </a:r>
            <a:endParaRPr lang="en-GB" sz="3200" dirty="0"/>
          </a:p>
          <a:p>
            <a:endParaRPr lang="en-GB" dirty="0"/>
          </a:p>
        </p:txBody>
      </p:sp>
      <p:sp>
        <p:nvSpPr>
          <p:cNvPr id="6" name="TextBox 5"/>
          <p:cNvSpPr txBox="1"/>
          <p:nvPr/>
        </p:nvSpPr>
        <p:spPr>
          <a:xfrm>
            <a:off x="771526" y="981075"/>
            <a:ext cx="7778266" cy="323165"/>
          </a:xfrm>
          <a:prstGeom prst="rect">
            <a:avLst/>
          </a:prstGeom>
          <a:noFill/>
        </p:spPr>
        <p:txBody>
          <a:bodyPr wrap="square" rtlCol="0">
            <a:spAutoFit/>
          </a:bodyPr>
          <a:lstStyle/>
          <a:p>
            <a:pPr marL="542925" indent="-542925">
              <a:lnSpc>
                <a:spcPts val="1800"/>
              </a:lnSpc>
            </a:pPr>
            <a:r>
              <a:rPr lang="ro-RO" b="1" dirty="0" smtClean="0">
                <a:latin typeface="Verdana" pitchFamily="34" charset="0"/>
              </a:rPr>
              <a:t>Goal: </a:t>
            </a:r>
            <a:r>
              <a:rPr lang="ro-RO" sz="1600" dirty="0" smtClean="0">
                <a:latin typeface="Verdana" pitchFamily="34" charset="0"/>
              </a:rPr>
              <a:t>Understand how BFAST works and how to properly apply it</a:t>
            </a:r>
            <a:endParaRPr lang="en-GB" sz="1200" dirty="0" err="1" smtClean="0">
              <a:latin typeface="Verdana" pitchFamily="34" charset="0"/>
            </a:endParaRPr>
          </a:p>
        </p:txBody>
      </p:sp>
      <p:sp>
        <p:nvSpPr>
          <p:cNvPr id="7" name="Rectangle 6"/>
          <p:cNvSpPr/>
          <p:nvPr/>
        </p:nvSpPr>
        <p:spPr>
          <a:xfrm>
            <a:off x="491642" y="3077825"/>
            <a:ext cx="8058150" cy="307777"/>
          </a:xfrm>
          <a:prstGeom prst="rect">
            <a:avLst/>
          </a:prstGeom>
        </p:spPr>
        <p:txBody>
          <a:bodyPr wrap="square">
            <a:spAutoFit/>
          </a:bodyPr>
          <a:lstStyle/>
          <a:p>
            <a:r>
              <a:rPr lang="ro-RO" sz="1400" dirty="0" smtClean="0">
                <a:latin typeface="Verdana" pitchFamily="34" charset="0"/>
              </a:rPr>
              <a:t>4. Apply </a:t>
            </a:r>
            <a:r>
              <a:rPr lang="ro-RO" sz="1400" dirty="0">
                <a:latin typeface="Verdana" pitchFamily="34" charset="0"/>
              </a:rPr>
              <a:t>the </a:t>
            </a:r>
            <a:r>
              <a:rPr lang="ro-RO" sz="1400" dirty="0" smtClean="0">
                <a:latin typeface="Verdana" pitchFamily="34" charset="0"/>
              </a:rPr>
              <a:t>bfastSpatial function on </a:t>
            </a:r>
            <a:r>
              <a:rPr lang="ro-RO" sz="1400" dirty="0">
                <a:latin typeface="Verdana" pitchFamily="34" charset="0"/>
              </a:rPr>
              <a:t>a prepared </a:t>
            </a:r>
            <a:r>
              <a:rPr lang="ro-RO" sz="1400" dirty="0" smtClean="0">
                <a:latin typeface="Verdana" pitchFamily="34" charset="0"/>
              </a:rPr>
              <a:t>dataset		           (15 min)</a:t>
            </a:r>
            <a:endParaRPr lang="en-GB" sz="1400" dirty="0"/>
          </a:p>
        </p:txBody>
      </p:sp>
      <p:sp>
        <p:nvSpPr>
          <p:cNvPr id="8" name="Rectangle 7"/>
          <p:cNvSpPr/>
          <p:nvPr/>
        </p:nvSpPr>
        <p:spPr>
          <a:xfrm>
            <a:off x="491642" y="1376719"/>
            <a:ext cx="8058150" cy="338554"/>
          </a:xfrm>
          <a:prstGeom prst="rect">
            <a:avLst/>
          </a:prstGeom>
        </p:spPr>
        <p:txBody>
          <a:bodyPr wrap="square">
            <a:spAutoFit/>
          </a:bodyPr>
          <a:lstStyle/>
          <a:p>
            <a:r>
              <a:rPr lang="ro-RO" sz="1600" b="1" dirty="0" smtClean="0">
                <a:solidFill>
                  <a:srgbClr val="0070C0"/>
                </a:solidFill>
                <a:latin typeface="Verdana" pitchFamily="34" charset="0"/>
              </a:rPr>
              <a:t>PART I </a:t>
            </a:r>
            <a:r>
              <a:rPr lang="ro-RO" sz="1100" b="1" dirty="0" smtClean="0">
                <a:solidFill>
                  <a:srgbClr val="0070C0"/>
                </a:solidFill>
                <a:latin typeface="Verdana" pitchFamily="34" charset="0"/>
              </a:rPr>
              <a:t>(1,5 hours)</a:t>
            </a:r>
            <a:endParaRPr lang="en-GB" sz="1100" b="1" dirty="0">
              <a:solidFill>
                <a:srgbClr val="0070C0"/>
              </a:solidFill>
            </a:endParaRPr>
          </a:p>
        </p:txBody>
      </p:sp>
      <p:sp>
        <p:nvSpPr>
          <p:cNvPr id="9" name="Rectangle 8"/>
          <p:cNvSpPr/>
          <p:nvPr/>
        </p:nvSpPr>
        <p:spPr>
          <a:xfrm>
            <a:off x="491642" y="2236201"/>
            <a:ext cx="8058150" cy="307777"/>
          </a:xfrm>
          <a:prstGeom prst="rect">
            <a:avLst/>
          </a:prstGeom>
        </p:spPr>
        <p:txBody>
          <a:bodyPr wrap="square">
            <a:spAutoFit/>
          </a:bodyPr>
          <a:lstStyle/>
          <a:p>
            <a:r>
              <a:rPr lang="ro-RO" sz="1400" dirty="0" smtClean="0">
                <a:latin typeface="Verdana" pitchFamily="34" charset="0"/>
              </a:rPr>
              <a:t>2. Analysis overview: from Landsat scenes to deforestation detection	           (15 min)</a:t>
            </a:r>
            <a:endParaRPr lang="en-GB" sz="1400" dirty="0"/>
          </a:p>
        </p:txBody>
      </p:sp>
      <p:sp>
        <p:nvSpPr>
          <p:cNvPr id="10" name="Rectangle 9"/>
          <p:cNvSpPr/>
          <p:nvPr/>
        </p:nvSpPr>
        <p:spPr>
          <a:xfrm>
            <a:off x="491642" y="2662535"/>
            <a:ext cx="8058150" cy="307777"/>
          </a:xfrm>
          <a:prstGeom prst="rect">
            <a:avLst/>
          </a:prstGeom>
        </p:spPr>
        <p:txBody>
          <a:bodyPr wrap="square">
            <a:spAutoFit/>
          </a:bodyPr>
          <a:lstStyle/>
          <a:p>
            <a:r>
              <a:rPr lang="ro-RO" sz="1400" dirty="0">
                <a:latin typeface="Verdana" pitchFamily="34" charset="0"/>
              </a:rPr>
              <a:t>3</a:t>
            </a:r>
            <a:r>
              <a:rPr lang="ro-RO" sz="1400" dirty="0" smtClean="0">
                <a:latin typeface="Verdana" pitchFamily="34" charset="0"/>
              </a:rPr>
              <a:t>. Discuss and understand the parameters of the bfastSpatial function	           (30 min)</a:t>
            </a:r>
            <a:endParaRPr lang="en-GB" sz="1400" dirty="0"/>
          </a:p>
        </p:txBody>
      </p:sp>
      <p:sp>
        <p:nvSpPr>
          <p:cNvPr id="11" name="Rectangle 10"/>
          <p:cNvSpPr/>
          <p:nvPr/>
        </p:nvSpPr>
        <p:spPr>
          <a:xfrm>
            <a:off x="491642" y="3620095"/>
            <a:ext cx="8058150" cy="338554"/>
          </a:xfrm>
          <a:prstGeom prst="rect">
            <a:avLst/>
          </a:prstGeom>
        </p:spPr>
        <p:txBody>
          <a:bodyPr wrap="square">
            <a:spAutoFit/>
          </a:bodyPr>
          <a:lstStyle/>
          <a:p>
            <a:r>
              <a:rPr lang="ro-RO" sz="1600" b="1" dirty="0" smtClean="0">
                <a:solidFill>
                  <a:srgbClr val="0070C0"/>
                </a:solidFill>
                <a:latin typeface="Verdana" pitchFamily="34" charset="0"/>
              </a:rPr>
              <a:t>Break</a:t>
            </a:r>
            <a:r>
              <a:rPr lang="ro-RO" sz="1400" dirty="0" smtClean="0">
                <a:latin typeface="Verdana" pitchFamily="34" charset="0"/>
              </a:rPr>
              <a:t>		         					           (30 min)</a:t>
            </a:r>
            <a:endParaRPr lang="en-GB" sz="1400" dirty="0"/>
          </a:p>
        </p:txBody>
      </p:sp>
      <p:sp>
        <p:nvSpPr>
          <p:cNvPr id="12" name="Rectangle 11"/>
          <p:cNvSpPr/>
          <p:nvPr/>
        </p:nvSpPr>
        <p:spPr>
          <a:xfrm>
            <a:off x="491642" y="4524640"/>
            <a:ext cx="8058150" cy="307777"/>
          </a:xfrm>
          <a:prstGeom prst="rect">
            <a:avLst/>
          </a:prstGeom>
        </p:spPr>
        <p:txBody>
          <a:bodyPr wrap="square">
            <a:spAutoFit/>
          </a:bodyPr>
          <a:lstStyle/>
          <a:p>
            <a:r>
              <a:rPr lang="ro-RO" sz="1400" dirty="0">
                <a:latin typeface="Verdana" pitchFamily="34" charset="0"/>
              </a:rPr>
              <a:t>5</a:t>
            </a:r>
            <a:r>
              <a:rPr lang="ro-RO" sz="1400" dirty="0" smtClean="0">
                <a:latin typeface="Verdana" pitchFamily="34" charset="0"/>
              </a:rPr>
              <a:t>. Post-processing and exploring results			</a:t>
            </a:r>
            <a:r>
              <a:rPr lang="ro-RO" sz="1400" dirty="0">
                <a:latin typeface="Verdana" pitchFamily="34" charset="0"/>
              </a:rPr>
              <a:t>	</a:t>
            </a:r>
            <a:r>
              <a:rPr lang="ro-RO" sz="1400" dirty="0" smtClean="0">
                <a:latin typeface="Verdana" pitchFamily="34" charset="0"/>
              </a:rPr>
              <a:t>           (20 min)</a:t>
            </a:r>
            <a:endParaRPr lang="en-GB" sz="1400" dirty="0"/>
          </a:p>
        </p:txBody>
      </p:sp>
      <p:sp>
        <p:nvSpPr>
          <p:cNvPr id="13" name="Rectangle 12"/>
          <p:cNvSpPr/>
          <p:nvPr/>
        </p:nvSpPr>
        <p:spPr>
          <a:xfrm>
            <a:off x="491642" y="4933560"/>
            <a:ext cx="8058150" cy="307777"/>
          </a:xfrm>
          <a:prstGeom prst="rect">
            <a:avLst/>
          </a:prstGeom>
        </p:spPr>
        <p:txBody>
          <a:bodyPr wrap="square">
            <a:spAutoFit/>
          </a:bodyPr>
          <a:lstStyle/>
          <a:p>
            <a:r>
              <a:rPr lang="ro-RO" sz="1400" dirty="0">
                <a:latin typeface="Verdana" pitchFamily="34" charset="0"/>
              </a:rPr>
              <a:t>6</a:t>
            </a:r>
            <a:r>
              <a:rPr lang="ro-RO" sz="1400" dirty="0" smtClean="0">
                <a:latin typeface="Verdana" pitchFamily="34" charset="0"/>
              </a:rPr>
              <a:t>. Discuss results and the process of applying the algorithm                           (20 min)</a:t>
            </a:r>
            <a:endParaRPr lang="en-GB" sz="1400" dirty="0"/>
          </a:p>
        </p:txBody>
      </p:sp>
      <p:sp>
        <p:nvSpPr>
          <p:cNvPr id="14" name="Rectangle 13"/>
          <p:cNvSpPr/>
          <p:nvPr/>
        </p:nvSpPr>
        <p:spPr>
          <a:xfrm>
            <a:off x="491642" y="5347570"/>
            <a:ext cx="8058150" cy="307777"/>
          </a:xfrm>
          <a:prstGeom prst="rect">
            <a:avLst/>
          </a:prstGeom>
        </p:spPr>
        <p:txBody>
          <a:bodyPr wrap="square">
            <a:spAutoFit/>
          </a:bodyPr>
          <a:lstStyle/>
          <a:p>
            <a:r>
              <a:rPr lang="ro-RO" sz="1400" dirty="0" smtClean="0">
                <a:latin typeface="Verdana" pitchFamily="34" charset="0"/>
              </a:rPr>
              <a:t>7. Discuss  the future of BFAST: a faster algorithm for larger AOI (SciDB)        (15 min)</a:t>
            </a:r>
            <a:endParaRPr lang="en-GB" sz="1400" dirty="0"/>
          </a:p>
        </p:txBody>
      </p:sp>
      <p:sp>
        <p:nvSpPr>
          <p:cNvPr id="15" name="Rectangle 14"/>
          <p:cNvSpPr/>
          <p:nvPr/>
        </p:nvSpPr>
        <p:spPr>
          <a:xfrm>
            <a:off x="491642" y="1894790"/>
            <a:ext cx="8058150" cy="307777"/>
          </a:xfrm>
          <a:prstGeom prst="rect">
            <a:avLst/>
          </a:prstGeom>
        </p:spPr>
        <p:txBody>
          <a:bodyPr wrap="square">
            <a:spAutoFit/>
          </a:bodyPr>
          <a:lstStyle/>
          <a:p>
            <a:r>
              <a:rPr lang="ro-RO" sz="1400" dirty="0" smtClean="0">
                <a:latin typeface="Verdana" pitchFamily="34" charset="0"/>
              </a:rPr>
              <a:t>1. Explaining the algorithm: What are BFAST Monitor and bfastSpatial?           (15 min)</a:t>
            </a:r>
            <a:endParaRPr lang="en-GB" sz="1400" dirty="0"/>
          </a:p>
        </p:txBody>
      </p:sp>
      <p:sp>
        <p:nvSpPr>
          <p:cNvPr id="16" name="Rectangle 15"/>
          <p:cNvSpPr/>
          <p:nvPr/>
        </p:nvSpPr>
        <p:spPr>
          <a:xfrm>
            <a:off x="491642" y="4111314"/>
            <a:ext cx="8058150" cy="338554"/>
          </a:xfrm>
          <a:prstGeom prst="rect">
            <a:avLst/>
          </a:prstGeom>
        </p:spPr>
        <p:txBody>
          <a:bodyPr wrap="square">
            <a:spAutoFit/>
          </a:bodyPr>
          <a:lstStyle/>
          <a:p>
            <a:pPr lvl="0"/>
            <a:r>
              <a:rPr lang="ro-RO" sz="1600" b="1" dirty="0" smtClean="0">
                <a:solidFill>
                  <a:srgbClr val="0070C0"/>
                </a:solidFill>
                <a:latin typeface="Verdana" pitchFamily="34" charset="0"/>
              </a:rPr>
              <a:t>PART II </a:t>
            </a:r>
            <a:r>
              <a:rPr lang="ro-RO" sz="1100" b="1" dirty="0" smtClean="0">
                <a:solidFill>
                  <a:srgbClr val="0070C0"/>
                </a:solidFill>
                <a:latin typeface="Verdana" pitchFamily="34" charset="0"/>
              </a:rPr>
              <a:t>(</a:t>
            </a:r>
            <a:r>
              <a:rPr lang="ro-RO" sz="1100" b="1" dirty="0">
                <a:solidFill>
                  <a:srgbClr val="0070C0"/>
                </a:solidFill>
                <a:latin typeface="Verdana" pitchFamily="34" charset="0"/>
              </a:rPr>
              <a:t>1,5 hours</a:t>
            </a:r>
            <a:r>
              <a:rPr lang="ro-RO" sz="1100" b="1" dirty="0" smtClean="0">
                <a:solidFill>
                  <a:srgbClr val="0070C0"/>
                </a:solidFill>
                <a:latin typeface="Verdana" pitchFamily="34" charset="0"/>
              </a:rPr>
              <a:t>)</a:t>
            </a:r>
            <a:endParaRPr lang="en-GB" sz="1600" b="1" dirty="0">
              <a:solidFill>
                <a:srgbClr val="0070C0"/>
              </a:solidFill>
            </a:endParaRPr>
          </a:p>
        </p:txBody>
      </p:sp>
    </p:spTree>
    <p:extLst>
      <p:ext uri="{BB962C8B-B14F-4D97-AF65-F5344CB8AC3E}">
        <p14:creationId xmlns:p14="http://schemas.microsoft.com/office/powerpoint/2010/main" val="3822914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4</a:t>
            </a:fld>
            <a:endParaRPr lang="en-GB" dirty="0"/>
          </a:p>
        </p:txBody>
      </p:sp>
      <p:sp>
        <p:nvSpPr>
          <p:cNvPr id="41" name="ZoneTexte 5"/>
          <p:cNvSpPr txBox="1"/>
          <p:nvPr/>
        </p:nvSpPr>
        <p:spPr>
          <a:xfrm>
            <a:off x="382998" y="2478961"/>
            <a:ext cx="7992887" cy="877163"/>
          </a:xfrm>
          <a:prstGeom prst="rect">
            <a:avLst/>
          </a:prstGeom>
          <a:solidFill>
            <a:sysClr val="window" lastClr="FFFFFF"/>
          </a:solid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o-RO" sz="1700" b="0" i="0" u="none" strike="noStrike" kern="0" cap="none" spc="0" normalizeH="0" baseline="0" noProof="0" dirty="0" smtClean="0">
                <a:ln>
                  <a:noFill/>
                </a:ln>
                <a:solidFill>
                  <a:prstClr val="black"/>
                </a:solidFill>
                <a:effectLst/>
                <a:uLnTx/>
                <a:uFillTx/>
                <a:latin typeface="Calibri"/>
              </a:rPr>
              <a:t>The method consists in fitting a model to the data by Ordinary Least Squers (OLS) fitting, on a period defined as stable history, and testing for stability of the same model, during a period defined as monitoring period. </a:t>
            </a:r>
            <a:endParaRPr kumimoji="0" lang="en-GB" sz="1700" b="0" i="0" u="none" strike="noStrike" kern="0" cap="none" spc="0" normalizeH="0" baseline="0" noProof="0" dirty="0" smtClean="0">
              <a:ln>
                <a:noFill/>
              </a:ln>
              <a:solidFill>
                <a:prstClr val="black"/>
              </a:solidFill>
              <a:effectLst/>
              <a:uLnTx/>
              <a:uFillTx/>
              <a:latin typeface="Calibri"/>
            </a:endParaRPr>
          </a:p>
        </p:txBody>
      </p:sp>
      <p:sp>
        <p:nvSpPr>
          <p:cNvPr id="42" name="ZoneTexte 15"/>
          <p:cNvSpPr txBox="1"/>
          <p:nvPr/>
        </p:nvSpPr>
        <p:spPr>
          <a:xfrm>
            <a:off x="384048" y="2478024"/>
            <a:ext cx="7992887" cy="877163"/>
          </a:xfrm>
          <a:prstGeom prst="rect">
            <a:avLst/>
          </a:prstGeom>
          <a:solidFill>
            <a:sysClr val="window" lastClr="FFFFFF"/>
          </a:solid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o-RO" sz="1700" b="0" i="0" u="none" strike="noStrike" kern="0" cap="none" spc="0" normalizeH="0" baseline="0" noProof="0" dirty="0" smtClean="0">
                <a:ln>
                  <a:noFill/>
                </a:ln>
                <a:solidFill>
                  <a:prstClr val="black"/>
                </a:solidFill>
                <a:effectLst/>
                <a:uLnTx/>
                <a:uFillTx/>
                <a:latin typeface="Calibri"/>
              </a:rPr>
              <a:t>The method consists in fitting a model to </a:t>
            </a:r>
            <a:r>
              <a:rPr kumimoji="0" lang="ro-RO" sz="1700" b="1" i="1" u="none" strike="noStrike" kern="0" cap="none" spc="0" normalizeH="0" baseline="0" noProof="0" dirty="0" smtClean="0">
                <a:ln>
                  <a:noFill/>
                </a:ln>
                <a:solidFill>
                  <a:srgbClr val="FEA022"/>
                </a:solidFill>
                <a:effectLst/>
                <a:uLnTx/>
                <a:uFillTx/>
                <a:latin typeface="Calibri"/>
              </a:rPr>
              <a:t>the data </a:t>
            </a:r>
            <a:r>
              <a:rPr kumimoji="0" lang="ro-RO" sz="1700" b="0" i="0" u="none" strike="noStrike" kern="0" cap="none" spc="0" normalizeH="0" baseline="0" noProof="0" dirty="0" smtClean="0">
                <a:ln>
                  <a:noFill/>
                </a:ln>
                <a:solidFill>
                  <a:prstClr val="black"/>
                </a:solidFill>
                <a:effectLst/>
                <a:uLnTx/>
                <a:uFillTx/>
                <a:latin typeface="Calibri"/>
              </a:rPr>
              <a:t>by Ordinary Least Squers (OLS) fitting, on a period defined as stable history, and testing for stability of the same model, during a period defined as monitoring period. </a:t>
            </a:r>
            <a:endParaRPr kumimoji="0" lang="en-GB" sz="1700" b="0" i="0" u="none" strike="noStrike" kern="0" cap="none" spc="0" normalizeH="0" baseline="0" noProof="0" dirty="0" smtClean="0">
              <a:ln>
                <a:noFill/>
              </a:ln>
              <a:solidFill>
                <a:prstClr val="black"/>
              </a:solidFill>
              <a:effectLst/>
              <a:uLnTx/>
              <a:uFillTx/>
              <a:latin typeface="Calibri"/>
            </a:endParaRPr>
          </a:p>
        </p:txBody>
      </p:sp>
      <p:sp>
        <p:nvSpPr>
          <p:cNvPr id="43" name="ZoneTexte 16"/>
          <p:cNvSpPr txBox="1"/>
          <p:nvPr/>
        </p:nvSpPr>
        <p:spPr>
          <a:xfrm>
            <a:off x="384048" y="2478024"/>
            <a:ext cx="7992887" cy="877163"/>
          </a:xfrm>
          <a:prstGeom prst="rect">
            <a:avLst/>
          </a:prstGeom>
          <a:solidFill>
            <a:sysClr val="window" lastClr="FFFFFF"/>
          </a:solid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o-RO" sz="1700" b="0" i="0" u="none" strike="noStrike" kern="0" cap="none" spc="0" normalizeH="0" baseline="0" noProof="0" dirty="0" smtClean="0">
                <a:ln>
                  <a:noFill/>
                </a:ln>
                <a:solidFill>
                  <a:prstClr val="black"/>
                </a:solidFill>
                <a:effectLst/>
                <a:uLnTx/>
                <a:uFillTx/>
                <a:latin typeface="Calibri"/>
              </a:rPr>
              <a:t>The method consists in fitting a model to the data by Ordinary Least Squers (OLS) fitting, on a period defined as stable </a:t>
            </a:r>
            <a:r>
              <a:rPr kumimoji="0" lang="ro-RO" sz="1700" b="1" i="1" u="none" strike="noStrike" kern="0" cap="none" spc="0" normalizeH="0" baseline="0" noProof="0" dirty="0" smtClean="0">
                <a:ln>
                  <a:noFill/>
                </a:ln>
                <a:solidFill>
                  <a:srgbClr val="94C600"/>
                </a:solidFill>
                <a:effectLst/>
                <a:uLnTx/>
                <a:uFillTx/>
                <a:latin typeface="Calibri"/>
              </a:rPr>
              <a:t>history</a:t>
            </a:r>
            <a:r>
              <a:rPr kumimoji="0" lang="ro-RO" sz="1700" b="1" i="1" u="none" strike="noStrike" kern="0" cap="none" spc="0" normalizeH="0" baseline="0" noProof="0" dirty="0" smtClean="0">
                <a:ln>
                  <a:noFill/>
                </a:ln>
                <a:solidFill>
                  <a:prstClr val="black"/>
                </a:solidFill>
                <a:effectLst/>
                <a:uLnTx/>
                <a:uFillTx/>
                <a:latin typeface="Calibri"/>
              </a:rPr>
              <a:t>, and</a:t>
            </a:r>
            <a:r>
              <a:rPr kumimoji="0" lang="ro-RO" sz="1700" b="0" i="0" u="none" strike="noStrike" kern="0" cap="none" spc="0" normalizeH="0" baseline="0" noProof="0" dirty="0" smtClean="0">
                <a:ln>
                  <a:noFill/>
                </a:ln>
                <a:solidFill>
                  <a:prstClr val="black"/>
                </a:solidFill>
                <a:effectLst/>
                <a:uLnTx/>
                <a:uFillTx/>
                <a:latin typeface="Calibri"/>
              </a:rPr>
              <a:t> testing for stability of the same model, during a period defined as </a:t>
            </a:r>
            <a:r>
              <a:rPr kumimoji="0" lang="ro-RO" sz="1700" b="1" i="1" u="none" strike="noStrike" kern="0" cap="none" spc="0" normalizeH="0" baseline="0" noProof="0" dirty="0" smtClean="0">
                <a:ln>
                  <a:noFill/>
                </a:ln>
                <a:solidFill>
                  <a:srgbClr val="FEA022"/>
                </a:solidFill>
                <a:effectLst/>
                <a:uLnTx/>
                <a:uFillTx/>
                <a:latin typeface="Calibri"/>
              </a:rPr>
              <a:t>monitoring period</a:t>
            </a:r>
            <a:r>
              <a:rPr kumimoji="0" lang="ro-RO" sz="1700" b="0" i="0" u="none" strike="noStrike" kern="0" cap="none" spc="0" normalizeH="0" baseline="0" noProof="0" dirty="0" smtClean="0">
                <a:ln>
                  <a:noFill/>
                </a:ln>
                <a:solidFill>
                  <a:prstClr val="black"/>
                </a:solidFill>
                <a:effectLst/>
                <a:uLnTx/>
                <a:uFillTx/>
                <a:latin typeface="Calibri"/>
              </a:rPr>
              <a:t>. </a:t>
            </a:r>
            <a:endParaRPr kumimoji="0" lang="en-GB" sz="1700" b="0" i="0" u="none" strike="noStrike" kern="0" cap="none" spc="0" normalizeH="0" baseline="0" noProof="0" dirty="0" smtClean="0">
              <a:ln>
                <a:noFill/>
              </a:ln>
              <a:solidFill>
                <a:prstClr val="black"/>
              </a:solidFill>
              <a:effectLst/>
              <a:uLnTx/>
              <a:uFillTx/>
              <a:latin typeface="Calibri"/>
            </a:endParaRPr>
          </a:p>
        </p:txBody>
      </p:sp>
      <p:sp>
        <p:nvSpPr>
          <p:cNvPr id="44" name="ZoneTexte 17"/>
          <p:cNvSpPr txBox="1"/>
          <p:nvPr/>
        </p:nvSpPr>
        <p:spPr>
          <a:xfrm>
            <a:off x="384048" y="2478024"/>
            <a:ext cx="7992887" cy="877163"/>
          </a:xfrm>
          <a:prstGeom prst="rect">
            <a:avLst/>
          </a:prstGeom>
          <a:solidFill>
            <a:sysClr val="window" lastClr="FFFFFF"/>
          </a:solid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o-RO" sz="1700" b="0" i="0" u="none" strike="noStrike" kern="0" cap="none" spc="0" normalizeH="0" baseline="0" noProof="0" dirty="0" smtClean="0">
                <a:ln>
                  <a:noFill/>
                </a:ln>
                <a:solidFill>
                  <a:prstClr val="black"/>
                </a:solidFill>
                <a:effectLst/>
                <a:uLnTx/>
                <a:uFillTx/>
                <a:latin typeface="Calibri"/>
              </a:rPr>
              <a:t>The method consists in </a:t>
            </a:r>
            <a:r>
              <a:rPr kumimoji="0" lang="ro-RO" sz="1700" b="1" i="1" u="none" strike="noStrike" kern="0" cap="none" spc="0" normalizeH="0" baseline="0" noProof="0" dirty="0" smtClean="0">
                <a:ln>
                  <a:noFill/>
                </a:ln>
                <a:solidFill>
                  <a:srgbClr val="FEA022"/>
                </a:solidFill>
                <a:effectLst/>
                <a:uLnTx/>
                <a:uFillTx/>
                <a:latin typeface="Calibri"/>
              </a:rPr>
              <a:t>fitting a model </a:t>
            </a:r>
            <a:r>
              <a:rPr kumimoji="0" lang="ro-RO" sz="1700" b="0" i="0" u="none" strike="noStrike" kern="0" cap="none" spc="0" normalizeH="0" baseline="0" noProof="0" dirty="0" smtClean="0">
                <a:ln>
                  <a:noFill/>
                </a:ln>
                <a:solidFill>
                  <a:prstClr val="black"/>
                </a:solidFill>
                <a:effectLst/>
                <a:uLnTx/>
                <a:uFillTx/>
                <a:latin typeface="Calibri"/>
              </a:rPr>
              <a:t>to the data by Ordinary Least Squers (OLS) fitting, on a period defined as stable history, and testing for stability of the same model, during a period defined as monitoring period. </a:t>
            </a:r>
            <a:endParaRPr kumimoji="0" lang="en-GB" sz="1700" b="0" i="0" u="none" strike="noStrike" kern="0" cap="none" spc="0" normalizeH="0" baseline="0" noProof="0" dirty="0" smtClean="0">
              <a:ln>
                <a:noFill/>
              </a:ln>
              <a:solidFill>
                <a:prstClr val="black"/>
              </a:solidFill>
              <a:effectLst/>
              <a:uLnTx/>
              <a:uFillTx/>
              <a:latin typeface="Calibri"/>
            </a:endParaRPr>
          </a:p>
        </p:txBody>
      </p:sp>
      <p:sp>
        <p:nvSpPr>
          <p:cNvPr id="45" name="ZoneTexte 18"/>
          <p:cNvSpPr txBox="1"/>
          <p:nvPr/>
        </p:nvSpPr>
        <p:spPr>
          <a:xfrm>
            <a:off x="384048" y="2478024"/>
            <a:ext cx="7992887" cy="877163"/>
          </a:xfrm>
          <a:prstGeom prst="rect">
            <a:avLst/>
          </a:prstGeom>
          <a:solidFill>
            <a:sysClr val="window" lastClr="FFFFFF"/>
          </a:solid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o-RO" sz="1700" b="0" i="0" u="none" strike="noStrike" kern="0" cap="none" spc="0" normalizeH="0" baseline="0" noProof="0" dirty="0" smtClean="0">
                <a:ln>
                  <a:noFill/>
                </a:ln>
                <a:solidFill>
                  <a:prstClr val="black"/>
                </a:solidFill>
                <a:effectLst/>
                <a:uLnTx/>
                <a:uFillTx/>
                <a:latin typeface="Calibri"/>
              </a:rPr>
              <a:t>The method consists in fitting a model to the data </a:t>
            </a:r>
            <a:r>
              <a:rPr kumimoji="0" lang="ro-RO" sz="1700" b="1" i="1" u="none" strike="noStrike" kern="0" cap="none" spc="0" normalizeH="0" baseline="0" noProof="0" dirty="0" smtClean="0">
                <a:ln>
                  <a:noFill/>
                </a:ln>
                <a:solidFill>
                  <a:srgbClr val="FEA022"/>
                </a:solidFill>
                <a:effectLst/>
                <a:uLnTx/>
                <a:uFillTx/>
                <a:latin typeface="Calibri"/>
              </a:rPr>
              <a:t>by Ordinary Least Squers (OLS) fitting</a:t>
            </a:r>
            <a:r>
              <a:rPr kumimoji="0" lang="ro-RO" sz="1700" b="0" i="0" u="none" strike="noStrike" kern="0" cap="none" spc="0" normalizeH="0" baseline="0" noProof="0" dirty="0" smtClean="0">
                <a:ln>
                  <a:noFill/>
                </a:ln>
                <a:solidFill>
                  <a:prstClr val="black"/>
                </a:solidFill>
                <a:effectLst/>
                <a:uLnTx/>
                <a:uFillTx/>
                <a:latin typeface="Calibri"/>
              </a:rPr>
              <a:t>, on a period defined as stable history, and testing for stability of the same model, during a period defined as monitoring period. </a:t>
            </a:r>
            <a:endParaRPr kumimoji="0" lang="en-GB" sz="1700" b="0" i="0" u="none" strike="noStrike" kern="0" cap="none" spc="0" normalizeH="0" baseline="0" noProof="0" dirty="0" smtClean="0">
              <a:ln>
                <a:noFill/>
              </a:ln>
              <a:solidFill>
                <a:prstClr val="black"/>
              </a:solidFill>
              <a:effectLst/>
              <a:uLnTx/>
              <a:uFillTx/>
              <a:latin typeface="Calibri"/>
            </a:endParaRPr>
          </a:p>
        </p:txBody>
      </p:sp>
      <p:sp>
        <p:nvSpPr>
          <p:cNvPr id="46" name="ZoneTexte 19"/>
          <p:cNvSpPr txBox="1"/>
          <p:nvPr/>
        </p:nvSpPr>
        <p:spPr>
          <a:xfrm>
            <a:off x="384048" y="2478024"/>
            <a:ext cx="7992887" cy="877163"/>
          </a:xfrm>
          <a:prstGeom prst="rect">
            <a:avLst/>
          </a:prstGeom>
          <a:solidFill>
            <a:sysClr val="window" lastClr="FFFFFF"/>
          </a:solid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o-RO" sz="1700" b="0" i="0" u="none" strike="noStrike" kern="0" cap="none" spc="0" normalizeH="0" baseline="0" noProof="0" dirty="0" smtClean="0">
                <a:ln>
                  <a:noFill/>
                </a:ln>
                <a:solidFill>
                  <a:prstClr val="black"/>
                </a:solidFill>
                <a:effectLst/>
                <a:uLnTx/>
                <a:uFillTx/>
                <a:latin typeface="Calibri"/>
              </a:rPr>
              <a:t>The method consists in fitting a model to the data by Ordinary Least Squers (OLS) fitting, on a period defined as stable history, and testing for stability </a:t>
            </a:r>
            <a:r>
              <a:rPr kumimoji="0" lang="ro-RO" sz="1700" b="1" i="1" u="none" strike="noStrike" kern="0" cap="none" spc="0" normalizeH="0" baseline="0" noProof="0" dirty="0" smtClean="0">
                <a:ln>
                  <a:noFill/>
                </a:ln>
                <a:solidFill>
                  <a:srgbClr val="FEA022"/>
                </a:solidFill>
                <a:effectLst/>
                <a:uLnTx/>
                <a:uFillTx/>
                <a:latin typeface="Calibri"/>
              </a:rPr>
              <a:t>of the same model</a:t>
            </a:r>
            <a:r>
              <a:rPr kumimoji="0" lang="ro-RO" sz="1700" b="0" i="0" u="none" strike="noStrike" kern="0" cap="none" spc="0" normalizeH="0" baseline="0" noProof="0" dirty="0" smtClean="0">
                <a:ln>
                  <a:noFill/>
                </a:ln>
                <a:solidFill>
                  <a:prstClr val="black"/>
                </a:solidFill>
                <a:effectLst/>
                <a:uLnTx/>
                <a:uFillTx/>
                <a:latin typeface="Calibri"/>
              </a:rPr>
              <a:t>, during a period defined as monitoring period. </a:t>
            </a:r>
            <a:endParaRPr kumimoji="0" lang="en-GB" sz="1700" b="0" i="0" u="none" strike="noStrike" kern="0" cap="none" spc="0" normalizeH="0" baseline="0" noProof="0" dirty="0" smtClean="0">
              <a:ln>
                <a:noFill/>
              </a:ln>
              <a:solidFill>
                <a:prstClr val="black"/>
              </a:solidFill>
              <a:effectLst/>
              <a:uLnTx/>
              <a:uFillTx/>
              <a:latin typeface="Calibri"/>
            </a:endParaRPr>
          </a:p>
        </p:txBody>
      </p:sp>
      <p:sp>
        <p:nvSpPr>
          <p:cNvPr id="47" name="ZoneTexte 20"/>
          <p:cNvSpPr txBox="1"/>
          <p:nvPr/>
        </p:nvSpPr>
        <p:spPr>
          <a:xfrm>
            <a:off x="384048" y="2478024"/>
            <a:ext cx="7992887" cy="877163"/>
          </a:xfrm>
          <a:prstGeom prst="rect">
            <a:avLst/>
          </a:prstGeom>
          <a:solidFill>
            <a:sysClr val="window" lastClr="FFFFFF"/>
          </a:solidFill>
        </p:spPr>
        <p:txBody>
          <a:bodyPr wrap="square" rtlCol="0">
            <a:spAutoFit/>
          </a:bodyPr>
          <a:lstStyle/>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ro-RO" sz="1700" b="0" i="0" u="none" strike="noStrike" kern="0" cap="none" spc="0" normalizeH="0" baseline="0" noProof="0" dirty="0" smtClean="0">
                <a:ln>
                  <a:noFill/>
                </a:ln>
                <a:solidFill>
                  <a:prstClr val="black"/>
                </a:solidFill>
                <a:effectLst/>
                <a:uLnTx/>
                <a:uFillTx/>
                <a:latin typeface="Calibri"/>
              </a:rPr>
              <a:t>The method consists in fitting a model to the data by Ordinary Least Squers (OLS) fitting, on a period defined as stable history, and </a:t>
            </a:r>
            <a:r>
              <a:rPr kumimoji="0" lang="ro-RO" sz="1700" b="1" i="1" u="none" strike="noStrike" kern="0" cap="none" spc="0" normalizeH="0" baseline="0" noProof="0" dirty="0" smtClean="0">
                <a:ln>
                  <a:noFill/>
                </a:ln>
                <a:solidFill>
                  <a:srgbClr val="FEA022"/>
                </a:solidFill>
                <a:effectLst/>
                <a:uLnTx/>
                <a:uFillTx/>
                <a:latin typeface="Calibri"/>
              </a:rPr>
              <a:t>testing</a:t>
            </a:r>
            <a:r>
              <a:rPr kumimoji="0" lang="ro-RO" sz="1700" b="0" i="0" u="none" strike="noStrike" kern="0" cap="none" spc="0" normalizeH="0" baseline="0" noProof="0" dirty="0" smtClean="0">
                <a:ln>
                  <a:noFill/>
                </a:ln>
                <a:solidFill>
                  <a:prstClr val="black"/>
                </a:solidFill>
                <a:effectLst/>
                <a:uLnTx/>
                <a:uFillTx/>
                <a:latin typeface="Calibri"/>
              </a:rPr>
              <a:t> for stability of </a:t>
            </a:r>
            <a:r>
              <a:rPr kumimoji="0" lang="ro-RO" sz="1700" b="1" i="1" u="none" strike="noStrike" kern="0" cap="none" spc="0" normalizeH="0" baseline="0" noProof="0" dirty="0" smtClean="0">
                <a:ln>
                  <a:noFill/>
                </a:ln>
                <a:solidFill>
                  <a:srgbClr val="FEA022"/>
                </a:solidFill>
                <a:effectLst/>
                <a:uLnTx/>
                <a:uFillTx/>
                <a:latin typeface="Calibri"/>
              </a:rPr>
              <a:t>the</a:t>
            </a:r>
            <a:r>
              <a:rPr kumimoji="0" lang="ro-RO" sz="1700" b="0" i="0" u="none" strike="noStrike" kern="0" cap="none" spc="0" normalizeH="0" baseline="0" noProof="0" dirty="0" smtClean="0">
                <a:ln>
                  <a:noFill/>
                </a:ln>
                <a:solidFill>
                  <a:prstClr val="black"/>
                </a:solidFill>
                <a:effectLst/>
                <a:uLnTx/>
                <a:uFillTx/>
                <a:latin typeface="Calibri"/>
              </a:rPr>
              <a:t> same </a:t>
            </a:r>
            <a:r>
              <a:rPr kumimoji="0" lang="ro-RO" sz="1700" b="1" i="1" u="none" strike="noStrike" kern="0" cap="none" spc="0" normalizeH="0" baseline="0" noProof="0" dirty="0" smtClean="0">
                <a:ln>
                  <a:noFill/>
                </a:ln>
                <a:solidFill>
                  <a:srgbClr val="FEA022"/>
                </a:solidFill>
                <a:effectLst/>
                <a:uLnTx/>
                <a:uFillTx/>
                <a:latin typeface="Calibri"/>
              </a:rPr>
              <a:t>model</a:t>
            </a:r>
            <a:r>
              <a:rPr kumimoji="0" lang="ro-RO" sz="1700" b="0" i="0" u="none" strike="noStrike" kern="0" cap="none" spc="0" normalizeH="0" baseline="0" noProof="0" dirty="0" smtClean="0">
                <a:ln>
                  <a:noFill/>
                </a:ln>
                <a:solidFill>
                  <a:prstClr val="black"/>
                </a:solidFill>
                <a:effectLst/>
                <a:uLnTx/>
                <a:uFillTx/>
                <a:latin typeface="Calibri"/>
              </a:rPr>
              <a:t>, during a period defined as monitoring period. </a:t>
            </a:r>
            <a:endParaRPr kumimoji="0" lang="en-GB" sz="1700" b="0" i="0" u="none" strike="noStrike" kern="0" cap="none" spc="0" normalizeH="0" baseline="0" noProof="0" dirty="0" smtClean="0">
              <a:ln>
                <a:noFill/>
              </a:ln>
              <a:solidFill>
                <a:prstClr val="black"/>
              </a:solidFill>
              <a:effectLst/>
              <a:uLnTx/>
              <a:uFillTx/>
              <a:latin typeface="Calibri"/>
            </a:endParaRPr>
          </a:p>
        </p:txBody>
      </p:sp>
      <p:pic>
        <p:nvPicPr>
          <p:cNvPr id="48"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57600"/>
            <a:ext cx="9144000" cy="3137647"/>
          </a:xfrm>
          <a:prstGeom prst="rect">
            <a:avLst/>
          </a:prstGeom>
        </p:spPr>
      </p:pic>
      <p:pic>
        <p:nvPicPr>
          <p:cNvPr id="49"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8089"/>
            <a:ext cx="9144000" cy="3227295"/>
          </a:xfrm>
          <a:prstGeom prst="rect">
            <a:avLst/>
          </a:prstGeom>
        </p:spPr>
      </p:pic>
      <p:pic>
        <p:nvPicPr>
          <p:cNvPr id="50"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58089"/>
            <a:ext cx="9144000" cy="3227295"/>
          </a:xfrm>
          <a:prstGeom prst="rect">
            <a:avLst/>
          </a:prstGeom>
        </p:spPr>
      </p:pic>
      <p:pic>
        <p:nvPicPr>
          <p:cNvPr id="51"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658089"/>
            <a:ext cx="9144000" cy="3227295"/>
          </a:xfrm>
          <a:prstGeom prst="rect">
            <a:avLst/>
          </a:prstGeom>
        </p:spPr>
      </p:pic>
      <p:pic>
        <p:nvPicPr>
          <p:cNvPr id="52" name="Imag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658089"/>
            <a:ext cx="9144000" cy="3227295"/>
          </a:xfrm>
          <a:prstGeom prst="rect">
            <a:avLst/>
          </a:prstGeom>
        </p:spPr>
      </p:pic>
      <p:pic>
        <p:nvPicPr>
          <p:cNvPr id="53" name="Imag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658089"/>
            <a:ext cx="9144000" cy="3227295"/>
          </a:xfrm>
          <a:prstGeom prst="rect">
            <a:avLst/>
          </a:prstGeom>
        </p:spPr>
      </p:pic>
      <p:sp>
        <p:nvSpPr>
          <p:cNvPr id="54" name="Title 1"/>
          <p:cNvSpPr txBox="1">
            <a:spLocks/>
          </p:cNvSpPr>
          <p:nvPr/>
        </p:nvSpPr>
        <p:spPr>
          <a:xfrm>
            <a:off x="206515" y="161477"/>
            <a:ext cx="8181908" cy="4839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auto">
              <a:spcAft>
                <a:spcPts val="0"/>
              </a:spcAft>
            </a:pPr>
            <a:r>
              <a:rPr lang="ro-RO" sz="2500" b="1" dirty="0" smtClean="0">
                <a:solidFill>
                  <a:srgbClr val="94C600"/>
                </a:solidFill>
                <a:latin typeface="Calibri"/>
              </a:rPr>
              <a:t>BFAST : Breaks For Additive Season and Trend </a:t>
            </a:r>
            <a:endParaRPr lang="en-US" sz="2500" b="1" dirty="0">
              <a:solidFill>
                <a:srgbClr val="94C600"/>
              </a:solidFill>
              <a:latin typeface="Calibri"/>
            </a:endParaRPr>
          </a:p>
        </p:txBody>
      </p:sp>
      <p:sp>
        <p:nvSpPr>
          <p:cNvPr id="55" name="ZoneTexte 3"/>
          <p:cNvSpPr txBox="1"/>
          <p:nvPr/>
        </p:nvSpPr>
        <p:spPr>
          <a:xfrm>
            <a:off x="899592" y="503674"/>
            <a:ext cx="2627899" cy="477054"/>
          </a:xfrm>
          <a:prstGeom prst="rect">
            <a:avLst/>
          </a:prstGeom>
          <a:noFill/>
        </p:spPr>
        <p:txBody>
          <a:bodyPr wrap="none" rtlCol="0">
            <a:spAutoFit/>
          </a:bodyPr>
          <a:lstStyle/>
          <a:p>
            <a:pPr fontAlgn="auto">
              <a:spcBef>
                <a:spcPts val="0"/>
              </a:spcBef>
              <a:spcAft>
                <a:spcPts val="0"/>
              </a:spcAft>
            </a:pPr>
            <a:r>
              <a:rPr lang="ro-RO" sz="2500" b="1" dirty="0">
                <a:solidFill>
                  <a:srgbClr val="94C600"/>
                </a:solidFill>
                <a:latin typeface="Calibri"/>
              </a:rPr>
              <a:t>Family</a:t>
            </a:r>
            <a:r>
              <a:rPr lang="ro-RO" dirty="0" smtClean="0">
                <a:solidFill>
                  <a:prstClr val="black"/>
                </a:solidFill>
                <a:latin typeface="Calibri"/>
              </a:rPr>
              <a:t> </a:t>
            </a:r>
            <a:r>
              <a:rPr lang="ro-RO" sz="2500" b="1" dirty="0">
                <a:solidFill>
                  <a:srgbClr val="94C600"/>
                </a:solidFill>
                <a:latin typeface="Calibri"/>
              </a:rPr>
              <a:t>of methods</a:t>
            </a:r>
            <a:endParaRPr lang="en-GB" sz="2500" b="1" dirty="0">
              <a:solidFill>
                <a:srgbClr val="94C600"/>
              </a:solidFill>
              <a:latin typeface="Calibri"/>
            </a:endParaRPr>
          </a:p>
        </p:txBody>
      </p:sp>
      <p:sp>
        <p:nvSpPr>
          <p:cNvPr id="56" name="ZoneTexte 4"/>
          <p:cNvSpPr txBox="1"/>
          <p:nvPr/>
        </p:nvSpPr>
        <p:spPr>
          <a:xfrm>
            <a:off x="395536" y="1124744"/>
            <a:ext cx="7992887" cy="877163"/>
          </a:xfrm>
          <a:prstGeom prst="rect">
            <a:avLst/>
          </a:prstGeom>
          <a:noFill/>
        </p:spPr>
        <p:txBody>
          <a:bodyPr wrap="square" rtlCol="0">
            <a:spAutoFit/>
          </a:bodyPr>
          <a:lstStyle/>
          <a:p>
            <a:pPr marL="285750" indent="-285750" fontAlgn="auto">
              <a:spcBef>
                <a:spcPts val="0"/>
              </a:spcBef>
              <a:spcAft>
                <a:spcPts val="0"/>
              </a:spcAft>
              <a:buFont typeface="Arial" panose="020B0604020202020204" pitchFamily="34" charset="0"/>
              <a:buChar char="•"/>
            </a:pPr>
            <a:r>
              <a:rPr lang="ro-RO" sz="1700" dirty="0" smtClean="0">
                <a:solidFill>
                  <a:prstClr val="black"/>
                </a:solidFill>
                <a:latin typeface="Calibri"/>
              </a:rPr>
              <a:t>Fully statistical algorithms, that </a:t>
            </a:r>
            <a:r>
              <a:rPr lang="ro-RO" sz="1700" b="1" dirty="0" smtClean="0">
                <a:solidFill>
                  <a:srgbClr val="FEA022"/>
                </a:solidFill>
                <a:latin typeface="Calibri"/>
              </a:rPr>
              <a:t>combine techniques for break detection </a:t>
            </a:r>
            <a:r>
              <a:rPr lang="ro-RO" sz="1700" dirty="0" smtClean="0">
                <a:solidFill>
                  <a:prstClr val="black"/>
                </a:solidFill>
                <a:latin typeface="Calibri"/>
              </a:rPr>
              <a:t>which have been used for liniar regression frameworks, </a:t>
            </a:r>
            <a:r>
              <a:rPr lang="ro-RO" sz="1700" b="1" dirty="0" smtClean="0">
                <a:solidFill>
                  <a:srgbClr val="FEA022"/>
                </a:solidFill>
                <a:latin typeface="Calibri"/>
              </a:rPr>
              <a:t>with a seasonal-trend model</a:t>
            </a:r>
            <a:r>
              <a:rPr lang="ro-RO" sz="1700" dirty="0" smtClean="0">
                <a:solidFill>
                  <a:srgbClr val="FEA022"/>
                </a:solidFill>
                <a:latin typeface="Calibri"/>
              </a:rPr>
              <a:t> </a:t>
            </a:r>
            <a:r>
              <a:rPr lang="ro-RO" sz="1700" dirty="0" smtClean="0">
                <a:solidFill>
                  <a:prstClr val="black"/>
                </a:solidFill>
                <a:latin typeface="Calibri"/>
              </a:rPr>
              <a:t>for detecting change in vegetation dynamics. </a:t>
            </a:r>
            <a:endParaRPr lang="en-GB" sz="1700" dirty="0">
              <a:solidFill>
                <a:prstClr val="black"/>
              </a:solidFill>
              <a:latin typeface="Calibri"/>
            </a:endParaRPr>
          </a:p>
        </p:txBody>
      </p:sp>
      <p:sp>
        <p:nvSpPr>
          <p:cNvPr id="57" name="ZoneTexte 6"/>
          <p:cNvSpPr txBox="1"/>
          <p:nvPr/>
        </p:nvSpPr>
        <p:spPr>
          <a:xfrm>
            <a:off x="395536" y="2001907"/>
            <a:ext cx="2165593" cy="477054"/>
          </a:xfrm>
          <a:prstGeom prst="rect">
            <a:avLst/>
          </a:prstGeom>
          <a:noFill/>
        </p:spPr>
        <p:txBody>
          <a:bodyPr wrap="none" rtlCol="0">
            <a:spAutoFit/>
          </a:bodyPr>
          <a:lstStyle/>
          <a:p>
            <a:pPr fontAlgn="auto">
              <a:spcBef>
                <a:spcPts val="0"/>
              </a:spcBef>
              <a:spcAft>
                <a:spcPts val="0"/>
              </a:spcAft>
            </a:pPr>
            <a:r>
              <a:rPr lang="ro-RO" sz="2500" b="1" dirty="0" smtClean="0">
                <a:solidFill>
                  <a:srgbClr val="94C600"/>
                </a:solidFill>
                <a:latin typeface="Calibri"/>
              </a:rPr>
              <a:t>BFAST Monitor</a:t>
            </a:r>
            <a:endParaRPr lang="en-GB" sz="2500" b="1" dirty="0">
              <a:solidFill>
                <a:srgbClr val="94C600"/>
              </a:solidFill>
              <a:latin typeface="Calibri"/>
            </a:endParaRPr>
          </a:p>
        </p:txBody>
      </p:sp>
      <p:sp>
        <p:nvSpPr>
          <p:cNvPr id="58" name="Rectangle 57"/>
          <p:cNvSpPr/>
          <p:nvPr/>
        </p:nvSpPr>
        <p:spPr>
          <a:xfrm>
            <a:off x="0" y="44624"/>
            <a:ext cx="9143999" cy="1907354"/>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9" name="Rectangle 31"/>
          <p:cNvSpPr/>
          <p:nvPr/>
        </p:nvSpPr>
        <p:spPr>
          <a:xfrm>
            <a:off x="2939548" y="211039"/>
            <a:ext cx="3622903" cy="1502938"/>
          </a:xfrm>
          <a:prstGeom prst="wedgeRectCallout">
            <a:avLst>
              <a:gd name="adj1" fmla="val 5255"/>
              <a:gd name="adj2" fmla="val 95888"/>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All observations (NDMI) of one pixel between January 2000 and April 2016.</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ro-RO" sz="1700" b="0" i="0" u="none" strike="noStrike" kern="0" cap="none" spc="0" normalizeH="0" baseline="0" noProof="0" dirty="0" smtClean="0">
              <a:ln>
                <a:noFill/>
              </a:ln>
              <a:solidFill>
                <a:prstClr val="black"/>
              </a:solidFill>
              <a:effectLst/>
              <a:uLnTx/>
              <a:uFillTx/>
              <a:latin typeface="Calibri"/>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 Total = 111 obs.</a:t>
            </a:r>
            <a:endParaRPr kumimoji="0" lang="en-GB" sz="17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60" name="Rectangle 59"/>
          <p:cNvSpPr/>
          <p:nvPr/>
        </p:nvSpPr>
        <p:spPr>
          <a:xfrm>
            <a:off x="0" y="44624"/>
            <a:ext cx="9144000" cy="1957283"/>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1" name="Rectangle 60"/>
          <p:cNvSpPr/>
          <p:nvPr/>
        </p:nvSpPr>
        <p:spPr>
          <a:xfrm>
            <a:off x="4750999" y="548680"/>
            <a:ext cx="1093621" cy="1919467"/>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2" name="Rectangle 34"/>
          <p:cNvSpPr/>
          <p:nvPr/>
        </p:nvSpPr>
        <p:spPr>
          <a:xfrm>
            <a:off x="2076235" y="325519"/>
            <a:ext cx="3312368" cy="1598450"/>
          </a:xfrm>
          <a:prstGeom prst="wedgeRectCallout">
            <a:avLst>
              <a:gd name="adj1" fmla="val 13214"/>
              <a:gd name="adj2" fmla="val 79543"/>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Defined by the user in accordance with the specifications of the project</a:t>
            </a:r>
            <a:endParaRPr kumimoji="0" lang="en-GB" sz="17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63" name="Rectangle 62"/>
          <p:cNvSpPr/>
          <p:nvPr/>
        </p:nvSpPr>
        <p:spPr>
          <a:xfrm>
            <a:off x="26494" y="44623"/>
            <a:ext cx="9117505" cy="1957283"/>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Rectangle 63"/>
          <p:cNvSpPr/>
          <p:nvPr/>
        </p:nvSpPr>
        <p:spPr>
          <a:xfrm>
            <a:off x="3751281" y="559494"/>
            <a:ext cx="1093621" cy="1919467"/>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65" name="Groupe 35"/>
          <p:cNvGrpSpPr/>
          <p:nvPr/>
        </p:nvGrpSpPr>
        <p:grpSpPr>
          <a:xfrm>
            <a:off x="2784013" y="503673"/>
            <a:ext cx="3190855" cy="1498233"/>
            <a:chOff x="-10174747" y="5051797"/>
            <a:chExt cx="3190855" cy="1498233"/>
          </a:xfrm>
        </p:grpSpPr>
        <p:sp>
          <p:nvSpPr>
            <p:cNvPr id="66" name="Rectangle 24"/>
            <p:cNvSpPr/>
            <p:nvPr/>
          </p:nvSpPr>
          <p:spPr>
            <a:xfrm>
              <a:off x="-10174747" y="5051797"/>
              <a:ext cx="3190855" cy="1498233"/>
            </a:xfrm>
            <a:prstGeom prst="wedgeRectCallout">
              <a:avLst>
                <a:gd name="adj1" fmla="val -20833"/>
                <a:gd name="adj2" fmla="val 85486"/>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800" b="0" i="0" u="none" strike="noStrike" kern="0" cap="none" spc="0" normalizeH="0" baseline="0" noProof="0" dirty="0" smtClean="0">
                  <a:ln>
                    <a:noFill/>
                  </a:ln>
                  <a:solidFill>
                    <a:prstClr val="white"/>
                  </a:solidFill>
                  <a:effectLst/>
                  <a:uLnTx/>
                  <a:uFillTx/>
                  <a:latin typeface="Calibri"/>
                  <a:ea typeface="+mn-ea"/>
                  <a:cs typeface="+mn-cs"/>
                </a:rPr>
                <a:t>v</a:t>
              </a:r>
              <a:endParaRPr kumimoji="0" lang="en-GB" sz="18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67" name="ZoneTexte 23"/>
            <p:cNvSpPr txBox="1"/>
            <p:nvPr/>
          </p:nvSpPr>
          <p:spPr>
            <a:xfrm>
              <a:off x="-9973616" y="5193560"/>
              <a:ext cx="19002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ro-RO" sz="1800" b="1" i="0" u="none" strike="noStrike" kern="0" cap="none" spc="0" normalizeH="0" baseline="0" noProof="0" dirty="0" smtClean="0">
                  <a:ln>
                    <a:noFill/>
                  </a:ln>
                  <a:solidFill>
                    <a:prstClr val="black"/>
                  </a:solidFill>
                  <a:effectLst/>
                  <a:uLnTx/>
                  <a:uFillTx/>
                  <a:latin typeface="Calibri"/>
                </a:rPr>
                <a:t>harmonic order 1:</a:t>
              </a:r>
              <a:endParaRPr kumimoji="0" lang="en-GB" sz="1800" b="1" i="0" u="none" strike="noStrike" kern="0" cap="none" spc="0" normalizeH="0" baseline="0" noProof="0" dirty="0" smtClean="0">
                <a:ln>
                  <a:noFill/>
                </a:ln>
                <a:solidFill>
                  <a:prstClr val="black"/>
                </a:solidFill>
                <a:effectLst/>
                <a:uLnTx/>
                <a:uFillTx/>
                <a:latin typeface="Calibri"/>
              </a:endParaRPr>
            </a:p>
          </p:txBody>
        </p:sp>
        <p:pic>
          <p:nvPicPr>
            <p:cNvPr id="6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73616" y="5672867"/>
              <a:ext cx="2883104" cy="700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69" name="Rectangle 68"/>
          <p:cNvSpPr/>
          <p:nvPr/>
        </p:nvSpPr>
        <p:spPr>
          <a:xfrm>
            <a:off x="-9001" y="44624"/>
            <a:ext cx="9117505" cy="1957283"/>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0" name="Rectangle 69"/>
          <p:cNvSpPr/>
          <p:nvPr/>
        </p:nvSpPr>
        <p:spPr>
          <a:xfrm>
            <a:off x="3185608" y="645437"/>
            <a:ext cx="1093621" cy="1919467"/>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1" name="Rectangle 25"/>
          <p:cNvSpPr/>
          <p:nvPr/>
        </p:nvSpPr>
        <p:spPr>
          <a:xfrm>
            <a:off x="5297809" y="404664"/>
            <a:ext cx="3312368" cy="1598450"/>
          </a:xfrm>
          <a:prstGeom prst="wedgeRectCallout">
            <a:avLst>
              <a:gd name="adj1" fmla="val -52"/>
              <a:gd name="adj2" fmla="val 79543"/>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700" b="0" i="0" u="none" strike="noStrike" kern="0" cap="none" spc="0" normalizeH="0" baseline="0" noProof="0" dirty="0" smtClean="0">
                <a:ln>
                  <a:noFill/>
                </a:ln>
                <a:solidFill>
                  <a:prstClr val="black"/>
                </a:solidFill>
                <a:effectLst/>
                <a:uLnTx/>
                <a:uFillTx/>
                <a:latin typeface="Calibri"/>
                <a:ea typeface="+mn-ea"/>
                <a:cs typeface="+mn-cs"/>
              </a:rPr>
              <a:t> "Least squares" means that the overall solution minimizes the sum of the squares of the </a:t>
            </a:r>
            <a:r>
              <a:rPr kumimoji="0" lang="ro-RO" sz="1700" b="0" i="0" u="none" strike="noStrike" kern="0" cap="none" spc="0" normalizeH="0" baseline="0" noProof="0" dirty="0" smtClean="0">
                <a:ln>
                  <a:noFill/>
                </a:ln>
                <a:solidFill>
                  <a:prstClr val="black"/>
                </a:solidFill>
                <a:effectLst/>
                <a:uLnTx/>
                <a:uFillTx/>
                <a:latin typeface="Calibri"/>
                <a:ea typeface="+mn-ea"/>
                <a:cs typeface="+mn-cs"/>
              </a:rPr>
              <a:t>residuals</a:t>
            </a:r>
            <a:endParaRPr kumimoji="0" lang="en-GB" sz="17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72" name="Rectangle 71"/>
          <p:cNvSpPr/>
          <p:nvPr/>
        </p:nvSpPr>
        <p:spPr>
          <a:xfrm>
            <a:off x="26493" y="31557"/>
            <a:ext cx="9117505" cy="2020457"/>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3" name="Rectangle 72"/>
          <p:cNvSpPr/>
          <p:nvPr/>
        </p:nvSpPr>
        <p:spPr>
          <a:xfrm>
            <a:off x="5868248" y="620688"/>
            <a:ext cx="1287025" cy="1919467"/>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tangle 29"/>
          <p:cNvSpPr/>
          <p:nvPr/>
        </p:nvSpPr>
        <p:spPr>
          <a:xfrm>
            <a:off x="5395349" y="188640"/>
            <a:ext cx="3312368" cy="1598450"/>
          </a:xfrm>
          <a:prstGeom prst="wedgeRectCallout">
            <a:avLst>
              <a:gd name="adj1" fmla="val 12138"/>
              <a:gd name="adj2" fmla="val 93659"/>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The model is projected in the monitoring period </a:t>
            </a:r>
            <a:endParaRPr kumimoji="0" lang="en-GB" sz="17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75" name="Rectangle 74"/>
          <p:cNvSpPr/>
          <p:nvPr/>
        </p:nvSpPr>
        <p:spPr>
          <a:xfrm>
            <a:off x="54349" y="-7335"/>
            <a:ext cx="9117505" cy="2020457"/>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tangle 75"/>
          <p:cNvSpPr/>
          <p:nvPr/>
        </p:nvSpPr>
        <p:spPr>
          <a:xfrm>
            <a:off x="7044117" y="573429"/>
            <a:ext cx="1287025" cy="1919467"/>
          </a:xfrm>
          <a:prstGeom prst="rect">
            <a:avLst/>
          </a:prstGeom>
          <a:solidFill>
            <a:sysClr val="window" lastClr="FFFFFF"/>
          </a:solid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tangle 42"/>
          <p:cNvSpPr/>
          <p:nvPr/>
        </p:nvSpPr>
        <p:spPr>
          <a:xfrm>
            <a:off x="4021645" y="754925"/>
            <a:ext cx="4176464" cy="1195573"/>
          </a:xfrm>
          <a:prstGeom prst="wedgeRectCallout">
            <a:avLst>
              <a:gd name="adj1" fmla="val -15638"/>
              <a:gd name="adj2" fmla="val 95942"/>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Testing the stability of the model = to check if the „new data” still „fits” the  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If the data still fits =&gt; no change is detected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else =&gt; a breack is marked </a:t>
            </a:r>
          </a:p>
        </p:txBody>
      </p:sp>
      <p:sp>
        <p:nvSpPr>
          <p:cNvPr id="78" name="Rectangle 43"/>
          <p:cNvSpPr/>
          <p:nvPr/>
        </p:nvSpPr>
        <p:spPr>
          <a:xfrm>
            <a:off x="373287" y="144414"/>
            <a:ext cx="3550641" cy="1195573"/>
          </a:xfrm>
          <a:prstGeom prst="wedgeRectCallout">
            <a:avLst>
              <a:gd name="adj1" fmla="val 91602"/>
              <a:gd name="adj2" fmla="val 147311"/>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For this, the MOSUM test is applied </a:t>
            </a:r>
          </a:p>
        </p:txBody>
      </p:sp>
    </p:spTree>
    <p:extLst>
      <p:ext uri="{BB962C8B-B14F-4D97-AF65-F5344CB8AC3E}">
        <p14:creationId xmlns:p14="http://schemas.microsoft.com/office/powerpoint/2010/main" val="399208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56" grpId="0"/>
      <p:bldP spid="57" grpId="0"/>
      <p:bldP spid="58" grpId="0" animBg="1"/>
      <p:bldP spid="59" grpId="0" animBg="1"/>
      <p:bldP spid="60" grpId="0" animBg="1"/>
      <p:bldP spid="61" grpId="0" animBg="1"/>
      <p:bldP spid="62" grpId="0" animBg="1"/>
      <p:bldP spid="63" grpId="0" animBg="1"/>
      <p:bldP spid="64"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5</a:t>
            </a:fld>
            <a:endParaRPr lang="en-GB" dirty="0"/>
          </a:p>
        </p:txBody>
      </p:sp>
      <p:pic>
        <p:nvPicPr>
          <p:cNvPr id="17"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6752"/>
            <a:ext cx="9144000" cy="3227295"/>
          </a:xfrm>
          <a:prstGeom prst="rect">
            <a:avLst/>
          </a:prstGeom>
        </p:spPr>
      </p:pic>
      <p:sp>
        <p:nvSpPr>
          <p:cNvPr id="18" name="Title 1"/>
          <p:cNvSpPr txBox="1">
            <a:spLocks/>
          </p:cNvSpPr>
          <p:nvPr/>
        </p:nvSpPr>
        <p:spPr>
          <a:xfrm>
            <a:off x="206515" y="161477"/>
            <a:ext cx="3069341" cy="4839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auto">
              <a:spcAft>
                <a:spcPts val="0"/>
              </a:spcAft>
            </a:pPr>
            <a:r>
              <a:rPr lang="ro-RO" sz="2500" b="1" dirty="0" smtClean="0">
                <a:solidFill>
                  <a:srgbClr val="94C600"/>
                </a:solidFill>
                <a:latin typeface="Calibri"/>
              </a:rPr>
              <a:t>Applying MOSUM</a:t>
            </a:r>
            <a:endParaRPr lang="en-US" sz="2500" b="1" dirty="0">
              <a:solidFill>
                <a:srgbClr val="94C600"/>
              </a:solidFill>
              <a:latin typeface="Calibri"/>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58527"/>
            <a:ext cx="3114675"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ZoneTexte 3"/>
          <p:cNvSpPr txBox="1"/>
          <p:nvPr/>
        </p:nvSpPr>
        <p:spPr>
          <a:xfrm>
            <a:off x="1464055" y="2407823"/>
            <a:ext cx="3133294" cy="1138773"/>
          </a:xfrm>
          <a:prstGeom prst="rect">
            <a:avLst/>
          </a:prstGeom>
          <a:noFill/>
        </p:spPr>
        <p:txBody>
          <a:bodyPr wrap="none" rtlCol="0">
            <a:spAutoFit/>
          </a:bodyPr>
          <a:lstStyle/>
          <a:p>
            <a:pPr fontAlgn="auto">
              <a:spcBef>
                <a:spcPts val="0"/>
              </a:spcBef>
              <a:spcAft>
                <a:spcPts val="0"/>
              </a:spcAft>
            </a:pPr>
            <a:r>
              <a:rPr lang="ro-RO" sz="1700" dirty="0" smtClean="0">
                <a:solidFill>
                  <a:prstClr val="black"/>
                </a:solidFill>
                <a:latin typeface="Calibri"/>
              </a:rPr>
              <a:t>n=68</a:t>
            </a:r>
          </a:p>
          <a:p>
            <a:pPr fontAlgn="auto">
              <a:spcBef>
                <a:spcPts val="0"/>
              </a:spcBef>
              <a:spcAft>
                <a:spcPts val="0"/>
              </a:spcAft>
            </a:pPr>
            <a:r>
              <a:rPr lang="ro-RO" sz="1700" dirty="0" smtClean="0">
                <a:solidFill>
                  <a:prstClr val="black"/>
                </a:solidFill>
                <a:latin typeface="Calibri"/>
              </a:rPr>
              <a:t>h=25% n=17</a:t>
            </a:r>
          </a:p>
          <a:p>
            <a:pPr fontAlgn="auto">
              <a:spcBef>
                <a:spcPts val="0"/>
              </a:spcBef>
              <a:spcAft>
                <a:spcPts val="0"/>
              </a:spcAft>
            </a:pPr>
            <a:r>
              <a:rPr lang="ro-RO" sz="1700" dirty="0" smtClean="0">
                <a:solidFill>
                  <a:prstClr val="black"/>
                </a:solidFill>
                <a:latin typeface="Calibri"/>
              </a:rPr>
              <a:t>σ= predicted variance  estimated </a:t>
            </a:r>
          </a:p>
          <a:p>
            <a:pPr fontAlgn="auto">
              <a:spcBef>
                <a:spcPts val="0"/>
              </a:spcBef>
              <a:spcAft>
                <a:spcPts val="0"/>
              </a:spcAft>
            </a:pPr>
            <a:r>
              <a:rPr lang="ro-RO" sz="1700" dirty="0" smtClean="0">
                <a:solidFill>
                  <a:prstClr val="black"/>
                </a:solidFill>
                <a:latin typeface="Calibri"/>
              </a:rPr>
              <a:t>      on the history period</a:t>
            </a:r>
            <a:endParaRPr lang="en-GB" sz="1700" dirty="0">
              <a:solidFill>
                <a:prstClr val="black"/>
              </a:solidFill>
              <a:latin typeface="Calibri"/>
            </a:endParaRPr>
          </a:p>
        </p:txBody>
      </p:sp>
      <p:sp>
        <p:nvSpPr>
          <p:cNvPr id="21" name="Rectangle 6"/>
          <p:cNvSpPr/>
          <p:nvPr/>
        </p:nvSpPr>
        <p:spPr>
          <a:xfrm>
            <a:off x="6588224" y="180502"/>
            <a:ext cx="2357933" cy="1034096"/>
          </a:xfrm>
          <a:prstGeom prst="wedgeRectCallout">
            <a:avLst>
              <a:gd name="adj1" fmla="val -61781"/>
              <a:gd name="adj2" fmla="val 24572"/>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MOSUM detects a break when  the MO passes  the 95% significance boundary</a:t>
            </a:r>
          </a:p>
        </p:txBody>
      </p:sp>
      <p:pic>
        <p:nvPicPr>
          <p:cNvPr id="22"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055" y="4149080"/>
            <a:ext cx="7705294" cy="2736304"/>
          </a:xfrm>
          <a:prstGeom prst="rect">
            <a:avLst/>
          </a:prstGeom>
        </p:spPr>
      </p:pic>
      <p:sp>
        <p:nvSpPr>
          <p:cNvPr id="23" name="Rectangle 9"/>
          <p:cNvSpPr/>
          <p:nvPr/>
        </p:nvSpPr>
        <p:spPr>
          <a:xfrm>
            <a:off x="3707904" y="4915184"/>
            <a:ext cx="1493837" cy="602048"/>
          </a:xfrm>
          <a:prstGeom prst="wedgeRectCallout">
            <a:avLst>
              <a:gd name="adj1" fmla="val 117626"/>
              <a:gd name="adj2" fmla="val 117049"/>
            </a:avLst>
          </a:prstGeom>
          <a:solidFill>
            <a:sysClr val="window" lastClr="FFFFFF"/>
          </a:solidFill>
          <a:ln w="25400" cap="flat" cmpd="sng" algn="ctr">
            <a:solidFill>
              <a:srgbClr val="FEA02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o-RO" sz="1700" b="0" i="0" u="none" strike="noStrike" kern="0" cap="none" spc="0" normalizeH="0" baseline="0" noProof="0" dirty="0" smtClean="0">
                <a:ln>
                  <a:noFill/>
                </a:ln>
                <a:solidFill>
                  <a:prstClr val="black"/>
                </a:solidFill>
                <a:effectLst/>
                <a:uLnTx/>
                <a:uFillTx/>
                <a:latin typeface="Calibri"/>
                <a:ea typeface="+mn-ea"/>
                <a:cs typeface="+mn-cs"/>
              </a:rPr>
              <a:t>Break detected</a:t>
            </a:r>
          </a:p>
        </p:txBody>
      </p:sp>
    </p:spTree>
    <p:extLst>
      <p:ext uri="{BB962C8B-B14F-4D97-AF65-F5344CB8AC3E}">
        <p14:creationId xmlns:p14="http://schemas.microsoft.com/office/powerpoint/2010/main" val="326834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6</a:t>
            </a:fld>
            <a:endParaRPr lang="en-GB" dirty="0"/>
          </a:p>
        </p:txBody>
      </p:sp>
      <p:sp>
        <p:nvSpPr>
          <p:cNvPr id="3" name="Title 1"/>
          <p:cNvSpPr txBox="1">
            <a:spLocks/>
          </p:cNvSpPr>
          <p:nvPr/>
        </p:nvSpPr>
        <p:spPr>
          <a:xfrm>
            <a:off x="206515" y="161477"/>
            <a:ext cx="2421269" cy="4839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o-RO" sz="2500" b="1" dirty="0" smtClean="0">
                <a:solidFill>
                  <a:srgbClr val="94C600"/>
                </a:solidFill>
                <a:latin typeface="Calibri" panose="020F0502020204030204" pitchFamily="34" charset="0"/>
                <a:ea typeface="+mn-ea"/>
                <a:cs typeface="+mn-cs"/>
              </a:rPr>
              <a:t>BFAST Spatial</a:t>
            </a:r>
            <a:endParaRPr lang="en-US" sz="2500" b="1" dirty="0">
              <a:solidFill>
                <a:srgbClr val="94C600"/>
              </a:solidFill>
              <a:latin typeface="Calibri" panose="020F0502020204030204" pitchFamily="34" charset="0"/>
              <a:ea typeface="+mn-ea"/>
              <a:cs typeface="+mn-cs"/>
            </a:endParaRPr>
          </a:p>
        </p:txBody>
      </p:sp>
      <p:sp>
        <p:nvSpPr>
          <p:cNvPr id="4" name="TextBox 3"/>
          <p:cNvSpPr txBox="1"/>
          <p:nvPr/>
        </p:nvSpPr>
        <p:spPr>
          <a:xfrm>
            <a:off x="1905000" y="1543050"/>
            <a:ext cx="3612656" cy="323165"/>
          </a:xfrm>
          <a:prstGeom prst="rect">
            <a:avLst/>
          </a:prstGeom>
          <a:noFill/>
        </p:spPr>
        <p:txBody>
          <a:bodyPr wrap="none" rtlCol="0">
            <a:spAutoFit/>
          </a:bodyPr>
          <a:lstStyle/>
          <a:p>
            <a:pPr>
              <a:lnSpc>
                <a:spcPts val="1800"/>
              </a:lnSpc>
            </a:pPr>
            <a:r>
              <a:rPr lang="ro-RO" sz="1400" dirty="0" smtClean="0">
                <a:latin typeface="Verdana" pitchFamily="34" charset="0"/>
              </a:rPr>
              <a:t>Insert drawing explaining bfastSpatial</a:t>
            </a:r>
            <a:endParaRPr lang="en-GB" sz="1400" dirty="0" err="1" smtClean="0">
              <a:latin typeface="Verdana" pitchFamily="34" charset="0"/>
            </a:endParaRPr>
          </a:p>
        </p:txBody>
      </p:sp>
    </p:spTree>
    <p:extLst>
      <p:ext uri="{BB962C8B-B14F-4D97-AF65-F5344CB8AC3E}">
        <p14:creationId xmlns:p14="http://schemas.microsoft.com/office/powerpoint/2010/main" val="315732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
            <a:ext cx="9144000" cy="5873328"/>
          </a:xfrm>
          <a:prstGeom prst="rect">
            <a:avLst/>
          </a:prstGeom>
        </p:spPr>
      </p:pic>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7</a:t>
            </a:fld>
            <a:endParaRPr lang="en-GB" dirty="0"/>
          </a:p>
        </p:txBody>
      </p:sp>
      <p:sp>
        <p:nvSpPr>
          <p:cNvPr id="4" name="Rectangle 3"/>
          <p:cNvSpPr/>
          <p:nvPr/>
        </p:nvSpPr>
        <p:spPr>
          <a:xfrm>
            <a:off x="314323" y="107974"/>
            <a:ext cx="8124825" cy="477054"/>
          </a:xfrm>
          <a:prstGeom prst="rect">
            <a:avLst/>
          </a:prstGeom>
        </p:spPr>
        <p:txBody>
          <a:bodyPr wrap="square">
            <a:spAutoFit/>
          </a:bodyPr>
          <a:lstStyle/>
          <a:p>
            <a:r>
              <a:rPr lang="ro-RO" sz="2500" b="1" dirty="0" smtClean="0">
                <a:solidFill>
                  <a:srgbClr val="94C600"/>
                </a:solidFill>
              </a:rPr>
              <a:t>Analysis overview:  </a:t>
            </a:r>
            <a:r>
              <a:rPr lang="ro-RO" sz="1600" dirty="0" smtClean="0">
                <a:solidFill>
                  <a:srgbClr val="005172"/>
                </a:solidFill>
                <a:latin typeface="Verdana" pitchFamily="34" charset="0"/>
              </a:rPr>
              <a:t>from </a:t>
            </a:r>
            <a:r>
              <a:rPr lang="ro-RO" sz="1600" dirty="0">
                <a:solidFill>
                  <a:srgbClr val="005172"/>
                </a:solidFill>
                <a:latin typeface="Verdana" pitchFamily="34" charset="0"/>
              </a:rPr>
              <a:t>Landsat scenes to deforestation detection</a:t>
            </a:r>
            <a:endParaRPr lang="en-GB" sz="2000" dirty="0"/>
          </a:p>
        </p:txBody>
      </p:sp>
    </p:spTree>
    <p:extLst>
      <p:ext uri="{BB962C8B-B14F-4D97-AF65-F5344CB8AC3E}">
        <p14:creationId xmlns:p14="http://schemas.microsoft.com/office/powerpoint/2010/main" val="12502623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latin typeface="Calibri" panose="020F0502020204030204" pitchFamily="34" charset="0"/>
              </a:rPr>
              <a:pPr algn="r">
                <a:lnSpc>
                  <a:spcPts val="1200"/>
                </a:lnSpc>
              </a:pPr>
              <a:t>8</a:t>
            </a:fld>
            <a:endParaRPr lang="en-GB" dirty="0">
              <a:latin typeface="Calibri" panose="020F0502020204030204" pitchFamily="34" charset="0"/>
            </a:endParaRPr>
          </a:p>
        </p:txBody>
      </p:sp>
      <p:sp>
        <p:nvSpPr>
          <p:cNvPr id="3" name="Rectangle 2"/>
          <p:cNvSpPr/>
          <p:nvPr/>
        </p:nvSpPr>
        <p:spPr>
          <a:xfrm>
            <a:off x="183875" y="158234"/>
            <a:ext cx="2450543" cy="477054"/>
          </a:xfrm>
          <a:prstGeom prst="rect">
            <a:avLst/>
          </a:prstGeom>
        </p:spPr>
        <p:txBody>
          <a:bodyPr wrap="none">
            <a:spAutoFit/>
          </a:bodyPr>
          <a:lstStyle/>
          <a:p>
            <a:r>
              <a:rPr lang="ro-RO" sz="2500" b="1" dirty="0" smtClean="0">
                <a:solidFill>
                  <a:srgbClr val="94C600"/>
                </a:solidFill>
              </a:rPr>
              <a:t>Case study: Peru </a:t>
            </a:r>
            <a:endParaRPr lang="en-GB" sz="2500" dirty="0"/>
          </a:p>
        </p:txBody>
      </p:sp>
      <p:pic>
        <p:nvPicPr>
          <p:cNvPr id="4"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1792"/>
            <a:ext cx="5862857" cy="4125714"/>
          </a:xfrm>
          <a:prstGeom prst="rect">
            <a:avLst/>
          </a:prstGeom>
        </p:spPr>
      </p:pic>
      <p:pic>
        <p:nvPicPr>
          <p:cNvPr id="5"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380" y="3786476"/>
            <a:ext cx="2578924" cy="1705649"/>
          </a:xfrm>
          <a:prstGeom prst="rect">
            <a:avLst/>
          </a:prstGeom>
        </p:spPr>
      </p:pic>
      <mc:AlternateContent xmlns:mc="http://schemas.openxmlformats.org/markup-compatibility/2006">
        <mc:Choice xmlns:a14="http://schemas.microsoft.com/office/drawing/2010/main" Requires="a14">
          <p:sp>
            <p:nvSpPr>
              <p:cNvPr id="6" name="ZoneTexte 11"/>
              <p:cNvSpPr txBox="1"/>
              <p:nvPr/>
            </p:nvSpPr>
            <p:spPr>
              <a:xfrm>
                <a:off x="6995616" y="5445224"/>
                <a:ext cx="2015295" cy="2852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o-RO" sz="1200" i="1" smtClean="0">
                              <a:latin typeface="Cambria Math"/>
                            </a:rPr>
                          </m:ctrlPr>
                        </m:sSupPr>
                        <m:e>
                          <m:r>
                            <m:rPr>
                              <m:nor/>
                            </m:rPr>
                            <a:rPr lang="ro-RO" sz="1200" dirty="0"/>
                            <m:t>Source</m:t>
                          </m:r>
                          <m:r>
                            <m:rPr>
                              <m:nor/>
                            </m:rPr>
                            <a:rPr lang="ro-RO" sz="1200" dirty="0"/>
                            <m:t>: </m:t>
                          </m:r>
                          <m:r>
                            <m:rPr>
                              <m:nor/>
                            </m:rPr>
                            <a:rPr lang="ro-RO" sz="1200" i="1" dirty="0">
                              <a:ea typeface="Cambria Math" panose="02040503050406030204" pitchFamily="18" charset="0"/>
                            </a:rPr>
                            <m:t>Barranquita</m:t>
                          </m:r>
                          <m:r>
                            <m:rPr>
                              <m:nor/>
                            </m:rPr>
                            <a:rPr lang="ro-RO" sz="1200" i="1" dirty="0">
                              <a:ea typeface="Cambria Math" panose="02040503050406030204" pitchFamily="18" charset="0"/>
                            </a:rPr>
                            <m:t> </m:t>
                          </m:r>
                          <m:r>
                            <m:rPr>
                              <m:nor/>
                            </m:rPr>
                            <a:rPr lang="ro-RO" sz="1200" i="1" dirty="0">
                              <a:ea typeface="Cambria Math" panose="02040503050406030204" pitchFamily="18" charset="0"/>
                            </a:rPr>
                            <m:t>Resiste</m:t>
                          </m:r>
                        </m:e>
                        <m:sup>
                          <m:r>
                            <a:rPr lang="ro-RO" sz="1200" b="0" i="1" smtClean="0">
                              <a:latin typeface="Cambria Math"/>
                            </a:rPr>
                            <m:t>2</m:t>
                          </m:r>
                        </m:sup>
                      </m:sSup>
                    </m:oMath>
                  </m:oMathPara>
                </a14:m>
                <a:endParaRPr lang="en-GB" sz="1200" dirty="0"/>
              </a:p>
            </p:txBody>
          </p:sp>
        </mc:Choice>
        <mc:Fallback>
          <p:sp>
            <p:nvSpPr>
              <p:cNvPr id="6" name="ZoneTexte 11"/>
              <p:cNvSpPr txBox="1">
                <a:spLocks noRot="1" noChangeAspect="1" noMove="1" noResize="1" noEditPoints="1" noAdjustHandles="1" noChangeArrowheads="1" noChangeShapeType="1" noTextEdit="1"/>
              </p:cNvSpPr>
              <p:nvPr/>
            </p:nvSpPr>
            <p:spPr>
              <a:xfrm>
                <a:off x="6995616" y="5445224"/>
                <a:ext cx="2015295" cy="285271"/>
              </a:xfrm>
              <a:prstGeom prst="rect">
                <a:avLst/>
              </a:prstGeom>
              <a:blipFill rotWithShape="1">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ZoneTexte 15"/>
              <p:cNvSpPr txBox="1"/>
              <p:nvPr/>
            </p:nvSpPr>
            <p:spPr>
              <a:xfrm>
                <a:off x="5145021" y="6604084"/>
                <a:ext cx="3998979" cy="285591"/>
              </a:xfrm>
              <a:prstGeom prst="rect">
                <a:avLst/>
              </a:prstGeom>
              <a:noFill/>
            </p:spPr>
            <p:txBody>
              <a:bodyPr wrap="none" rtlCol="0">
                <a:spAutoFit/>
              </a:bodyPr>
              <a:lstStyle/>
              <a:p>
                <a:pPr algn="r"/>
                <a14:m>
                  <m:oMathPara xmlns:m="http://schemas.openxmlformats.org/officeDocument/2006/math">
                    <m:oMathParaPr>
                      <m:jc m:val="centerGroup"/>
                    </m:oMathParaPr>
                    <m:oMath xmlns:m="http://schemas.openxmlformats.org/officeDocument/2006/math">
                      <m:sPre>
                        <m:sPrePr>
                          <m:ctrlPr>
                            <a:rPr lang="en-GB" sz="1050" i="1" smtClean="0">
                              <a:latin typeface="Cambria Math"/>
                              <a:ea typeface="Cambria Math" panose="02040503050406030204" pitchFamily="18" charset="0"/>
                            </a:rPr>
                          </m:ctrlPr>
                        </m:sPrePr>
                        <m:sub/>
                        <m:sup>
                          <m:r>
                            <a:rPr lang="ro-RO" sz="1050" b="0" i="1" smtClean="0">
                              <a:latin typeface="Cambria Math"/>
                              <a:ea typeface="Cambria Math" panose="02040503050406030204" pitchFamily="18" charset="0"/>
                            </a:rPr>
                            <m:t>2</m:t>
                          </m:r>
                        </m:sup>
                        <m:e>
                          <m:r>
                            <m:rPr>
                              <m:nor/>
                            </m:rPr>
                            <a:rPr lang="en-GB" sz="1050" i="1" dirty="0">
                              <a:ea typeface="Cambria Math" panose="02040503050406030204" pitchFamily="18" charset="0"/>
                            </a:rPr>
                            <m:t>https</m:t>
                          </m:r>
                          <m:r>
                            <m:rPr>
                              <m:nor/>
                            </m:rPr>
                            <a:rPr lang="en-GB" sz="1050" i="1" dirty="0">
                              <a:ea typeface="Cambria Math" panose="02040503050406030204" pitchFamily="18" charset="0"/>
                            </a:rPr>
                            <m:t>://</m:t>
                          </m:r>
                          <m:r>
                            <m:rPr>
                              <m:nor/>
                            </m:rPr>
                            <a:rPr lang="en-GB" sz="1050" i="1" dirty="0">
                              <a:ea typeface="Cambria Math" panose="02040503050406030204" pitchFamily="18" charset="0"/>
                            </a:rPr>
                            <m:t>cordilleraescalera</m:t>
                          </m:r>
                          <m:r>
                            <m:rPr>
                              <m:nor/>
                            </m:rPr>
                            <a:rPr lang="en-GB" sz="1050" i="1" dirty="0">
                              <a:ea typeface="Cambria Math" panose="02040503050406030204" pitchFamily="18" charset="0"/>
                            </a:rPr>
                            <m:t>.</m:t>
                          </m:r>
                          <m:r>
                            <m:rPr>
                              <m:nor/>
                            </m:rPr>
                            <a:rPr lang="en-GB" sz="1050" i="1" dirty="0">
                              <a:ea typeface="Cambria Math" panose="02040503050406030204" pitchFamily="18" charset="0"/>
                            </a:rPr>
                            <m:t>wordpress</m:t>
                          </m:r>
                          <m:r>
                            <m:rPr>
                              <m:nor/>
                            </m:rPr>
                            <a:rPr lang="en-GB" sz="1050" i="1" dirty="0">
                              <a:ea typeface="Cambria Math" panose="02040503050406030204" pitchFamily="18" charset="0"/>
                            </a:rPr>
                            <m:t>.</m:t>
                          </m:r>
                          <m:r>
                            <m:rPr>
                              <m:nor/>
                            </m:rPr>
                            <a:rPr lang="en-GB" sz="1050" i="1" dirty="0">
                              <a:ea typeface="Cambria Math" panose="02040503050406030204" pitchFamily="18" charset="0"/>
                            </a:rPr>
                            <m:t>com</m:t>
                          </m:r>
                          <m:r>
                            <m:rPr>
                              <m:nor/>
                            </m:rPr>
                            <a:rPr lang="en-GB" sz="1050" i="1" dirty="0">
                              <a:ea typeface="Cambria Math" panose="02040503050406030204" pitchFamily="18" charset="0"/>
                            </a:rPr>
                            <m:t>/</m:t>
                          </m:r>
                          <m:r>
                            <m:rPr>
                              <m:nor/>
                            </m:rPr>
                            <a:rPr lang="en-GB" sz="1050" i="1" dirty="0">
                              <a:ea typeface="Cambria Math" panose="02040503050406030204" pitchFamily="18" charset="0"/>
                            </a:rPr>
                            <m:t>bbarranquita</m:t>
                          </m:r>
                          <m:r>
                            <m:rPr>
                              <m:nor/>
                            </m:rPr>
                            <a:rPr lang="en-GB" sz="1050" i="1" dirty="0">
                              <a:ea typeface="Cambria Math" panose="02040503050406030204" pitchFamily="18" charset="0"/>
                            </a:rPr>
                            <m:t>−</m:t>
                          </m:r>
                          <m:r>
                            <m:rPr>
                              <m:nor/>
                            </m:rPr>
                            <a:rPr lang="en-GB" sz="1050" i="1" dirty="0">
                              <a:ea typeface="Cambria Math" panose="02040503050406030204" pitchFamily="18" charset="0"/>
                            </a:rPr>
                            <m:t>resistsb</m:t>
                          </m:r>
                          <m:r>
                            <m:rPr>
                              <m:nor/>
                            </m:rPr>
                            <a:rPr lang="en-GB" sz="1050" i="1" dirty="0">
                              <a:ea typeface="Cambria Math" panose="02040503050406030204" pitchFamily="18" charset="0"/>
                            </a:rPr>
                            <m:t>−2/ </m:t>
                          </m:r>
                        </m:e>
                      </m:sPre>
                    </m:oMath>
                  </m:oMathPara>
                </a14:m>
                <a:endParaRPr lang="ro-RO" sz="1050" i="1" dirty="0" smtClean="0">
                  <a:ea typeface="Cambria Math" panose="02040503050406030204" pitchFamily="18" charset="0"/>
                </a:endParaRPr>
              </a:p>
            </p:txBody>
          </p:sp>
        </mc:Choice>
        <mc:Fallback>
          <p:sp>
            <p:nvSpPr>
              <p:cNvPr id="7" name="ZoneTexte 15"/>
              <p:cNvSpPr txBox="1">
                <a:spLocks noRot="1" noChangeAspect="1" noMove="1" noResize="1" noEditPoints="1" noAdjustHandles="1" noChangeArrowheads="1" noChangeShapeType="1" noTextEdit="1"/>
              </p:cNvSpPr>
              <p:nvPr/>
            </p:nvSpPr>
            <p:spPr>
              <a:xfrm>
                <a:off x="5145021" y="6604084"/>
                <a:ext cx="3998979" cy="285591"/>
              </a:xfrm>
              <a:prstGeom prst="rect">
                <a:avLst/>
              </a:prstGeom>
              <a:blipFill rotWithShape="1">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ZoneTexte 16"/>
              <p:cNvSpPr txBox="1"/>
              <p:nvPr/>
            </p:nvSpPr>
            <p:spPr>
              <a:xfrm>
                <a:off x="6014944" y="6415444"/>
                <a:ext cx="3104824" cy="2539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Pre>
                        <m:sPrePr>
                          <m:ctrlPr>
                            <a:rPr lang="en-GB" sz="1050" i="1" smtClean="0">
                              <a:latin typeface="Cambria Math"/>
                            </a:rPr>
                          </m:ctrlPr>
                        </m:sPrePr>
                        <m:sub/>
                        <m:sup>
                          <m:r>
                            <a:rPr lang="ro-RO" sz="1050" b="0" i="1" smtClean="0">
                              <a:latin typeface="Cambria Math"/>
                            </a:rPr>
                            <m:t>1</m:t>
                          </m:r>
                        </m:sup>
                        <m:e>
                          <m:r>
                            <a:rPr lang="ro-RO" sz="1050" i="1">
                              <a:latin typeface="Cambria Math"/>
                            </a:rPr>
                            <m:t>h𝑡𝑡𝑝</m:t>
                          </m:r>
                          <m:r>
                            <a:rPr lang="ro-RO" sz="1050" i="1">
                              <a:latin typeface="Cambria Math"/>
                            </a:rPr>
                            <m:t>://</m:t>
                          </m:r>
                          <m:r>
                            <a:rPr lang="ro-RO" sz="1050" i="1">
                              <a:latin typeface="Cambria Math"/>
                            </a:rPr>
                            <m:t>𝑠𝑑𝑤𝑒𝑏𝑥</m:t>
                          </m:r>
                          <m:r>
                            <a:rPr lang="ro-RO" sz="1050" i="1">
                              <a:latin typeface="Cambria Math"/>
                            </a:rPr>
                            <m:t>.</m:t>
                          </m:r>
                          <m:r>
                            <a:rPr lang="ro-RO" sz="1050" i="1">
                              <a:latin typeface="Cambria Math"/>
                            </a:rPr>
                            <m:t>𝑤𝑜𝑟𝑙𝑑𝑏𝑎𝑛𝑘</m:t>
                          </m:r>
                          <m:r>
                            <a:rPr lang="ro-RO" sz="1050" i="1">
                              <a:latin typeface="Cambria Math"/>
                            </a:rPr>
                            <m:t>.</m:t>
                          </m:r>
                          <m:r>
                            <a:rPr lang="ro-RO" sz="1050" i="1">
                              <a:latin typeface="Cambria Math"/>
                            </a:rPr>
                            <m:t>𝑜𝑟𝑔</m:t>
                          </m:r>
                          <m:r>
                            <a:rPr lang="ro-RO" sz="1050" i="1">
                              <a:latin typeface="Cambria Math"/>
                            </a:rPr>
                            <m:t>/</m:t>
                          </m:r>
                          <m:r>
                            <a:rPr lang="ro-RO" sz="1050" i="1">
                              <a:latin typeface="Cambria Math"/>
                            </a:rPr>
                            <m:t>𝑐𝑙𝑖𝑚𝑎𝑡𝑒𝑝𝑜𝑟𝑡𝑎𝑙</m:t>
                          </m:r>
                          <m:r>
                            <a:rPr lang="ro-RO" sz="1050" i="1">
                              <a:latin typeface="Cambria Math"/>
                            </a:rPr>
                            <m:t>/</m:t>
                          </m:r>
                        </m:e>
                      </m:sPre>
                    </m:oMath>
                  </m:oMathPara>
                </a14:m>
                <a:endParaRPr lang="en-GB" sz="1050" i="1" dirty="0"/>
              </a:p>
            </p:txBody>
          </p:sp>
        </mc:Choice>
        <mc:Fallback>
          <p:sp>
            <p:nvSpPr>
              <p:cNvPr id="8" name="ZoneTexte 16"/>
              <p:cNvSpPr txBox="1">
                <a:spLocks noRot="1" noChangeAspect="1" noMove="1" noResize="1" noEditPoints="1" noAdjustHandles="1" noChangeArrowheads="1" noChangeShapeType="1" noTextEdit="1"/>
              </p:cNvSpPr>
              <p:nvPr/>
            </p:nvSpPr>
            <p:spPr>
              <a:xfrm>
                <a:off x="6014944" y="6415444"/>
                <a:ext cx="3104824" cy="253916"/>
              </a:xfrm>
              <a:prstGeom prst="rect">
                <a:avLst/>
              </a:prstGeom>
              <a:blipFill rotWithShape="1">
                <a:blip r:embed="rId6"/>
                <a:stretch>
                  <a:fillRect b="-4762"/>
                </a:stretch>
              </a:blipFill>
            </p:spPr>
            <p:txBody>
              <a:bodyPr/>
              <a:lstStyle/>
              <a:p>
                <a:r>
                  <a:rPr lang="en-GB">
                    <a:noFill/>
                  </a:rPr>
                  <a:t> </a:t>
                </a:r>
              </a:p>
            </p:txBody>
          </p:sp>
        </mc:Fallback>
      </mc:AlternateContent>
      <p:sp>
        <p:nvSpPr>
          <p:cNvPr id="9" name="Title 1"/>
          <p:cNvSpPr txBox="1">
            <a:spLocks/>
          </p:cNvSpPr>
          <p:nvPr/>
        </p:nvSpPr>
        <p:spPr>
          <a:xfrm>
            <a:off x="6014944" y="164592"/>
            <a:ext cx="2736304" cy="483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o-RO" sz="2000" b="1" dirty="0" smtClean="0">
                <a:solidFill>
                  <a:srgbClr val="FEA022"/>
                </a:solidFill>
                <a:latin typeface="Calibri" panose="020F0502020204030204" pitchFamily="34" charset="0"/>
                <a:ea typeface="+mn-ea"/>
                <a:cs typeface="+mn-cs"/>
              </a:rPr>
              <a:t>Forest Characteristics</a:t>
            </a:r>
            <a:endParaRPr lang="en-US" sz="2000" b="1" dirty="0">
              <a:solidFill>
                <a:srgbClr val="FEA022"/>
              </a:solidFill>
              <a:latin typeface="Calibri" panose="020F0502020204030204" pitchFamily="34" charset="0"/>
              <a:ea typeface="+mn-ea"/>
              <a:cs typeface="+mn-cs"/>
            </a:endParaRPr>
          </a:p>
        </p:txBody>
      </p:sp>
      <p:sp>
        <p:nvSpPr>
          <p:cNvPr id="10" name="ZoneTexte 7"/>
          <p:cNvSpPr txBox="1"/>
          <p:nvPr/>
        </p:nvSpPr>
        <p:spPr>
          <a:xfrm>
            <a:off x="5875023" y="594266"/>
            <a:ext cx="3173638" cy="615553"/>
          </a:xfrm>
          <a:prstGeom prst="rect">
            <a:avLst/>
          </a:prstGeom>
          <a:noFill/>
        </p:spPr>
        <p:txBody>
          <a:bodyPr wrap="square" rtlCol="0">
            <a:spAutoFit/>
          </a:bodyPr>
          <a:lstStyle/>
          <a:p>
            <a:pPr marL="285750" indent="-285750">
              <a:buFont typeface="Arial" panose="020B0604020202020204" pitchFamily="34" charset="0"/>
              <a:buChar char="•"/>
            </a:pPr>
            <a:r>
              <a:rPr lang="ro-RO" sz="1700" dirty="0" smtClean="0"/>
              <a:t>Evergreen forest with seasonality: „selva alta”</a:t>
            </a:r>
            <a:endParaRPr lang="en-GB" sz="1700" dirty="0"/>
          </a:p>
        </p:txBody>
      </p:sp>
      <p:sp>
        <p:nvSpPr>
          <p:cNvPr id="11" name="ZoneTexte 12"/>
          <p:cNvSpPr txBox="1"/>
          <p:nvPr/>
        </p:nvSpPr>
        <p:spPr>
          <a:xfrm>
            <a:off x="5875023" y="1236529"/>
            <a:ext cx="3173638" cy="1400383"/>
          </a:xfrm>
          <a:prstGeom prst="rect">
            <a:avLst/>
          </a:prstGeom>
          <a:noFill/>
        </p:spPr>
        <p:txBody>
          <a:bodyPr wrap="square" rtlCol="0">
            <a:spAutoFit/>
          </a:bodyPr>
          <a:lstStyle/>
          <a:p>
            <a:pPr marL="285750" indent="-285750">
              <a:buFont typeface="Arial" panose="020B0604020202020204" pitchFamily="34" charset="0"/>
              <a:buChar char="•"/>
            </a:pPr>
            <a:r>
              <a:rPr lang="en-GB" sz="1700" dirty="0"/>
              <a:t>Loreto is the largest region in Peru and has had </a:t>
            </a:r>
            <a:r>
              <a:rPr lang="en-GB" sz="1700" dirty="0" smtClean="0"/>
              <a:t>more </a:t>
            </a:r>
            <a:r>
              <a:rPr lang="en-GB" sz="1700" dirty="0"/>
              <a:t>hectares deforested than any </a:t>
            </a:r>
            <a:r>
              <a:rPr lang="en-GB" sz="1700" dirty="0" smtClean="0"/>
              <a:t>other</a:t>
            </a:r>
            <a:r>
              <a:rPr lang="ro-RO" sz="1700" dirty="0" smtClean="0"/>
              <a:t> (</a:t>
            </a:r>
            <a:r>
              <a:rPr lang="en-GB" sz="1700" dirty="0" smtClean="0"/>
              <a:t>Peruana</a:t>
            </a:r>
            <a:r>
              <a:rPr lang="ro-RO" sz="1700" dirty="0" smtClean="0"/>
              <a:t>, 2015 ”</a:t>
            </a:r>
            <a:r>
              <a:rPr lang="en-GB" sz="1700" dirty="0" smtClean="0"/>
              <a:t>Revealing </a:t>
            </a:r>
            <a:r>
              <a:rPr lang="en-GB" sz="1700" dirty="0"/>
              <a:t>the </a:t>
            </a:r>
            <a:r>
              <a:rPr lang="en-GB" sz="1700" dirty="0" smtClean="0"/>
              <a:t>hidden</a:t>
            </a:r>
            <a:r>
              <a:rPr lang="ro-RO" sz="1700" dirty="0" smtClean="0"/>
              <a:t>”)</a:t>
            </a:r>
            <a:endParaRPr lang="en-GB" sz="1700" dirty="0"/>
          </a:p>
        </p:txBody>
      </p:sp>
      <p:sp>
        <p:nvSpPr>
          <p:cNvPr id="12" name="ZoneTexte 13"/>
          <p:cNvSpPr txBox="1"/>
          <p:nvPr/>
        </p:nvSpPr>
        <p:spPr>
          <a:xfrm>
            <a:off x="5875023" y="2695853"/>
            <a:ext cx="3173638" cy="877163"/>
          </a:xfrm>
          <a:prstGeom prst="rect">
            <a:avLst/>
          </a:prstGeom>
          <a:noFill/>
        </p:spPr>
        <p:txBody>
          <a:bodyPr wrap="square" rtlCol="0">
            <a:spAutoFit/>
          </a:bodyPr>
          <a:lstStyle/>
          <a:p>
            <a:pPr marL="285750" indent="-285750">
              <a:buFont typeface="Arial" panose="020B0604020202020204" pitchFamily="34" charset="0"/>
              <a:buChar char="•"/>
            </a:pPr>
            <a:r>
              <a:rPr lang="en-GB" sz="1700" dirty="0"/>
              <a:t>Deforestation in large </a:t>
            </a:r>
            <a:r>
              <a:rPr lang="ro-RO" sz="1700" dirty="0" smtClean="0"/>
              <a:t>„</a:t>
            </a:r>
            <a:r>
              <a:rPr lang="en-GB" sz="1700" dirty="0" smtClean="0"/>
              <a:t>blocks</a:t>
            </a:r>
            <a:r>
              <a:rPr lang="ro-RO" sz="1700" dirty="0" smtClean="0"/>
              <a:t> </a:t>
            </a:r>
            <a:r>
              <a:rPr lang="en-GB" sz="1700" dirty="0" smtClean="0"/>
              <a:t>resulting </a:t>
            </a:r>
            <a:r>
              <a:rPr lang="en-GB" sz="1700" dirty="0"/>
              <a:t>from </a:t>
            </a:r>
            <a:r>
              <a:rPr lang="en-GB" sz="1700" dirty="0" smtClean="0"/>
              <a:t>agricultural </a:t>
            </a:r>
            <a:r>
              <a:rPr lang="en-GB" sz="1700" dirty="0"/>
              <a:t>investments </a:t>
            </a:r>
            <a:r>
              <a:rPr lang="ro-RO" sz="1700" dirty="0" smtClean="0"/>
              <a:t>(mainly palm </a:t>
            </a:r>
            <a:r>
              <a:rPr lang="en-GB" sz="1700" dirty="0" smtClean="0"/>
              <a:t>oil</a:t>
            </a:r>
            <a:r>
              <a:rPr lang="ro-RO" sz="1700" dirty="0" smtClean="0"/>
              <a:t>)</a:t>
            </a:r>
            <a:endParaRPr lang="en-GB" sz="1700" dirty="0"/>
          </a:p>
        </p:txBody>
      </p:sp>
      <p:pic>
        <p:nvPicPr>
          <p:cNvPr id="13" name="Picture 3" descr="D:\Sabina-Internship\Reports\BFAST_Presentation\13262467_1213855041967500_507057854_o.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391" t="32751" r="2017" b="30730"/>
          <a:stretch/>
        </p:blipFill>
        <p:spPr bwMode="auto">
          <a:xfrm>
            <a:off x="148159" y="4745925"/>
            <a:ext cx="3559745" cy="19234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4" name="ZoneTexte 20"/>
              <p:cNvSpPr txBox="1"/>
              <p:nvPr/>
            </p:nvSpPr>
            <p:spPr>
              <a:xfrm>
                <a:off x="-3661" y="6606865"/>
                <a:ext cx="319408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ro-RO" sz="1200" i="1" smtClean="0">
                              <a:latin typeface="Cambria Math"/>
                            </a:rPr>
                          </m:ctrlPr>
                        </m:sSupPr>
                        <m:e>
                          <m:r>
                            <m:rPr>
                              <m:nor/>
                            </m:rPr>
                            <a:rPr lang="ro-RO" sz="1200" dirty="0"/>
                            <m:t>Source</m:t>
                          </m:r>
                          <m:r>
                            <m:rPr>
                              <m:nor/>
                            </m:rPr>
                            <a:rPr lang="ro-RO" sz="1200" dirty="0"/>
                            <m:t>: </m:t>
                          </m:r>
                          <m:r>
                            <a:rPr lang="ro-RO" sz="1200" b="0" i="1" dirty="0" smtClean="0">
                              <a:latin typeface="Cambria Math"/>
                            </a:rPr>
                            <m:t>𝐶𝑙𝑖𝑚𝑎𝑡𝑒</m:t>
                          </m:r>
                          <m:r>
                            <a:rPr lang="ro-RO" sz="1200" b="0" i="1" dirty="0" smtClean="0">
                              <a:latin typeface="Cambria Math"/>
                            </a:rPr>
                            <m:t> </m:t>
                          </m:r>
                          <m:r>
                            <a:rPr lang="ro-RO" sz="1200" b="0" i="1" dirty="0" smtClean="0">
                              <a:latin typeface="Cambria Math"/>
                            </a:rPr>
                            <m:t>𝑐h𝑎𝑛𝑔𝑒</m:t>
                          </m:r>
                          <m:r>
                            <a:rPr lang="ro-RO" sz="1200" b="0" i="1" dirty="0" smtClean="0">
                              <a:latin typeface="Cambria Math"/>
                            </a:rPr>
                            <m:t> </m:t>
                          </m:r>
                          <m:r>
                            <a:rPr lang="ro-RO" sz="1200" b="0" i="1" dirty="0" smtClean="0">
                              <a:latin typeface="Cambria Math"/>
                            </a:rPr>
                            <m:t>𝐾𝑛𝑜𝑤𝑙𝑒𝑑𝑔𝑒</m:t>
                          </m:r>
                          <m:r>
                            <a:rPr lang="ro-RO" sz="1200" b="0" i="1" dirty="0" smtClean="0">
                              <a:latin typeface="Cambria Math"/>
                            </a:rPr>
                            <m:t> </m:t>
                          </m:r>
                          <m:r>
                            <a:rPr lang="ro-RO" sz="1200" b="0" i="1" dirty="0" smtClean="0">
                              <a:latin typeface="Cambria Math"/>
                            </a:rPr>
                            <m:t>𝑃𝑜𝑟𝑡𝑎𝑙</m:t>
                          </m:r>
                        </m:e>
                        <m:sup>
                          <m:r>
                            <a:rPr lang="ro-RO" sz="1200" b="0" i="1" smtClean="0">
                              <a:latin typeface="Cambria Math"/>
                            </a:rPr>
                            <m:t>1</m:t>
                          </m:r>
                        </m:sup>
                      </m:sSup>
                    </m:oMath>
                  </m:oMathPara>
                </a14:m>
                <a:endParaRPr lang="en-GB" sz="1200" dirty="0"/>
              </a:p>
            </p:txBody>
          </p:sp>
        </mc:Choice>
        <mc:Fallback>
          <p:sp>
            <p:nvSpPr>
              <p:cNvPr id="14" name="ZoneTexte 20"/>
              <p:cNvSpPr txBox="1">
                <a:spLocks noRot="1" noChangeAspect="1" noMove="1" noResize="1" noEditPoints="1" noAdjustHandles="1" noChangeArrowheads="1" noChangeShapeType="1" noTextEdit="1"/>
              </p:cNvSpPr>
              <p:nvPr/>
            </p:nvSpPr>
            <p:spPr>
              <a:xfrm>
                <a:off x="-3661" y="6606865"/>
                <a:ext cx="3194080" cy="276999"/>
              </a:xfrm>
              <a:prstGeom prst="rect">
                <a:avLst/>
              </a:prstGeom>
              <a:blipFill rotWithShape="1">
                <a:blip r:embed="rId8"/>
                <a:stretch>
                  <a:fillRect b="-6667"/>
                </a:stretch>
              </a:blipFill>
            </p:spPr>
            <p:txBody>
              <a:bodyPr/>
              <a:lstStyle/>
              <a:p>
                <a:r>
                  <a:rPr lang="en-GB">
                    <a:noFill/>
                  </a:rPr>
                  <a:t> </a:t>
                </a:r>
              </a:p>
            </p:txBody>
          </p:sp>
        </mc:Fallback>
      </mc:AlternateContent>
    </p:spTree>
    <p:extLst>
      <p:ext uri="{BB962C8B-B14F-4D97-AF65-F5344CB8AC3E}">
        <p14:creationId xmlns:p14="http://schemas.microsoft.com/office/powerpoint/2010/main" val="370326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528" y="2295144"/>
            <a:ext cx="5261905" cy="2624762"/>
          </a:xfrm>
          <a:prstGeom prst="rect">
            <a:avLst/>
          </a:prstGeom>
        </p:spPr>
      </p:pic>
      <p:pic>
        <p:nvPicPr>
          <p:cNvPr id="11"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8528" y="2295144"/>
            <a:ext cx="5261905" cy="2624762"/>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4400" y="2340818"/>
            <a:ext cx="3075179" cy="2624400"/>
          </a:xfrm>
          <a:prstGeom prst="rect">
            <a:avLst/>
          </a:prstGeom>
        </p:spPr>
      </p:pic>
      <p:sp>
        <p:nvSpPr>
          <p:cNvPr id="2" name="Slide Number Placeholder 1"/>
          <p:cNvSpPr>
            <a:spLocks noGrp="1"/>
          </p:cNvSpPr>
          <p:nvPr>
            <p:ph type="sldNum" sz="quarter" idx="10"/>
          </p:nvPr>
        </p:nvSpPr>
        <p:spPr/>
        <p:txBody>
          <a:bodyPr/>
          <a:lstStyle/>
          <a:p>
            <a:pPr algn="r">
              <a:lnSpc>
                <a:spcPts val="1200"/>
              </a:lnSpc>
            </a:pPr>
            <a:fld id="{F25965E0-7062-474C-8671-DB3A3CE669B0}" type="slidenum">
              <a:rPr lang="en-GB" smtClean="0"/>
              <a:pPr algn="r">
                <a:lnSpc>
                  <a:spcPts val="1200"/>
                </a:lnSpc>
              </a:pPr>
              <a:t>9</a:t>
            </a:fld>
            <a:endParaRPr lang="en-GB" dirty="0"/>
          </a:p>
        </p:txBody>
      </p:sp>
      <p:sp>
        <p:nvSpPr>
          <p:cNvPr id="3" name="Title 1"/>
          <p:cNvSpPr txBox="1">
            <a:spLocks/>
          </p:cNvSpPr>
          <p:nvPr/>
        </p:nvSpPr>
        <p:spPr>
          <a:xfrm>
            <a:off x="206515" y="161477"/>
            <a:ext cx="8325925" cy="48396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o-RO" sz="2500" b="1" dirty="0" smtClean="0">
                <a:solidFill>
                  <a:srgbClr val="94C600"/>
                </a:solidFill>
                <a:latin typeface="Calibri" panose="020F0502020204030204" pitchFamily="34" charset="0"/>
                <a:ea typeface="+mn-ea"/>
                <a:cs typeface="+mn-cs"/>
              </a:rPr>
              <a:t>Data </a:t>
            </a:r>
            <a:r>
              <a:rPr lang="ro-RO" sz="2500" b="1" dirty="0">
                <a:solidFill>
                  <a:srgbClr val="94C600"/>
                </a:solidFill>
                <a:latin typeface="Calibri" panose="020F0502020204030204" pitchFamily="34" charset="0"/>
                <a:ea typeface="+mn-ea"/>
                <a:cs typeface="+mn-cs"/>
              </a:rPr>
              <a:t>acquisition and </a:t>
            </a:r>
            <a:r>
              <a:rPr lang="ro-RO" sz="2500" b="1" dirty="0" smtClean="0">
                <a:solidFill>
                  <a:srgbClr val="94C600"/>
                </a:solidFill>
                <a:latin typeface="Calibri" panose="020F0502020204030204" pitchFamily="34" charset="0"/>
                <a:ea typeface="+mn-ea"/>
                <a:cs typeface="+mn-cs"/>
              </a:rPr>
              <a:t>Pre-processing</a:t>
            </a:r>
            <a:endParaRPr lang="en-US" sz="2500" b="1" dirty="0">
              <a:solidFill>
                <a:srgbClr val="94C600"/>
              </a:solidFill>
              <a:latin typeface="Calibri" panose="020F0502020204030204" pitchFamily="34" charset="0"/>
              <a:ea typeface="+mn-ea"/>
              <a:cs typeface="+mn-cs"/>
            </a:endParaRPr>
          </a:p>
        </p:txBody>
      </p:sp>
      <p:sp>
        <p:nvSpPr>
          <p:cNvPr id="4" name="ZoneTexte 1"/>
          <p:cNvSpPr txBox="1"/>
          <p:nvPr/>
        </p:nvSpPr>
        <p:spPr>
          <a:xfrm>
            <a:off x="539552" y="822819"/>
            <a:ext cx="2160239" cy="353943"/>
          </a:xfrm>
          <a:prstGeom prst="rect">
            <a:avLst/>
          </a:prstGeom>
          <a:noFill/>
        </p:spPr>
        <p:txBody>
          <a:bodyPr wrap="square" rtlCol="0">
            <a:spAutoFit/>
          </a:bodyPr>
          <a:lstStyle/>
          <a:p>
            <a:r>
              <a:rPr lang="ro-RO" sz="1700" b="1" dirty="0" smtClean="0">
                <a:latin typeface="LM Sans 12" pitchFamily="50" charset="0"/>
              </a:rPr>
              <a:t>Products acquired:</a:t>
            </a:r>
            <a:endParaRPr lang="en-GB" sz="1700" b="1" dirty="0">
              <a:latin typeface="LM Sans 12" pitchFamily="50" charset="0"/>
            </a:endParaRPr>
          </a:p>
        </p:txBody>
      </p:sp>
      <p:sp>
        <p:nvSpPr>
          <p:cNvPr id="5" name="Rectangle 4"/>
          <p:cNvSpPr/>
          <p:nvPr/>
        </p:nvSpPr>
        <p:spPr>
          <a:xfrm>
            <a:off x="6948264" y="1108591"/>
            <a:ext cx="1728192" cy="877163"/>
          </a:xfrm>
          <a:prstGeom prst="rect">
            <a:avLst/>
          </a:prstGeom>
        </p:spPr>
        <p:txBody>
          <a:bodyPr wrap="square">
            <a:spAutoFit/>
          </a:bodyPr>
          <a:lstStyle/>
          <a:p>
            <a:r>
              <a:rPr lang="ro-RO" sz="1700" dirty="0">
                <a:solidFill>
                  <a:srgbClr val="FEA022"/>
                </a:solidFill>
                <a:latin typeface="LM Sans 12" pitchFamily="50" charset="0"/>
              </a:rPr>
              <a:t>proccessed and provided by the USGS</a:t>
            </a:r>
            <a:endParaRPr lang="en-GB" sz="1700" dirty="0">
              <a:solidFill>
                <a:srgbClr val="FEA022"/>
              </a:solidFill>
              <a:latin typeface="LM Sans 12" pitchFamily="50" charset="0"/>
            </a:endParaRPr>
          </a:p>
        </p:txBody>
      </p:sp>
      <p:sp>
        <p:nvSpPr>
          <p:cNvPr id="6" name="Rectangle 5"/>
          <p:cNvSpPr/>
          <p:nvPr/>
        </p:nvSpPr>
        <p:spPr>
          <a:xfrm>
            <a:off x="842426" y="1223681"/>
            <a:ext cx="6753910" cy="353943"/>
          </a:xfrm>
          <a:prstGeom prst="rect">
            <a:avLst/>
          </a:prstGeom>
        </p:spPr>
        <p:txBody>
          <a:bodyPr wrap="square">
            <a:spAutoFit/>
          </a:bodyPr>
          <a:lstStyle/>
          <a:p>
            <a:pPr marL="285750" indent="-285750">
              <a:buFont typeface="Arial" panose="020B0604020202020204" pitchFamily="34" charset="0"/>
              <a:buChar char="•"/>
            </a:pPr>
            <a:r>
              <a:rPr lang="ro-RO" sz="1700" dirty="0">
                <a:latin typeface="LM Sans 12" pitchFamily="50" charset="0"/>
              </a:rPr>
              <a:t>NDVI and NDMI derived from Surface Reflectance products</a:t>
            </a:r>
            <a:endParaRPr lang="en-GB" sz="1700" dirty="0"/>
          </a:p>
        </p:txBody>
      </p:sp>
      <p:sp>
        <p:nvSpPr>
          <p:cNvPr id="7" name="Rectangle 6"/>
          <p:cNvSpPr/>
          <p:nvPr/>
        </p:nvSpPr>
        <p:spPr>
          <a:xfrm>
            <a:off x="842426" y="1556792"/>
            <a:ext cx="6753910" cy="353943"/>
          </a:xfrm>
          <a:prstGeom prst="rect">
            <a:avLst/>
          </a:prstGeom>
        </p:spPr>
        <p:txBody>
          <a:bodyPr wrap="square">
            <a:spAutoFit/>
          </a:bodyPr>
          <a:lstStyle/>
          <a:p>
            <a:pPr marL="285750" indent="-285750">
              <a:buFont typeface="Arial" panose="020B0604020202020204" pitchFamily="34" charset="0"/>
              <a:buChar char="•"/>
            </a:pPr>
            <a:r>
              <a:rPr lang="ro-RO" sz="1700" dirty="0" smtClean="0">
                <a:latin typeface="LM Sans 12" pitchFamily="50" charset="0"/>
              </a:rPr>
              <a:t>Cloud Mask</a:t>
            </a:r>
            <a:endParaRPr lang="en-GB" sz="1700" dirty="0"/>
          </a:p>
        </p:txBody>
      </p:sp>
      <p:sp>
        <p:nvSpPr>
          <p:cNvPr id="8" name="Accolade fermante 5"/>
          <p:cNvSpPr/>
          <p:nvPr/>
        </p:nvSpPr>
        <p:spPr>
          <a:xfrm>
            <a:off x="6444208" y="1242732"/>
            <a:ext cx="432048" cy="5323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ectangle 8"/>
          <p:cNvSpPr/>
          <p:nvPr/>
        </p:nvSpPr>
        <p:spPr>
          <a:xfrm>
            <a:off x="842426" y="1871460"/>
            <a:ext cx="5601782" cy="353943"/>
          </a:xfrm>
          <a:prstGeom prst="rect">
            <a:avLst/>
          </a:prstGeom>
        </p:spPr>
        <p:txBody>
          <a:bodyPr wrap="square">
            <a:spAutoFit/>
          </a:bodyPr>
          <a:lstStyle/>
          <a:p>
            <a:pPr marL="285750" indent="-285750">
              <a:buFont typeface="Arial" panose="020B0604020202020204" pitchFamily="34" charset="0"/>
              <a:buChar char="•"/>
            </a:pPr>
            <a:r>
              <a:rPr lang="ro-RO" sz="1700" dirty="0" smtClean="0">
                <a:latin typeface="LM Sans 12" pitchFamily="50" charset="0"/>
              </a:rPr>
              <a:t>Forest Mask (for 2010</a:t>
            </a:r>
            <a:r>
              <a:rPr lang="ro-RO" sz="1700" dirty="0" smtClean="0">
                <a:latin typeface="LM Sans 12" pitchFamily="50" charset="0"/>
              </a:rPr>
              <a:t>)</a:t>
            </a:r>
            <a:endParaRPr lang="en-GB" sz="1700" dirty="0">
              <a:solidFill>
                <a:srgbClr val="FEA022"/>
              </a:solidFill>
            </a:endParaRPr>
          </a:p>
        </p:txBody>
      </p:sp>
      <p:sp>
        <p:nvSpPr>
          <p:cNvPr id="14" name="ZoneTexte 9"/>
          <p:cNvSpPr txBox="1"/>
          <p:nvPr/>
        </p:nvSpPr>
        <p:spPr>
          <a:xfrm>
            <a:off x="539552" y="2292078"/>
            <a:ext cx="2160239" cy="353943"/>
          </a:xfrm>
          <a:prstGeom prst="rect">
            <a:avLst/>
          </a:prstGeom>
          <a:noFill/>
        </p:spPr>
        <p:txBody>
          <a:bodyPr wrap="square" rtlCol="0">
            <a:spAutoFit/>
          </a:bodyPr>
          <a:lstStyle/>
          <a:p>
            <a:r>
              <a:rPr lang="ro-RO" sz="1700" b="1" dirty="0" smtClean="0">
                <a:latin typeface="LM Sans 12" pitchFamily="50" charset="0"/>
              </a:rPr>
              <a:t>Pre-proccessing</a:t>
            </a:r>
            <a:endParaRPr lang="en-GB" sz="1700" b="1" dirty="0">
              <a:latin typeface="LM Sans 12" pitchFamily="50" charset="0"/>
            </a:endParaRPr>
          </a:p>
        </p:txBody>
      </p:sp>
      <p:sp>
        <p:nvSpPr>
          <p:cNvPr id="17" name="Rectangle 16"/>
          <p:cNvSpPr/>
          <p:nvPr/>
        </p:nvSpPr>
        <p:spPr>
          <a:xfrm>
            <a:off x="3341481" y="1756043"/>
            <a:ext cx="3606783" cy="584775"/>
          </a:xfrm>
          <a:prstGeom prst="rect">
            <a:avLst/>
          </a:prstGeom>
        </p:spPr>
        <p:txBody>
          <a:bodyPr wrap="square">
            <a:spAutoFit/>
          </a:bodyPr>
          <a:lstStyle/>
          <a:p>
            <a:r>
              <a:rPr lang="ro-RO" sz="1600" dirty="0">
                <a:solidFill>
                  <a:srgbClr val="FEA022"/>
                </a:solidFill>
                <a:latin typeface="LM Sans 12" pitchFamily="50" charset="0"/>
              </a:rPr>
              <a:t>– computed using unsupervised </a:t>
            </a:r>
            <a:r>
              <a:rPr lang="ro-RO" sz="1600" dirty="0" smtClean="0">
                <a:solidFill>
                  <a:srgbClr val="FEA022"/>
                </a:solidFill>
                <a:latin typeface="LM Sans 12" pitchFamily="50" charset="0"/>
              </a:rPr>
              <a:t>classification: </a:t>
            </a:r>
            <a:r>
              <a:rPr lang="ro-RO" sz="1600" dirty="0">
                <a:solidFill>
                  <a:srgbClr val="FEA022"/>
                </a:solidFill>
                <a:latin typeface="LM Sans 12" pitchFamily="50" charset="0"/>
              </a:rPr>
              <a:t>k-means </a:t>
            </a:r>
            <a:endParaRPr lang="en-GB" sz="1600" dirty="0">
              <a:solidFill>
                <a:srgbClr val="FEA022"/>
              </a:solidFill>
            </a:endParaRPr>
          </a:p>
        </p:txBody>
      </p:sp>
      <p:pic>
        <p:nvPicPr>
          <p:cNvPr id="15" name="Picture 2" descr="Peru_Scenes_943_2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4827528"/>
            <a:ext cx="6288330" cy="1913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ZoneTexte 13"/>
          <p:cNvSpPr txBox="1"/>
          <p:nvPr/>
        </p:nvSpPr>
        <p:spPr>
          <a:xfrm>
            <a:off x="6685585" y="6093296"/>
            <a:ext cx="1630831" cy="323165"/>
          </a:xfrm>
          <a:prstGeom prst="rect">
            <a:avLst/>
          </a:prstGeom>
          <a:noFill/>
        </p:spPr>
        <p:txBody>
          <a:bodyPr wrap="none" rtlCol="0">
            <a:spAutoFit/>
          </a:bodyPr>
          <a:lstStyle/>
          <a:p>
            <a:r>
              <a:rPr lang="ro-RO" sz="1500" b="1" dirty="0" smtClean="0">
                <a:solidFill>
                  <a:srgbClr val="FEA022"/>
                </a:solidFill>
                <a:latin typeface="LM Sans 12" pitchFamily="50" charset="0"/>
              </a:rPr>
              <a:t>Total scenes: 235</a:t>
            </a:r>
            <a:endParaRPr lang="en-GB" sz="1500" b="1" dirty="0">
              <a:solidFill>
                <a:srgbClr val="FEA022"/>
              </a:solidFill>
              <a:latin typeface="LM Sans 12" pitchFamily="50" charset="0"/>
            </a:endParaRPr>
          </a:p>
        </p:txBody>
      </p:sp>
      <p:sp>
        <p:nvSpPr>
          <p:cNvPr id="19" name="TextBox 18"/>
          <p:cNvSpPr txBox="1"/>
          <p:nvPr/>
        </p:nvSpPr>
        <p:spPr>
          <a:xfrm>
            <a:off x="4907479" y="3304813"/>
            <a:ext cx="3937553" cy="533544"/>
          </a:xfrm>
          <a:prstGeom prst="rect">
            <a:avLst/>
          </a:prstGeom>
          <a:noFill/>
        </p:spPr>
        <p:txBody>
          <a:bodyPr wrap="none" rtlCol="0">
            <a:spAutoFit/>
          </a:bodyPr>
          <a:lstStyle/>
          <a:p>
            <a:pPr>
              <a:lnSpc>
                <a:spcPts val="1800"/>
              </a:lnSpc>
            </a:pPr>
            <a:r>
              <a:rPr lang="ro-RO" sz="1400" dirty="0" smtClean="0">
                <a:latin typeface="Verdana" pitchFamily="34" charset="0"/>
              </a:rPr>
              <a:t>Online tutorial</a:t>
            </a:r>
          </a:p>
          <a:p>
            <a:pPr>
              <a:lnSpc>
                <a:spcPts val="1800"/>
              </a:lnSpc>
            </a:pPr>
            <a:r>
              <a:rPr lang="en-GB" sz="1400" dirty="0" smtClean="0">
                <a:latin typeface="Verdana" pitchFamily="34" charset="0"/>
              </a:rPr>
              <a:t>http</a:t>
            </a:r>
            <a:r>
              <a:rPr lang="en-GB" sz="1400" dirty="0">
                <a:latin typeface="Verdana" pitchFamily="34" charset="0"/>
              </a:rPr>
              <a:t>://www.loicdutrieux.net/bfastSpatial/</a:t>
            </a:r>
            <a:endParaRPr lang="en-GB" sz="1400" dirty="0" smtClean="0">
              <a:latin typeface="Verdana" pitchFamily="34" charset="0"/>
            </a:endParaRPr>
          </a:p>
        </p:txBody>
      </p:sp>
    </p:spTree>
    <p:extLst>
      <p:ext uri="{BB962C8B-B14F-4D97-AF65-F5344CB8AC3E}">
        <p14:creationId xmlns:p14="http://schemas.microsoft.com/office/powerpoint/2010/main" val="248376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p:bldP spid="14" grpId="0"/>
      <p:bldP spid="17" grpId="0"/>
      <p:bldP spid="16" grpId="0"/>
      <p:bldP spid="19" grpId="0"/>
    </p:bldLst>
  </p:timing>
</p:sld>
</file>

<file path=ppt/theme/theme1.xml><?xml version="1.0" encoding="utf-8"?>
<a:theme xmlns:a="http://schemas.openxmlformats.org/drawingml/2006/main" name="Wageningen UR">
  <a:themeElements>
    <a:clrScheme name="Wageningen UR witte achtergrond">
      <a:dk1>
        <a:srgbClr val="005172"/>
      </a:dk1>
      <a:lt1>
        <a:srgbClr val="FFFFFF"/>
      </a:lt1>
      <a:dk2>
        <a:srgbClr val="34B233"/>
      </a:dk2>
      <a:lt2>
        <a:srgbClr val="005172"/>
      </a:lt2>
      <a:accent1>
        <a:srgbClr val="519FD7"/>
      </a:accent1>
      <a:accent2>
        <a:srgbClr val="A59D95"/>
      </a:accent2>
      <a:accent3>
        <a:srgbClr val="D5D2CA"/>
      </a:accent3>
      <a:accent4>
        <a:srgbClr val="FF7900"/>
      </a:accent4>
      <a:accent5>
        <a:srgbClr val="00549F"/>
      </a:accent5>
      <a:accent6>
        <a:srgbClr val="000000"/>
      </a:accent6>
      <a:hlink>
        <a:srgbClr val="00549F"/>
      </a:hlink>
      <a:folHlink>
        <a:srgbClr val="000000"/>
      </a:folHlink>
    </a:clrScheme>
    <a:fontScheme name="Wageningen UR">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spPr>
      <a:bodyPr rot="0" spcFirstLastPara="0" vertOverflow="overflow" horzOverflow="overflow" vert="horz" wrap="square" lIns="91440" tIns="45720" rIns="91440" bIns="72000" numCol="1" spcCol="0" rtlCol="0" fromWordArt="0" anchor="ctr" anchorCtr="0" forceAA="0" compatLnSpc="1">
        <a:prstTxWarp prst="textNoShape">
          <a:avLst/>
        </a:prstTxWarp>
        <a:spAutoFit/>
      </a:bodyPr>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ts val="1800"/>
          </a:lnSpc>
          <a:defRPr sz="1400" dirty="0" err="1" smtClean="0">
            <a:latin typeface="Verdana" pitchFamily="34" charset="0"/>
          </a:defRPr>
        </a:defPPr>
      </a:lstStyle>
    </a:txDef>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3025</TotalTime>
  <Words>1290</Words>
  <Application>Microsoft Office PowerPoint</Application>
  <PresentationFormat>On-screen Show (4:3)</PresentationFormat>
  <Paragraphs>139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Wageningen UR</vt:lpstr>
      <vt:lpstr>DETECTING DEFORESTATION FROM DENSE TIME-SERIES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slide or section heading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Martin Brinkman</dc:creator>
  <cp:lastModifiedBy>Rosca, Sabina</cp:lastModifiedBy>
  <cp:revision>313</cp:revision>
  <dcterms:created xsi:type="dcterms:W3CDTF">2011-09-29T08:30:03Z</dcterms:created>
  <dcterms:modified xsi:type="dcterms:W3CDTF">2017-03-09T08:44:27Z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_Template">
    <vt:lpwstr>WHUK.pptx</vt:lpwstr>
  </property>
</Properties>
</file>