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71" r:id="rId5"/>
    <p:sldId id="272" r:id="rId6"/>
    <p:sldId id="277" r:id="rId7"/>
    <p:sldId id="273" r:id="rId8"/>
    <p:sldId id="259" r:id="rId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2" y="178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20-11-2018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791650"/>
          </a:xfrm>
        </p:spPr>
        <p:txBody>
          <a:bodyPr/>
          <a:lstStyle/>
          <a:p>
            <a:r>
              <a:rPr lang="en-GB" sz="2800" dirty="0">
                <a:ea typeface="Verdana" panose="020B0604030504040204" pitchFamily="34" charset="0"/>
                <a:cs typeface="Verdana" panose="020B0604030504040204" pitchFamily="34" charset="0"/>
              </a:rPr>
              <a:t>BFAST</a:t>
            </a:r>
            <a:endParaRPr lang="en-GB" sz="280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87351" y="1258591"/>
            <a:ext cx="8447088" cy="371475"/>
          </a:xfrm>
        </p:spPr>
        <p:txBody>
          <a:bodyPr/>
          <a:lstStyle/>
          <a:p>
            <a:r>
              <a:rPr lang="en-GB" dirty="0">
                <a:ea typeface="Verdana" panose="020B0604030504040204" pitchFamily="34" charset="0"/>
                <a:cs typeface="Verdana" panose="020B0604030504040204" pitchFamily="34" charset="0"/>
              </a:rPr>
              <a:t>Current </a:t>
            </a:r>
            <a:r>
              <a:rPr lang="en-GB" dirty="0" smtClean="0"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endParaRPr lang="en-GB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478633" y="2262387"/>
            <a:ext cx="8478135" cy="687548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GB" sz="1800" dirty="0" smtClean="0"/>
              <a:t>Jan Verbesselt</a:t>
            </a:r>
          </a:p>
          <a:p>
            <a:pPr algn="r">
              <a:spcBef>
                <a:spcPts val="0"/>
              </a:spcBef>
            </a:pPr>
            <a:r>
              <a:rPr lang="en-GB" sz="1800" dirty="0" smtClean="0"/>
              <a:t>Sabina Rosca</a:t>
            </a:r>
            <a:endParaRPr lang="en-GB" sz="1800" dirty="0"/>
          </a:p>
        </p:txBody>
      </p:sp>
      <p:pic>
        <p:nvPicPr>
          <p:cNvPr id="9" name="Picture Placeholder 2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4" r="12924"/>
          <a:stretch>
            <a:fillRect/>
          </a:stretch>
        </p:blipFill>
        <p:spPr>
          <a:xfrm>
            <a:off x="487351" y="3321651"/>
            <a:ext cx="2647950" cy="2647950"/>
          </a:xfrm>
          <a:ln w="12700">
            <a:solidFill>
              <a:srgbClr val="292929"/>
            </a:solidFill>
          </a:ln>
        </p:spPr>
      </p:pic>
      <p:pic>
        <p:nvPicPr>
          <p:cNvPr id="12" name="Picture 11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14054"/>
          <a:stretch>
            <a:fillRect/>
          </a:stretch>
        </p:blipFill>
        <p:spPr bwMode="auto">
          <a:xfrm>
            <a:off x="5784090" y="3321651"/>
            <a:ext cx="2649600" cy="264960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Gr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r="16903"/>
          <a:stretch>
            <a:fillRect/>
          </a:stretch>
        </p:blipFill>
        <p:spPr bwMode="auto">
          <a:xfrm>
            <a:off x="4588467" y="3321651"/>
            <a:ext cx="2649600" cy="264960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Gr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490" y="3321651"/>
            <a:ext cx="2649600" cy="26496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292929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sz="2800" dirty="0" smtClean="0"/>
              <a:t>Recap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23569" y="1447137"/>
            <a:ext cx="7180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BFAST family of methods -&gt; satellite imagery time-series analysis 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618" y="1821369"/>
            <a:ext cx="41633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purpose: detect </a:t>
            </a:r>
            <a:r>
              <a:rPr lang="en-GB" sz="1400" b="1" dirty="0" smtClean="0">
                <a:latin typeface="Verdana" pitchFamily="34" charset="0"/>
              </a:rPr>
              <a:t>change</a:t>
            </a:r>
            <a:r>
              <a:rPr lang="en-GB" sz="1400" dirty="0" smtClean="0">
                <a:latin typeface="Verdana" pitchFamily="34" charset="0"/>
              </a:rPr>
              <a:t> in time-series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5618" y="2195601"/>
            <a:ext cx="332014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m</a:t>
            </a:r>
            <a:r>
              <a:rPr lang="en-GB" sz="1400" dirty="0" smtClean="0">
                <a:latin typeface="Verdana" pitchFamily="34" charset="0"/>
              </a:rPr>
              <a:t>ain focus: detecting </a:t>
            </a:r>
            <a:r>
              <a:rPr lang="en-GB" sz="1400" b="1" dirty="0" smtClean="0">
                <a:latin typeface="Verdana" pitchFamily="34" charset="0"/>
              </a:rPr>
              <a:t>forest loss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25929" y="1811217"/>
            <a:ext cx="3045808" cy="47143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7819" y="2751151"/>
            <a:ext cx="195438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</a:rPr>
              <a:t>BFAST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</a:rPr>
              <a:t>BFAST01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b="1" dirty="0" smtClean="0">
                <a:latin typeface="Verdana" pitchFamily="34" charset="0"/>
              </a:rPr>
              <a:t>BFAST Monitor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b="1" dirty="0" smtClean="0">
                <a:latin typeface="Verdana" pitchFamily="34" charset="0"/>
              </a:rPr>
              <a:t>BFAST Spatial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766" y="5691154"/>
            <a:ext cx="1382110" cy="294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100" dirty="0" smtClean="0">
                <a:latin typeface="Verdana" pitchFamily="34" charset="0"/>
              </a:rPr>
              <a:t>M. Schultz, 2018</a:t>
            </a:r>
            <a:endParaRPr lang="en-GB" sz="11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sz="2800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086"/>
          <a:stretch/>
        </p:blipFill>
        <p:spPr>
          <a:xfrm>
            <a:off x="382555" y="1683117"/>
            <a:ext cx="3476194" cy="1006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2555" y="1353781"/>
            <a:ext cx="5227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GB" sz="1600" b="1" dirty="0" smtClean="0">
                <a:latin typeface="Verdana" pitchFamily="34" charset="0"/>
              </a:rPr>
              <a:t>BFAST Monitor</a:t>
            </a:r>
            <a:endParaRPr lang="en-GB" sz="1600" b="1" dirty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1600" b="1" dirty="0">
              <a:latin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6" t="-30278" r="-17137" b="-27687"/>
          <a:stretch/>
        </p:blipFill>
        <p:spPr>
          <a:xfrm>
            <a:off x="11865" y="4230986"/>
            <a:ext cx="3806890" cy="26219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06" y="3423408"/>
            <a:ext cx="4858428" cy="1714740"/>
          </a:xfrm>
          <a:prstGeom prst="rect">
            <a:avLst/>
          </a:prstGeom>
        </p:spPr>
      </p:pic>
      <p:pic>
        <p:nvPicPr>
          <p:cNvPr id="10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06" y="1683117"/>
            <a:ext cx="4858428" cy="1714740"/>
          </a:xfrm>
          <a:prstGeom prst="rect">
            <a:avLst/>
          </a:prstGeom>
        </p:spPr>
      </p:pic>
      <p:pic>
        <p:nvPicPr>
          <p:cNvPr id="11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06" y="42380"/>
            <a:ext cx="4858428" cy="1667108"/>
          </a:xfrm>
          <a:prstGeom prst="rect">
            <a:avLst/>
          </a:prstGeom>
        </p:spPr>
      </p:pic>
      <p:pic>
        <p:nvPicPr>
          <p:cNvPr id="12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0" y="5138148"/>
            <a:ext cx="4858428" cy="1714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50784"/>
          <a:stretch/>
        </p:blipFill>
        <p:spPr>
          <a:xfrm>
            <a:off x="382555" y="3470443"/>
            <a:ext cx="3360222" cy="10067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555" y="3129763"/>
            <a:ext cx="2071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latin typeface="Verdana" pitchFamily="34" charset="0"/>
              </a:rPr>
              <a:t>BFAST Spatial  </a:t>
            </a:r>
            <a:r>
              <a:rPr lang="en-GB" sz="1600" b="1" dirty="0" smtClean="0">
                <a:latin typeface="Verdana" pitchFamily="34" charset="0"/>
              </a:rPr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27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sz="2800" dirty="0">
                <a:ea typeface="Verdana" panose="020B0604030504040204" pitchFamily="34" charset="0"/>
                <a:cs typeface="Verdana" panose="020B0604030504040204" pitchFamily="34" charset="0"/>
              </a:rPr>
              <a:t>Focus of the last 6 months: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1891" y="2036617"/>
            <a:ext cx="455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Consolidating BFAST developments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91" y="2543693"/>
            <a:ext cx="515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Offering support for new users of BFAST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91" y="152954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Going big scale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91" y="3380831"/>
            <a:ext cx="1669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Overall goal: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0856" y="3894803"/>
            <a:ext cx="697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600" dirty="0" smtClean="0">
                <a:latin typeface="Verdana" pitchFamily="34" charset="0"/>
              </a:rPr>
              <a:t>Make BFAST more accessible to users, by advancing the research to address their needs </a:t>
            </a:r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9"/>
            <a:ext cx="8442796" cy="608974"/>
          </a:xfrm>
        </p:spPr>
        <p:txBody>
          <a:bodyPr/>
          <a:lstStyle/>
          <a:p>
            <a:r>
              <a:rPr lang="en-GB" sz="2800" dirty="0">
                <a:ea typeface="Verdana" panose="020B0604030504040204" pitchFamily="34" charset="0"/>
                <a:cs typeface="Verdana" panose="020B0604030504040204" pitchFamily="34" charset="0"/>
              </a:rPr>
              <a:t>Going</a:t>
            </a:r>
            <a:r>
              <a:rPr lang="en-GB" dirty="0">
                <a:ea typeface="Verdana" panose="020B0604030504040204" pitchFamily="34" charset="0"/>
                <a:cs typeface="Verdana" panose="020B0604030504040204" pitchFamily="34" charset="0"/>
              </a:rPr>
              <a:t> big </a:t>
            </a:r>
            <a:r>
              <a:rPr lang="en-GB" dirty="0" smtClean="0"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921"/>
          <a:stretch/>
        </p:blipFill>
        <p:spPr>
          <a:xfrm>
            <a:off x="5773453" y="1262189"/>
            <a:ext cx="3206468" cy="4794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3453" y="1262189"/>
            <a:ext cx="1742080" cy="32316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Peru, Padre Abad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127" y="1001482"/>
            <a:ext cx="9017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600" b="1" dirty="0" smtClean="0">
                <a:latin typeface="Verdana" pitchFamily="34" charset="0"/>
              </a:rPr>
              <a:t>Why?</a:t>
            </a:r>
            <a:endParaRPr lang="en-GB" sz="1600" b="1" dirty="0" smtClean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1144" y="1168968"/>
            <a:ext cx="1261564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Motivation: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144" y="2017096"/>
            <a:ext cx="1240981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Technically: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208" y="1454465"/>
            <a:ext cx="477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At large scale, forest loss contributes to climate change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National </a:t>
            </a:r>
            <a:r>
              <a:rPr lang="en-GB" sz="1200" dirty="0">
                <a:latin typeface="Verdana" pitchFamily="34" charset="0"/>
              </a:rPr>
              <a:t>forest </a:t>
            </a:r>
            <a:r>
              <a:rPr lang="en-GB" sz="1200" dirty="0" smtClean="0">
                <a:latin typeface="Verdana" pitchFamily="34" charset="0"/>
              </a:rPr>
              <a:t>assessment</a:t>
            </a:r>
            <a:endParaRPr lang="en-GB" sz="1200" dirty="0" smtClean="0"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208" y="2292553"/>
            <a:ext cx="5083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Access to cloud computing and storage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New usages of established technologies (GPU computation)</a:t>
            </a:r>
            <a:endParaRPr lang="en-GB" sz="1200" dirty="0" smtClean="0"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642" y="3097465"/>
            <a:ext cx="2600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600" b="1" dirty="0" smtClean="0">
                <a:latin typeface="Verdana" pitchFamily="34" charset="0"/>
              </a:rPr>
              <a:t>What are the issues?</a:t>
            </a:r>
            <a:endParaRPr lang="en-GB" sz="1600" b="1" dirty="0" smtClean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642" y="3361505"/>
            <a:ext cx="473206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208" y="3420630"/>
            <a:ext cx="405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Running time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Computing and storage necessities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Verdana" pitchFamily="34" charset="0"/>
              </a:rPr>
              <a:t>Data access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Verdana" pitchFamily="34" charset="0"/>
              </a:rPr>
              <a:t>Spatial </a:t>
            </a:r>
            <a:r>
              <a:rPr lang="en-GB" sz="1200" dirty="0" smtClean="0">
                <a:latin typeface="Verdana" pitchFamily="34" charset="0"/>
              </a:rPr>
              <a:t>heterogeneity </a:t>
            </a:r>
            <a:r>
              <a:rPr lang="en-GB" sz="1200" dirty="0">
                <a:latin typeface="Verdana" pitchFamily="34" charset="0"/>
              </a:rPr>
              <a:t>of </a:t>
            </a:r>
            <a:r>
              <a:rPr lang="en-GB" sz="1200" dirty="0" smtClean="0">
                <a:latin typeface="Verdana" pitchFamily="34" charset="0"/>
              </a:rPr>
              <a:t>data at large-scale</a:t>
            </a:r>
            <a:endParaRPr lang="en-GB" sz="1200" dirty="0" smtClean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032" y="4815448"/>
            <a:ext cx="45649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Padre Abad (16GB) -&gt; SEPAL 64 CPU -&gt; 6.15 h 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832" y="5227944"/>
            <a:ext cx="4138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Peru (more than 2 TB)~ more than 35 days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86329"/>
          </a:xfrm>
        </p:spPr>
        <p:txBody>
          <a:bodyPr/>
          <a:lstStyle/>
          <a:p>
            <a:r>
              <a:rPr lang="en-GB" sz="2800" dirty="0">
                <a:ea typeface="Verdana" panose="020B0604030504040204" pitchFamily="34" charset="0"/>
                <a:cs typeface="Verdana" panose="020B0604030504040204" pitchFamily="34" charset="0"/>
              </a:rPr>
              <a:t>Going big </a:t>
            </a:r>
            <a:r>
              <a:rPr lang="en-GB" sz="2800" dirty="0" smtClean="0"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0" y="1137039"/>
            <a:ext cx="1426532" cy="20749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1127050"/>
            <a:ext cx="1426532" cy="20749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0" y="3332518"/>
            <a:ext cx="2953162" cy="29074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1642" y="1379698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Verdana" pitchFamily="34" charset="0"/>
              </a:rPr>
              <a:t>Data </a:t>
            </a:r>
            <a:r>
              <a:rPr lang="en-GB" dirty="0" smtClean="0">
                <a:latin typeface="Verdana" pitchFamily="34" charset="0"/>
              </a:rPr>
              <a:t>access</a:t>
            </a:r>
            <a:endParaRPr lang="en-GB" dirty="0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642" y="313949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Verdana" pitchFamily="34" charset="0"/>
              </a:rPr>
              <a:t>Spatial heterogeneity of data at large-scale</a:t>
            </a:r>
            <a:endParaRPr lang="en-GB" dirty="0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0727" y="1916422"/>
            <a:ext cx="3223959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</a:rPr>
              <a:t>GEE data download limitations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727" y="2291564"/>
            <a:ext cx="3698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</a:rPr>
              <a:t>Is downloading the data way to go?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727" y="3897745"/>
            <a:ext cx="40178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</a:rPr>
              <a:t>Research showed that data variability is an error source for detecting deforestation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27" y="4886829"/>
            <a:ext cx="391621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</a:rPr>
              <a:t>Automatic algorithm </a:t>
            </a:r>
            <a:r>
              <a:rPr lang="en-GB" dirty="0" smtClean="0"/>
              <a:t>parametrization instead of expert </a:t>
            </a:r>
            <a:r>
              <a:rPr lang="en-GB" dirty="0"/>
              <a:t>knowledge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92125" y="230188"/>
            <a:ext cx="6747006" cy="786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Consolidating BFAST developments</a:t>
            </a: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7" descr="D:\Rezults_gifs\Ex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76" y="729720"/>
            <a:ext cx="3708977" cy="263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7" y="1498067"/>
            <a:ext cx="5179336" cy="5033667"/>
          </a:xfrm>
          <a:prstGeom prst="rect">
            <a:avLst/>
          </a:prstGeom>
        </p:spPr>
      </p:pic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30" y="5229581"/>
            <a:ext cx="3745201" cy="141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5303" y="3165316"/>
            <a:ext cx="111761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 CPU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40.55 min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5.77   </a:t>
            </a:r>
            <a:r>
              <a:rPr lang="en-GB" sz="1400" dirty="0" smtClean="0">
                <a:latin typeface="Verdana" pitchFamily="34" charset="0"/>
              </a:rPr>
              <a:t>min</a:t>
            </a:r>
          </a:p>
          <a:p>
            <a:pPr>
              <a:lnSpc>
                <a:spcPts val="1800"/>
              </a:lnSpc>
            </a:pPr>
            <a:endParaRPr lang="en-GB" sz="1400" dirty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X7 faster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117" y="3165316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36 CPU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1.85 min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0.37 min</a:t>
            </a:r>
          </a:p>
          <a:p>
            <a:pPr>
              <a:lnSpc>
                <a:spcPts val="1800"/>
              </a:lnSpc>
            </a:pPr>
            <a:endParaRPr lang="en-GB" sz="1400" dirty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X5 faster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791650"/>
          </a:xfrm>
        </p:spPr>
        <p:txBody>
          <a:bodyPr/>
          <a:lstStyle/>
          <a:p>
            <a:r>
              <a:rPr lang="en-GB" sz="2800" dirty="0" smtClean="0"/>
              <a:t>Thank you!</a:t>
            </a:r>
            <a:endParaRPr lang="en-GB" sz="28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239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WUR</vt:lpstr>
      <vt:lpstr>BFAST</vt:lpstr>
      <vt:lpstr>Recap</vt:lpstr>
      <vt:lpstr>Recap</vt:lpstr>
      <vt:lpstr>Focus of the last 6 months:</vt:lpstr>
      <vt:lpstr>Going big scale</vt:lpstr>
      <vt:lpstr>Going big scale</vt:lpstr>
      <vt:lpstr>Consolidating BFAST developments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Rosca, Sabina</cp:lastModifiedBy>
  <cp:revision>312</cp:revision>
  <dcterms:created xsi:type="dcterms:W3CDTF">2011-09-29T08:30:03Z</dcterms:created>
  <dcterms:modified xsi:type="dcterms:W3CDTF">2018-11-21T02:03:55Z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