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7" r:id="rId5"/>
    <p:sldId id="258" r:id="rId6"/>
    <p:sldId id="265" r:id="rId7"/>
    <p:sldId id="266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EE7FC-525C-4878-A843-3AFC35E7A08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975BDE3-645B-41A1-A1A3-04C8598C3F82}">
      <dgm:prSet/>
      <dgm:spPr/>
      <dgm:t>
        <a:bodyPr/>
        <a:lstStyle/>
        <a:p>
          <a:r>
            <a:rPr lang="en-US"/>
            <a:t>Vertical drop</a:t>
          </a:r>
        </a:p>
      </dgm:t>
    </dgm:pt>
    <dgm:pt modelId="{1991FB09-25B6-4F72-8AA9-CCD44C4D1765}" type="parTrans" cxnId="{75136FD6-A64F-4B90-B3E2-E7C531B28FCC}">
      <dgm:prSet/>
      <dgm:spPr/>
      <dgm:t>
        <a:bodyPr/>
        <a:lstStyle/>
        <a:p>
          <a:endParaRPr lang="en-US"/>
        </a:p>
      </dgm:t>
    </dgm:pt>
    <dgm:pt modelId="{82B4FAE1-231E-4445-83CF-ECE65F2659BA}" type="sibTrans" cxnId="{75136FD6-A64F-4B90-B3E2-E7C531B28FCC}">
      <dgm:prSet/>
      <dgm:spPr/>
      <dgm:t>
        <a:bodyPr/>
        <a:lstStyle/>
        <a:p>
          <a:endParaRPr lang="en-US"/>
        </a:p>
      </dgm:t>
    </dgm:pt>
    <dgm:pt modelId="{CF5D6A89-E469-4A73-A111-AB5E6D3B58A0}">
      <dgm:prSet/>
      <dgm:spPr/>
      <dgm:t>
        <a:bodyPr/>
        <a:lstStyle/>
        <a:p>
          <a:r>
            <a:rPr lang="en-US"/>
            <a:t>Producing artificial snow</a:t>
          </a:r>
        </a:p>
      </dgm:t>
    </dgm:pt>
    <dgm:pt modelId="{2B5A6B52-9117-4C0C-A948-7635AF8C17A8}" type="parTrans" cxnId="{4ECBB62B-567D-499D-BA5D-E1D9B1EECC30}">
      <dgm:prSet/>
      <dgm:spPr/>
      <dgm:t>
        <a:bodyPr/>
        <a:lstStyle/>
        <a:p>
          <a:endParaRPr lang="en-US"/>
        </a:p>
      </dgm:t>
    </dgm:pt>
    <dgm:pt modelId="{1BC30502-CC3C-45D2-BF90-928829590B71}" type="sibTrans" cxnId="{4ECBB62B-567D-499D-BA5D-E1D9B1EECC30}">
      <dgm:prSet/>
      <dgm:spPr/>
      <dgm:t>
        <a:bodyPr/>
        <a:lstStyle/>
        <a:p>
          <a:endParaRPr lang="en-US"/>
        </a:p>
      </dgm:t>
    </dgm:pt>
    <dgm:pt modelId="{1E015746-47A3-445C-B5A0-D54FB21AB47B}">
      <dgm:prSet/>
      <dgm:spPr/>
      <dgm:t>
        <a:bodyPr/>
        <a:lstStyle/>
        <a:p>
          <a:r>
            <a:rPr lang="en-US"/>
            <a:t>Total number of chairs</a:t>
          </a:r>
        </a:p>
      </dgm:t>
    </dgm:pt>
    <dgm:pt modelId="{8658087D-001C-469F-BA14-2D1C3BE8E98B}" type="parTrans" cxnId="{C546D758-6700-4C08-9D15-9FCABF24D0BB}">
      <dgm:prSet/>
      <dgm:spPr/>
      <dgm:t>
        <a:bodyPr/>
        <a:lstStyle/>
        <a:p>
          <a:endParaRPr lang="en-US"/>
        </a:p>
      </dgm:t>
    </dgm:pt>
    <dgm:pt modelId="{40539D62-84F2-471B-AE3C-B495FC3593EE}" type="sibTrans" cxnId="{C546D758-6700-4C08-9D15-9FCABF24D0BB}">
      <dgm:prSet/>
      <dgm:spPr/>
      <dgm:t>
        <a:bodyPr/>
        <a:lstStyle/>
        <a:p>
          <a:endParaRPr lang="en-US"/>
        </a:p>
      </dgm:t>
    </dgm:pt>
    <dgm:pt modelId="{D9E3EDF2-574D-485A-B788-7AC8DAA85440}">
      <dgm:prSet/>
      <dgm:spPr/>
      <dgm:t>
        <a:bodyPr/>
        <a:lstStyle/>
        <a:p>
          <a:r>
            <a:rPr lang="en-US"/>
            <a:t>Number of fastQuads in use</a:t>
          </a:r>
        </a:p>
      </dgm:t>
    </dgm:pt>
    <dgm:pt modelId="{C4505610-EB85-44C5-B7EA-FE245DED0DF8}" type="parTrans" cxnId="{FC328EA6-59B8-43AB-AE38-53CB8E2C3A6A}">
      <dgm:prSet/>
      <dgm:spPr/>
      <dgm:t>
        <a:bodyPr/>
        <a:lstStyle/>
        <a:p>
          <a:endParaRPr lang="en-US"/>
        </a:p>
      </dgm:t>
    </dgm:pt>
    <dgm:pt modelId="{6DB16ECD-10E6-4E24-A438-9CABB8CA458F}" type="sibTrans" cxnId="{FC328EA6-59B8-43AB-AE38-53CB8E2C3A6A}">
      <dgm:prSet/>
      <dgm:spPr/>
      <dgm:t>
        <a:bodyPr/>
        <a:lstStyle/>
        <a:p>
          <a:endParaRPr lang="en-US"/>
        </a:p>
      </dgm:t>
    </dgm:pt>
    <dgm:pt modelId="{A7A349C2-BA8A-41F8-88EA-70851F888523}">
      <dgm:prSet/>
      <dgm:spPr/>
      <dgm:t>
        <a:bodyPr/>
        <a:lstStyle/>
        <a:p>
          <a:r>
            <a:rPr lang="en-US"/>
            <a:t>Number of runs</a:t>
          </a:r>
        </a:p>
      </dgm:t>
    </dgm:pt>
    <dgm:pt modelId="{C72DDCED-928F-42F1-982C-04A633D208D9}" type="parTrans" cxnId="{F4F18605-6FF0-4DCD-91D7-55686FD24CE4}">
      <dgm:prSet/>
      <dgm:spPr/>
      <dgm:t>
        <a:bodyPr/>
        <a:lstStyle/>
        <a:p>
          <a:endParaRPr lang="en-US"/>
        </a:p>
      </dgm:t>
    </dgm:pt>
    <dgm:pt modelId="{719C9774-B091-48F6-9C97-C1AD863D2D07}" type="sibTrans" cxnId="{F4F18605-6FF0-4DCD-91D7-55686FD24CE4}">
      <dgm:prSet/>
      <dgm:spPr/>
      <dgm:t>
        <a:bodyPr/>
        <a:lstStyle/>
        <a:p>
          <a:endParaRPr lang="en-US"/>
        </a:p>
      </dgm:t>
    </dgm:pt>
    <dgm:pt modelId="{BE8557AD-4FC9-4DCA-A412-77938E4D0793}">
      <dgm:prSet/>
      <dgm:spPr/>
      <dgm:t>
        <a:bodyPr/>
        <a:lstStyle/>
        <a:p>
          <a:r>
            <a:rPr lang="en-US"/>
            <a:t>Skiable terrain</a:t>
          </a:r>
        </a:p>
      </dgm:t>
    </dgm:pt>
    <dgm:pt modelId="{1ACE19B3-415D-4230-99E9-221A921B0F2B}" type="parTrans" cxnId="{821880BD-8730-428B-8834-E8A72CEB5656}">
      <dgm:prSet/>
      <dgm:spPr/>
      <dgm:t>
        <a:bodyPr/>
        <a:lstStyle/>
        <a:p>
          <a:endParaRPr lang="en-US"/>
        </a:p>
      </dgm:t>
    </dgm:pt>
    <dgm:pt modelId="{63293D70-79F2-489B-B4EC-279FC7B5DAFE}" type="sibTrans" cxnId="{821880BD-8730-428B-8834-E8A72CEB5656}">
      <dgm:prSet/>
      <dgm:spPr/>
      <dgm:t>
        <a:bodyPr/>
        <a:lstStyle/>
        <a:p>
          <a:endParaRPr lang="en-US"/>
        </a:p>
      </dgm:t>
    </dgm:pt>
    <dgm:pt modelId="{45F2EFCC-9088-446B-AF07-8C247476F72B}" type="pres">
      <dgm:prSet presAssocID="{4A6EE7FC-525C-4878-A843-3AFC35E7A084}" presName="diagram" presStyleCnt="0">
        <dgm:presLayoutVars>
          <dgm:dir/>
          <dgm:resizeHandles val="exact"/>
        </dgm:presLayoutVars>
      </dgm:prSet>
      <dgm:spPr/>
    </dgm:pt>
    <dgm:pt modelId="{22F1C85C-22B0-4C82-85C3-1934C11236BE}" type="pres">
      <dgm:prSet presAssocID="{9975BDE3-645B-41A1-A1A3-04C8598C3F82}" presName="node" presStyleLbl="node1" presStyleIdx="0" presStyleCnt="6">
        <dgm:presLayoutVars>
          <dgm:bulletEnabled val="1"/>
        </dgm:presLayoutVars>
      </dgm:prSet>
      <dgm:spPr/>
    </dgm:pt>
    <dgm:pt modelId="{ED7D8CF5-FC66-4113-91C8-7FC602DF9B21}" type="pres">
      <dgm:prSet presAssocID="{82B4FAE1-231E-4445-83CF-ECE65F2659BA}" presName="sibTrans" presStyleCnt="0"/>
      <dgm:spPr/>
    </dgm:pt>
    <dgm:pt modelId="{BADD4938-5887-4207-8AE3-032844DD0B04}" type="pres">
      <dgm:prSet presAssocID="{CF5D6A89-E469-4A73-A111-AB5E6D3B58A0}" presName="node" presStyleLbl="node1" presStyleIdx="1" presStyleCnt="6">
        <dgm:presLayoutVars>
          <dgm:bulletEnabled val="1"/>
        </dgm:presLayoutVars>
      </dgm:prSet>
      <dgm:spPr/>
    </dgm:pt>
    <dgm:pt modelId="{1173B4A1-DF66-49C6-8EC6-DC016DB79375}" type="pres">
      <dgm:prSet presAssocID="{1BC30502-CC3C-45D2-BF90-928829590B71}" presName="sibTrans" presStyleCnt="0"/>
      <dgm:spPr/>
    </dgm:pt>
    <dgm:pt modelId="{2605688B-F345-4A49-ADB1-733458519AB8}" type="pres">
      <dgm:prSet presAssocID="{1E015746-47A3-445C-B5A0-D54FB21AB47B}" presName="node" presStyleLbl="node1" presStyleIdx="2" presStyleCnt="6">
        <dgm:presLayoutVars>
          <dgm:bulletEnabled val="1"/>
        </dgm:presLayoutVars>
      </dgm:prSet>
      <dgm:spPr/>
    </dgm:pt>
    <dgm:pt modelId="{F34ED241-D404-4E4B-9608-6951CE36365E}" type="pres">
      <dgm:prSet presAssocID="{40539D62-84F2-471B-AE3C-B495FC3593EE}" presName="sibTrans" presStyleCnt="0"/>
      <dgm:spPr/>
    </dgm:pt>
    <dgm:pt modelId="{67EF08D7-824C-483A-ACF8-2F81A4CF1F42}" type="pres">
      <dgm:prSet presAssocID="{D9E3EDF2-574D-485A-B788-7AC8DAA85440}" presName="node" presStyleLbl="node1" presStyleIdx="3" presStyleCnt="6">
        <dgm:presLayoutVars>
          <dgm:bulletEnabled val="1"/>
        </dgm:presLayoutVars>
      </dgm:prSet>
      <dgm:spPr/>
    </dgm:pt>
    <dgm:pt modelId="{57AA5A7C-6509-4F51-840C-9857E5723D11}" type="pres">
      <dgm:prSet presAssocID="{6DB16ECD-10E6-4E24-A438-9CABB8CA458F}" presName="sibTrans" presStyleCnt="0"/>
      <dgm:spPr/>
    </dgm:pt>
    <dgm:pt modelId="{E2744192-2C4B-4737-B602-DED30E4A448F}" type="pres">
      <dgm:prSet presAssocID="{A7A349C2-BA8A-41F8-88EA-70851F888523}" presName="node" presStyleLbl="node1" presStyleIdx="4" presStyleCnt="6">
        <dgm:presLayoutVars>
          <dgm:bulletEnabled val="1"/>
        </dgm:presLayoutVars>
      </dgm:prSet>
      <dgm:spPr/>
    </dgm:pt>
    <dgm:pt modelId="{F981D1D1-D03C-4FE5-8DA0-82943E43EC79}" type="pres">
      <dgm:prSet presAssocID="{719C9774-B091-48F6-9C97-C1AD863D2D07}" presName="sibTrans" presStyleCnt="0"/>
      <dgm:spPr/>
    </dgm:pt>
    <dgm:pt modelId="{FB9CD9DE-FBF3-4A13-A669-C66CE2678E80}" type="pres">
      <dgm:prSet presAssocID="{BE8557AD-4FC9-4DCA-A412-77938E4D0793}" presName="node" presStyleLbl="node1" presStyleIdx="5" presStyleCnt="6">
        <dgm:presLayoutVars>
          <dgm:bulletEnabled val="1"/>
        </dgm:presLayoutVars>
      </dgm:prSet>
      <dgm:spPr/>
    </dgm:pt>
  </dgm:ptLst>
  <dgm:cxnLst>
    <dgm:cxn modelId="{F4F18605-6FF0-4DCD-91D7-55686FD24CE4}" srcId="{4A6EE7FC-525C-4878-A843-3AFC35E7A084}" destId="{A7A349C2-BA8A-41F8-88EA-70851F888523}" srcOrd="4" destOrd="0" parTransId="{C72DDCED-928F-42F1-982C-04A633D208D9}" sibTransId="{719C9774-B091-48F6-9C97-C1AD863D2D07}"/>
    <dgm:cxn modelId="{4ECBB62B-567D-499D-BA5D-E1D9B1EECC30}" srcId="{4A6EE7FC-525C-4878-A843-3AFC35E7A084}" destId="{CF5D6A89-E469-4A73-A111-AB5E6D3B58A0}" srcOrd="1" destOrd="0" parTransId="{2B5A6B52-9117-4C0C-A948-7635AF8C17A8}" sibTransId="{1BC30502-CC3C-45D2-BF90-928829590B71}"/>
    <dgm:cxn modelId="{4B4B2734-2B13-4010-8B12-133B2392A418}" type="presOf" srcId="{D9E3EDF2-574D-485A-B788-7AC8DAA85440}" destId="{67EF08D7-824C-483A-ACF8-2F81A4CF1F42}" srcOrd="0" destOrd="0" presId="urn:microsoft.com/office/officeart/2005/8/layout/default"/>
    <dgm:cxn modelId="{01955952-800B-43CB-90BE-F9937BE4E972}" type="presOf" srcId="{1E015746-47A3-445C-B5A0-D54FB21AB47B}" destId="{2605688B-F345-4A49-ADB1-733458519AB8}" srcOrd="0" destOrd="0" presId="urn:microsoft.com/office/officeart/2005/8/layout/default"/>
    <dgm:cxn modelId="{C546D758-6700-4C08-9D15-9FCABF24D0BB}" srcId="{4A6EE7FC-525C-4878-A843-3AFC35E7A084}" destId="{1E015746-47A3-445C-B5A0-D54FB21AB47B}" srcOrd="2" destOrd="0" parTransId="{8658087D-001C-469F-BA14-2D1C3BE8E98B}" sibTransId="{40539D62-84F2-471B-AE3C-B495FC3593EE}"/>
    <dgm:cxn modelId="{6B233D59-BFB6-4F27-B098-412BA1A27670}" type="presOf" srcId="{A7A349C2-BA8A-41F8-88EA-70851F888523}" destId="{E2744192-2C4B-4737-B602-DED30E4A448F}" srcOrd="0" destOrd="0" presId="urn:microsoft.com/office/officeart/2005/8/layout/default"/>
    <dgm:cxn modelId="{A2F26186-3945-4B26-A4DB-2A78A989D6AA}" type="presOf" srcId="{CF5D6A89-E469-4A73-A111-AB5E6D3B58A0}" destId="{BADD4938-5887-4207-8AE3-032844DD0B04}" srcOrd="0" destOrd="0" presId="urn:microsoft.com/office/officeart/2005/8/layout/default"/>
    <dgm:cxn modelId="{09DD5B88-7B5D-44D5-A740-FD647FA3C89C}" type="presOf" srcId="{BE8557AD-4FC9-4DCA-A412-77938E4D0793}" destId="{FB9CD9DE-FBF3-4A13-A669-C66CE2678E80}" srcOrd="0" destOrd="0" presId="urn:microsoft.com/office/officeart/2005/8/layout/default"/>
    <dgm:cxn modelId="{FC328EA6-59B8-43AB-AE38-53CB8E2C3A6A}" srcId="{4A6EE7FC-525C-4878-A843-3AFC35E7A084}" destId="{D9E3EDF2-574D-485A-B788-7AC8DAA85440}" srcOrd="3" destOrd="0" parTransId="{C4505610-EB85-44C5-B7EA-FE245DED0DF8}" sibTransId="{6DB16ECD-10E6-4E24-A438-9CABB8CA458F}"/>
    <dgm:cxn modelId="{821880BD-8730-428B-8834-E8A72CEB5656}" srcId="{4A6EE7FC-525C-4878-A843-3AFC35E7A084}" destId="{BE8557AD-4FC9-4DCA-A412-77938E4D0793}" srcOrd="5" destOrd="0" parTransId="{1ACE19B3-415D-4230-99E9-221A921B0F2B}" sibTransId="{63293D70-79F2-489B-B4EC-279FC7B5DAFE}"/>
    <dgm:cxn modelId="{019300C7-5189-4C4F-885B-28029D3CEC97}" type="presOf" srcId="{4A6EE7FC-525C-4878-A843-3AFC35E7A084}" destId="{45F2EFCC-9088-446B-AF07-8C247476F72B}" srcOrd="0" destOrd="0" presId="urn:microsoft.com/office/officeart/2005/8/layout/default"/>
    <dgm:cxn modelId="{75136FD6-A64F-4B90-B3E2-E7C531B28FCC}" srcId="{4A6EE7FC-525C-4878-A843-3AFC35E7A084}" destId="{9975BDE3-645B-41A1-A1A3-04C8598C3F82}" srcOrd="0" destOrd="0" parTransId="{1991FB09-25B6-4F72-8AA9-CCD44C4D1765}" sibTransId="{82B4FAE1-231E-4445-83CF-ECE65F2659BA}"/>
    <dgm:cxn modelId="{312244E0-DF82-4A95-8357-CA40BFC23C17}" type="presOf" srcId="{9975BDE3-645B-41A1-A1A3-04C8598C3F82}" destId="{22F1C85C-22B0-4C82-85C3-1934C11236BE}" srcOrd="0" destOrd="0" presId="urn:microsoft.com/office/officeart/2005/8/layout/default"/>
    <dgm:cxn modelId="{DF077EE7-AFE7-4513-AF2D-3FD2149E559D}" type="presParOf" srcId="{45F2EFCC-9088-446B-AF07-8C247476F72B}" destId="{22F1C85C-22B0-4C82-85C3-1934C11236BE}" srcOrd="0" destOrd="0" presId="urn:microsoft.com/office/officeart/2005/8/layout/default"/>
    <dgm:cxn modelId="{64D1CCF7-6158-49F9-AC42-AC59C30E9C29}" type="presParOf" srcId="{45F2EFCC-9088-446B-AF07-8C247476F72B}" destId="{ED7D8CF5-FC66-4113-91C8-7FC602DF9B21}" srcOrd="1" destOrd="0" presId="urn:microsoft.com/office/officeart/2005/8/layout/default"/>
    <dgm:cxn modelId="{9696CA92-1764-4C9C-9E9E-9FA47951EEEB}" type="presParOf" srcId="{45F2EFCC-9088-446B-AF07-8C247476F72B}" destId="{BADD4938-5887-4207-8AE3-032844DD0B04}" srcOrd="2" destOrd="0" presId="urn:microsoft.com/office/officeart/2005/8/layout/default"/>
    <dgm:cxn modelId="{312DF92B-B8C9-4300-BB14-94ECCF1D0CAF}" type="presParOf" srcId="{45F2EFCC-9088-446B-AF07-8C247476F72B}" destId="{1173B4A1-DF66-49C6-8EC6-DC016DB79375}" srcOrd="3" destOrd="0" presId="urn:microsoft.com/office/officeart/2005/8/layout/default"/>
    <dgm:cxn modelId="{C2FEA3B1-ED55-4E0C-9C82-98C01F741240}" type="presParOf" srcId="{45F2EFCC-9088-446B-AF07-8C247476F72B}" destId="{2605688B-F345-4A49-ADB1-733458519AB8}" srcOrd="4" destOrd="0" presId="urn:microsoft.com/office/officeart/2005/8/layout/default"/>
    <dgm:cxn modelId="{8128601E-F135-47DF-A6ED-C4C85167C115}" type="presParOf" srcId="{45F2EFCC-9088-446B-AF07-8C247476F72B}" destId="{F34ED241-D404-4E4B-9608-6951CE36365E}" srcOrd="5" destOrd="0" presId="urn:microsoft.com/office/officeart/2005/8/layout/default"/>
    <dgm:cxn modelId="{F5F9BA44-3583-4DDD-A98C-462B044079C6}" type="presParOf" srcId="{45F2EFCC-9088-446B-AF07-8C247476F72B}" destId="{67EF08D7-824C-483A-ACF8-2F81A4CF1F42}" srcOrd="6" destOrd="0" presId="urn:microsoft.com/office/officeart/2005/8/layout/default"/>
    <dgm:cxn modelId="{19CCB4EB-AB82-44CE-9E58-35304F869567}" type="presParOf" srcId="{45F2EFCC-9088-446B-AF07-8C247476F72B}" destId="{57AA5A7C-6509-4F51-840C-9857E5723D11}" srcOrd="7" destOrd="0" presId="urn:microsoft.com/office/officeart/2005/8/layout/default"/>
    <dgm:cxn modelId="{70AB1FF1-C6AE-4CCD-91BC-7BDECDF5FE9A}" type="presParOf" srcId="{45F2EFCC-9088-446B-AF07-8C247476F72B}" destId="{E2744192-2C4B-4737-B602-DED30E4A448F}" srcOrd="8" destOrd="0" presId="urn:microsoft.com/office/officeart/2005/8/layout/default"/>
    <dgm:cxn modelId="{DC3DEC6A-BF5F-4EE4-BC1A-C3000BE78A1B}" type="presParOf" srcId="{45F2EFCC-9088-446B-AF07-8C247476F72B}" destId="{F981D1D1-D03C-4FE5-8DA0-82943E43EC79}" srcOrd="9" destOrd="0" presId="urn:microsoft.com/office/officeart/2005/8/layout/default"/>
    <dgm:cxn modelId="{DA440A56-8056-4100-A7CE-488A099D2E8E}" type="presParOf" srcId="{45F2EFCC-9088-446B-AF07-8C247476F72B}" destId="{FB9CD9DE-FBF3-4A13-A669-C66CE2678E8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1C85C-22B0-4C82-85C3-1934C11236BE}">
      <dsp:nvSpPr>
        <dsp:cNvPr id="0" name=""/>
        <dsp:cNvSpPr/>
      </dsp:nvSpPr>
      <dsp:spPr>
        <a:xfrm>
          <a:off x="709" y="72581"/>
          <a:ext cx="2766528" cy="16599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Vertical drop</a:t>
          </a:r>
        </a:p>
      </dsp:txBody>
      <dsp:txXfrm>
        <a:off x="709" y="72581"/>
        <a:ext cx="2766528" cy="1659916"/>
      </dsp:txXfrm>
    </dsp:sp>
    <dsp:sp modelId="{BADD4938-5887-4207-8AE3-032844DD0B04}">
      <dsp:nvSpPr>
        <dsp:cNvPr id="0" name=""/>
        <dsp:cNvSpPr/>
      </dsp:nvSpPr>
      <dsp:spPr>
        <a:xfrm>
          <a:off x="3043890" y="72581"/>
          <a:ext cx="2766528" cy="16599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Producing artificial snow</a:t>
          </a:r>
        </a:p>
      </dsp:txBody>
      <dsp:txXfrm>
        <a:off x="3043890" y="72581"/>
        <a:ext cx="2766528" cy="1659916"/>
      </dsp:txXfrm>
    </dsp:sp>
    <dsp:sp modelId="{2605688B-F345-4A49-ADB1-733458519AB8}">
      <dsp:nvSpPr>
        <dsp:cNvPr id="0" name=""/>
        <dsp:cNvSpPr/>
      </dsp:nvSpPr>
      <dsp:spPr>
        <a:xfrm>
          <a:off x="709" y="2009151"/>
          <a:ext cx="2766528" cy="16599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Total number of chairs</a:t>
          </a:r>
        </a:p>
      </dsp:txBody>
      <dsp:txXfrm>
        <a:off x="709" y="2009151"/>
        <a:ext cx="2766528" cy="1659916"/>
      </dsp:txXfrm>
    </dsp:sp>
    <dsp:sp modelId="{67EF08D7-824C-483A-ACF8-2F81A4CF1F42}">
      <dsp:nvSpPr>
        <dsp:cNvPr id="0" name=""/>
        <dsp:cNvSpPr/>
      </dsp:nvSpPr>
      <dsp:spPr>
        <a:xfrm>
          <a:off x="3043890" y="2009151"/>
          <a:ext cx="2766528" cy="16599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Number of fastQuads in use</a:t>
          </a:r>
        </a:p>
      </dsp:txBody>
      <dsp:txXfrm>
        <a:off x="3043890" y="2009151"/>
        <a:ext cx="2766528" cy="1659916"/>
      </dsp:txXfrm>
    </dsp:sp>
    <dsp:sp modelId="{E2744192-2C4B-4737-B602-DED30E4A448F}">
      <dsp:nvSpPr>
        <dsp:cNvPr id="0" name=""/>
        <dsp:cNvSpPr/>
      </dsp:nvSpPr>
      <dsp:spPr>
        <a:xfrm>
          <a:off x="709" y="3945720"/>
          <a:ext cx="2766528" cy="16599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Number of runs</a:t>
          </a:r>
        </a:p>
      </dsp:txBody>
      <dsp:txXfrm>
        <a:off x="709" y="3945720"/>
        <a:ext cx="2766528" cy="1659916"/>
      </dsp:txXfrm>
    </dsp:sp>
    <dsp:sp modelId="{FB9CD9DE-FBF3-4A13-A669-C66CE2678E80}">
      <dsp:nvSpPr>
        <dsp:cNvPr id="0" name=""/>
        <dsp:cNvSpPr/>
      </dsp:nvSpPr>
      <dsp:spPr>
        <a:xfrm>
          <a:off x="3043890" y="3945720"/>
          <a:ext cx="2766528" cy="16599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Skiable terrain</a:t>
          </a:r>
        </a:p>
      </dsp:txBody>
      <dsp:txXfrm>
        <a:off x="3043890" y="3945720"/>
        <a:ext cx="2766528" cy="1659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D27D-2D7E-7B7C-1A2E-CDBE2D3B5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8C313-DDE8-2F58-0F34-B78BCF764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D88E2-45AE-2FFA-5785-090415F8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12A7-FCE6-4F9B-B45C-31CCF6C3DA5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43BC7-EABD-2F8A-57DD-7E0EF01A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56D9F-95D5-34CD-F2BC-2C57036E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183-4E4D-41F0-A3BD-D18E38C1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3EF6-BD2D-ABD4-2BBF-A1DBEA65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F6D58-3116-5050-6E8C-375877D70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60FF8-8314-DDEC-28AB-BBCD3CC9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12A7-FCE6-4F9B-B45C-31CCF6C3DA5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D4913-3A33-342C-9360-71F2BD76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3375-B2FD-9F2A-6E1C-0000C110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183-4E4D-41F0-A3BD-D18E38C1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7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A2D68-DABC-6630-2408-E1E0FF6EC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33CE4-2775-6D61-E46A-491C97316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F763-B6A7-47E1-4340-8BBDC720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12A7-FCE6-4F9B-B45C-31CCF6C3DA5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0904-3E77-2EB8-13BC-9DAB94B6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B042B-A08E-D579-687F-C68C7CAC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183-4E4D-41F0-A3BD-D18E38C1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8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C203-6E5E-247B-1B1E-AF37580F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46F3-FCC1-87A9-800B-628A41BFA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9865C-9CD3-9127-6EB0-DDB0DBED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12A7-FCE6-4F9B-B45C-31CCF6C3DA5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28EB2-4570-4BBA-C151-47C6B7A5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B324B-6F06-4CB1-84FC-2D6DB694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183-4E4D-41F0-A3BD-D18E38C1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A9F6-64B2-8731-7B2E-57A8CC5F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CCA91-013F-73F4-AC05-85106FBC0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5DF3D-E3B9-0EF6-21C8-C0C9A741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12A7-FCE6-4F9B-B45C-31CCF6C3DA5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A3DD-891C-1D1A-17AD-5C69433B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0B53-7E7F-01FE-948F-A9AF5EDF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183-4E4D-41F0-A3BD-D18E38C1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0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EB67-F586-B83B-BA87-E5427176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D98D-9077-0729-43C2-AD0CC53CD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C524F-338B-49C7-4490-21492C99E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5DDD7-107C-EA0A-F1BD-36B26306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12A7-FCE6-4F9B-B45C-31CCF6C3DA5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7874B-F94F-9D82-F43D-CD42D1DC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D25D2-13F3-E36B-E0A0-6698AF5F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183-4E4D-41F0-A3BD-D18E38C1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1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B85E-8CF3-D6FF-BEBA-BB24F945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F2FB7-BFE1-377F-8F10-1145BCE86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0D750-1F3E-74FC-98AA-8AEC3072A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D6945-483C-CCDA-A501-61F845891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46B13-28B9-A20A-5007-8BD9747B2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964A2-7F5D-2C37-401D-5C94D618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12A7-FCE6-4F9B-B45C-31CCF6C3DA5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0D09C-1E3E-8F22-C6EF-3116E62E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A7E8E-12DE-7CE2-5600-54CFA509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183-4E4D-41F0-A3BD-D18E38C1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0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0AE6-5DDE-7746-BD35-ECD94A4E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1D111-F9A4-AC93-5E62-2E513AC8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12A7-FCE6-4F9B-B45C-31CCF6C3DA5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20DC4-261A-F210-1C04-C0F78EE4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256ED-FDDC-20C6-5270-6F6EE7DF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183-4E4D-41F0-A3BD-D18E38C1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8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E894D-7767-AADD-E386-E6B49016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12A7-FCE6-4F9B-B45C-31CCF6C3DA5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D9DDA-482B-0D75-FF20-F01CA0D3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B2BE4-829E-FFB1-0182-7C6AC14B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183-4E4D-41F0-A3BD-D18E38C1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0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78A8-F6BF-6B80-ACA5-94CB748C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6B54D-3B3F-A38B-48FA-CE522AB5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AC44F-8E5D-1811-4FCF-9E979C749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DD975-A1F0-ED12-C2D3-FB5E49AD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12A7-FCE6-4F9B-B45C-31CCF6C3DA5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BDE25-C2D6-146A-1C3E-C3C4189F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831A8-1F12-F163-54C9-6B59CA74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183-4E4D-41F0-A3BD-D18E38C1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2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E110-B271-7356-3CEA-EF858160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B25C6-C382-5F19-AA0E-38CC73F2F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D6CF0-BB6C-03F2-EB6D-8A3678568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D38A0-8F87-7D34-2B46-F9BBC201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12A7-FCE6-4F9B-B45C-31CCF6C3DA5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D2E9A-F09F-FBF7-CF5A-B7216041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AAA94-4619-81F9-8E2D-540BC1A5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2183-4E4D-41F0-A3BD-D18E38C1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3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EE4DF-35B4-85BF-7817-AEF129C2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33CAA-BFDF-1A84-7205-EF64BE810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6D98B-DF4D-12AE-1ED9-DD6EADC82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612A7-FCE6-4F9B-B45C-31CCF6C3DA5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8DC4-80D0-F269-5215-392856F2A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7DAE6-74DF-A901-C33C-36772EF67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2183-4E4D-41F0-A3BD-D18E38C1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ingerprint in black and white">
            <a:extLst>
              <a:ext uri="{FF2B5EF4-FFF2-40B4-BE49-F238E27FC236}">
                <a16:creationId xmlns:a16="http://schemas.microsoft.com/office/drawing/2014/main" id="{5B58FFE6-F748-0C9B-CFC5-DF2270E62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D536C-6F52-C7C0-777C-264BFBDED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09" y="66716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Problem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81FD2-756B-2AF7-4E2F-C7EA02837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7711" y="3856283"/>
            <a:ext cx="4023359" cy="12081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How can Big Mountain Resort obtain a better value for its ticket price by optimizing its facilities to increase its customer spending volume by at least 15% over the next year?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38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en house on the mountains">
            <a:extLst>
              <a:ext uri="{FF2B5EF4-FFF2-40B4-BE49-F238E27FC236}">
                <a16:creationId xmlns:a16="http://schemas.microsoft.com/office/drawing/2014/main" id="{106E91B8-1BA7-BFFF-9B27-A01CA8B45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CD31E-D135-B89F-47C7-730DDE6A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6EEA6-BD4D-C650-9DFC-4EDBB42E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Big Mountain Resort should increase the ticket price.</a:t>
            </a:r>
          </a:p>
          <a:p>
            <a:r>
              <a:rPr lang="en-US" sz="2000" dirty="0"/>
              <a:t>Big Mountain Resort should optimize its current assets, in particular adding an additional lift, increasing its vertical drop, and adding additional snow.</a:t>
            </a:r>
          </a:p>
          <a:p>
            <a:r>
              <a:rPr lang="en-US" sz="2000" dirty="0"/>
              <a:t>Increasing the ticket price would still have the Bear Mountain Resort as an affordable resort in comparison with other resorts’ ticket prices.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99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handing over keys">
            <a:extLst>
              <a:ext uri="{FF2B5EF4-FFF2-40B4-BE49-F238E27FC236}">
                <a16:creationId xmlns:a16="http://schemas.microsoft.com/office/drawing/2014/main" id="{B4EF5794-2D96-F231-0800-FD3D35757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066BB-34E1-6B3B-BF76-C31CC1627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100" dirty="0">
                <a:solidFill>
                  <a:schemeClr val="bg1"/>
                </a:solidFill>
              </a:rPr>
              <a:t>Recommendation and key findings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08EDF-375F-D873-9E5C-59FF3B805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0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2A908-27A3-3915-90E0-32049270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sz="4100"/>
              <a:t>RECOMMENDATIONS</a:t>
            </a:r>
          </a:p>
        </p:txBody>
      </p:sp>
      <p:pic>
        <p:nvPicPr>
          <p:cNvPr id="5" name="Picture 4" descr="Cable cars">
            <a:extLst>
              <a:ext uri="{FF2B5EF4-FFF2-40B4-BE49-F238E27FC236}">
                <a16:creationId xmlns:a16="http://schemas.microsoft.com/office/drawing/2014/main" id="{5A5A3CAE-CEC7-61E9-6C5A-BF8EA90B5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42" r="5824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E98C-A587-7FF5-5557-786C50D1C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/>
              <a:t>Increase Adult weekend ticket price </a:t>
            </a:r>
          </a:p>
          <a:p>
            <a:r>
              <a:rPr lang="en-US" sz="2000"/>
              <a:t>Increase the vertical drop by 150 feet</a:t>
            </a:r>
          </a:p>
          <a:p>
            <a:r>
              <a:rPr lang="en-US" sz="2000"/>
              <a:t>Install an additional chair lift, preferably a fastQuad lift</a:t>
            </a:r>
          </a:p>
          <a:p>
            <a:r>
              <a:rPr lang="en-US" sz="2000"/>
              <a:t>Add 2 additional acres of snow to the ski grounds</a:t>
            </a:r>
          </a:p>
        </p:txBody>
      </p:sp>
    </p:spTree>
    <p:extLst>
      <p:ext uri="{BB962C8B-B14F-4D97-AF65-F5344CB8AC3E}">
        <p14:creationId xmlns:p14="http://schemas.microsoft.com/office/powerpoint/2010/main" val="206298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AAB9A-B932-B794-4FB2-5168800A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Key Findings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AF85-3BC3-3911-FA49-1D17E0A03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The height of the vertical drop has a strong positive correlation with ticket price for all ski resorts.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number of </a:t>
            </a:r>
            <a:r>
              <a:rPr lang="en-US" sz="2000" dirty="0" err="1"/>
              <a:t>fastQuad</a:t>
            </a:r>
            <a:r>
              <a:rPr lang="en-US" sz="2000" dirty="0"/>
              <a:t> chairs on the resort property has a positive exponential relationship with ticket prices.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7" name="Graphic 6" descr="Poles">
            <a:extLst>
              <a:ext uri="{FF2B5EF4-FFF2-40B4-BE49-F238E27FC236}">
                <a16:creationId xmlns:a16="http://schemas.microsoft.com/office/drawing/2014/main" id="{60F6F8EA-994A-E515-62EB-B2BFD7DF2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5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13588-019D-787D-D972-9AA4B2D44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US" sz="5100" dirty="0">
                <a:solidFill>
                  <a:srgbClr val="FFFFFF"/>
                </a:solidFill>
              </a:rPr>
              <a:t>Modeling results and analysis</a:t>
            </a:r>
            <a:br>
              <a:rPr lang="en-US" sz="5100" dirty="0">
                <a:solidFill>
                  <a:srgbClr val="FFFFFF"/>
                </a:solidFill>
              </a:rPr>
            </a:br>
            <a:endParaRPr lang="en-US" sz="51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5FFF0-171C-CF35-9F08-50B756B3A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  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1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C7D03-EE42-C525-EE59-FE63F25C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Important features in the ski resort market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CD4C8E-A0EF-C0E1-F2B4-E024998ED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614601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42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551E4-87EF-ECC8-B7B1-F55A0C11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Consider this: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FA313-C2DF-38A2-1373-B89819367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KEY FACT: Other resorts with comparable features are successfully charging more than $80, which helps to justify raising Big Mountain Resort ticket prices.</a:t>
            </a:r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FD84C92E-FE30-DAE2-27C5-C613E7B5A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4" r="1578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035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BB37-B275-CB98-4A2D-008762D6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21026-5625-A153-39B1-A647D732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a decision to close down runs to save costs, then closing 5 runs is just as good (in terms of ticket prices) as closing 3 runs.</a:t>
            </a:r>
          </a:p>
          <a:p>
            <a:r>
              <a:rPr lang="en-US" dirty="0"/>
              <a:t>Increasing the vertical drop by 150 feet and installing an additional chair lift will support increasing the ticket price by $1.99.</a:t>
            </a:r>
          </a:p>
          <a:p>
            <a:r>
              <a:rPr lang="en-US" dirty="0"/>
              <a:t>If artificial snow making is added to the resort, it should be more than two acres, since adding a smaller amount does not support increasing the ticket price.</a:t>
            </a:r>
          </a:p>
        </p:txBody>
      </p:sp>
    </p:spTree>
    <p:extLst>
      <p:ext uri="{BB962C8B-B14F-4D97-AF65-F5344CB8AC3E}">
        <p14:creationId xmlns:p14="http://schemas.microsoft.com/office/powerpoint/2010/main" val="264936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02732-D870-B668-43F3-94410F01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Summary and conclusion</a:t>
            </a:r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52107C50-6B6B-91E0-8715-DC823ADF0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89" r="8665" b="-1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89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328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Problem Identification</vt:lpstr>
      <vt:lpstr>Recommendation and key findings</vt:lpstr>
      <vt:lpstr>RECOMMENDATIONS</vt:lpstr>
      <vt:lpstr>Key Findings</vt:lpstr>
      <vt:lpstr>Modeling results and analysis </vt:lpstr>
      <vt:lpstr>Important features in the ski resort market</vt:lpstr>
      <vt:lpstr>Consider this:</vt:lpstr>
      <vt:lpstr>MODELING RESULTS</vt:lpstr>
      <vt:lpstr>Summary and conclusion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Identification</dc:title>
  <dc:creator>Keith Sawyer</dc:creator>
  <cp:lastModifiedBy>Keith Sawyer</cp:lastModifiedBy>
  <cp:revision>5</cp:revision>
  <dcterms:created xsi:type="dcterms:W3CDTF">2023-07-24T18:07:36Z</dcterms:created>
  <dcterms:modified xsi:type="dcterms:W3CDTF">2023-07-26T19:08:01Z</dcterms:modified>
</cp:coreProperties>
</file>