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ScopeIQ Architecture – 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232F3E"/>
                </a:solidFill>
              </a:defRPr>
            </a:pPr>
            <a:r>
              <a:t>Secure multi-tenant SaaS built on AWS serverless architecture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Authentication &amp; RBAC via Amazon Cognito; presigned S3 URLs for secure file access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Scalable backend with AWS Lambda, DynamoDB, and CloudFront CDN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AI-powered processing: Textract, Comprehend, GPT-4, PDF.js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Semantic search via Pinecone vector DB, exposed with AppSync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High-Level Architecture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097280"/>
            <a:ext cx="8229600" cy="822960"/>
          </a:xfrm>
          <a:prstGeom prst="roundRect">
            <a:avLst/>
          </a:prstGeom>
          <a:solidFill>
            <a:srgbClr val="F8F9F9"/>
          </a:solidFill>
          <a:ln>
            <a:solidFill>
              <a:srgbClr val="F8F9F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188720"/>
            <a:ext cx="80467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Client Layer
React Web App • PWA • Query Scoping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2194560"/>
            <a:ext cx="2468880" cy="914400"/>
          </a:xfrm>
          <a:prstGeom prst="roundRect">
            <a:avLst/>
          </a:prstGeom>
          <a:solidFill>
            <a:srgbClr val="1E73BE"/>
          </a:solidFill>
          <a:ln>
            <a:solidFill>
              <a:srgbClr val="1E73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548640" y="2286000"/>
            <a:ext cx="2286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Amplify / CloudFront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3063240" y="2194560"/>
            <a:ext cx="2011680" cy="914400"/>
          </a:xfrm>
          <a:prstGeom prst="roundRect">
            <a:avLst/>
          </a:prstGeom>
          <a:solidFill>
            <a:srgbClr val="007DBC"/>
          </a:solidFill>
          <a:ln>
            <a:solidFill>
              <a:srgbClr val="007DB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3154680" y="2286000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Cognito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5303520" y="2194560"/>
            <a:ext cx="2011680" cy="914400"/>
          </a:xfrm>
          <a:prstGeom prst="roundRect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394959" y="2286000"/>
            <a:ext cx="18288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FFFFFF"/>
                </a:solidFill>
              </a:rPr>
              <a:t>AppSync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7498079" y="2194560"/>
            <a:ext cx="1188720" cy="914400"/>
          </a:xfrm>
          <a:prstGeom prst="roundRect">
            <a:avLst/>
          </a:prstGeom>
          <a:solidFill>
            <a:srgbClr val="FFB547"/>
          </a:solidFill>
          <a:ln>
            <a:solidFill>
              <a:srgbClr val="FFB5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7589519" y="2286000"/>
            <a:ext cx="100584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Lambda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457200" y="3383280"/>
            <a:ext cx="2926080" cy="914400"/>
          </a:xfrm>
          <a:prstGeom prst="round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548640" y="3474720"/>
            <a:ext cx="2743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Amazon S3
(Documents &amp; Thumbnails)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3566160" y="3383280"/>
            <a:ext cx="2743200" cy="914400"/>
          </a:xfrm>
          <a:prstGeom prst="roundRect">
            <a:avLst/>
          </a:prstGeom>
          <a:solidFill>
            <a:srgbClr val="8C4FFF"/>
          </a:solidFill>
          <a:ln>
            <a:solidFill>
              <a:srgbClr val="8C4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3657600" y="3474720"/>
            <a:ext cx="25603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DynamoDB
(Multi‑Tenant DB)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492240" y="3383280"/>
            <a:ext cx="2194560" cy="914400"/>
          </a:xfrm>
          <a:prstGeom prst="roundRect">
            <a:avLst/>
          </a:prstGeom>
          <a:solidFill>
            <a:srgbClr val="FECB2F"/>
          </a:solidFill>
          <a:ln>
            <a:solidFill>
              <a:srgbClr val="FECB2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583679" y="3474720"/>
            <a:ext cx="2011679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AI &amp; Search
OpenAI • Pinecone • PDF.js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457200" y="4480560"/>
            <a:ext cx="2468880" cy="822960"/>
          </a:xfrm>
          <a:prstGeom prst="roundRect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548640" y="4572000"/>
            <a:ext cx="2286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CloudWatch
(Monitoring &amp; Logs)</a:t>
            </a:r>
          </a:p>
        </p:txBody>
      </p:sp>
      <p:cxnSp>
        <p:nvCxnSpPr>
          <p:cNvPr id="21" name="Connector 20"/>
          <p:cNvCxnSpPr/>
          <p:nvPr/>
        </p:nvCxnSpPr>
        <p:spPr>
          <a:xfrm flipV="1">
            <a:off x="1737360" y="1097280"/>
            <a:ext cx="0" cy="109728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Connector 21"/>
          <p:cNvCxnSpPr/>
          <p:nvPr/>
        </p:nvCxnSpPr>
        <p:spPr>
          <a:xfrm flipV="1">
            <a:off x="4069080" y="1097280"/>
            <a:ext cx="0" cy="109728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ctor 22"/>
          <p:cNvCxnSpPr/>
          <p:nvPr/>
        </p:nvCxnSpPr>
        <p:spPr>
          <a:xfrm flipV="1">
            <a:off x="6309360" y="1097280"/>
            <a:ext cx="0" cy="109728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onnector 23"/>
          <p:cNvCxnSpPr/>
          <p:nvPr/>
        </p:nvCxnSpPr>
        <p:spPr>
          <a:xfrm flipV="1">
            <a:off x="6309360" y="2194560"/>
            <a:ext cx="0" cy="91440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ctor 24"/>
          <p:cNvCxnSpPr/>
          <p:nvPr/>
        </p:nvCxnSpPr>
        <p:spPr>
          <a:xfrm flipV="1">
            <a:off x="1920240" y="3108960"/>
            <a:ext cx="0" cy="27432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 25"/>
          <p:cNvCxnSpPr/>
          <p:nvPr/>
        </p:nvCxnSpPr>
        <p:spPr>
          <a:xfrm flipV="1">
            <a:off x="4937760" y="3108960"/>
            <a:ext cx="0" cy="27432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Connector 26"/>
          <p:cNvCxnSpPr/>
          <p:nvPr/>
        </p:nvCxnSpPr>
        <p:spPr>
          <a:xfrm flipV="1">
            <a:off x="7589520" y="2194560"/>
            <a:ext cx="0" cy="91440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Connector 27"/>
          <p:cNvCxnSpPr/>
          <p:nvPr/>
        </p:nvCxnSpPr>
        <p:spPr>
          <a:xfrm flipV="1">
            <a:off x="7589520" y="3931920"/>
            <a:ext cx="0" cy="36576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457200" y="539496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232F3E"/>
                </a:solidFill>
              </a:defRPr>
            </a:pPr>
            <a:r>
              <a:t>Amplify/CloudFront deliver the app; Cognito secures access; AppSync provides APIs; Lambda handles processing; S3/DynamoDB store content; AI/Search (OpenAI, Pinecone, PDF.js) powers insights; CloudWatch monitors.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31" name="Oval 30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AI &amp; Data Flow</a:t>
            </a:r>
          </a:p>
        </p:txBody>
      </p:sp>
      <p:sp>
        <p:nvSpPr>
          <p:cNvPr id="3" name="Rounded Rectangle 2"/>
          <p:cNvSpPr/>
          <p:nvPr/>
        </p:nvSpPr>
        <p:spPr>
          <a:xfrm>
            <a:off x="457200" y="1463040"/>
            <a:ext cx="2286000" cy="822960"/>
          </a:xfrm>
          <a:prstGeom prst="roundRect">
            <a:avLst/>
          </a:prstGeom>
          <a:solidFill>
            <a:srgbClr val="FF9900"/>
          </a:solidFill>
          <a:ln>
            <a:solidFill>
              <a:srgbClr val="FF99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548640" y="155448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1) Upload → S3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2926080" y="1463040"/>
            <a:ext cx="2286000" cy="822960"/>
          </a:xfrm>
          <a:prstGeom prst="roundRect">
            <a:avLst/>
          </a:prstGeom>
          <a:solidFill>
            <a:srgbClr val="8C4FFF"/>
          </a:solidFill>
          <a:ln>
            <a:solidFill>
              <a:srgbClr val="8C4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3017520" y="155448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2) Metadata → DynamoDB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5394960" y="1463040"/>
            <a:ext cx="2286000" cy="822960"/>
          </a:xfrm>
          <a:prstGeom prst="roundRect">
            <a:avLst/>
          </a:prstGeom>
          <a:solidFill>
            <a:srgbClr val="FFB547"/>
          </a:solidFill>
          <a:ln>
            <a:solidFill>
              <a:srgbClr val="FFB54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5486400" y="1554480"/>
            <a:ext cx="21031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3) Processing → Lambda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457200" y="2560320"/>
            <a:ext cx="7315200" cy="822960"/>
          </a:xfrm>
          <a:prstGeom prst="roundRect">
            <a:avLst/>
          </a:prstGeom>
          <a:solidFill>
            <a:srgbClr val="FECB2F"/>
          </a:solidFill>
          <a:ln>
            <a:solidFill>
              <a:srgbClr val="FECB2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548640" y="2651760"/>
            <a:ext cx="71323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4) AI Analysis → Textract • Comprehend • GPT‑4 • PDF.js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3657600"/>
            <a:ext cx="2651760" cy="822960"/>
          </a:xfrm>
          <a:prstGeom prst="roundRect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548640" y="3749039"/>
            <a:ext cx="2468879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FFFFFF"/>
                </a:solidFill>
              </a:rPr>
              <a:t>5) Embedding/Index → Pinecone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3291840" y="3657600"/>
            <a:ext cx="2651760" cy="822960"/>
          </a:xfrm>
          <a:prstGeom prst="roundRect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3383280" y="3749039"/>
            <a:ext cx="2468879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FFFFFF"/>
                </a:solidFill>
              </a:rPr>
              <a:t>6) Search API → AppSync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6126480" y="3657600"/>
            <a:ext cx="1828800" cy="822960"/>
          </a:xfrm>
          <a:prstGeom prst="roundRect">
            <a:avLst/>
          </a:prstGeom>
          <a:solidFill>
            <a:srgbClr val="009999"/>
          </a:solidFill>
          <a:ln>
            <a:solidFill>
              <a:srgbClr val="009999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TextBox 15"/>
          <p:cNvSpPr txBox="1"/>
          <p:nvPr/>
        </p:nvSpPr>
        <p:spPr>
          <a:xfrm>
            <a:off x="6217920" y="3749039"/>
            <a:ext cx="164592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1200" b="1">
                <a:solidFill>
                  <a:srgbClr val="232F3E"/>
                </a:solidFill>
              </a:rPr>
              <a:t>7) Monitoring → CloudWatch</a:t>
            </a:r>
          </a:p>
        </p:txBody>
      </p:sp>
      <p:cxnSp>
        <p:nvCxnSpPr>
          <p:cNvPr id="17" name="Connector 16"/>
          <p:cNvCxnSpPr/>
          <p:nvPr/>
        </p:nvCxnSpPr>
        <p:spPr>
          <a:xfrm>
            <a:off x="1600200" y="2286000"/>
            <a:ext cx="2468880" cy="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or 17"/>
          <p:cNvCxnSpPr/>
          <p:nvPr/>
        </p:nvCxnSpPr>
        <p:spPr>
          <a:xfrm>
            <a:off x="4069080" y="2286000"/>
            <a:ext cx="2468880" cy="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or 18"/>
          <p:cNvCxnSpPr/>
          <p:nvPr/>
        </p:nvCxnSpPr>
        <p:spPr>
          <a:xfrm>
            <a:off x="6537960" y="2286000"/>
            <a:ext cx="0" cy="27432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or 19"/>
          <p:cNvCxnSpPr/>
          <p:nvPr/>
        </p:nvCxnSpPr>
        <p:spPr>
          <a:xfrm>
            <a:off x="1828800" y="4480560"/>
            <a:ext cx="1828800" cy="0"/>
          </a:xfrm>
          <a:prstGeom prst="line">
            <a:avLst/>
          </a:prstGeom>
          <a:ln w="19050">
            <a:solidFill>
              <a:srgbClr val="5F6B6D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457200" y="4754880"/>
            <a:ext cx="82296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solidFill>
                  <a:srgbClr val="232F3E"/>
                </a:solidFill>
              </a:defRPr>
            </a:pPr>
            <a:r>
              <a:t>Files in S3; metadata in DynamoDB; Lambda orchestrates analysis via Textract, Comprehend, GPT‑4, and PDF.js; embeddings land in Pinecone; AppSync exposes semantic search; CloudWatch monitors across the stack.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23" name="Oval 22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Simplified 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>
                <a:solidFill>
                  <a:srgbClr val="232F3E"/>
                </a:solidFill>
              </a:defRPr>
            </a:pPr>
            <a:r>
              <a:t>Client Layer (React Web App, PWA, Query Scoping)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Hosting/CDN: AWS Amplify, CloudFront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Authentication: Amazon Cognito, JWT, RBAC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API Layer: AWS AppSync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Processing: AWS Lambda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Storage: Amazon S3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Database: Amazon DynamoDB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AI &amp; Search: GPT‑4, Textract, Comprehend, Pinecone, PDF.js</a:t>
            </a:r>
          </a:p>
          <a:p>
            <a:pPr>
              <a:defRPr sz="1400">
                <a:solidFill>
                  <a:srgbClr val="232F3E"/>
                </a:solidFill>
              </a:defRPr>
            </a:pPr>
            <a:r>
              <a:t>Monitoring: Amazon CloudWatch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6126480"/>
            <a:ext cx="2743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/>
            <a:r>
              <a:rPr sz="1600">
                <a:solidFill>
                  <a:srgbClr val="2563EB"/>
                </a:solidFill>
              </a:rPr>
              <a:t>ScopeIQ</a:t>
            </a:r>
          </a:p>
        </p:txBody>
      </p:sp>
      <p:sp>
        <p:nvSpPr>
          <p:cNvPr id="5" name="Oval 4"/>
          <p:cNvSpPr/>
          <p:nvPr/>
        </p:nvSpPr>
        <p:spPr>
          <a:xfrm>
            <a:off x="228600" y="6217920"/>
            <a:ext cx="320040" cy="320040"/>
          </a:xfrm>
          <a:prstGeom prst="ellipse">
            <a:avLst/>
          </a:prstGeom>
          <a:solidFill>
            <a:srgbClr val="2563EB"/>
          </a:solidFill>
          <a:ln>
            <a:solidFill>
              <a:srgbClr val="2563E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" y="6217920"/>
            <a:ext cx="32004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>
                <a:solidFill>
                  <a:srgbClr val="232F3E"/>
                </a:solidFill>
              </a:defRPr>
            </a:pPr>
            <a:r>
              <a:t>AI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