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ScopeIQ — Go‑to‑Market Roadmap &amp;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AI‑powered insights for smarter builds •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Finalize beta recruitment &amp; early access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Publish launch PR &amp; schedule webinars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Implement referral &amp; affiliate programs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Prepare 3 early customer case studies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High‑Level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097280"/>
            <a:ext cx="8229600" cy="822960"/>
          </a:xfrm>
          <a:prstGeom prst="roundRect">
            <a:avLst/>
          </a:prstGeom>
          <a:solidFill>
            <a:srgbClr val="F8F9F9"/>
          </a:solidFill>
          <a:ln>
            <a:solidFill>
              <a:srgbClr val="F8F9F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188720"/>
            <a:ext cx="80467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Client Layer
React Web App • PWA • Query Scoping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194560"/>
            <a:ext cx="2468880" cy="914400"/>
          </a:xfrm>
          <a:prstGeom prst="roundRect">
            <a:avLst/>
          </a:prstGeom>
          <a:solidFill>
            <a:srgbClr val="1E73BE"/>
          </a:solidFill>
          <a:ln>
            <a:solidFill>
              <a:srgbClr val="1E73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22860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Amplify / CloudFront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63240" y="2194560"/>
            <a:ext cx="2011680" cy="914400"/>
          </a:xfrm>
          <a:prstGeom prst="roundRect">
            <a:avLst/>
          </a:prstGeom>
          <a:solidFill>
            <a:srgbClr val="007DBC"/>
          </a:solidFill>
          <a:ln>
            <a:solidFill>
              <a:srgbClr val="007DB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54680" y="228600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Cognito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03520" y="2194560"/>
            <a:ext cx="2011680" cy="91440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394959" y="228600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AppSync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98079" y="2194560"/>
            <a:ext cx="1188720" cy="914400"/>
          </a:xfrm>
          <a:prstGeom prst="roundRect">
            <a:avLst/>
          </a:prstGeom>
          <a:solidFill>
            <a:srgbClr val="FFB547"/>
          </a:solidFill>
          <a:ln>
            <a:solidFill>
              <a:srgbClr val="FFB5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19" y="2286000"/>
            <a:ext cx="1005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Lambda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383280"/>
            <a:ext cx="2926080" cy="914400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48640" y="34747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Amazon S3
(Documents &amp; Thumbnails)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6160" y="3383280"/>
            <a:ext cx="2743200" cy="914400"/>
          </a:xfrm>
          <a:prstGeom prst="roundRect">
            <a:avLst/>
          </a:prstGeom>
          <a:solidFill>
            <a:srgbClr val="8C4FFF"/>
          </a:solidFill>
          <a:ln>
            <a:solidFill>
              <a:srgbClr val="8C4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657600" y="3474720"/>
            <a:ext cx="25603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DynamoDB
(Multi‑Tenant DB)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92240" y="3383280"/>
            <a:ext cx="2194560" cy="914400"/>
          </a:xfrm>
          <a:prstGeom prst="roundRect">
            <a:avLst/>
          </a:prstGeom>
          <a:solidFill>
            <a:srgbClr val="FECB2F"/>
          </a:solidFill>
          <a:ln>
            <a:solidFill>
              <a:srgbClr val="FECB2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583679" y="3474720"/>
            <a:ext cx="20116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AI &amp; Search
OpenAI • Pinecone • PDF.js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4480560"/>
            <a:ext cx="2468880" cy="822960"/>
          </a:xfrm>
          <a:prstGeom prst="round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48640" y="4572000"/>
            <a:ext cx="2286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CloudWatch
(Monitoring &amp; Logs)</a:t>
            </a:r>
          </a:p>
        </p:txBody>
      </p:sp>
      <p:cxnSp>
        <p:nvCxnSpPr>
          <p:cNvPr id="21" name="Connector 20"/>
          <p:cNvCxnSpPr/>
          <p:nvPr/>
        </p:nvCxnSpPr>
        <p:spPr>
          <a:xfrm flipV="1">
            <a:off x="1737360" y="1097280"/>
            <a:ext cx="0" cy="109728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4069080" y="1097280"/>
            <a:ext cx="0" cy="109728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V="1">
            <a:off x="6309360" y="1097280"/>
            <a:ext cx="0" cy="109728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V="1">
            <a:off x="6309360" y="2194560"/>
            <a:ext cx="0" cy="91440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 flipV="1">
            <a:off x="1920240" y="3108960"/>
            <a:ext cx="0" cy="27432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V="1">
            <a:off x="4937760" y="3108960"/>
            <a:ext cx="0" cy="27432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V="1">
            <a:off x="7589520" y="2194560"/>
            <a:ext cx="0" cy="91440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V="1">
            <a:off x="7589520" y="3931920"/>
            <a:ext cx="0" cy="36576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53949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32F3E"/>
                </a:solidFill>
              </a:defRPr>
            </a:pPr>
            <a:r>
              <a:t>Amplify/CloudFront deliver the app; Cognito secures access; AppSync provides APIs; Lambda handles processing; S3/DynamoDB store content; AI/Search (OpenAI, Pinecone, PDF.js) powers insights; CloudWatch monitors.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31" name="Oval 30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&amp; Data 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463040"/>
            <a:ext cx="2286000" cy="822960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5544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1) Upload → S3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6080" y="1463040"/>
            <a:ext cx="2286000" cy="822960"/>
          </a:xfrm>
          <a:prstGeom prst="roundRect">
            <a:avLst/>
          </a:prstGeom>
          <a:solidFill>
            <a:srgbClr val="8C4FFF"/>
          </a:solidFill>
          <a:ln>
            <a:solidFill>
              <a:srgbClr val="8C4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15544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2) Metadata → DynamoDB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94960" y="1463040"/>
            <a:ext cx="2286000" cy="822960"/>
          </a:xfrm>
          <a:prstGeom prst="roundRect">
            <a:avLst/>
          </a:prstGeom>
          <a:solidFill>
            <a:srgbClr val="FFB547"/>
          </a:solidFill>
          <a:ln>
            <a:solidFill>
              <a:srgbClr val="FFB5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486400" y="15544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3) Processing → Lambda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560320"/>
            <a:ext cx="7315200" cy="822960"/>
          </a:xfrm>
          <a:prstGeom prst="roundRect">
            <a:avLst/>
          </a:prstGeom>
          <a:solidFill>
            <a:srgbClr val="FECB2F"/>
          </a:solidFill>
          <a:ln>
            <a:solidFill>
              <a:srgbClr val="FECB2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2651760"/>
            <a:ext cx="7132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4) AI Analysis → Textract • Comprehend • GPT‑4 • PDF.js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657600"/>
            <a:ext cx="2651760" cy="82296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" y="3749039"/>
            <a:ext cx="2468879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5) Embedding/Index → Pinecone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91840" y="3657600"/>
            <a:ext cx="2651760" cy="82296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383280" y="3749039"/>
            <a:ext cx="2468879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6) Search API → AppSync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26480" y="3657600"/>
            <a:ext cx="1828800" cy="822960"/>
          </a:xfrm>
          <a:prstGeom prst="round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217920" y="3749039"/>
            <a:ext cx="16459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7) Monitoring → CloudWatch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1600200" y="2286000"/>
            <a:ext cx="2468880" cy="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4069080" y="2286000"/>
            <a:ext cx="2468880" cy="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6537960" y="2286000"/>
            <a:ext cx="0" cy="27432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828800" y="4480560"/>
            <a:ext cx="1828800" cy="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754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32F3E"/>
                </a:solidFill>
              </a:defRPr>
            </a:pPr>
            <a:r>
              <a:t>S3 stores files; DynamoDB tracks metadata; Lambda orchestrates analysis; embeddings go to Pinecone; AppSync exposes semantic search; CloudWatch monitors.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23" name="Oval 22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— Technical Architecture (Simplified)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188720"/>
            <a:ext cx="2743200" cy="822960"/>
          </a:xfrm>
          <a:prstGeom prst="roundRect">
            <a:avLst/>
          </a:prstGeom>
          <a:solidFill>
            <a:srgbClr val="F8F9F9"/>
          </a:solidFill>
          <a:ln>
            <a:solidFill>
              <a:srgbClr val="F8F9F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280160"/>
            <a:ext cx="2560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Client Layer
(React, PWA, Query Scoping)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83280" y="1188720"/>
            <a:ext cx="2286000" cy="822960"/>
          </a:xfrm>
          <a:prstGeom prst="roundRect">
            <a:avLst/>
          </a:prstGeom>
          <a:solidFill>
            <a:srgbClr val="1E73BE"/>
          </a:solidFill>
          <a:ln>
            <a:solidFill>
              <a:srgbClr val="1E73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474720" y="128016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Hosting/CDN
(Amplify, CloudFront)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52160" y="1188720"/>
            <a:ext cx="2286000" cy="822960"/>
          </a:xfrm>
          <a:prstGeom prst="roundRect">
            <a:avLst/>
          </a:prstGeom>
          <a:solidFill>
            <a:srgbClr val="007DBC"/>
          </a:solidFill>
          <a:ln>
            <a:solidFill>
              <a:srgbClr val="007DB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943600" y="128016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Auth
(Cognito, JWT, RBAC)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286000"/>
            <a:ext cx="2286000" cy="82296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237744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API Layer
(AppSync)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26080" y="2286000"/>
            <a:ext cx="1828800" cy="822960"/>
          </a:xfrm>
          <a:prstGeom prst="roundRect">
            <a:avLst/>
          </a:prstGeom>
          <a:solidFill>
            <a:srgbClr val="FFB547"/>
          </a:solidFill>
          <a:ln>
            <a:solidFill>
              <a:srgbClr val="FFB5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017520" y="2377440"/>
            <a:ext cx="16459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Processing
(Lambda)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29200" y="2286000"/>
            <a:ext cx="1828800" cy="822960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120640" y="2377440"/>
            <a:ext cx="16459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Storage
(S3 Docs/Thumbs)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0880" y="2286000"/>
            <a:ext cx="1097280" cy="822960"/>
          </a:xfrm>
          <a:prstGeom prst="roundRect">
            <a:avLst/>
          </a:prstGeom>
          <a:solidFill>
            <a:srgbClr val="8C4FFF"/>
          </a:solidFill>
          <a:ln>
            <a:solidFill>
              <a:srgbClr val="8C4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132320" y="2377440"/>
            <a:ext cx="914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Database
(DynamoDB)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" y="3383280"/>
            <a:ext cx="5120640" cy="822960"/>
          </a:xfrm>
          <a:prstGeom prst="roundRect">
            <a:avLst/>
          </a:prstGeom>
          <a:solidFill>
            <a:srgbClr val="FECB2F"/>
          </a:solidFill>
          <a:ln>
            <a:solidFill>
              <a:srgbClr val="FECB2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48640" y="3474720"/>
            <a:ext cx="4937759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AI &amp; Search
(GPT‑4, Textract, Comprehend, Pinecone, PDF.js)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60720" y="3383280"/>
            <a:ext cx="2377440" cy="822960"/>
          </a:xfrm>
          <a:prstGeom prst="round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852159" y="347472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Monitoring
(CloudWatch)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22" name="Oval 21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Empower AEC &amp; facilities teams to interpret plans/specs instantly with AI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$20B+ construction tech market; pain = time wasted, errors, collaboration gaps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ScopeIQ edge: AI querying, continuous ML, secure multi‑tenant SaaS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Architecture &amp; Engineering — instant plan/spec queries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Construction PMs — faster answers, fewer RFIs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Facility Owners/Managers — quick retrieval from archives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For Users: Save time • Reduce errors • Collaborate better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For Firms: Lower costs • Win more bids • Future‑proof workflows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Pricing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822960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39496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Key Features</a:t>
                      </a: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Solo /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 uploads/mo, basic AI query</a:t>
                      </a: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$49 /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Small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Unlimited uploads, standard AI</a:t>
                      </a: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$99–149 /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Growing teams /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Multi‑user, faster AI, API access</a:t>
                      </a: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Large orgs / 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Unlimited, custom AI training, SSO, SLA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GTM Roadmap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Pre‑Launch (M‑3→M0): pricing, onboarding, beta recruitment, marketing kit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Launch (M0→M3): webinars, PR, LinkedIn ads, outreach, content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Growth (M3→M12): integrations, events, referrals, enterprise sales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pic>
        <p:nvPicPr>
          <p:cNvPr id="3" name="Picture 2" descr="kpi_m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048000" cy="2286000"/>
          </a:xfrm>
          <a:prstGeom prst="rect">
            <a:avLst/>
          </a:prstGeom>
        </p:spPr>
      </p:pic>
      <p:pic>
        <p:nvPicPr>
          <p:cNvPr id="4" name="Picture 3" descr="kpi_con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1371600"/>
            <a:ext cx="3048000" cy="2286000"/>
          </a:xfrm>
          <a:prstGeom prst="rect">
            <a:avLst/>
          </a:prstGeom>
        </p:spPr>
      </p:pic>
      <p:pic>
        <p:nvPicPr>
          <p:cNvPr id="5" name="Picture 4" descr="kpi_user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1371600"/>
            <a:ext cx="3048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7" name="Oval 6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Plan (0–3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Weekly live demos/webinars (record &amp; publish)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PR to construction tech outlets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LinkedIn ads &amp; targeted outreach (≥500 firms)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2 articles/month — AI for plans/specs, case studies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KPIs: 500 free sign‑ups; 5–8% conversion; CAC &lt; 30% of Year‑1 LTV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Slow adoption → seed case studies and ROI proof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Competitive AI → proprietary training + strategic integrations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Integration complexity → prioritize Autodesk/Procore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