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1839-C33F-4983-BDF3-62F75871391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7ACD-798D-4063-98A6-509385EB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8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1839-C33F-4983-BDF3-62F75871391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7ACD-798D-4063-98A6-509385EB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4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1839-C33F-4983-BDF3-62F75871391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7ACD-798D-4063-98A6-509385EB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5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1839-C33F-4983-BDF3-62F75871391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7ACD-798D-4063-98A6-509385EB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1839-C33F-4983-BDF3-62F75871391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7ACD-798D-4063-98A6-509385EB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1839-C33F-4983-BDF3-62F75871391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7ACD-798D-4063-98A6-509385EB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4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1839-C33F-4983-BDF3-62F75871391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7ACD-798D-4063-98A6-509385EB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1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1839-C33F-4983-BDF3-62F75871391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7ACD-798D-4063-98A6-509385EB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3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1839-C33F-4983-BDF3-62F75871391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7ACD-798D-4063-98A6-509385EB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1839-C33F-4983-BDF3-62F75871391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7ACD-798D-4063-98A6-509385EB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1839-C33F-4983-BDF3-62F75871391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7ACD-798D-4063-98A6-509385EB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61839-C33F-4983-BDF3-62F75871391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7ACD-798D-4063-98A6-509385EB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7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echiara.e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4F76475-657D-2155-69EB-808573749373}"/>
              </a:ext>
            </a:extLst>
          </p:cNvPr>
          <p:cNvSpPr txBox="1"/>
          <p:nvPr/>
        </p:nvSpPr>
        <p:spPr>
          <a:xfrm>
            <a:off x="381001" y="2503618"/>
            <a:ext cx="7879080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300" dirty="0" err="1">
                <a:solidFill>
                  <a:srgbClr val="C00000"/>
                </a:solidFill>
                <a:latin typeface="C64 Pro Mono" panose="02010609060202080101" pitchFamily="49" charset="0"/>
              </a:rPr>
              <a:t>TenFlappy</a:t>
            </a:r>
            <a:endParaRPr lang="it-IT" sz="3300" dirty="0">
              <a:solidFill>
                <a:srgbClr val="C00000"/>
              </a:solidFill>
              <a:latin typeface="C64 Pro Mono" panose="02010609060202080101" pitchFamily="49" charset="0"/>
            </a:endParaRPr>
          </a:p>
          <a:p>
            <a:r>
              <a:rPr lang="it-IT" sz="1350" dirty="0">
                <a:latin typeface="C64 Pro Mono" panose="02010609060202080101" pitchFamily="49" charset="0"/>
              </a:rPr>
              <a:t>By </a:t>
            </a:r>
          </a:p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  <a:latin typeface="C64 Pro Mono" panose="02010609060202080101" pitchFamily="49" charset="0"/>
              </a:rPr>
              <a:t>Rosario De Chiara @rosdec</a:t>
            </a:r>
          </a:p>
          <a:p>
            <a:endParaRPr lang="it-IT" sz="1350" dirty="0">
              <a:latin typeface="C64 Pro Mono" panose="02010609060202080101" pitchFamily="49" charset="0"/>
            </a:endParaRPr>
          </a:p>
          <a:p>
            <a:r>
              <a:rPr lang="it-IT" sz="1350" dirty="0">
                <a:latin typeface="C64 Pro Mono" panose="02010609060202080101" pitchFamily="49" charset="0"/>
              </a:rPr>
              <a:t>for the</a:t>
            </a:r>
          </a:p>
          <a:p>
            <a:pPr algn="ctr" fontAlgn="base"/>
            <a:r>
              <a:rPr lang="en-US" sz="1350" dirty="0">
                <a:solidFill>
                  <a:schemeClr val="accent5">
                    <a:lumMod val="75000"/>
                  </a:schemeClr>
                </a:solidFill>
                <a:latin typeface="C64 Pro Mono" panose="02010609060202080101" pitchFamily="49" charset="0"/>
              </a:rPr>
              <a:t>13th Edition of BASIC 10 Liner Contest</a:t>
            </a:r>
            <a:endParaRPr lang="it-IT" sz="1350" dirty="0">
              <a:solidFill>
                <a:schemeClr val="accent5">
                  <a:lumMod val="75000"/>
                </a:schemeClr>
              </a:solidFill>
              <a:latin typeface="C64 Pro Mono" panose="02010609060202080101" pitchFamily="49" charset="0"/>
            </a:endParaRPr>
          </a:p>
        </p:txBody>
      </p:sp>
      <p:pic>
        <p:nvPicPr>
          <p:cNvPr id="13" name="Picture 2" descr="The Untold Story Behind Flappy Bird's Viral Success and Shocking  Disappearance">
            <a:extLst>
              <a:ext uri="{FF2B5EF4-FFF2-40B4-BE49-F238E27FC236}">
                <a16:creationId xmlns:a16="http://schemas.microsoft.com/office/drawing/2014/main" id="{897166EB-E652-5563-EB0E-B722DD83A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5" r="2" b="6556"/>
          <a:stretch/>
        </p:blipFill>
        <p:spPr bwMode="auto">
          <a:xfrm>
            <a:off x="2761330" y="-1"/>
            <a:ext cx="7144670" cy="2553891"/>
          </a:xfrm>
          <a:custGeom>
            <a:avLst/>
            <a:gdLst/>
            <a:ahLst/>
            <a:cxnLst/>
            <a:rect l="l" t="t" r="r" b="b"/>
            <a:pathLst>
              <a:path w="9526226" h="3405188">
                <a:moveTo>
                  <a:pt x="1617925" y="0"/>
                </a:moveTo>
                <a:lnTo>
                  <a:pt x="2711158" y="0"/>
                </a:lnTo>
                <a:lnTo>
                  <a:pt x="3027357" y="0"/>
                </a:lnTo>
                <a:lnTo>
                  <a:pt x="3491324" y="0"/>
                </a:lnTo>
                <a:lnTo>
                  <a:pt x="5200853" y="0"/>
                </a:lnTo>
                <a:lnTo>
                  <a:pt x="9526226" y="0"/>
                </a:lnTo>
                <a:lnTo>
                  <a:pt x="9526226" y="3405188"/>
                </a:lnTo>
                <a:lnTo>
                  <a:pt x="0" y="3405188"/>
                </a:lnTo>
                <a:lnTo>
                  <a:pt x="1596" y="3337395"/>
                </a:lnTo>
                <a:cubicBezTo>
                  <a:pt x="68390" y="1928213"/>
                  <a:pt x="632836" y="708413"/>
                  <a:pt x="1595801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4518C5E-6051-A7E3-164A-819B68258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7" r="10351"/>
          <a:stretch/>
        </p:blipFill>
        <p:spPr>
          <a:xfrm>
            <a:off x="2757507" y="4304110"/>
            <a:ext cx="7148493" cy="2553890"/>
          </a:xfrm>
          <a:custGeom>
            <a:avLst/>
            <a:gdLst/>
            <a:ahLst/>
            <a:cxnLst/>
            <a:rect l="l" t="t" r="r" b="b"/>
            <a:pathLst>
              <a:path w="9531324" h="3405187">
                <a:moveTo>
                  <a:pt x="3977" y="0"/>
                </a:moveTo>
                <a:lnTo>
                  <a:pt x="9531324" y="0"/>
                </a:lnTo>
                <a:lnTo>
                  <a:pt x="9531324" y="3405187"/>
                </a:lnTo>
                <a:lnTo>
                  <a:pt x="5205951" y="3405187"/>
                </a:lnTo>
                <a:lnTo>
                  <a:pt x="3496422" y="3405187"/>
                </a:lnTo>
                <a:lnTo>
                  <a:pt x="3032455" y="3405187"/>
                </a:lnTo>
                <a:lnTo>
                  <a:pt x="2716256" y="3405187"/>
                </a:lnTo>
                <a:lnTo>
                  <a:pt x="2502754" y="3405187"/>
                </a:lnTo>
                <a:lnTo>
                  <a:pt x="2390998" y="3327786"/>
                </a:lnTo>
                <a:cubicBezTo>
                  <a:pt x="2217180" y="3200295"/>
                  <a:pt x="2046553" y="3062584"/>
                  <a:pt x="1874350" y="2922001"/>
                </a:cubicBezTo>
                <a:cubicBezTo>
                  <a:pt x="928725" y="2150026"/>
                  <a:pt x="0" y="1516318"/>
                  <a:pt x="0" y="16884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3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Untold Story Behind Flappy Bird's Viral Success and Shocking  Disappearance">
            <a:extLst>
              <a:ext uri="{FF2B5EF4-FFF2-40B4-BE49-F238E27FC236}">
                <a16:creationId xmlns:a16="http://schemas.microsoft.com/office/drawing/2014/main" id="{9E7D7447-B5B5-58B2-B5A4-E759E476A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" t="55518" r="1800" b="21937"/>
          <a:stretch/>
        </p:blipFill>
        <p:spPr bwMode="auto">
          <a:xfrm>
            <a:off x="0" y="1"/>
            <a:ext cx="9906000" cy="115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44B576B-AAFE-4F0A-4D67-7E8BE5F82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90" b="48659"/>
          <a:stretch/>
        </p:blipFill>
        <p:spPr>
          <a:xfrm>
            <a:off x="0" y="5247105"/>
            <a:ext cx="9906000" cy="1610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877FA5-938B-F5B6-FAA0-BB2B1D0427D2}"/>
              </a:ext>
            </a:extLst>
          </p:cNvPr>
          <p:cNvSpPr txBox="1"/>
          <p:nvPr/>
        </p:nvSpPr>
        <p:spPr>
          <a:xfrm>
            <a:off x="1330817" y="2278958"/>
            <a:ext cx="724436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dirty="0">
                <a:latin typeface="C64 Pro Mono" panose="02010609060202080101" pitchFamily="49" charset="0"/>
              </a:rPr>
              <a:t>The challenge </a:t>
            </a:r>
            <a:r>
              <a:rPr lang="it-IT" sz="1350" dirty="0" err="1">
                <a:latin typeface="C64 Pro Mono" panose="02010609060202080101" pitchFamily="49" charset="0"/>
              </a:rPr>
              <a:t>was</a:t>
            </a:r>
            <a:r>
              <a:rPr lang="it-IT" sz="1350" dirty="0">
                <a:latin typeface="C64 Pro Mono" panose="02010609060202080101" pitchFamily="49" charset="0"/>
              </a:rPr>
              <a:t> to </a:t>
            </a:r>
            <a:r>
              <a:rPr lang="it-IT" sz="1350" dirty="0" err="1">
                <a:latin typeface="C64 Pro Mono" panose="02010609060202080101" pitchFamily="49" charset="0"/>
              </a:rPr>
              <a:t>convey</a:t>
            </a:r>
            <a:r>
              <a:rPr lang="it-IT" sz="1350" dirty="0">
                <a:latin typeface="C64 Pro Mono" panose="02010609060202080101" pitchFamily="49" charset="0"/>
              </a:rPr>
              <a:t> the </a:t>
            </a:r>
            <a:r>
              <a:rPr lang="it-IT" sz="1350" dirty="0" err="1">
                <a:latin typeface="C64 Pro Mono" panose="02010609060202080101" pitchFamily="49" charset="0"/>
              </a:rPr>
              <a:t>animation</a:t>
            </a:r>
            <a:r>
              <a:rPr lang="it-IT" sz="1350" dirty="0">
                <a:latin typeface="C64 Pro Mono" panose="02010609060202080101" pitchFamily="49" charset="0"/>
              </a:rPr>
              <a:t> of the </a:t>
            </a:r>
            <a:r>
              <a:rPr lang="it-IT" sz="1350" dirty="0" err="1">
                <a:latin typeface="C64 Pro Mono" panose="02010609060202080101" pitchFamily="49" charset="0"/>
              </a:rPr>
              <a:t>bird</a:t>
            </a:r>
            <a:r>
              <a:rPr lang="it-IT" sz="1350" dirty="0">
                <a:latin typeface="C64 Pro Mono" panose="02010609060202080101" pitchFamily="49" charset="0"/>
              </a:rPr>
              <a:t>, the </a:t>
            </a:r>
            <a:r>
              <a:rPr lang="it-IT" sz="1350" dirty="0" err="1">
                <a:latin typeface="C64 Pro Mono" panose="02010609060202080101" pitchFamily="49" charset="0"/>
              </a:rPr>
              <a:t>effect</a:t>
            </a:r>
            <a:r>
              <a:rPr lang="it-IT" sz="1350" dirty="0">
                <a:latin typeface="C64 Pro Mono" panose="02010609060202080101" pitchFamily="49" charset="0"/>
              </a:rPr>
              <a:t> of the </a:t>
            </a:r>
            <a:r>
              <a:rPr lang="it-IT" sz="1350" dirty="0" err="1">
                <a:latin typeface="C64 Pro Mono" panose="02010609060202080101" pitchFamily="49" charset="0"/>
              </a:rPr>
              <a:t>gravity</a:t>
            </a:r>
            <a:r>
              <a:rPr lang="it-IT" sz="1350" dirty="0">
                <a:latin typeface="C64 Pro Mono" panose="02010609060202080101" pitchFamily="49" charset="0"/>
              </a:rPr>
              <a:t> and the </a:t>
            </a:r>
            <a:r>
              <a:rPr lang="it-IT" sz="1350" dirty="0" err="1">
                <a:latin typeface="C64 Pro Mono" panose="02010609060202080101" pitchFamily="49" charset="0"/>
              </a:rPr>
              <a:t>simple</a:t>
            </a:r>
            <a:r>
              <a:rPr lang="it-IT" sz="1350" dirty="0">
                <a:latin typeface="C64 Pro Mono" panose="02010609060202080101" pitchFamily="49" charset="0"/>
              </a:rPr>
              <a:t> </a:t>
            </a:r>
            <a:r>
              <a:rPr lang="it-IT" sz="1350" dirty="0" err="1">
                <a:latin typeface="C64 Pro Mono" panose="02010609060202080101" pitchFamily="49" charset="0"/>
              </a:rPr>
              <a:t>commands</a:t>
            </a:r>
            <a:r>
              <a:rPr lang="it-IT" sz="1350" dirty="0">
                <a:latin typeface="C64 Pro Mono" panose="02010609060202080101" pitchFamily="49" charset="0"/>
              </a:rPr>
              <a:t> to play with </a:t>
            </a:r>
            <a:r>
              <a:rPr lang="it-IT" sz="1350" dirty="0" err="1">
                <a:latin typeface="C64 Pro Mono" panose="02010609060202080101" pitchFamily="49" charset="0"/>
              </a:rPr>
              <a:t>it</a:t>
            </a:r>
            <a:r>
              <a:rPr lang="it-IT" sz="1350" dirty="0">
                <a:latin typeface="C64 Pro Mono" panose="02010609060202080101" pitchFamily="49" charset="0"/>
              </a:rPr>
              <a:t> in </a:t>
            </a:r>
            <a:r>
              <a:rPr lang="it-IT" sz="1350" dirty="0" err="1">
                <a:latin typeface="C64 Pro Mono" panose="02010609060202080101" pitchFamily="49" charset="0"/>
              </a:rPr>
              <a:t>ten</a:t>
            </a:r>
            <a:r>
              <a:rPr lang="it-IT" sz="1350" dirty="0">
                <a:latin typeface="C64 Pro Mono" panose="02010609060202080101" pitchFamily="49" charset="0"/>
              </a:rPr>
              <a:t> lines of code.</a:t>
            </a:r>
          </a:p>
          <a:p>
            <a:endParaRPr lang="it-IT" sz="1350" dirty="0">
              <a:latin typeface="C64 Pro Mono" panose="02010609060202080101" pitchFamily="49" charset="0"/>
            </a:endParaRPr>
          </a:p>
          <a:p>
            <a:r>
              <a:rPr lang="it-IT" sz="1350" dirty="0" err="1">
                <a:latin typeface="C64 Pro Mono" panose="02010609060202080101" pitchFamily="49" charset="0"/>
              </a:rPr>
              <a:t>When</a:t>
            </a:r>
            <a:r>
              <a:rPr lang="it-IT" sz="1350" dirty="0">
                <a:latin typeface="C64 Pro Mono" panose="02010609060202080101" pitchFamily="49" charset="0"/>
              </a:rPr>
              <a:t> the game </a:t>
            </a:r>
            <a:r>
              <a:rPr lang="it-IT" sz="1350" dirty="0" err="1">
                <a:latin typeface="C64 Pro Mono" panose="02010609060202080101" pitchFamily="49" charset="0"/>
              </a:rPr>
              <a:t>was</a:t>
            </a:r>
            <a:r>
              <a:rPr lang="it-IT" sz="1350" dirty="0">
                <a:latin typeface="C64 Pro Mono" panose="02010609060202080101" pitchFamily="49" charset="0"/>
              </a:rPr>
              <a:t> complete I </a:t>
            </a:r>
            <a:r>
              <a:rPr lang="it-IT" sz="1350" dirty="0" err="1">
                <a:latin typeface="C64 Pro Mono" panose="02010609060202080101" pitchFamily="49" charset="0"/>
              </a:rPr>
              <a:t>had</a:t>
            </a:r>
            <a:r>
              <a:rPr lang="it-IT" sz="1350" dirty="0">
                <a:latin typeface="C64 Pro Mono" panose="02010609060202080101" pitchFamily="49" charset="0"/>
              </a:rPr>
              <a:t> one more line of code available.</a:t>
            </a:r>
          </a:p>
          <a:p>
            <a:endParaRPr lang="it-IT" sz="1350" dirty="0">
              <a:latin typeface="C64 Pro Mono" panose="02010609060202080101" pitchFamily="49" charset="0"/>
            </a:endParaRPr>
          </a:p>
          <a:p>
            <a:r>
              <a:rPr lang="it-IT" sz="1350" dirty="0">
                <a:latin typeface="C64 Pro Mono" panose="02010609060202080101" pitchFamily="49" charset="0"/>
              </a:rPr>
              <a:t>So I </a:t>
            </a:r>
            <a:r>
              <a:rPr lang="it-IT" sz="1350" dirty="0" err="1">
                <a:latin typeface="C64 Pro Mono" panose="02010609060202080101" pitchFamily="49" charset="0"/>
              </a:rPr>
              <a:t>added</a:t>
            </a:r>
            <a:r>
              <a:rPr lang="it-IT" sz="1350" dirty="0">
                <a:latin typeface="C64 Pro Mono" panose="02010609060202080101" pitchFamily="49" charset="0"/>
              </a:rPr>
              <a:t> the clouds and the high score!</a:t>
            </a:r>
            <a:endParaRPr lang="en-US" sz="1350" dirty="0">
              <a:latin typeface="C64 Pro Mono" panose="02010609060202080101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33B0E-794B-E93D-BE68-713DF5AE23A0}"/>
              </a:ext>
            </a:extLst>
          </p:cNvPr>
          <p:cNvSpPr txBox="1"/>
          <p:nvPr/>
        </p:nvSpPr>
        <p:spPr>
          <a:xfrm>
            <a:off x="2625233" y="464786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  <a:latin typeface="C64 Pro Mono" panose="02010609060202080101" pitchFamily="49" charset="0"/>
              </a:rPr>
              <a:t>The challenge</a:t>
            </a:r>
          </a:p>
        </p:txBody>
      </p:sp>
    </p:spTree>
    <p:extLst>
      <p:ext uri="{BB962C8B-B14F-4D97-AF65-F5344CB8AC3E}">
        <p14:creationId xmlns:p14="http://schemas.microsoft.com/office/powerpoint/2010/main" val="127132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877FA5-938B-F5B6-FAA0-BB2B1D0427D2}"/>
              </a:ext>
            </a:extLst>
          </p:cNvPr>
          <p:cNvSpPr txBox="1"/>
          <p:nvPr/>
        </p:nvSpPr>
        <p:spPr>
          <a:xfrm>
            <a:off x="1191762" y="2748045"/>
            <a:ext cx="7244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C64 Pro Mono" panose="02010609060202080101" pitchFamily="49" charset="0"/>
              </a:rPr>
              <a:t>Line 1: just set up of </a:t>
            </a:r>
            <a:r>
              <a:rPr lang="it-IT" sz="1050" dirty="0" err="1">
                <a:latin typeface="C64 Pro Mono" panose="02010609060202080101" pitchFamily="49" charset="0"/>
              </a:rPr>
              <a:t>costants</a:t>
            </a:r>
            <a:endParaRPr lang="it-IT" sz="1050" dirty="0">
              <a:latin typeface="C64 Pro Mono" panose="02010609060202080101" pitchFamily="49" charset="0"/>
            </a:endParaRPr>
          </a:p>
          <a:p>
            <a:r>
              <a:rPr lang="it-IT" sz="1050" dirty="0">
                <a:latin typeface="C64 Pro Mono" panose="02010609060202080101" pitchFamily="49" charset="0"/>
              </a:rPr>
              <a:t>Line 2: </a:t>
            </a:r>
            <a:r>
              <a:rPr lang="it-IT" sz="1050" dirty="0" err="1">
                <a:latin typeface="C64 Pro Mono" panose="02010609060202080101" pitchFamily="49" charset="0"/>
              </a:rPr>
              <a:t>draw</a:t>
            </a:r>
            <a:r>
              <a:rPr lang="it-IT" sz="1050" dirty="0">
                <a:latin typeface="C64 Pro Mono" panose="02010609060202080101" pitchFamily="49" charset="0"/>
              </a:rPr>
              <a:t> the clouds random sampling string cl$</a:t>
            </a:r>
          </a:p>
          <a:p>
            <a:r>
              <a:rPr lang="it-IT" sz="1050" dirty="0">
                <a:latin typeface="C64 Pro Mono" panose="02010609060202080101" pitchFamily="49" charset="0"/>
              </a:rPr>
              <a:t>Line 3: set the array d$ with the </a:t>
            </a:r>
            <a:r>
              <a:rPr lang="it-IT" sz="1050" dirty="0" err="1">
                <a:latin typeface="C64 Pro Mono" panose="02010609060202080101" pitchFamily="49" charset="0"/>
              </a:rPr>
              <a:t>possible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pipes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configuration</a:t>
            </a:r>
            <a:r>
              <a:rPr lang="it-IT" sz="1050" dirty="0">
                <a:latin typeface="C64 Pro Mono" panose="02010609060202080101" pitchFamily="49" charset="0"/>
              </a:rPr>
              <a:t> (3 </a:t>
            </a:r>
            <a:r>
              <a:rPr lang="it-IT" sz="1050" dirty="0" err="1">
                <a:latin typeface="C64 Pro Mono" panose="02010609060202080101" pitchFamily="49" charset="0"/>
              </a:rPr>
              <a:t>at</a:t>
            </a:r>
            <a:r>
              <a:rPr lang="it-IT" sz="1050" dirty="0">
                <a:latin typeface="C64 Pro Mono" panose="02010609060202080101" pitchFamily="49" charset="0"/>
              </a:rPr>
              <a:t> the moment)</a:t>
            </a:r>
          </a:p>
          <a:p>
            <a:r>
              <a:rPr lang="it-IT" sz="1050" dirty="0">
                <a:latin typeface="C64 Pro Mono" panose="02010609060202080101" pitchFamily="49" charset="0"/>
              </a:rPr>
              <a:t>Line 4: </a:t>
            </a:r>
            <a:r>
              <a:rPr lang="it-IT" sz="1050" dirty="0" err="1">
                <a:latin typeface="C64 Pro Mono" panose="02010609060202080101" pitchFamily="49" charset="0"/>
              </a:rPr>
              <a:t>draw</a:t>
            </a:r>
            <a:r>
              <a:rPr lang="it-IT" sz="1050" dirty="0">
                <a:latin typeface="C64 Pro Mono" panose="02010609060202080101" pitchFamily="49" charset="0"/>
              </a:rPr>
              <a:t> the </a:t>
            </a:r>
            <a:r>
              <a:rPr lang="it-IT" sz="1050" dirty="0" err="1">
                <a:latin typeface="C64 Pro Mono" panose="02010609060202080101" pitchFamily="49" charset="0"/>
              </a:rPr>
              <a:t>pipes</a:t>
            </a:r>
            <a:r>
              <a:rPr lang="it-IT" sz="1050" dirty="0">
                <a:latin typeface="C64 Pro Mono" panose="02010609060202080101" pitchFamily="49" charset="0"/>
              </a:rPr>
              <a:t> by </a:t>
            </a:r>
            <a:r>
              <a:rPr lang="it-IT" sz="1050" dirty="0" err="1">
                <a:latin typeface="C64 Pro Mono" panose="02010609060202080101" pitchFamily="49" charset="0"/>
              </a:rPr>
              <a:t>randomly</a:t>
            </a:r>
            <a:r>
              <a:rPr lang="it-IT" sz="1050" dirty="0">
                <a:latin typeface="C64 Pro Mono" panose="02010609060202080101" pitchFamily="49" charset="0"/>
              </a:rPr>
              <a:t> printing </a:t>
            </a:r>
            <a:r>
              <a:rPr lang="it-IT" sz="1050" dirty="0" err="1">
                <a:latin typeface="C64 Pro Mono" panose="02010609060202080101" pitchFamily="49" charset="0"/>
              </a:rPr>
              <a:t>elements</a:t>
            </a:r>
            <a:r>
              <a:rPr lang="it-IT" sz="1050" dirty="0">
                <a:latin typeface="C64 Pro Mono" panose="02010609060202080101" pitchFamily="49" charset="0"/>
              </a:rPr>
              <a:t> of the array d$</a:t>
            </a:r>
          </a:p>
          <a:p>
            <a:r>
              <a:rPr lang="it-IT" sz="1050" dirty="0">
                <a:latin typeface="C64 Pro Mono" panose="02010609060202080101" pitchFamily="49" charset="0"/>
              </a:rPr>
              <a:t>Line 5: </a:t>
            </a:r>
            <a:r>
              <a:rPr lang="it-IT" sz="1050" dirty="0" err="1">
                <a:latin typeface="C64 Pro Mono" panose="02010609060202080101" pitchFamily="49" charset="0"/>
              </a:rPr>
              <a:t>move</a:t>
            </a:r>
            <a:r>
              <a:rPr lang="it-IT" sz="1050" dirty="0">
                <a:latin typeface="C64 Pro Mono" panose="02010609060202080101" pitchFamily="49" charset="0"/>
              </a:rPr>
              <a:t> the </a:t>
            </a:r>
            <a:r>
              <a:rPr lang="it-IT" sz="1050" dirty="0" err="1">
                <a:latin typeface="C64 Pro Mono" panose="02010609060202080101" pitchFamily="49" charset="0"/>
              </a:rPr>
              <a:t>bird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horizontally</a:t>
            </a:r>
            <a:r>
              <a:rPr lang="it-IT" sz="1050" dirty="0">
                <a:latin typeface="C64 Pro Mono" panose="02010609060202080101" pitchFamily="49" charset="0"/>
              </a:rPr>
              <a:t> and </a:t>
            </a:r>
            <a:r>
              <a:rPr lang="it-IT" sz="1050" dirty="0" err="1">
                <a:latin typeface="C64 Pro Mono" panose="02010609060202080101" pitchFamily="49" charset="0"/>
              </a:rPr>
              <a:t>applies</a:t>
            </a:r>
            <a:r>
              <a:rPr lang="it-IT" sz="1050" dirty="0">
                <a:latin typeface="C64 Pro Mono" panose="02010609060202080101" pitchFamily="49" charset="0"/>
              </a:rPr>
              <a:t> the </a:t>
            </a:r>
            <a:r>
              <a:rPr lang="it-IT" sz="1050" dirty="0" err="1">
                <a:latin typeface="C64 Pro Mono" panose="02010609060202080101" pitchFamily="49" charset="0"/>
              </a:rPr>
              <a:t>gravity</a:t>
            </a:r>
            <a:r>
              <a:rPr lang="it-IT" sz="1050" dirty="0">
                <a:latin typeface="C64 Pro Mono" panose="02010609060202080101" pitchFamily="49" charset="0"/>
              </a:rPr>
              <a:t>. </a:t>
            </a:r>
            <a:r>
              <a:rPr lang="it-IT" sz="1050" dirty="0" err="1">
                <a:latin typeface="C64 Pro Mono" panose="02010609060202080101" pitchFamily="49" charset="0"/>
              </a:rPr>
              <a:t>Also</a:t>
            </a:r>
            <a:r>
              <a:rPr lang="it-IT" sz="1050" dirty="0">
                <a:latin typeface="C64 Pro Mono" panose="02010609060202080101" pitchFamily="49" charset="0"/>
              </a:rPr>
              <a:t> checks </a:t>
            </a:r>
            <a:r>
              <a:rPr lang="it-IT" sz="1050" dirty="0" err="1">
                <a:latin typeface="C64 Pro Mono" panose="02010609060202080101" pitchFamily="49" charset="0"/>
              </a:rPr>
              <a:t>if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we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have</a:t>
            </a:r>
            <a:r>
              <a:rPr lang="it-IT" sz="1050" dirty="0">
                <a:latin typeface="C64 Pro Mono" panose="02010609060202080101" pitchFamily="49" charset="0"/>
              </a:rPr>
              <a:t> a new high score</a:t>
            </a:r>
            <a:endParaRPr lang="en-US" sz="1050" dirty="0">
              <a:latin typeface="C64 Pro Mono" panose="02010609060202080101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AFE45-109C-C68F-A3D2-E24976FE1E88}"/>
              </a:ext>
            </a:extLst>
          </p:cNvPr>
          <p:cNvSpPr txBox="1"/>
          <p:nvPr/>
        </p:nvSpPr>
        <p:spPr>
          <a:xfrm>
            <a:off x="2625233" y="4647864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  <a:latin typeface="C64 Pro Mono" panose="02010609060202080101" pitchFamily="49" charset="0"/>
              </a:rPr>
              <a:t>Code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  <a:latin typeface="C64 Pro Mono" panose="02010609060202080101" pitchFamily="49" charset="0"/>
              </a:rPr>
              <a:t>description</a:t>
            </a:r>
            <a:endParaRPr lang="it-IT" sz="2400" dirty="0">
              <a:solidFill>
                <a:schemeClr val="accent2">
                  <a:lumMod val="75000"/>
                </a:schemeClr>
              </a:solidFill>
              <a:latin typeface="C64 Pro Mono" panose="02010609060202080101" pitchFamily="49" charset="0"/>
            </a:endParaRPr>
          </a:p>
        </p:txBody>
      </p:sp>
      <p:pic>
        <p:nvPicPr>
          <p:cNvPr id="8" name="Picture 2" descr="The Untold Story Behind Flappy Bird's Viral Success and Shocking  Disappearance">
            <a:extLst>
              <a:ext uri="{FF2B5EF4-FFF2-40B4-BE49-F238E27FC236}">
                <a16:creationId xmlns:a16="http://schemas.microsoft.com/office/drawing/2014/main" id="{8043C744-1FFE-AB6C-9859-7959B06EE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" t="55518" r="1800" b="21937"/>
          <a:stretch/>
        </p:blipFill>
        <p:spPr bwMode="auto">
          <a:xfrm>
            <a:off x="0" y="1"/>
            <a:ext cx="9906000" cy="115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6F2D7B-189B-6C8C-4F19-D61109FD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9634"/>
            <a:ext cx="9144000" cy="1442110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6CADF7-D6B3-0BB2-6802-2D17E70F46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90" b="48659"/>
          <a:stretch/>
        </p:blipFill>
        <p:spPr>
          <a:xfrm>
            <a:off x="0" y="5247105"/>
            <a:ext cx="9906000" cy="16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9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877FA5-938B-F5B6-FAA0-BB2B1D0427D2}"/>
              </a:ext>
            </a:extLst>
          </p:cNvPr>
          <p:cNvSpPr txBox="1"/>
          <p:nvPr/>
        </p:nvSpPr>
        <p:spPr>
          <a:xfrm>
            <a:off x="1191762" y="2748046"/>
            <a:ext cx="724436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C64 Pro Mono" panose="02010609060202080101" pitchFamily="49" charset="0"/>
              </a:rPr>
              <a:t>Line 6: checks </a:t>
            </a:r>
            <a:r>
              <a:rPr lang="it-IT" sz="1050" dirty="0" err="1">
                <a:latin typeface="C64 Pro Mono" panose="02010609060202080101" pitchFamily="49" charset="0"/>
              </a:rPr>
              <a:t>if</a:t>
            </a:r>
            <a:r>
              <a:rPr lang="it-IT" sz="1050" dirty="0">
                <a:latin typeface="C64 Pro Mono" panose="02010609060202080101" pitchFamily="49" charset="0"/>
              </a:rPr>
              <a:t> the </a:t>
            </a:r>
            <a:r>
              <a:rPr lang="it-IT" sz="1050" dirty="0" err="1">
                <a:latin typeface="C64 Pro Mono" panose="02010609060202080101" pitchFamily="49" charset="0"/>
              </a:rPr>
              <a:t>bird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has</a:t>
            </a:r>
            <a:r>
              <a:rPr lang="it-IT" sz="1050" dirty="0">
                <a:latin typeface="C64 Pro Mono" panose="02010609060202080101" pitchFamily="49" charset="0"/>
              </a:rPr>
              <a:t> finished the </a:t>
            </a:r>
            <a:r>
              <a:rPr lang="it-IT" sz="1050" dirty="0" err="1">
                <a:latin typeface="C64 Pro Mono" panose="02010609060202080101" pitchFamily="49" charset="0"/>
              </a:rPr>
              <a:t>level</a:t>
            </a:r>
            <a:r>
              <a:rPr lang="it-IT" sz="1050" dirty="0">
                <a:latin typeface="C64 Pro Mono" panose="02010609060202080101" pitchFamily="49" charset="0"/>
              </a:rPr>
              <a:t>: </a:t>
            </a:r>
            <a:r>
              <a:rPr lang="it-IT" sz="1050" dirty="0" err="1">
                <a:latin typeface="C64 Pro Mono" panose="02010609060202080101" pitchFamily="49" charset="0"/>
              </a:rPr>
              <a:t>if</a:t>
            </a:r>
            <a:r>
              <a:rPr lang="it-IT" sz="1050" dirty="0">
                <a:latin typeface="C64 Pro Mono" panose="02010609060202080101" pitchFamily="49" charset="0"/>
              </a:rPr>
              <a:t> so </a:t>
            </a:r>
            <a:r>
              <a:rPr lang="it-IT" sz="1050" dirty="0" err="1">
                <a:latin typeface="C64 Pro Mono" panose="02010609060202080101" pitchFamily="49" charset="0"/>
              </a:rPr>
              <a:t>add</a:t>
            </a:r>
            <a:r>
              <a:rPr lang="it-IT" sz="1050" dirty="0">
                <a:latin typeface="C64 Pro Mono" panose="02010609060202080101" pitchFamily="49" charset="0"/>
              </a:rPr>
              <a:t> a bonus and starts a new </a:t>
            </a:r>
            <a:r>
              <a:rPr lang="it-IT" sz="1050" dirty="0" err="1">
                <a:latin typeface="C64 Pro Mono" panose="02010609060202080101" pitchFamily="49" charset="0"/>
              </a:rPr>
              <a:t>level</a:t>
            </a:r>
            <a:endParaRPr lang="it-IT" sz="1050" dirty="0">
              <a:latin typeface="C64 Pro Mono" panose="02010609060202080101" pitchFamily="49" charset="0"/>
            </a:endParaRPr>
          </a:p>
          <a:p>
            <a:r>
              <a:rPr lang="it-IT" sz="1050" dirty="0">
                <a:latin typeface="C64 Pro Mono" panose="02010609060202080101" pitchFamily="49" charset="0"/>
              </a:rPr>
              <a:t>Line 7: checks </a:t>
            </a:r>
            <a:r>
              <a:rPr lang="it-IT" sz="1050" dirty="0" err="1">
                <a:latin typeface="C64 Pro Mono" panose="02010609060202080101" pitchFamily="49" charset="0"/>
              </a:rPr>
              <a:t>if</a:t>
            </a:r>
            <a:r>
              <a:rPr lang="it-IT" sz="1050" dirty="0">
                <a:latin typeface="C64 Pro Mono" panose="02010609060202080101" pitchFamily="49" charset="0"/>
              </a:rPr>
              <a:t> the </a:t>
            </a:r>
            <a:r>
              <a:rPr lang="it-IT" sz="1050" dirty="0" err="1">
                <a:latin typeface="C64 Pro Mono" panose="02010609060202080101" pitchFamily="49" charset="0"/>
              </a:rPr>
              <a:t>bird</a:t>
            </a:r>
            <a:r>
              <a:rPr lang="it-IT" sz="1050" dirty="0">
                <a:latin typeface="C64 Pro Mono" panose="02010609060202080101" pitchFamily="49" charset="0"/>
              </a:rPr>
              <a:t> hit </a:t>
            </a:r>
            <a:r>
              <a:rPr lang="it-IT" sz="1050" dirty="0" err="1">
                <a:latin typeface="C64 Pro Mono" panose="02010609060202080101" pitchFamily="49" charset="0"/>
              </a:rPr>
              <a:t>something</a:t>
            </a:r>
            <a:r>
              <a:rPr lang="it-IT" sz="1050" dirty="0">
                <a:latin typeface="C64 Pro Mono" panose="02010609060202080101" pitchFamily="49" charset="0"/>
              </a:rPr>
              <a:t>: plays a sound and </a:t>
            </a:r>
            <a:r>
              <a:rPr lang="it-IT" sz="1050" dirty="0" err="1">
                <a:latin typeface="C64 Pro Mono" panose="02010609060202080101" pitchFamily="49" charset="0"/>
              </a:rPr>
              <a:t>restart</a:t>
            </a:r>
            <a:r>
              <a:rPr lang="it-IT" sz="1050" dirty="0">
                <a:latin typeface="C64 Pro Mono" panose="02010609060202080101" pitchFamily="49" charset="0"/>
              </a:rPr>
              <a:t> a new game</a:t>
            </a:r>
          </a:p>
          <a:p>
            <a:r>
              <a:rPr lang="it-IT" sz="1050" dirty="0">
                <a:latin typeface="C64 Pro Mono" panose="02010609060202080101" pitchFamily="49" charset="0"/>
              </a:rPr>
              <a:t>Line 8: checks </a:t>
            </a:r>
            <a:r>
              <a:rPr lang="it-IT" sz="1050" dirty="0" err="1">
                <a:latin typeface="C64 Pro Mono" panose="02010609060202080101" pitchFamily="49" charset="0"/>
              </a:rPr>
              <a:t>if</a:t>
            </a:r>
            <a:r>
              <a:rPr lang="it-IT" sz="1050" dirty="0">
                <a:latin typeface="C64 Pro Mono" panose="02010609060202080101" pitchFamily="49" charset="0"/>
              </a:rPr>
              <a:t> a key </a:t>
            </a:r>
            <a:r>
              <a:rPr lang="it-IT" sz="1050" dirty="0" err="1">
                <a:latin typeface="C64 Pro Mono" panose="02010609060202080101" pitchFamily="49" charset="0"/>
              </a:rPr>
              <a:t>has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been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pressed</a:t>
            </a:r>
            <a:r>
              <a:rPr lang="it-IT" sz="1050" dirty="0">
                <a:latin typeface="C64 Pro Mono" panose="02010609060202080101" pitchFamily="49" charset="0"/>
              </a:rPr>
              <a:t>: </a:t>
            </a:r>
            <a:r>
              <a:rPr lang="it-IT" sz="1050" dirty="0" err="1">
                <a:latin typeface="C64 Pro Mono" panose="02010609060202080101" pitchFamily="49" charset="0"/>
              </a:rPr>
              <a:t>if</a:t>
            </a:r>
            <a:r>
              <a:rPr lang="it-IT" sz="1050" dirty="0">
                <a:latin typeface="C64 Pro Mono" panose="02010609060202080101" pitchFamily="49" charset="0"/>
              </a:rPr>
              <a:t> so </a:t>
            </a:r>
            <a:r>
              <a:rPr lang="it-IT" sz="1050" dirty="0" err="1">
                <a:latin typeface="C64 Pro Mono" panose="02010609060202080101" pitchFamily="49" charset="0"/>
              </a:rPr>
              <a:t>changes</a:t>
            </a:r>
            <a:r>
              <a:rPr lang="it-IT" sz="1050" dirty="0">
                <a:latin typeface="C64 Pro Mono" panose="02010609060202080101" pitchFamily="49" charset="0"/>
              </a:rPr>
              <a:t> the </a:t>
            </a:r>
            <a:r>
              <a:rPr lang="it-IT" sz="1050" dirty="0" err="1">
                <a:latin typeface="C64 Pro Mono" panose="02010609060202080101" pitchFamily="49" charset="0"/>
              </a:rPr>
              <a:t>sprite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shape</a:t>
            </a:r>
            <a:r>
              <a:rPr lang="it-IT" sz="1050" dirty="0">
                <a:latin typeface="C64 Pro Mono" panose="02010609060202080101" pitchFamily="49" charset="0"/>
              </a:rPr>
              <a:t> (</a:t>
            </a:r>
            <a:r>
              <a:rPr lang="it-IT" sz="1050" dirty="0" err="1">
                <a:latin typeface="C64 Pro Mono" panose="02010609060202080101" pitchFamily="49" charset="0"/>
              </a:rPr>
              <a:t>pointing</a:t>
            </a:r>
            <a:r>
              <a:rPr lang="it-IT" sz="1050" dirty="0">
                <a:latin typeface="C64 Pro Mono" panose="02010609060202080101" pitchFamily="49" charset="0"/>
              </a:rPr>
              <a:t> up) and </a:t>
            </a:r>
            <a:r>
              <a:rPr lang="it-IT" sz="1050" dirty="0" err="1">
                <a:latin typeface="C64 Pro Mono" panose="02010609060202080101" pitchFamily="49" charset="0"/>
              </a:rPr>
              <a:t>applies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vertical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accelleration</a:t>
            </a:r>
            <a:endParaRPr lang="it-IT" sz="1050" dirty="0">
              <a:latin typeface="C64 Pro Mono" panose="02010609060202080101" pitchFamily="49" charset="0"/>
            </a:endParaRPr>
          </a:p>
          <a:p>
            <a:r>
              <a:rPr lang="it-IT" sz="1050" dirty="0">
                <a:latin typeface="C64 Pro Mono" panose="02010609060202080101" pitchFamily="49" charset="0"/>
              </a:rPr>
              <a:t>Line 9: </a:t>
            </a:r>
            <a:r>
              <a:rPr lang="it-IT" sz="1050" dirty="0" err="1">
                <a:latin typeface="C64 Pro Mono" panose="02010609060202080101" pitchFamily="49" charset="0"/>
              </a:rPr>
              <a:t>if</a:t>
            </a:r>
            <a:r>
              <a:rPr lang="it-IT" sz="1050" dirty="0">
                <a:latin typeface="C64 Pro Mono" panose="02010609060202080101" pitchFamily="49" charset="0"/>
              </a:rPr>
              <a:t> the </a:t>
            </a:r>
            <a:r>
              <a:rPr lang="it-IT" sz="1050" dirty="0" err="1">
                <a:latin typeface="C64 Pro Mono" panose="02010609060202080101" pitchFamily="49" charset="0"/>
              </a:rPr>
              <a:t>accelleration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changes</a:t>
            </a:r>
            <a:r>
              <a:rPr lang="it-IT" sz="1050" dirty="0">
                <a:latin typeface="C64 Pro Mono" panose="02010609060202080101" pitchFamily="49" charset="0"/>
              </a:rPr>
              <a:t> the </a:t>
            </a:r>
            <a:r>
              <a:rPr lang="it-IT" sz="1050" dirty="0" err="1">
                <a:latin typeface="C64 Pro Mono" panose="02010609060202080101" pitchFamily="49" charset="0"/>
              </a:rPr>
              <a:t>sprite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shape</a:t>
            </a:r>
            <a:r>
              <a:rPr lang="it-IT" sz="1050" dirty="0">
                <a:latin typeface="C64 Pro Mono" panose="02010609060202080101" pitchFamily="49" charset="0"/>
              </a:rPr>
              <a:t> (</a:t>
            </a:r>
            <a:r>
              <a:rPr lang="it-IT" sz="1050" dirty="0" err="1">
                <a:latin typeface="C64 Pro Mono" panose="02010609060202080101" pitchFamily="49" charset="0"/>
              </a:rPr>
              <a:t>flying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horizontal</a:t>
            </a:r>
            <a:r>
              <a:rPr lang="it-IT" sz="1050" dirty="0">
                <a:latin typeface="C64 Pro Mono" panose="02010609060202080101" pitchFamily="49" charset="0"/>
              </a:rPr>
              <a:t>)</a:t>
            </a:r>
          </a:p>
          <a:p>
            <a:r>
              <a:rPr lang="it-IT" sz="1050" dirty="0">
                <a:latin typeface="C64 Pro Mono" panose="02010609060202080101" pitchFamily="49" charset="0"/>
              </a:rPr>
              <a:t>Line 10: </a:t>
            </a:r>
            <a:r>
              <a:rPr lang="it-IT" sz="1050" dirty="0" err="1">
                <a:latin typeface="C64 Pro Mono" panose="02010609060202080101" pitchFamily="49" charset="0"/>
              </a:rPr>
              <a:t>changes</a:t>
            </a:r>
            <a:r>
              <a:rPr lang="it-IT" sz="1050" dirty="0">
                <a:latin typeface="C64 Pro Mono" panose="02010609060202080101" pitchFamily="49" charset="0"/>
              </a:rPr>
              <a:t> the </a:t>
            </a:r>
            <a:r>
              <a:rPr lang="it-IT" sz="1050" dirty="0" err="1">
                <a:latin typeface="C64 Pro Mono" panose="02010609060202080101" pitchFamily="49" charset="0"/>
              </a:rPr>
              <a:t>sprite</a:t>
            </a:r>
            <a:r>
              <a:rPr lang="it-IT" sz="1050" dirty="0">
                <a:latin typeface="C64 Pro Mono" panose="02010609060202080101" pitchFamily="49" charset="0"/>
              </a:rPr>
              <a:t> </a:t>
            </a:r>
            <a:r>
              <a:rPr lang="it-IT" sz="1050" dirty="0" err="1">
                <a:latin typeface="C64 Pro Mono" panose="02010609060202080101" pitchFamily="49" charset="0"/>
              </a:rPr>
              <a:t>shape</a:t>
            </a:r>
            <a:r>
              <a:rPr lang="it-IT" sz="1050" dirty="0">
                <a:latin typeface="C64 Pro Mono" panose="02010609060202080101" pitchFamily="49" charset="0"/>
              </a:rPr>
              <a:t> (</a:t>
            </a:r>
            <a:r>
              <a:rPr lang="it-IT" sz="1050" dirty="0" err="1">
                <a:latin typeface="C64 Pro Mono" panose="02010609060202080101" pitchFamily="49" charset="0"/>
              </a:rPr>
              <a:t>pointing</a:t>
            </a:r>
            <a:r>
              <a:rPr lang="it-IT" sz="1050" dirty="0">
                <a:latin typeface="C64 Pro Mono" panose="02010609060202080101" pitchFamily="49" charset="0"/>
              </a:rPr>
              <a:t> down) and </a:t>
            </a:r>
            <a:r>
              <a:rPr lang="it-IT" sz="1050" dirty="0" err="1">
                <a:latin typeface="C64 Pro Mono" panose="02010609060202080101" pitchFamily="49" charset="0"/>
              </a:rPr>
              <a:t>prints</a:t>
            </a:r>
            <a:r>
              <a:rPr lang="it-IT" sz="1050" dirty="0">
                <a:latin typeface="C64 Pro Mono" panose="02010609060202080101" pitchFamily="49" charset="0"/>
              </a:rPr>
              <a:t> the score</a:t>
            </a:r>
            <a:endParaRPr lang="en-US" sz="1050" dirty="0">
              <a:latin typeface="C64 Pro Mono" panose="02010609060202080101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AFE45-109C-C68F-A3D2-E24976FE1E88}"/>
              </a:ext>
            </a:extLst>
          </p:cNvPr>
          <p:cNvSpPr txBox="1"/>
          <p:nvPr/>
        </p:nvSpPr>
        <p:spPr>
          <a:xfrm>
            <a:off x="2625233" y="4647864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  <a:latin typeface="C64 Pro Mono" panose="02010609060202080101" pitchFamily="49" charset="0"/>
              </a:rPr>
              <a:t>Code </a:t>
            </a:r>
            <a:r>
              <a:rPr lang="it-IT" sz="2400" dirty="0" err="1">
                <a:solidFill>
                  <a:schemeClr val="accent2">
                    <a:lumMod val="75000"/>
                  </a:schemeClr>
                </a:solidFill>
                <a:latin typeface="C64 Pro Mono" panose="02010609060202080101" pitchFamily="49" charset="0"/>
              </a:rPr>
              <a:t>description</a:t>
            </a:r>
            <a:endParaRPr lang="it-IT" sz="2400" dirty="0">
              <a:solidFill>
                <a:schemeClr val="accent2">
                  <a:lumMod val="75000"/>
                </a:schemeClr>
              </a:solidFill>
              <a:latin typeface="C64 Pro Mono" panose="02010609060202080101" pitchFamily="49" charset="0"/>
            </a:endParaRPr>
          </a:p>
        </p:txBody>
      </p:sp>
      <p:pic>
        <p:nvPicPr>
          <p:cNvPr id="4" name="Picture 2" descr="The Untold Story Behind Flappy Bird's Viral Success and Shocking  Disappearance">
            <a:extLst>
              <a:ext uri="{FF2B5EF4-FFF2-40B4-BE49-F238E27FC236}">
                <a16:creationId xmlns:a16="http://schemas.microsoft.com/office/drawing/2014/main" id="{95B00FFC-186F-54AA-9562-32A3B4641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" t="55518" r="1800" b="21937"/>
          <a:stretch/>
        </p:blipFill>
        <p:spPr bwMode="auto">
          <a:xfrm>
            <a:off x="0" y="1"/>
            <a:ext cx="9906000" cy="115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6F2D7B-189B-6C8C-4F19-D61109FD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9634"/>
            <a:ext cx="9144000" cy="1442110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41E9C522-DAB2-95FC-2743-A424275E8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90" b="48659"/>
          <a:stretch/>
        </p:blipFill>
        <p:spPr>
          <a:xfrm>
            <a:off x="0" y="5247105"/>
            <a:ext cx="9906000" cy="16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Untold Story Behind Flappy Bird's Viral Success and Shocking  Disappearance">
            <a:extLst>
              <a:ext uri="{FF2B5EF4-FFF2-40B4-BE49-F238E27FC236}">
                <a16:creationId xmlns:a16="http://schemas.microsoft.com/office/drawing/2014/main" id="{A1CB1F20-C125-569F-3119-3E3B9910C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5" r="2" b="6556"/>
          <a:stretch/>
        </p:blipFill>
        <p:spPr bwMode="auto">
          <a:xfrm>
            <a:off x="2761330" y="-1"/>
            <a:ext cx="7144670" cy="2553891"/>
          </a:xfrm>
          <a:custGeom>
            <a:avLst/>
            <a:gdLst/>
            <a:ahLst/>
            <a:cxnLst/>
            <a:rect l="l" t="t" r="r" b="b"/>
            <a:pathLst>
              <a:path w="9526226" h="3405188">
                <a:moveTo>
                  <a:pt x="1617925" y="0"/>
                </a:moveTo>
                <a:lnTo>
                  <a:pt x="2711158" y="0"/>
                </a:lnTo>
                <a:lnTo>
                  <a:pt x="3027357" y="0"/>
                </a:lnTo>
                <a:lnTo>
                  <a:pt x="3491324" y="0"/>
                </a:lnTo>
                <a:lnTo>
                  <a:pt x="5200853" y="0"/>
                </a:lnTo>
                <a:lnTo>
                  <a:pt x="9526226" y="0"/>
                </a:lnTo>
                <a:lnTo>
                  <a:pt x="9526226" y="3405188"/>
                </a:lnTo>
                <a:lnTo>
                  <a:pt x="0" y="3405188"/>
                </a:lnTo>
                <a:lnTo>
                  <a:pt x="1596" y="3337395"/>
                </a:lnTo>
                <a:cubicBezTo>
                  <a:pt x="68390" y="1928213"/>
                  <a:pt x="632836" y="708413"/>
                  <a:pt x="1595801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034B60B2-0C5F-A440-C037-A4052FDDC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7" r="10351"/>
          <a:stretch/>
        </p:blipFill>
        <p:spPr>
          <a:xfrm>
            <a:off x="2757507" y="4304110"/>
            <a:ext cx="7148493" cy="2553890"/>
          </a:xfrm>
          <a:custGeom>
            <a:avLst/>
            <a:gdLst/>
            <a:ahLst/>
            <a:cxnLst/>
            <a:rect l="l" t="t" r="r" b="b"/>
            <a:pathLst>
              <a:path w="9531324" h="3405187">
                <a:moveTo>
                  <a:pt x="3977" y="0"/>
                </a:moveTo>
                <a:lnTo>
                  <a:pt x="9531324" y="0"/>
                </a:lnTo>
                <a:lnTo>
                  <a:pt x="9531324" y="3405187"/>
                </a:lnTo>
                <a:lnTo>
                  <a:pt x="5205951" y="3405187"/>
                </a:lnTo>
                <a:lnTo>
                  <a:pt x="3496422" y="3405187"/>
                </a:lnTo>
                <a:lnTo>
                  <a:pt x="3032455" y="3405187"/>
                </a:lnTo>
                <a:lnTo>
                  <a:pt x="2716256" y="3405187"/>
                </a:lnTo>
                <a:lnTo>
                  <a:pt x="2502754" y="3405187"/>
                </a:lnTo>
                <a:lnTo>
                  <a:pt x="2390998" y="3327786"/>
                </a:lnTo>
                <a:cubicBezTo>
                  <a:pt x="2217180" y="3200295"/>
                  <a:pt x="2046553" y="3062584"/>
                  <a:pt x="1874350" y="2922001"/>
                </a:cubicBezTo>
                <a:cubicBezTo>
                  <a:pt x="928725" y="2150026"/>
                  <a:pt x="0" y="1516318"/>
                  <a:pt x="0" y="168843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F76475-657D-2155-69EB-808573749373}"/>
              </a:ext>
            </a:extLst>
          </p:cNvPr>
          <p:cNvSpPr txBox="1"/>
          <p:nvPr/>
        </p:nvSpPr>
        <p:spPr>
          <a:xfrm>
            <a:off x="531974" y="2808069"/>
            <a:ext cx="541686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75000"/>
                  </a:schemeClr>
                </a:solidFill>
                <a:latin typeface="C64 Pro Mono" panose="02010609060202080101" pitchFamily="49" charset="0"/>
              </a:rPr>
              <a:t>Rosario De Chiara</a:t>
            </a:r>
          </a:p>
          <a:p>
            <a:endParaRPr lang="it-IT" sz="1350" dirty="0">
              <a:latin typeface="C64 Pro Mono" panose="02010609060202080101" pitchFamily="49" charset="0"/>
            </a:endParaRPr>
          </a:p>
          <a:p>
            <a:r>
              <a:rPr lang="it-IT" sz="1350">
                <a:latin typeface="C64 Pro Mono" panose="02010609060202080101" pitchFamily="49" charset="0"/>
              </a:rPr>
              <a:t>@rosdec</a:t>
            </a:r>
            <a:endParaRPr lang="it-IT" sz="1350" dirty="0">
              <a:latin typeface="C64 Pro Mono" panose="02010609060202080101" pitchFamily="49" charset="0"/>
            </a:endParaRPr>
          </a:p>
          <a:p>
            <a:endParaRPr lang="it-IT" sz="1350" dirty="0">
              <a:latin typeface="C64 Pro Mono" panose="02010609060202080101" pitchFamily="49" charset="0"/>
            </a:endParaRPr>
          </a:p>
          <a:p>
            <a:r>
              <a:rPr lang="it-IT" sz="1350" dirty="0">
                <a:latin typeface="C64 Pro Mono" panose="02010609060202080101" pitchFamily="49" charset="0"/>
                <a:hlinkClick r:id="rId4"/>
              </a:rPr>
              <a:t>https://www.dechiara.eu</a:t>
            </a:r>
            <a:r>
              <a:rPr lang="it-IT" sz="1350" dirty="0">
                <a:latin typeface="C64 Pro Mono" panose="02010609060202080101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940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</TotalTime>
  <Words>256</Words>
  <Application>Microsoft Office PowerPoint</Application>
  <PresentationFormat>A4 Paper (210x297 mm)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C64 Pro Mono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CHIARA ROSARIO (DTO)</dc:creator>
  <cp:lastModifiedBy>DE CHIARA ROSARIO (DTO)</cp:lastModifiedBy>
  <cp:revision>2</cp:revision>
  <dcterms:created xsi:type="dcterms:W3CDTF">2024-02-24T08:10:24Z</dcterms:created>
  <dcterms:modified xsi:type="dcterms:W3CDTF">2024-02-24T09:47:01Z</dcterms:modified>
</cp:coreProperties>
</file>