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70" d="100"/>
          <a:sy n="170" d="100"/>
        </p:scale>
        <p:origin x="-11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2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13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5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0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2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5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88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2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12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3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1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185A-D536-4D1E-BFBB-9F1ECED3E7CE}" type="datetimeFigureOut">
              <a:rPr lang="it-IT" smtClean="0"/>
              <a:t>02/12/2019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A9B8-196B-4CEE-9610-2F91A5068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8C83829-7969-4D42-A967-0CAB13EA6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994"/>
            <a:ext cx="2961186" cy="43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INIT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53248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GOSUB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2400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506" dirty="0">
              <a:solidFill>
                <a:srgbClr val="228B22"/>
              </a:solidFill>
              <a:latin typeface="Lucida Console" panose="020B0609040504020204" pitchFamily="49" charset="0"/>
            </a:endParaRP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1020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INIT LEVEL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1100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X=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150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Y=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G=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VV=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HV=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GOSUB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2900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506" dirty="0">
              <a:solidFill>
                <a:srgbClr val="228B22"/>
              </a:solidFill>
              <a:latin typeface="Lucida Console" panose="020B0609040504020204" pitchFamily="49" charset="0"/>
            </a:endParaRP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1200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GAME LOOP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1210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J=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255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PEEK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56320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):U=(J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AND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)/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-(J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AND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):C=(J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AND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)/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-(J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AND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)/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1300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Y=Y+VV:VV=VV+G+U*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1400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X=X+HV:HV=HV+C*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1500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X=&gt;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252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OR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X=&lt;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VX=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1600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Y&gt;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230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OR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Y&lt;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44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VY=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254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1700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U &lt;&gt;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14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54296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255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54296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1800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V,X: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,Y: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2040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EN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1900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SX=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(X/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)-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SY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(Y/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)-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:LL=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PEEK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1024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+SX+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SY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1910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781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SYS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59903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2000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PRINT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"{home}x:"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;SX;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 y:"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SY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vert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vel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:"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(VV*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 "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2100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LL=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98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GOTO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4300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2200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LL&lt;&gt;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PRINT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crashed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END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2300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GOTO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1200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506" dirty="0">
              <a:solidFill>
                <a:srgbClr val="228B22"/>
              </a:solidFill>
              <a:latin typeface="Lucida Console" panose="020B0609040504020204" pitchFamily="49" charset="0"/>
            </a:endParaRP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2400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INIT SPRITES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2500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BS=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832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:SL=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127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2600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FOR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Z=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TO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SL: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READ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J: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BS+Z,J: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NEXT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Z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2700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39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7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2800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56322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224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2810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RETURN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506" dirty="0">
              <a:solidFill>
                <a:srgbClr val="228B22"/>
              </a:solidFill>
              <a:latin typeface="Lucida Console" panose="020B0609040504020204" pitchFamily="49" charset="0"/>
            </a:endParaRP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2900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INIT FIELD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2910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PRINT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PEEK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PEEK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(V+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CHR$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147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3000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1024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15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:BP=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RND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TI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3100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FOR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I=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TO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3200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RND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TI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3300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I=BP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98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98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:I=I+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:PX=PX+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:BH=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(PX/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3400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PX&gt;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2023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AND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3500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PX&lt;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1024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*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AND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3600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75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:PX=PX-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85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3700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2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67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3800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D=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73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:PX=PX+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POKE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PX,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74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3900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PX=PX+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4000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NEXT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I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4200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RETURN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506" dirty="0">
              <a:solidFill>
                <a:srgbClr val="228B22"/>
              </a:solidFill>
              <a:latin typeface="Lucida Console" panose="020B0609040504020204" pitchFamily="49" charset="0"/>
            </a:endParaRP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4300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LANDING CONDITIONS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4400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IF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VV &lt;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THEN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PRINT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you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win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.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prepare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 for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next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level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FOR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I=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0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TO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1000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NEXT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I: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GOTO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1100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4500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PRINT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"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too</a:t>
            </a:r>
            <a:r>
              <a:rPr lang="it-IT" altLang="it-IT" sz="506" dirty="0">
                <a:solidFill>
                  <a:srgbClr val="B8860B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 err="1">
                <a:solidFill>
                  <a:srgbClr val="B8860B"/>
                </a:solidFill>
                <a:latin typeface="Lucida Console" panose="020B0609040504020204" pitchFamily="49" charset="0"/>
              </a:rPr>
              <a:t>fast"</a:t>
            </a:r>
            <a:r>
              <a:rPr lang="it-IT" altLang="it-IT" sz="506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  <a:r>
              <a:rPr lang="it-IT" altLang="it-IT" sz="506" dirty="0" err="1">
                <a:solidFill>
                  <a:srgbClr val="6495ED"/>
                </a:solidFill>
                <a:latin typeface="Lucida Console" panose="020B0609040504020204" pitchFamily="49" charset="0"/>
              </a:rPr>
              <a:t>END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506" dirty="0">
              <a:solidFill>
                <a:srgbClr val="228B22"/>
              </a:solidFill>
              <a:latin typeface="Lucida Console" panose="020B0609040504020204" pitchFamily="49" charset="0"/>
            </a:endParaRP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4600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REM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ASTROBLASTER SPRITE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4800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0,0,0,0,0,0,0,0,0,15,240,0,16,8,0,39,4,0,40,148,0,42,164,0,40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4900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148,0,39,4,0,16,8,0,15,240,0,15,240,0,16,8,0,32,4,0,112,14,0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5000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0,0,0,0,0,0,0,0,0,0,0,0,0,0,0,0,0,0,0,0,0,0,0,0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5100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0,15,240,0,16,8,0,39,4,0,40,148,0,42,164,0,40,148,0,39,4,0,16,8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5200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0,15,240,0,15,240,0,16,8,0,32,4,0,112,14,0,0,0,0,48,12,0,48,12</a:t>
            </a: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 </a:t>
            </a:r>
          </a:p>
          <a:p>
            <a:pPr defTabSz="5143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506" dirty="0">
                <a:solidFill>
                  <a:srgbClr val="228B22"/>
                </a:solidFill>
                <a:latin typeface="Lucida Console" panose="020B0609040504020204" pitchFamily="49" charset="0"/>
              </a:rPr>
              <a:t>5300</a:t>
            </a:r>
            <a:r>
              <a:rPr lang="it-IT" altLang="it-IT" sz="506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it-IT" altLang="it-IT" sz="506" dirty="0">
                <a:solidFill>
                  <a:srgbClr val="6495ED"/>
                </a:solidFill>
                <a:latin typeface="Lucida Console" panose="020B0609040504020204" pitchFamily="49" charset="0"/>
              </a:rPr>
              <a:t>DATA</a:t>
            </a:r>
            <a:r>
              <a:rPr lang="it-IT" altLang="it-IT" sz="506" dirty="0">
                <a:solidFill>
                  <a:srgbClr val="A52A2A"/>
                </a:solidFill>
                <a:latin typeface="Lucida Console" panose="020B0609040504020204" pitchFamily="49" charset="0"/>
              </a:rPr>
              <a:t> 0,16,8,0,0,0,0,0</a:t>
            </a:r>
            <a:r>
              <a:rPr lang="it-IT" altLang="it-IT" sz="563" dirty="0"/>
              <a:t> </a:t>
            </a:r>
            <a:endParaRPr lang="it-IT" altLang="it-IT" sz="1013" dirty="0">
              <a:latin typeface="Arial" panose="020B0604020202020204" pitchFamily="34" charset="0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5CDA290-037F-4041-B009-50063E0E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73" y="527405"/>
            <a:ext cx="5258940" cy="1914702"/>
          </a:xfrm>
        </p:spPr>
        <p:txBody>
          <a:bodyPr/>
          <a:lstStyle/>
          <a:p>
            <a:r>
              <a:rPr lang="it-IT" dirty="0"/>
              <a:t>Lander 64</a:t>
            </a:r>
            <a:br>
              <a:rPr lang="it-IT" dirty="0"/>
            </a:br>
            <a:r>
              <a:rPr lang="it-IT" dirty="0"/>
              <a:t>Rosario De Chiara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BA89BD3-F470-4ACA-8C2A-493AD182E915}"/>
              </a:ext>
            </a:extLst>
          </p:cNvPr>
          <p:cNvSpPr/>
          <p:nvPr/>
        </p:nvSpPr>
        <p:spPr>
          <a:xfrm>
            <a:off x="6541" y="2781994"/>
            <a:ext cx="2961186" cy="48337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CD47B5B-9132-40DA-ABA4-284A7909E58F}"/>
              </a:ext>
            </a:extLst>
          </p:cNvPr>
          <p:cNvSpPr/>
          <p:nvPr/>
        </p:nvSpPr>
        <p:spPr>
          <a:xfrm>
            <a:off x="6541" y="3265371"/>
            <a:ext cx="2961186" cy="72881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umetto: rettangolo 11">
            <a:extLst>
              <a:ext uri="{FF2B5EF4-FFF2-40B4-BE49-F238E27FC236}">
                <a16:creationId xmlns:a16="http://schemas.microsoft.com/office/drawing/2014/main" id="{FE7DF933-2D73-4F20-983B-306189875AC6}"/>
              </a:ext>
            </a:extLst>
          </p:cNvPr>
          <p:cNvSpPr/>
          <p:nvPr/>
        </p:nvSpPr>
        <p:spPr>
          <a:xfrm>
            <a:off x="3388329" y="2442107"/>
            <a:ext cx="2816127" cy="570364"/>
          </a:xfrm>
          <a:prstGeom prst="wedgeRectCallout">
            <a:avLst>
              <a:gd name="adj1" fmla="val -69039"/>
              <a:gd name="adj2" fmla="val 50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Inizializzazione degli </a:t>
            </a:r>
            <a:r>
              <a:rPr lang="it-IT" sz="800" dirty="0" err="1"/>
              <a:t>sprite</a:t>
            </a:r>
            <a:r>
              <a:rPr lang="it-IT" sz="800" dirty="0"/>
              <a:t> e del livello. La riga 1000 viene eseguita una volta soltanto, mentre la 1020 viene eseguita ad ogni nuovo livello. Le variabili X,Y sono la posizione del lander, G è la gravità, HV e VV sono le velocità orizzontale e verticale</a:t>
            </a:r>
          </a:p>
        </p:txBody>
      </p:sp>
      <p:sp>
        <p:nvSpPr>
          <p:cNvPr id="14" name="Fumetto: rettangolo 13">
            <a:extLst>
              <a:ext uri="{FF2B5EF4-FFF2-40B4-BE49-F238E27FC236}">
                <a16:creationId xmlns:a16="http://schemas.microsoft.com/office/drawing/2014/main" id="{6021C471-E010-4412-B4D3-911C0DA5738B}"/>
              </a:ext>
            </a:extLst>
          </p:cNvPr>
          <p:cNvSpPr/>
          <p:nvPr/>
        </p:nvSpPr>
        <p:spPr>
          <a:xfrm>
            <a:off x="3388329" y="3023682"/>
            <a:ext cx="2816127" cy="1267827"/>
          </a:xfrm>
          <a:prstGeom prst="wedgeRectCallout">
            <a:avLst>
              <a:gd name="adj1" fmla="val -67844"/>
              <a:gd name="adj2" fmla="val -164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Loop del gioco: J contiene la posizione del Joystick e viene scomposto in posizione orizzontale e verticale (C ed U risp.)</a:t>
            </a:r>
          </a:p>
          <a:p>
            <a:pPr algn="ctr"/>
            <a:r>
              <a:rPr lang="it-IT" sz="800" dirty="0"/>
              <a:t>Righe 1300 e 1400: vengono aggiornate le posizioni X ed Y e le velocità HV e VV (notare che VV tiene conto della gravità G)</a:t>
            </a:r>
          </a:p>
          <a:p>
            <a:pPr algn="ctr"/>
            <a:r>
              <a:rPr lang="it-IT" sz="800" dirty="0"/>
              <a:t>1500-1600: viene mantenuto lo </a:t>
            </a:r>
            <a:r>
              <a:rPr lang="it-IT" sz="800" dirty="0" err="1"/>
              <a:t>sprite</a:t>
            </a:r>
            <a:r>
              <a:rPr lang="it-IT" sz="800" dirty="0"/>
              <a:t> nella parte a sinistra dello schermo.</a:t>
            </a:r>
          </a:p>
          <a:p>
            <a:pPr algn="ctr"/>
            <a:r>
              <a:rPr lang="it-IT" sz="800" dirty="0"/>
              <a:t>1700: viene controllato il pulsante del joystick, se premuto allora viene generato un suono (variando il volume). Con la variabile EN manteniamo il puntatore al banco dello </a:t>
            </a:r>
            <a:r>
              <a:rPr lang="it-IT" sz="800" dirty="0" err="1"/>
              <a:t>sprite</a:t>
            </a:r>
            <a:r>
              <a:rPr lang="it-IT" sz="800" dirty="0"/>
              <a:t> in modo da scegliere opportunamente quale visualizzare</a:t>
            </a:r>
          </a:p>
        </p:txBody>
      </p:sp>
      <p:sp>
        <p:nvSpPr>
          <p:cNvPr id="15" name="Fumetto: rettangolo 14">
            <a:extLst>
              <a:ext uri="{FF2B5EF4-FFF2-40B4-BE49-F238E27FC236}">
                <a16:creationId xmlns:a16="http://schemas.microsoft.com/office/drawing/2014/main" id="{5F7BBC4B-349A-4639-8195-C9AB5EAB2E84}"/>
              </a:ext>
            </a:extLst>
          </p:cNvPr>
          <p:cNvSpPr/>
          <p:nvPr/>
        </p:nvSpPr>
        <p:spPr>
          <a:xfrm>
            <a:off x="3388329" y="4302720"/>
            <a:ext cx="2816127" cy="353427"/>
          </a:xfrm>
          <a:prstGeom prst="wedgeRectCallout">
            <a:avLst>
              <a:gd name="adj1" fmla="val -70832"/>
              <a:gd name="adj2" fmla="val -611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Viene aggiornata la dashboard e verificato il carattere sotto lo </a:t>
            </a:r>
            <a:r>
              <a:rPr lang="it-IT" sz="800" dirty="0" err="1"/>
              <a:t>sprite</a:t>
            </a:r>
            <a:r>
              <a:rPr lang="it-IT" sz="800" dirty="0"/>
              <a:t>: in base al codice (righe 2100-2200) si capisce se è atterrato o se si è schiantato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1232099-3B76-41B0-9195-C43BA28F9E53}"/>
              </a:ext>
            </a:extLst>
          </p:cNvPr>
          <p:cNvSpPr/>
          <p:nvPr/>
        </p:nvSpPr>
        <p:spPr>
          <a:xfrm>
            <a:off x="6541" y="3994189"/>
            <a:ext cx="2961186" cy="29732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6900E5D-55AF-42DF-A4FF-37C11B25F39B}"/>
              </a:ext>
            </a:extLst>
          </p:cNvPr>
          <p:cNvSpPr/>
          <p:nvPr/>
        </p:nvSpPr>
        <p:spPr>
          <a:xfrm>
            <a:off x="6541" y="4417764"/>
            <a:ext cx="2961186" cy="53523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umetto: rettangolo 17">
            <a:extLst>
              <a:ext uri="{FF2B5EF4-FFF2-40B4-BE49-F238E27FC236}">
                <a16:creationId xmlns:a16="http://schemas.microsoft.com/office/drawing/2014/main" id="{DA40A4C3-DE02-48C8-BE58-0B7CF63897DC}"/>
              </a:ext>
            </a:extLst>
          </p:cNvPr>
          <p:cNvSpPr/>
          <p:nvPr/>
        </p:nvSpPr>
        <p:spPr>
          <a:xfrm>
            <a:off x="3388329" y="4667358"/>
            <a:ext cx="2816127" cy="353427"/>
          </a:xfrm>
          <a:prstGeom prst="wedgeRectCallout">
            <a:avLst>
              <a:gd name="adj1" fmla="val -70832"/>
              <a:gd name="adj2" fmla="val -611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Inizializzazione degli </a:t>
            </a:r>
            <a:r>
              <a:rPr lang="it-IT" sz="800" dirty="0" err="1"/>
              <a:t>sprite</a:t>
            </a:r>
            <a:endParaRPr lang="it-IT" sz="800" dirty="0"/>
          </a:p>
        </p:txBody>
      </p:sp>
      <p:sp>
        <p:nvSpPr>
          <p:cNvPr id="19" name="Fumetto: rettangolo 18">
            <a:extLst>
              <a:ext uri="{FF2B5EF4-FFF2-40B4-BE49-F238E27FC236}">
                <a16:creationId xmlns:a16="http://schemas.microsoft.com/office/drawing/2014/main" id="{25B0F8DD-0FCD-4126-ACCF-85E3DB7BBAE9}"/>
              </a:ext>
            </a:extLst>
          </p:cNvPr>
          <p:cNvSpPr/>
          <p:nvPr/>
        </p:nvSpPr>
        <p:spPr>
          <a:xfrm>
            <a:off x="3388328" y="5031996"/>
            <a:ext cx="2816127" cy="1065874"/>
          </a:xfrm>
          <a:prstGeom prst="wedgeRectCallout">
            <a:avLst>
              <a:gd name="adj1" fmla="val -70832"/>
              <a:gd name="adj2" fmla="val -611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Inizializzazione del profilo delle montagne: PX contiene la posizione del prossimo carattere che dobbiamo disegnare, ad ogni iterazione D contiene un numero casuale fra 1 e 3. In base a D viene scelto se «salire», «pianeggiare» oppure «scendere»: a secondo della scelta PX viene aggiornato (risp. sommando -40, invariato o +40) e vengono disegnati i caratteri opportuni. Alla riga 3500 viene disegnata la base d’atterraggio la cui posizione casuale è contenuta in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9F88A7C-1D4D-468A-8B03-18B85EE5DC13}"/>
              </a:ext>
            </a:extLst>
          </p:cNvPr>
          <p:cNvSpPr/>
          <p:nvPr/>
        </p:nvSpPr>
        <p:spPr>
          <a:xfrm>
            <a:off x="0" y="4980580"/>
            <a:ext cx="2961186" cy="111729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umetto: rettangolo 20">
            <a:extLst>
              <a:ext uri="{FF2B5EF4-FFF2-40B4-BE49-F238E27FC236}">
                <a16:creationId xmlns:a16="http://schemas.microsoft.com/office/drawing/2014/main" id="{7257C27B-58B7-48D0-B84F-D2D90F441C79}"/>
              </a:ext>
            </a:extLst>
          </p:cNvPr>
          <p:cNvSpPr/>
          <p:nvPr/>
        </p:nvSpPr>
        <p:spPr>
          <a:xfrm>
            <a:off x="3388328" y="6134320"/>
            <a:ext cx="2816127" cy="353427"/>
          </a:xfrm>
          <a:prstGeom prst="wedgeRectCallout">
            <a:avLst>
              <a:gd name="adj1" fmla="val -72824"/>
              <a:gd name="adj2" fmla="val 87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Condizioni di fine gioco oppure di passaggio di livello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B0A0708-2AFF-4D90-BBD4-26CE44654416}"/>
              </a:ext>
            </a:extLst>
          </p:cNvPr>
          <p:cNvSpPr/>
          <p:nvPr/>
        </p:nvSpPr>
        <p:spPr>
          <a:xfrm>
            <a:off x="0" y="6125451"/>
            <a:ext cx="2961186" cy="37258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754EF82-E53D-4B58-B59F-16A284F2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1" y="1059595"/>
            <a:ext cx="850321" cy="8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94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64D713EC32C41AAF26BE2D74DE9E6" ma:contentTypeVersion="9" ma:contentTypeDescription="Create a new document." ma:contentTypeScope="" ma:versionID="9a9a3e5fca0d77f24b1c98cf79877052">
  <xsd:schema xmlns:xsd="http://www.w3.org/2001/XMLSchema" xmlns:xs="http://www.w3.org/2001/XMLSchema" xmlns:p="http://schemas.microsoft.com/office/2006/metadata/properties" xmlns:ns3="701f453c-97d0-45c4-a6b3-17da95595703" xmlns:ns4="8cab2883-fd18-401c-9852-7e1f763876de" targetNamespace="http://schemas.microsoft.com/office/2006/metadata/properties" ma:root="true" ma:fieldsID="614536149bcf64d7553e459f093a5543" ns3:_="" ns4:_="">
    <xsd:import namespace="701f453c-97d0-45c4-a6b3-17da95595703"/>
    <xsd:import namespace="8cab2883-fd18-401c-9852-7e1f763876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f453c-97d0-45c4-a6b3-17da95595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b2883-fd18-401c-9852-7e1f763876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6185C-BBD2-4DA9-96B6-5DCC8B731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1f453c-97d0-45c4-a6b3-17da95595703"/>
    <ds:schemaRef ds:uri="8cab2883-fd18-401c-9852-7e1f76387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047870-1C9D-46CE-85C0-E0F813B7B5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ABB18-3A24-47E3-9959-46CF9B5FC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832</Words>
  <Application>Microsoft Office PowerPoint</Application>
  <PresentationFormat>A4 (21x29,7 cm)</PresentationFormat>
  <Paragraphs>64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Tema di Office</vt:lpstr>
      <vt:lpstr>Lander 64 Rosario De Chiara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 CHIARA ROSARIO (SI)</dc:creator>
  <cp:lastModifiedBy>DE CHIARA ROSARIO (SI)</cp:lastModifiedBy>
  <cp:revision>4</cp:revision>
  <cp:lastPrinted>2019-12-03T06:10:29Z</cp:lastPrinted>
  <dcterms:created xsi:type="dcterms:W3CDTF">2019-12-02T06:02:26Z</dcterms:created>
  <dcterms:modified xsi:type="dcterms:W3CDTF">2019-12-03T06:10:59Z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0x01010071664D713EC32C41AAF26BE2D74DE9E6</vt:lpwstr>
  </property>
</Properties>
</file>