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8E77-B3B4-986D-6509-2F718423A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E4728-5D71-E92C-9373-9A3DEBE6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653-3769-4DE1-A2AC-77728176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AECF-63F9-591E-1FD8-1E10AB3C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B3FF-CD95-109C-CEAF-48DCD81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0DF1-09D0-CD24-DDE9-A9B04FC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F5852-C731-9571-20BE-B666D68C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89BA-643A-3B16-687F-DF9A6E3D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2778-FD13-6517-B4AB-2EFD33E2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27EC-65C1-4F91-CA22-CCB1B3DA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AE530-E7A3-42DA-EE03-CF320ACF2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6195-59DD-5554-AB14-41336E95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893A-DCE1-16CF-0153-8671BFE4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4996-610A-C5DE-46FE-5ADB18D6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E33B-1B4F-48AC-C353-D54287A4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12C-9B8C-721D-BB55-1AB1931A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A190-4433-06AB-672D-6AE8BBEF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3EF1-C84D-9C24-7C29-3D85E93E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2045-2C53-8B7B-AD11-BE89936F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F772-EEA3-7ACC-9892-E44E4305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D39F-94BA-20B8-0F1D-A3480F1F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43F2-860B-0EAE-EB7B-1C934AEE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E153-8310-86B5-C2B7-D11A9FD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3F18-4337-76DE-4B90-3E5F825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BD37-630F-8E93-21AF-1B297C9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08C-BBD6-5222-5015-B669338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C581-22A1-2481-1383-00599FA8C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8D970-AB69-879E-6670-65CBDE9B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C280A-0570-62C7-2E71-94FDE1B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C943-268D-2389-702E-18455776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A75E-D5DD-0C3A-F0A8-877D75E7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F07-13BB-06CC-39E2-6A2A37AF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4CCE5-F136-7C25-5F4F-09FDDD68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3E87-7775-1293-EDAC-CA291C3F3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C14A8-A048-9B0B-110A-82DBFADA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A89E8-A3FB-961D-088D-46045BDE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766C7-5A66-C631-C9F5-100A3E8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C037E-D539-5B45-F035-377F7F2B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4D5A4-7C7A-AD2D-6DA6-E8EB4AC1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99A4-3885-6304-3B3C-6F9AD5D1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AFD5-E2CE-9D70-A44F-599AF8A3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2A61-CC66-B766-263D-EF2C8049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AC5C1-705D-4D87-0ACB-5B029B76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57AF9-2A17-018B-069C-E124A61E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12A60-C695-164F-AAE2-0F1848EC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A25B-8E80-B39B-6884-DFC68D18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6FC-8BD6-6FCC-BF96-276A703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B19D-C95A-18C4-53DF-8F66B30D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4269-C68D-0A6A-C232-3FF7FC5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4ACA-8081-F4AF-4984-18EC4818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48E34-3439-6DAB-F18D-0282CF82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DB2B-C2AC-FC0C-D26B-09F7AB8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3620-C5E4-F443-4C5C-FDC76905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73DE7-222D-A48B-0F4D-13579997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D876-AAC6-9266-A2B9-4BBC9390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C1064-6C8A-D448-8B22-2758D95F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A190-DFCA-7B44-9CD3-3CF2DC67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C874-5E92-BA60-E762-BB85DE2F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A0678-501E-D1A7-9AED-5E90239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003D-A7AF-3687-A5FD-97849EEA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F4AC-7462-29DD-F6C9-86E111D3C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051A-EFC6-67CD-FAB6-136F16D0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F031-18A3-E17B-1344-149D0708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chiara.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C-lbd8mTOs&amp;t=2541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jordison.co.uk/" TargetMode="External"/><Relationship Id="rId4" Type="http://schemas.openxmlformats.org/officeDocument/2006/relationships/hyperlink" Target="https://www.youtube.com/@8_B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D02F8-D6ED-0445-7066-A5D57D131859}"/>
              </a:ext>
            </a:extLst>
          </p:cNvPr>
          <p:cNvSpPr txBox="1"/>
          <p:nvPr/>
        </p:nvSpPr>
        <p:spPr>
          <a:xfrm>
            <a:off x="1430299" y="2394038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THE           OF MARBLE MADNESS IN TEN LINES OF </a:t>
            </a:r>
            <a:endParaRPr lang="en-US" dirty="0">
              <a:latin typeface="C64 Pro" panose="02010604060202080101" pitchFamily="2" charset="0"/>
            </a:endParaRPr>
          </a:p>
        </p:txBody>
      </p:sp>
      <p:pic>
        <p:nvPicPr>
          <p:cNvPr id="1028" name="Picture 4" descr="The original Marble Madness">
            <a:extLst>
              <a:ext uri="{FF2B5EF4-FFF2-40B4-BE49-F238E27FC236}">
                <a16:creationId xmlns:a16="http://schemas.microsoft.com/office/drawing/2014/main" id="{6F4AFA90-8699-EC62-DD53-DE4F3C4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6668" r="7738" b="30696"/>
          <a:stretch/>
        </p:blipFill>
        <p:spPr bwMode="auto">
          <a:xfrm>
            <a:off x="0" y="0"/>
            <a:ext cx="12196322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43A99B-DF87-68B2-A5A0-7F8909E24CE7}"/>
              </a:ext>
            </a:extLst>
          </p:cNvPr>
          <p:cNvGrpSpPr/>
          <p:nvPr/>
        </p:nvGrpSpPr>
        <p:grpSpPr>
          <a:xfrm>
            <a:off x="3352800" y="2938635"/>
            <a:ext cx="4371849" cy="523220"/>
            <a:chOff x="3473570" y="2591090"/>
            <a:chExt cx="437184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FF4DB-F1B5-F401-EDB6-4C291BFC919F}"/>
                </a:ext>
              </a:extLst>
            </p:cNvPr>
            <p:cNvSpPr txBox="1"/>
            <p:nvPr/>
          </p:nvSpPr>
          <p:spPr>
            <a:xfrm>
              <a:off x="5035034" y="2668034"/>
              <a:ext cx="2810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C64 Pro" panose="02010604060202080101" pitchFamily="2" charset="0"/>
                </a:rPr>
                <a:t>BASIC V2 CODE</a:t>
              </a:r>
              <a:endParaRPr lang="en-US" dirty="0">
                <a:latin typeface="C64 Pro" panose="0201060406020208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00FF4F-C9A8-DC6D-F18F-3DEFBF412197}"/>
                </a:ext>
              </a:extLst>
            </p:cNvPr>
            <p:cNvSpPr txBox="1"/>
            <p:nvPr/>
          </p:nvSpPr>
          <p:spPr>
            <a:xfrm>
              <a:off x="3473570" y="2591090"/>
              <a:ext cx="17632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8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C64 Pro" panose="02010604060202080101" pitchFamily="2" charset="0"/>
                </a:rPr>
                <a:t>PURE</a:t>
              </a:r>
              <a:endPara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33B8DF-25CC-C391-FA3C-D5BD030CD0CA}"/>
              </a:ext>
            </a:extLst>
          </p:cNvPr>
          <p:cNvSpPr txBox="1"/>
          <p:nvPr/>
        </p:nvSpPr>
        <p:spPr>
          <a:xfrm>
            <a:off x="2195609" y="2363408"/>
            <a:ext cx="23143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64 Pro" panose="02010604060202080101" pitchFamily="2" charset="0"/>
              </a:rPr>
              <a:t>EMBRYO</a:t>
            </a:r>
            <a:endParaRPr lang="en-US" sz="2800" b="1" dirty="0">
              <a:ln w="22225">
                <a:noFill/>
                <a:prstDash val="solid"/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9C721-11F1-1226-EA00-CB234C1D7F19}"/>
              </a:ext>
            </a:extLst>
          </p:cNvPr>
          <p:cNvSpPr txBox="1"/>
          <p:nvPr/>
        </p:nvSpPr>
        <p:spPr>
          <a:xfrm>
            <a:off x="1949672" y="3714064"/>
            <a:ext cx="800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Reach the exit tunnel to the </a:t>
            </a:r>
            <a:r>
              <a:rPr lang="it-IT" dirty="0" err="1">
                <a:latin typeface="C64 Pro" panose="02010604060202080101" pitchFamily="2" charset="0"/>
              </a:rPr>
              <a:t>next</a:t>
            </a:r>
            <a:r>
              <a:rPr lang="it-IT" dirty="0">
                <a:latin typeface="C64 Pro" panose="02010604060202080101" pitchFamily="2" charset="0"/>
              </a:rPr>
              <a:t> </a:t>
            </a:r>
            <a:r>
              <a:rPr lang="it-IT" dirty="0" err="1">
                <a:latin typeface="C64 Pro" panose="02010604060202080101" pitchFamily="2" charset="0"/>
              </a:rPr>
              <a:t>level</a:t>
            </a:r>
            <a:endParaRPr lang="it-IT" dirty="0">
              <a:latin typeface="C64 Pro" panose="02010604060202080101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978C37-8CC9-1ABD-E6EE-8A08F511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17612" y="4289291"/>
            <a:ext cx="670376" cy="52322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0231C6-B60F-E73A-CBD3-2EC0D94D1FB5}"/>
              </a:ext>
            </a:extLst>
          </p:cNvPr>
          <p:cNvSpPr txBox="1"/>
          <p:nvPr/>
        </p:nvSpPr>
        <p:spPr>
          <a:xfrm>
            <a:off x="620361" y="4377366"/>
            <a:ext cx="2397251" cy="369332"/>
          </a:xfrm>
          <a:prstGeom prst="rect">
            <a:avLst/>
          </a:prstGeom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it-IT" dirty="0" err="1">
                <a:latin typeface="C64 Pro" panose="02010604060202080101" pitchFamily="2" charset="0"/>
              </a:rPr>
              <a:t>Avoid</a:t>
            </a:r>
            <a:r>
              <a:rPr lang="it-IT" dirty="0">
                <a:latin typeface="C64 Pro" panose="02010604060202080101" pitchFamily="2" charset="0"/>
              </a:rPr>
              <a:t> water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E0C86F-E128-3585-7541-C877089B381B}"/>
              </a:ext>
            </a:extLst>
          </p:cNvPr>
          <p:cNvSpPr txBox="1"/>
          <p:nvPr/>
        </p:nvSpPr>
        <p:spPr>
          <a:xfrm>
            <a:off x="3352800" y="4795802"/>
            <a:ext cx="68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Use </a:t>
            </a:r>
            <a:r>
              <a:rPr lang="it-IT" dirty="0" err="1">
                <a:latin typeface="C64 Pro" panose="02010604060202080101" pitchFamily="2" charset="0"/>
              </a:rPr>
              <a:t>your</a:t>
            </a:r>
            <a:r>
              <a:rPr lang="it-IT" dirty="0">
                <a:latin typeface="C64 Pro" panose="02010604060202080101" pitchFamily="2" charset="0"/>
              </a:rPr>
              <a:t> energy to the last drop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CFFB1-A852-540E-2798-B98D3FAF46CF}"/>
              </a:ext>
            </a:extLst>
          </p:cNvPr>
          <p:cNvSpPr txBox="1"/>
          <p:nvPr/>
        </p:nvSpPr>
        <p:spPr>
          <a:xfrm>
            <a:off x="979391" y="5450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64 Pro" panose="02010604060202080101" pitchFamily="2" charset="0"/>
              </a:rPr>
              <a:t>Take advantage of slopes </a:t>
            </a:r>
            <a:endParaRPr lang="en-US" dirty="0">
              <a:latin typeface="C64 Pro" panose="02010604060202080101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C427FE-215A-1001-0342-3EC90D926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277" y="3679232"/>
            <a:ext cx="578102" cy="55240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C8C6BD-2181-5497-C5AA-437E3921B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850" y="4700307"/>
            <a:ext cx="1727655" cy="5603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52AD96-CF7F-D6DA-F12D-306E6DEF4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10" y="5235457"/>
            <a:ext cx="1120237" cy="80016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CD0127-8B49-A542-ECB0-1FE9FE1FB67D}"/>
              </a:ext>
            </a:extLst>
          </p:cNvPr>
          <p:cNvSpPr txBox="1"/>
          <p:nvPr/>
        </p:nvSpPr>
        <p:spPr>
          <a:xfrm>
            <a:off x="1603424" y="6304659"/>
            <a:ext cx="8985152" cy="369332"/>
          </a:xfrm>
          <a:prstGeom prst="rect">
            <a:avLst/>
          </a:prstGeom>
          <a:noFill/>
        </p:spPr>
        <p:txBody>
          <a:bodyPr wrap="none" rtlCol="0">
            <a:prstTxWarp prst="textStop">
              <a:avLst/>
            </a:prstTxWarp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How </a:t>
            </a:r>
            <a:r>
              <a:rPr lang="it-IT" dirty="0" err="1">
                <a:latin typeface="C64 Pro" panose="02010604060202080101" pitchFamily="2" charset="0"/>
              </a:rPr>
              <a:t>many</a:t>
            </a:r>
            <a:r>
              <a:rPr lang="it-IT" dirty="0">
                <a:latin typeface="C64 Pro" panose="02010604060202080101" pitchFamily="2" charset="0"/>
              </a:rPr>
              <a:t> </a:t>
            </a:r>
            <a:r>
              <a:rPr lang="it-IT" dirty="0" err="1">
                <a:latin typeface="C64 Pro" panose="02010604060202080101" pitchFamily="2" charset="0"/>
              </a:rPr>
              <a:t>levels</a:t>
            </a:r>
            <a:r>
              <a:rPr lang="it-IT" dirty="0">
                <a:latin typeface="C64 Pro" panose="02010604060202080101" pitchFamily="2" charset="0"/>
              </a:rPr>
              <a:t> </a:t>
            </a:r>
            <a:r>
              <a:rPr lang="it-IT" dirty="0" err="1">
                <a:latin typeface="C64 Pro" panose="02010604060202080101" pitchFamily="2" charset="0"/>
              </a:rPr>
              <a:t>will</a:t>
            </a:r>
            <a:r>
              <a:rPr lang="it-IT" dirty="0">
                <a:latin typeface="C64 Pro" panose="02010604060202080101" pitchFamily="2" charset="0"/>
              </a:rPr>
              <a:t> you be </a:t>
            </a:r>
            <a:r>
              <a:rPr lang="it-IT" dirty="0" err="1">
                <a:latin typeface="C64 Pro" panose="02010604060202080101" pitchFamily="2" charset="0"/>
              </a:rPr>
              <a:t>able</a:t>
            </a:r>
            <a:r>
              <a:rPr lang="it-IT" dirty="0">
                <a:latin typeface="C64 Pro" panose="02010604060202080101" pitchFamily="2" charset="0"/>
              </a:rPr>
              <a:t> to </a:t>
            </a:r>
            <a:r>
              <a:rPr lang="it-IT" dirty="0" err="1">
                <a:latin typeface="C64 Pro" panose="02010604060202080101" pitchFamily="2" charset="0"/>
              </a:rPr>
              <a:t>survive</a:t>
            </a:r>
            <a:r>
              <a:rPr lang="it-IT" dirty="0">
                <a:latin typeface="C64 Pro" panose="02010604060202080101" pitchFamily="2" charset="0"/>
              </a:rPr>
              <a:t>?</a:t>
            </a:r>
            <a:endParaRPr lang="en-US" dirty="0">
              <a:latin typeface="C64 Pro" panose="0201060406020208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5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E39ACC8-2D9C-861A-DC15-D429D043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398132"/>
            <a:ext cx="1016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53248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:q=.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:f=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"{clear}"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:x=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:y=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EC2891-F3D2-28BF-9869-A4E25295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1413790"/>
            <a:ext cx="8242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"{light gray}{cm +}"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;: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fO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62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199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,i*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"{light gray}{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sh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pound}{dark gray}{cm asterisk}{blue}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);: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"{red}W"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2040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:r=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233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:z=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105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1DCFDE-226A-E99B-0BF3-EC09E84C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1113"/>
            <a:ext cx="1107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j=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56320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):u=((j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-(j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:c=(j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-(j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((x-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((y-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=x-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(x/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:ym=(y-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((y-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):d=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*((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xm+ym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*(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ym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:k=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1024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+x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+y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):x=x-((k=z)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(k=r))*d*q-((k=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223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))*t*q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y=y-((k=z)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(k=r))*d*q+((k=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223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))*t*q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126891-7D86-8958-39F5-1BC9FEB8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4445380"/>
            <a:ext cx="952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160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(f&lt;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(x&lt;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(y&lt;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tHpO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781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59903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"{home}game over"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tH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=l+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:q=q+.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"{clear}"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:x=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:y=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:f=f+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6C0B99-6E92-AFE4-A914-195091BD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5691869"/>
            <a:ext cx="9271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"{home}{red}l:"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l;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f:f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=f+(j&lt;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):x=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x-c:y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=y-u: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v,x: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,y: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2DABB-B12B-EAD4-A55B-9B192C086C88}"/>
              </a:ext>
            </a:extLst>
          </p:cNvPr>
          <p:cNvSpPr txBox="1"/>
          <p:nvPr/>
        </p:nvSpPr>
        <p:spPr>
          <a:xfrm>
            <a:off x="177800" y="97550"/>
            <a:ext cx="10007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This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initialization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constants</a:t>
            </a:r>
            <a:r>
              <a:rPr lang="it-IT" sz="1050" dirty="0">
                <a:latin typeface="C64 Pro" panose="02010604060202080101" pitchFamily="2" charset="0"/>
              </a:rPr>
              <a:t> and the </a:t>
            </a:r>
            <a:r>
              <a:rPr lang="it-IT" sz="1050" dirty="0" err="1">
                <a:latin typeface="C64 Pro" panose="02010604060202080101" pitchFamily="2" charset="0"/>
              </a:rPr>
              <a:t>fuel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variable</a:t>
            </a:r>
            <a:r>
              <a:rPr lang="it-IT" sz="1050" dirty="0">
                <a:latin typeface="C64 Pro" panose="02010604060202080101" pitchFamily="2" charset="0"/>
              </a:rPr>
              <a:t>: </a:t>
            </a:r>
            <a:r>
              <a:rPr lang="it-IT" sz="1050" dirty="0" err="1">
                <a:latin typeface="C64 Pro" panose="02010604060202080101" pitchFamily="2" charset="0"/>
              </a:rPr>
              <a:t>Executed</a:t>
            </a:r>
            <a:r>
              <a:rPr lang="it-IT" sz="1050" dirty="0">
                <a:latin typeface="C64 Pro" panose="02010604060202080101" pitchFamily="2" charset="0"/>
              </a:rPr>
              <a:t> once 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E45A9-B7EF-EC83-9C7A-FECA6E0F8402}"/>
              </a:ext>
            </a:extLst>
          </p:cNvPr>
          <p:cNvSpPr txBox="1"/>
          <p:nvPr/>
        </p:nvSpPr>
        <p:spPr>
          <a:xfrm>
            <a:off x="177800" y="902112"/>
            <a:ext cx="11341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Lines 1 and 2 are the place </a:t>
            </a:r>
            <a:r>
              <a:rPr lang="it-IT" sz="1050" dirty="0" err="1">
                <a:latin typeface="C64 Pro" panose="02010604060202080101" pitchFamily="2" charset="0"/>
              </a:rPr>
              <a:t>where</a:t>
            </a:r>
            <a:r>
              <a:rPr lang="it-IT" sz="1050" dirty="0">
                <a:latin typeface="C64 Pro" panose="02010604060202080101" pitchFamily="2" charset="0"/>
              </a:rPr>
              <a:t> the field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drawn</a:t>
            </a:r>
            <a:r>
              <a:rPr lang="it-IT" sz="1050" dirty="0">
                <a:latin typeface="C64 Pro" panose="02010604060202080101" pitchFamily="2" charset="0"/>
              </a:rPr>
              <a:t> and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defined</a:t>
            </a:r>
            <a:r>
              <a:rPr lang="it-IT" sz="1050" dirty="0">
                <a:latin typeface="C64 Pro" panose="02010604060202080101" pitchFamily="2" charset="0"/>
              </a:rPr>
              <a:t>. </a:t>
            </a:r>
            <a:r>
              <a:rPr lang="it-IT" sz="1050" dirty="0" err="1">
                <a:latin typeface="C64 Pro" panose="02010604060202080101" pitchFamily="2" charset="0"/>
              </a:rPr>
              <a:t>Please</a:t>
            </a:r>
            <a:r>
              <a:rPr lang="it-IT" sz="1050" dirty="0">
                <a:latin typeface="C64 Pro" panose="02010604060202080101" pitchFamily="2" charset="0"/>
              </a:rPr>
              <a:t> note </a:t>
            </a:r>
            <a:r>
              <a:rPr lang="it-IT" sz="1050" dirty="0" err="1">
                <a:latin typeface="C64 Pro" panose="02010604060202080101" pitchFamily="2" charset="0"/>
              </a:rPr>
              <a:t>how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a single byte and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doubled</a:t>
            </a:r>
            <a:r>
              <a:rPr lang="it-IT" sz="1050" dirty="0">
                <a:latin typeface="C64 Pro" panose="02010604060202080101" pitchFamily="2" charset="0"/>
              </a:rPr>
              <a:t> on </a:t>
            </a:r>
            <a:r>
              <a:rPr lang="it-IT" sz="1050" dirty="0" err="1">
                <a:latin typeface="C64 Pro" panose="02010604060202080101" pitchFamily="2" charset="0"/>
              </a:rPr>
              <a:t>both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dimensions</a:t>
            </a:r>
            <a:r>
              <a:rPr lang="en-US" sz="1050" dirty="0">
                <a:solidFill>
                  <a:srgbClr val="333333"/>
                </a:solidFill>
                <a:latin typeface="C64 Pro" panose="02010604060202080101" pitchFamily="2" charset="0"/>
              </a:rPr>
              <a:t>: This is executed on every new level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432A4-A286-019D-6285-54C2048CA0BA}"/>
              </a:ext>
            </a:extLst>
          </p:cNvPr>
          <p:cNvSpPr txBox="1"/>
          <p:nvPr/>
        </p:nvSpPr>
        <p:spPr>
          <a:xfrm>
            <a:off x="177800" y="2344813"/>
            <a:ext cx="11341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This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the game loop: </a:t>
            </a:r>
            <a:r>
              <a:rPr lang="it-IT" sz="1050" dirty="0" err="1">
                <a:latin typeface="C64 Pro" panose="02010604060202080101" pitchFamily="2" charset="0"/>
              </a:rPr>
              <a:t>read</a:t>
            </a:r>
            <a:r>
              <a:rPr lang="it-IT" sz="1050" dirty="0">
                <a:latin typeface="C64 Pro" panose="02010604060202080101" pitchFamily="2" charset="0"/>
              </a:rPr>
              <a:t> the joystick, </a:t>
            </a:r>
            <a:r>
              <a:rPr lang="it-IT" sz="1050" dirty="0" err="1">
                <a:latin typeface="C64 Pro" panose="02010604060202080101" pitchFamily="2" charset="0"/>
              </a:rPr>
              <a:t>cleverly</a:t>
            </a:r>
            <a:r>
              <a:rPr lang="it-IT" sz="1050" dirty="0">
                <a:latin typeface="C64 Pro" panose="02010604060202080101" pitchFamily="2" charset="0"/>
              </a:rPr>
              <a:t> update the </a:t>
            </a:r>
            <a:r>
              <a:rPr lang="it-IT" sz="1050" dirty="0" err="1">
                <a:latin typeface="C64 Pro" panose="02010604060202080101" pitchFamily="2" charset="0"/>
              </a:rPr>
              <a:t>coords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depending</a:t>
            </a:r>
            <a:r>
              <a:rPr lang="it-IT" sz="1050" dirty="0">
                <a:latin typeface="C64 Pro" panose="02010604060202080101" pitchFamily="2" charset="0"/>
              </a:rPr>
              <a:t> on </a:t>
            </a:r>
            <a:r>
              <a:rPr lang="it-IT" sz="1050" dirty="0" err="1">
                <a:latin typeface="C64 Pro" panose="02010604060202080101" pitchFamily="2" charset="0"/>
              </a:rPr>
              <a:t>which</a:t>
            </a:r>
            <a:r>
              <a:rPr lang="it-IT" sz="1050" dirty="0">
                <a:latin typeface="C64 Pro" panose="02010604060202080101" pitchFamily="2" charset="0"/>
              </a:rPr>
              <a:t> side of a </a:t>
            </a:r>
            <a:r>
              <a:rPr lang="it-IT" sz="1050" dirty="0" err="1">
                <a:latin typeface="C64 Pro" panose="02010604060202080101" pitchFamily="2" charset="0"/>
              </a:rPr>
              <a:t>slope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at</a:t>
            </a:r>
            <a:r>
              <a:rPr lang="it-IT" sz="1050" dirty="0">
                <a:latin typeface="C64 Pro" panose="02010604060202080101" pitchFamily="2" charset="0"/>
              </a:rPr>
              <a:t> the moment: The </a:t>
            </a:r>
            <a:r>
              <a:rPr lang="it-IT" sz="1050" dirty="0" err="1">
                <a:latin typeface="C64 Pro" panose="02010604060202080101" pitchFamily="2" charset="0"/>
              </a:rPr>
              <a:t>logic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cramped</a:t>
            </a:r>
            <a:r>
              <a:rPr lang="it-IT" sz="1050" dirty="0">
                <a:latin typeface="C64 Pro" panose="02010604060202080101" pitchFamily="2" charset="0"/>
              </a:rPr>
              <a:t> with the </a:t>
            </a:r>
            <a:r>
              <a:rPr lang="it-IT" sz="1050" dirty="0" err="1">
                <a:latin typeface="C64 Pro" panose="02010604060202080101" pitchFamily="2" charset="0"/>
              </a:rPr>
              <a:t>clever</a:t>
            </a:r>
            <a:r>
              <a:rPr lang="it-IT" sz="1050" dirty="0">
                <a:latin typeface="C64 Pro" panose="02010604060202080101" pitchFamily="2" charset="0"/>
              </a:rPr>
              <a:t> (?) </a:t>
            </a:r>
            <a:r>
              <a:rPr lang="it-IT" sz="1050" dirty="0" err="1">
                <a:latin typeface="C64 Pro" panose="02010604060202080101" pitchFamily="2" charset="0"/>
              </a:rPr>
              <a:t>manipulation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result</a:t>
            </a:r>
            <a:r>
              <a:rPr lang="it-IT" sz="1050" dirty="0">
                <a:latin typeface="C64 Pro" panose="02010604060202080101" pitchFamily="2" charset="0"/>
              </a:rPr>
              <a:t> of </a:t>
            </a:r>
            <a:r>
              <a:rPr lang="it-IT" sz="1050" dirty="0" err="1">
                <a:latin typeface="C64 Pro" panose="02010604060202080101" pitchFamily="2" charset="0"/>
              </a:rPr>
              <a:t>logic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comparisons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A636-5431-95E7-AB3C-BE8ADF4507E1}"/>
              </a:ext>
            </a:extLst>
          </p:cNvPr>
          <p:cNvSpPr txBox="1"/>
          <p:nvPr/>
        </p:nvSpPr>
        <p:spPr>
          <a:xfrm>
            <a:off x="177800" y="3764944"/>
            <a:ext cx="113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This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where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we</a:t>
            </a:r>
            <a:r>
              <a:rPr lang="it-IT" sz="1050" dirty="0">
                <a:latin typeface="C64 Pro" panose="02010604060202080101" pitchFamily="2" charset="0"/>
              </a:rPr>
              <a:t> check </a:t>
            </a:r>
            <a:r>
              <a:rPr lang="it-IT" sz="1050" dirty="0" err="1">
                <a:latin typeface="C64 Pro" panose="02010604060202080101" pitchFamily="2" charset="0"/>
              </a:rPr>
              <a:t>various</a:t>
            </a:r>
            <a:r>
              <a:rPr lang="it-IT" sz="1050" dirty="0">
                <a:latin typeface="C64 Pro" panose="02010604060202080101" pitchFamily="2" charset="0"/>
              </a:rPr>
              <a:t> conditions: the game </a:t>
            </a:r>
            <a:r>
              <a:rPr lang="it-IT" sz="1050" dirty="0" err="1">
                <a:latin typeface="C64 Pro" panose="02010604060202080101" pitchFamily="2" charset="0"/>
              </a:rPr>
              <a:t>ends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if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hit a </a:t>
            </a:r>
            <a:r>
              <a:rPr lang="it-IT" sz="1050" dirty="0" err="1">
                <a:latin typeface="C64 Pro" panose="02010604060202080101" pitchFamily="2" charset="0"/>
              </a:rPr>
              <a:t>pond</a:t>
            </a:r>
            <a:r>
              <a:rPr lang="it-IT" sz="1050" dirty="0">
                <a:latin typeface="C64 Pro" panose="02010604060202080101" pitchFamily="2" charset="0"/>
              </a:rPr>
              <a:t>, </a:t>
            </a:r>
            <a:r>
              <a:rPr lang="it-IT" sz="1050" dirty="0" err="1">
                <a:latin typeface="C64 Pro" panose="02010604060202080101" pitchFamily="2" charset="0"/>
              </a:rPr>
              <a:t>went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outside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map</a:t>
            </a:r>
            <a:r>
              <a:rPr lang="it-IT" sz="1050" dirty="0">
                <a:latin typeface="C64 Pro" panose="02010604060202080101" pitchFamily="2" charset="0"/>
              </a:rPr>
              <a:t> or, </a:t>
            </a:r>
            <a:r>
              <a:rPr lang="it-IT" sz="1050" dirty="0" err="1">
                <a:latin typeface="C64 Pro" panose="02010604060202080101" pitchFamily="2" charset="0"/>
              </a:rPr>
              <a:t>sadly</a:t>
            </a:r>
            <a:r>
              <a:rPr lang="it-IT" sz="1050" dirty="0">
                <a:latin typeface="C64 Pro" panose="02010604060202080101" pitchFamily="2" charset="0"/>
              </a:rPr>
              <a:t>, the </a:t>
            </a:r>
            <a:r>
              <a:rPr lang="it-IT" sz="1050" dirty="0" err="1">
                <a:latin typeface="C64 Pro" panose="02010604060202080101" pitchFamily="2" charset="0"/>
              </a:rPr>
              <a:t>fuel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runs</a:t>
            </a:r>
            <a:r>
              <a:rPr lang="it-IT" sz="1050" dirty="0">
                <a:latin typeface="C64 Pro" panose="02010604060202080101" pitchFamily="2" charset="0"/>
              </a:rPr>
              <a:t> out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1D42E-7DB1-0F64-6BE9-5A4952E21D7D}"/>
              </a:ext>
            </a:extLst>
          </p:cNvPr>
          <p:cNvSpPr txBox="1"/>
          <p:nvPr/>
        </p:nvSpPr>
        <p:spPr>
          <a:xfrm>
            <a:off x="177800" y="5110428"/>
            <a:ext cx="11341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Here </a:t>
            </a:r>
            <a:r>
              <a:rPr lang="it-IT" sz="1050" dirty="0" err="1">
                <a:latin typeface="C64 Pro" panose="02010604060202080101" pitchFamily="2" charset="0"/>
              </a:rPr>
              <a:t>we</a:t>
            </a:r>
            <a:r>
              <a:rPr lang="it-IT" sz="1050" dirty="0">
                <a:latin typeface="C64 Pro" panose="02010604060202080101" pitchFamily="2" charset="0"/>
              </a:rPr>
              <a:t> update the dashboard and </a:t>
            </a:r>
            <a:r>
              <a:rPr lang="it-IT" sz="1050" dirty="0" err="1">
                <a:latin typeface="C64 Pro" panose="02010604060202080101" pitchFamily="2" charset="0"/>
              </a:rPr>
              <a:t>move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endParaRPr lang="en-US" sz="1050" dirty="0">
              <a:latin typeface="C64 Pro" panose="02010604060202080101" pitchFamily="2" charset="0"/>
            </a:endParaRPr>
          </a:p>
        </p:txBody>
      </p:sp>
      <p:pic>
        <p:nvPicPr>
          <p:cNvPr id="15" name="Picture 4" descr="The original Marble Madness">
            <a:extLst>
              <a:ext uri="{FF2B5EF4-FFF2-40B4-BE49-F238E27FC236}">
                <a16:creationId xmlns:a16="http://schemas.microsoft.com/office/drawing/2014/main" id="{04F89139-EB0D-A51D-B039-8D3249474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58160" r="7738" b="30696"/>
          <a:stretch/>
        </p:blipFill>
        <p:spPr bwMode="auto">
          <a:xfrm>
            <a:off x="-27561" y="5955888"/>
            <a:ext cx="12219561" cy="11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6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original Marble Madness">
            <a:extLst>
              <a:ext uri="{FF2B5EF4-FFF2-40B4-BE49-F238E27FC236}">
                <a16:creationId xmlns:a16="http://schemas.microsoft.com/office/drawing/2014/main" id="{6F4AFA90-8699-EC62-DD53-DE4F3C4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6668" r="7738" b="30696"/>
          <a:stretch/>
        </p:blipFill>
        <p:spPr bwMode="auto">
          <a:xfrm>
            <a:off x="-4322" y="4546599"/>
            <a:ext cx="12196322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2EC99-3DCC-E42A-F8E2-38D6C11F1987}"/>
              </a:ext>
            </a:extLst>
          </p:cNvPr>
          <p:cNvSpPr txBox="1"/>
          <p:nvPr/>
        </p:nvSpPr>
        <p:spPr>
          <a:xfrm>
            <a:off x="4313544" y="1288364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C64 Pro" panose="02010604060202080101" pitchFamily="2" charset="0"/>
              </a:rPr>
              <a:t>Rosario De Chiara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88CC-CC80-E5AA-F5A7-B4FD53BA7A66}"/>
              </a:ext>
            </a:extLst>
          </p:cNvPr>
          <p:cNvSpPr txBox="1"/>
          <p:nvPr/>
        </p:nvSpPr>
        <p:spPr>
          <a:xfrm>
            <a:off x="5597549" y="16576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C64 Pro" panose="02010604060202080101" pitchFamily="2" charset="0"/>
              </a:rPr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509CA-04CF-121D-585E-83359E96B202}"/>
              </a:ext>
            </a:extLst>
          </p:cNvPr>
          <p:cNvSpPr txBox="1"/>
          <p:nvPr/>
        </p:nvSpPr>
        <p:spPr>
          <a:xfrm>
            <a:off x="2891684" y="3102147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latin typeface="C64 Pro" panose="02010604060202080101" pitchFamily="2" charset="0"/>
                <a:hlinkClick r:id="rId3"/>
              </a:rPr>
              <a:t>www.dechiara.eu</a:t>
            </a:r>
            <a:endParaRPr lang="it-IT" sz="4000" dirty="0">
              <a:latin typeface="C64 Pro" panose="0201060406020208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original Marble Madness">
            <a:extLst>
              <a:ext uri="{FF2B5EF4-FFF2-40B4-BE49-F238E27FC236}">
                <a16:creationId xmlns:a16="http://schemas.microsoft.com/office/drawing/2014/main" id="{6F4AFA90-8699-EC62-DD53-DE4F3C4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6668" r="7738" b="30696"/>
          <a:stretch/>
        </p:blipFill>
        <p:spPr bwMode="auto">
          <a:xfrm>
            <a:off x="-4322" y="4546599"/>
            <a:ext cx="12196322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7C440-E9D5-FD94-4852-E28AE3F5AD6A}"/>
              </a:ext>
            </a:extLst>
          </p:cNvPr>
          <p:cNvSpPr txBox="1"/>
          <p:nvPr/>
        </p:nvSpPr>
        <p:spPr>
          <a:xfrm>
            <a:off x="457200" y="874236"/>
            <a:ext cx="10642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</a:rPr>
              <a:t>Thanks to </a:t>
            </a:r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  <a:hlinkClick r:id="rId3"/>
              </a:rPr>
              <a:t>this </a:t>
            </a:r>
            <a:r>
              <a:rPr lang="en-US" dirty="0">
                <a:solidFill>
                  <a:srgbClr val="0E1116"/>
                </a:solidFill>
                <a:latin typeface="C64 Pro Mono" panose="02010609060202080101" pitchFamily="49" charset="0"/>
                <a:hlinkClick r:id="rId3"/>
              </a:rPr>
              <a:t>video</a:t>
            </a:r>
            <a:r>
              <a:rPr lang="en-US" dirty="0">
                <a:solidFill>
                  <a:srgbClr val="0E1116"/>
                </a:solidFill>
                <a:latin typeface="C64 Pro Mono" panose="02010609060202080101" pitchFamily="49" charset="0"/>
              </a:rPr>
              <a:t> from Robin </a:t>
            </a:r>
            <a:r>
              <a:rPr lang="en-US" dirty="0">
                <a:latin typeface="C64 Pro Mono" panose="02010609060202080101" pitchFamily="49" charset="0"/>
              </a:rPr>
              <a:t>of </a:t>
            </a:r>
            <a:r>
              <a:rPr lang="en-US" dirty="0">
                <a:latin typeface="C64 Pro Mono" panose="02010609060202080101" pitchFamily="49" charset="0"/>
                <a:hlinkClick r:id="rId4"/>
              </a:rPr>
              <a:t>8-Bit Show And Tell</a:t>
            </a:r>
            <a:endParaRPr lang="en-US" dirty="0">
              <a:latin typeface="C64 Pro Mono" panose="02010609060202080101" pitchFamily="49" charset="0"/>
            </a:endParaRPr>
          </a:p>
          <a:p>
            <a:pPr algn="l"/>
            <a:endParaRPr lang="en-US" b="0" i="0" dirty="0">
              <a:solidFill>
                <a:srgbClr val="0E1116"/>
              </a:solidFill>
              <a:effectLst/>
              <a:latin typeface="C64 Pro Mono" panose="02010609060202080101" pitchFamily="49" charset="0"/>
            </a:endParaRPr>
          </a:p>
          <a:p>
            <a:pPr algn="l"/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</a:rPr>
              <a:t>Thanks </a:t>
            </a:r>
            <a:r>
              <a:rPr lang="en-US" dirty="0">
                <a:latin typeface="C64 Pro Mono" panose="02010609060202080101" pitchFamily="49" charset="0"/>
              </a:rPr>
              <a:t>to  Arthur </a:t>
            </a:r>
            <a:r>
              <a:rPr lang="en-US" dirty="0" err="1">
                <a:latin typeface="C64 Pro Mono" panose="02010609060202080101" pitchFamily="49" charset="0"/>
              </a:rPr>
              <a:t>Jordison</a:t>
            </a:r>
            <a:r>
              <a:rPr lang="en-US" dirty="0">
                <a:latin typeface="C64 Pro Mono" panose="02010609060202080101" pitchFamily="49" charset="0"/>
              </a:rPr>
              <a:t> </a:t>
            </a:r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</a:rPr>
              <a:t>for the fantastic </a:t>
            </a:r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  <a:hlinkClick r:id="rId5"/>
              </a:rPr>
              <a:t>CBM </a:t>
            </a:r>
            <a:r>
              <a:rPr lang="en-US" b="0" i="0" dirty="0" err="1">
                <a:solidFill>
                  <a:srgbClr val="0E1116"/>
                </a:solidFill>
                <a:effectLst/>
                <a:latin typeface="C64 Pro Mono" panose="02010609060202080101" pitchFamily="49" charset="0"/>
                <a:hlinkClick r:id="rId5"/>
              </a:rPr>
              <a:t>prg</a:t>
            </a:r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  <a:hlinkClick r:id="rId5"/>
              </a:rPr>
              <a:t> Studio</a:t>
            </a:r>
            <a:r>
              <a:rPr lang="en-US" b="0" i="0" dirty="0">
                <a:solidFill>
                  <a:srgbClr val="0E1116"/>
                </a:solidFill>
                <a:effectLst/>
                <a:latin typeface="C64 Pro Mono" panose="02010609060202080101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861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C64 Pro</vt:lpstr>
      <vt:lpstr>C64 Pro Mono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CHIARA ROSARIO (DTO)</dc:creator>
  <cp:lastModifiedBy>DE CHIARA ROSARIO (DTO)</cp:lastModifiedBy>
  <cp:revision>3</cp:revision>
  <dcterms:created xsi:type="dcterms:W3CDTF">2023-03-25T08:21:27Z</dcterms:created>
  <dcterms:modified xsi:type="dcterms:W3CDTF">2023-03-25T09:21:14Z</dcterms:modified>
</cp:coreProperties>
</file>