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d41ece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d41ece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d5a7446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d5a7446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d4394902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d4394902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5474138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5474138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d4394902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d4394902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426dcc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426dcc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d426dcc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d426dcc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d426dcc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d426dcc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d5a74460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d5a74460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d5474138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d5474138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4394902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4394902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d426dcc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426dcc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d426dcc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d426dcc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426dcc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426dcc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d426dcc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d426dcc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d426dcc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d426dcc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d426dcc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d426dcc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43949024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43949024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d5a744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d5a744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426dcc4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426dcc4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8430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3000"/>
              <a:t>Crime Data and the Legalization of Marijuana.</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Rose Gonoud</a:t>
            </a:r>
            <a:endParaRPr sz="1400"/>
          </a:p>
          <a:p>
            <a:pPr indent="0" lvl="0" marL="0" rtl="0" algn="ctr">
              <a:spcBef>
                <a:spcPts val="0"/>
              </a:spcBef>
              <a:spcAft>
                <a:spcPts val="0"/>
              </a:spcAft>
              <a:buNone/>
            </a:pPr>
            <a:r>
              <a:rPr lang="en" sz="1400"/>
              <a:t>Robert McLauchlan</a:t>
            </a:r>
            <a:endParaRPr sz="1400"/>
          </a:p>
          <a:p>
            <a:pPr indent="0" lvl="0" marL="0" rtl="0" algn="ctr">
              <a:spcBef>
                <a:spcPts val="0"/>
              </a:spcBef>
              <a:spcAft>
                <a:spcPts val="0"/>
              </a:spcAft>
              <a:buNone/>
            </a:pPr>
            <a:r>
              <a:rPr lang="en" sz="1400"/>
              <a:t>Spencer LaFarge</a:t>
            </a:r>
            <a:endParaRPr sz="1400"/>
          </a:p>
          <a:p>
            <a:pPr indent="0" lvl="0" marL="0" rtl="0" algn="ctr">
              <a:spcBef>
                <a:spcPts val="0"/>
              </a:spcBef>
              <a:spcAft>
                <a:spcPts val="0"/>
              </a:spcAft>
              <a:buNone/>
            </a:pPr>
            <a:r>
              <a:rPr lang="en" sz="1400"/>
              <a:t>Harmony Mosby</a:t>
            </a:r>
            <a:endParaRPr sz="14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21600" y="0"/>
            <a:ext cx="8500800" cy="99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Riverside, California</a:t>
            </a:r>
            <a:endParaRPr sz="1800"/>
          </a:p>
          <a:p>
            <a:pPr indent="0" lvl="0" marL="0" rtl="0" algn="ctr">
              <a:spcBef>
                <a:spcPts val="0"/>
              </a:spcBef>
              <a:spcAft>
                <a:spcPts val="0"/>
              </a:spcAft>
              <a:buNone/>
            </a:pPr>
            <a:r>
              <a:rPr lang="en" sz="1400">
                <a:solidFill>
                  <a:srgbClr val="00FF00"/>
                </a:solidFill>
              </a:rPr>
              <a:t>Violent Crime, Marijuana </a:t>
            </a:r>
            <a:r>
              <a:rPr lang="en" sz="1400">
                <a:solidFill>
                  <a:srgbClr val="00FF00"/>
                </a:solidFill>
              </a:rPr>
              <a:t>Legalized </a:t>
            </a:r>
            <a:r>
              <a:rPr lang="en" sz="1400">
                <a:solidFill>
                  <a:srgbClr val="00FF00"/>
                </a:solidFill>
              </a:rPr>
              <a:t>in 2016</a:t>
            </a:r>
            <a:endParaRPr sz="1400">
              <a:solidFill>
                <a:srgbClr val="00FF00"/>
              </a:solidFill>
            </a:endParaRPr>
          </a:p>
        </p:txBody>
      </p:sp>
      <p:pic>
        <p:nvPicPr>
          <p:cNvPr id="130" name="Google Shape;130;p22"/>
          <p:cNvPicPr preferRelativeResize="0"/>
          <p:nvPr/>
        </p:nvPicPr>
        <p:blipFill>
          <a:blip r:embed="rId3">
            <a:alphaModFix/>
          </a:blip>
          <a:stretch>
            <a:fillRect/>
          </a:stretch>
        </p:blipFill>
        <p:spPr>
          <a:xfrm>
            <a:off x="406650" y="1166425"/>
            <a:ext cx="3956526" cy="2673325"/>
          </a:xfrm>
          <a:prstGeom prst="rect">
            <a:avLst/>
          </a:prstGeom>
          <a:noFill/>
          <a:ln>
            <a:noFill/>
          </a:ln>
        </p:spPr>
      </p:pic>
      <p:pic>
        <p:nvPicPr>
          <p:cNvPr id="131" name="Google Shape;131;p22"/>
          <p:cNvPicPr preferRelativeResize="0"/>
          <p:nvPr/>
        </p:nvPicPr>
        <p:blipFill>
          <a:blip r:embed="rId4">
            <a:alphaModFix/>
          </a:blip>
          <a:stretch>
            <a:fillRect/>
          </a:stretch>
        </p:blipFill>
        <p:spPr>
          <a:xfrm>
            <a:off x="4947150" y="1178550"/>
            <a:ext cx="3956524" cy="2724855"/>
          </a:xfrm>
          <a:prstGeom prst="rect">
            <a:avLst/>
          </a:prstGeom>
          <a:noFill/>
          <a:ln>
            <a:noFill/>
          </a:ln>
        </p:spPr>
      </p:pic>
      <p:sp>
        <p:nvSpPr>
          <p:cNvPr id="132" name="Google Shape;132;p22"/>
          <p:cNvSpPr txBox="1"/>
          <p:nvPr/>
        </p:nvSpPr>
        <p:spPr>
          <a:xfrm>
            <a:off x="322300" y="4418300"/>
            <a:ext cx="7936800" cy="47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b="1" lang="en">
                <a:solidFill>
                  <a:srgbClr val="FFFFFF"/>
                </a:solidFill>
                <a:latin typeface="Roboto"/>
                <a:ea typeface="Roboto"/>
                <a:cs typeface="Roboto"/>
                <a:sym typeface="Roboto"/>
              </a:rPr>
              <a:t>Violent Crime Rate has increased and stayed constant over three years since legalization.</a:t>
            </a:r>
            <a:endParaRPr b="1">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nvSpPr>
        <p:spPr>
          <a:xfrm>
            <a:off x="0" y="0"/>
            <a:ext cx="9056100" cy="8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FF00"/>
                </a:solidFill>
                <a:latin typeface="Roboto Slab"/>
                <a:ea typeface="Roboto Slab"/>
                <a:cs typeface="Roboto Slab"/>
                <a:sym typeface="Roboto Slab"/>
              </a:rPr>
              <a:t>Riverside, California</a:t>
            </a:r>
            <a:endParaRPr sz="18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a:solidFill>
                  <a:srgbClr val="00FF00"/>
                </a:solidFill>
                <a:latin typeface="Roboto Slab"/>
                <a:ea typeface="Roboto Slab"/>
                <a:cs typeface="Roboto Slab"/>
                <a:sym typeface="Roboto Slab"/>
              </a:rPr>
              <a:t>Non-Violent Crime, </a:t>
            </a:r>
            <a:r>
              <a:rPr lang="en">
                <a:solidFill>
                  <a:srgbClr val="00FF00"/>
                </a:solidFill>
                <a:latin typeface="Roboto Slab"/>
                <a:ea typeface="Roboto Slab"/>
                <a:cs typeface="Roboto Slab"/>
                <a:sym typeface="Roboto Slab"/>
              </a:rPr>
              <a:t>Marijuana </a:t>
            </a:r>
            <a:r>
              <a:rPr lang="en">
                <a:solidFill>
                  <a:srgbClr val="00FF00"/>
                </a:solidFill>
                <a:latin typeface="Roboto Slab"/>
                <a:ea typeface="Roboto Slab"/>
                <a:cs typeface="Roboto Slab"/>
                <a:sym typeface="Roboto Slab"/>
              </a:rPr>
              <a:t>Legalized </a:t>
            </a:r>
            <a:r>
              <a:rPr lang="en">
                <a:solidFill>
                  <a:srgbClr val="00FF00"/>
                </a:solidFill>
                <a:latin typeface="Roboto Slab"/>
                <a:ea typeface="Roboto Slab"/>
                <a:cs typeface="Roboto Slab"/>
                <a:sym typeface="Roboto Slab"/>
              </a:rPr>
              <a:t>in 2016</a:t>
            </a:r>
            <a:endParaRPr/>
          </a:p>
        </p:txBody>
      </p:sp>
      <p:pic>
        <p:nvPicPr>
          <p:cNvPr id="138" name="Google Shape;138;p23"/>
          <p:cNvPicPr preferRelativeResize="0"/>
          <p:nvPr/>
        </p:nvPicPr>
        <p:blipFill>
          <a:blip r:embed="rId3">
            <a:alphaModFix/>
          </a:blip>
          <a:stretch>
            <a:fillRect/>
          </a:stretch>
        </p:blipFill>
        <p:spPr>
          <a:xfrm>
            <a:off x="163400" y="1138975"/>
            <a:ext cx="4278025" cy="2523350"/>
          </a:xfrm>
          <a:prstGeom prst="rect">
            <a:avLst/>
          </a:prstGeom>
          <a:noFill/>
          <a:ln>
            <a:noFill/>
          </a:ln>
        </p:spPr>
      </p:pic>
      <p:pic>
        <p:nvPicPr>
          <p:cNvPr id="139" name="Google Shape;139;p23"/>
          <p:cNvPicPr preferRelativeResize="0"/>
          <p:nvPr/>
        </p:nvPicPr>
        <p:blipFill>
          <a:blip r:embed="rId4">
            <a:alphaModFix/>
          </a:blip>
          <a:stretch>
            <a:fillRect/>
          </a:stretch>
        </p:blipFill>
        <p:spPr>
          <a:xfrm>
            <a:off x="4572000" y="1138975"/>
            <a:ext cx="4397776" cy="2523350"/>
          </a:xfrm>
          <a:prstGeom prst="rect">
            <a:avLst/>
          </a:prstGeom>
          <a:noFill/>
          <a:ln>
            <a:noFill/>
          </a:ln>
        </p:spPr>
      </p:pic>
      <p:sp>
        <p:nvSpPr>
          <p:cNvPr id="140" name="Google Shape;140;p23"/>
          <p:cNvSpPr txBox="1"/>
          <p:nvPr/>
        </p:nvSpPr>
        <p:spPr>
          <a:xfrm>
            <a:off x="335750" y="4136275"/>
            <a:ext cx="8192100" cy="6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b="1" lang="en">
                <a:solidFill>
                  <a:srgbClr val="FFFFFF"/>
                </a:solidFill>
                <a:latin typeface="Roboto"/>
                <a:ea typeface="Roboto"/>
                <a:cs typeface="Roboto"/>
                <a:sym typeface="Roboto"/>
              </a:rPr>
              <a:t>Non-Violent Crime Rates decreased in 2017 and 2018 from the previous year.</a:t>
            </a:r>
            <a:endParaRPr b="1">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54000" y="275375"/>
            <a:ext cx="8436000" cy="64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Portland, OR</a:t>
            </a:r>
            <a:endParaRPr sz="2500">
              <a:solidFill>
                <a:srgbClr val="00FF00"/>
              </a:solidFill>
            </a:endParaRPr>
          </a:p>
          <a:p>
            <a:pPr indent="0" lvl="0" marL="0" rtl="0" algn="ctr">
              <a:spcBef>
                <a:spcPts val="0"/>
              </a:spcBef>
              <a:spcAft>
                <a:spcPts val="0"/>
              </a:spcAft>
              <a:buNone/>
            </a:pPr>
            <a:r>
              <a:rPr lang="en" sz="1800">
                <a:solidFill>
                  <a:srgbClr val="00FF00"/>
                </a:solidFill>
              </a:rPr>
              <a:t> (Violent Crime) Marijuana legalized 2016</a:t>
            </a:r>
            <a:endParaRPr sz="1800"/>
          </a:p>
        </p:txBody>
      </p:sp>
      <p:sp>
        <p:nvSpPr>
          <p:cNvPr id="146" name="Google Shape;14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7" name="Google Shape;147;p24"/>
          <p:cNvSpPr txBox="1"/>
          <p:nvPr>
            <p:ph idx="1" type="subTitle"/>
          </p:nvPr>
        </p:nvSpPr>
        <p:spPr>
          <a:xfrm>
            <a:off x="265500" y="21247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Talking points</a:t>
            </a:r>
            <a:endParaRPr/>
          </a:p>
        </p:txBody>
      </p:sp>
      <p:pic>
        <p:nvPicPr>
          <p:cNvPr id="148" name="Google Shape;148;p24"/>
          <p:cNvPicPr preferRelativeResize="0"/>
          <p:nvPr/>
        </p:nvPicPr>
        <p:blipFill>
          <a:blip r:embed="rId3">
            <a:alphaModFix/>
          </a:blip>
          <a:stretch>
            <a:fillRect/>
          </a:stretch>
        </p:blipFill>
        <p:spPr>
          <a:xfrm>
            <a:off x="338675" y="1476475"/>
            <a:ext cx="3898851" cy="2642000"/>
          </a:xfrm>
          <a:prstGeom prst="rect">
            <a:avLst/>
          </a:prstGeom>
          <a:noFill/>
          <a:ln>
            <a:noFill/>
          </a:ln>
        </p:spPr>
      </p:pic>
      <p:sp>
        <p:nvSpPr>
          <p:cNvPr id="149" name="Google Shape;149;p24"/>
          <p:cNvSpPr txBox="1"/>
          <p:nvPr/>
        </p:nvSpPr>
        <p:spPr>
          <a:xfrm>
            <a:off x="1181500" y="4166375"/>
            <a:ext cx="6467100" cy="88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two graphs show an uptrend in violent crime but specifically between assault and rape since 2016 </a:t>
            </a:r>
            <a:endParaRPr>
              <a:solidFill>
                <a:schemeClr val="dk1"/>
              </a:solidFill>
              <a:latin typeface="Roboto"/>
              <a:ea typeface="Roboto"/>
              <a:cs typeface="Roboto"/>
              <a:sym typeface="Roboto"/>
            </a:endParaRPr>
          </a:p>
        </p:txBody>
      </p:sp>
      <p:pic>
        <p:nvPicPr>
          <p:cNvPr id="150" name="Google Shape;150;p24"/>
          <p:cNvPicPr preferRelativeResize="0"/>
          <p:nvPr/>
        </p:nvPicPr>
        <p:blipFill>
          <a:blip r:embed="rId4">
            <a:alphaModFix/>
          </a:blip>
          <a:stretch>
            <a:fillRect/>
          </a:stretch>
        </p:blipFill>
        <p:spPr>
          <a:xfrm>
            <a:off x="4663799" y="1484122"/>
            <a:ext cx="4103846" cy="2642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54000" y="-136700"/>
            <a:ext cx="8436000" cy="14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Portland, OR</a:t>
            </a:r>
            <a:endParaRPr sz="2500">
              <a:solidFill>
                <a:srgbClr val="00FF00"/>
              </a:solidFill>
            </a:endParaRPr>
          </a:p>
          <a:p>
            <a:pPr indent="0" lvl="0" marL="0" rtl="0" algn="ctr">
              <a:spcBef>
                <a:spcPts val="0"/>
              </a:spcBef>
              <a:spcAft>
                <a:spcPts val="0"/>
              </a:spcAft>
              <a:buNone/>
            </a:pPr>
            <a:r>
              <a:rPr lang="en" sz="1800">
                <a:solidFill>
                  <a:srgbClr val="00FF00"/>
                </a:solidFill>
              </a:rPr>
              <a:t> (Non-Violent Crime) Marijuana legalized 2016</a:t>
            </a:r>
            <a:endParaRPr sz="1800"/>
          </a:p>
          <a:p>
            <a:pPr indent="0" lvl="0" marL="0" rtl="0" algn="ctr">
              <a:spcBef>
                <a:spcPts val="0"/>
              </a:spcBef>
              <a:spcAft>
                <a:spcPts val="0"/>
              </a:spcAft>
              <a:buNone/>
            </a:pPr>
            <a:r>
              <a:t/>
            </a:r>
            <a:endParaRPr sz="3000">
              <a:solidFill>
                <a:srgbClr val="00FF00"/>
              </a:solidFill>
            </a:endParaRPr>
          </a:p>
        </p:txBody>
      </p:sp>
      <p:pic>
        <p:nvPicPr>
          <p:cNvPr id="156" name="Google Shape;156;p25"/>
          <p:cNvPicPr preferRelativeResize="0"/>
          <p:nvPr/>
        </p:nvPicPr>
        <p:blipFill>
          <a:blip r:embed="rId3">
            <a:alphaModFix/>
          </a:blip>
          <a:stretch>
            <a:fillRect/>
          </a:stretch>
        </p:blipFill>
        <p:spPr>
          <a:xfrm>
            <a:off x="133250" y="1273775"/>
            <a:ext cx="4336599" cy="2476200"/>
          </a:xfrm>
          <a:prstGeom prst="rect">
            <a:avLst/>
          </a:prstGeom>
          <a:noFill/>
          <a:ln>
            <a:noFill/>
          </a:ln>
        </p:spPr>
      </p:pic>
      <p:pic>
        <p:nvPicPr>
          <p:cNvPr id="157" name="Google Shape;157;p25"/>
          <p:cNvPicPr preferRelativeResize="0"/>
          <p:nvPr/>
        </p:nvPicPr>
        <p:blipFill>
          <a:blip r:embed="rId4">
            <a:alphaModFix/>
          </a:blip>
          <a:stretch>
            <a:fillRect/>
          </a:stretch>
        </p:blipFill>
        <p:spPr>
          <a:xfrm>
            <a:off x="4622249" y="1273775"/>
            <a:ext cx="4369350" cy="2476205"/>
          </a:xfrm>
          <a:prstGeom prst="rect">
            <a:avLst/>
          </a:prstGeom>
          <a:noFill/>
          <a:ln>
            <a:noFill/>
          </a:ln>
        </p:spPr>
      </p:pic>
      <p:sp>
        <p:nvSpPr>
          <p:cNvPr id="158" name="Google Shape;158;p25"/>
          <p:cNvSpPr txBox="1"/>
          <p:nvPr/>
        </p:nvSpPr>
        <p:spPr>
          <a:xfrm>
            <a:off x="645600" y="3988675"/>
            <a:ext cx="7852800" cy="86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two graphs also show an uptrend between property crime, motor vehicle theft, larceny, and burglary from previous years while robbery remains rather stagnant.</a:t>
            </a: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65500" y="532025"/>
            <a:ext cx="8505600" cy="120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3000">
                <a:solidFill>
                  <a:srgbClr val="00FF00"/>
                </a:solidFill>
              </a:rPr>
              <a:t>New York, New York</a:t>
            </a:r>
            <a:endParaRPr sz="3000">
              <a:solidFill>
                <a:srgbClr val="00FF00"/>
              </a:solidFill>
            </a:endParaRPr>
          </a:p>
          <a:p>
            <a:pPr indent="0" lvl="0" marL="0" rtl="0" algn="ctr">
              <a:spcBef>
                <a:spcPts val="0"/>
              </a:spcBef>
              <a:spcAft>
                <a:spcPts val="0"/>
              </a:spcAft>
              <a:buNone/>
            </a:pPr>
            <a:r>
              <a:rPr lang="en" sz="1400">
                <a:solidFill>
                  <a:srgbClr val="00FF00"/>
                </a:solidFill>
              </a:rPr>
              <a:t>Marijuana still criminalized</a:t>
            </a:r>
            <a:endParaRPr sz="3000">
              <a:solidFill>
                <a:srgbClr val="00FF00"/>
              </a:solidFill>
            </a:endParaRPr>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pic>
        <p:nvPicPr>
          <p:cNvPr id="164" name="Google Shape;164;p26"/>
          <p:cNvPicPr preferRelativeResize="0"/>
          <p:nvPr/>
        </p:nvPicPr>
        <p:blipFill>
          <a:blip r:embed="rId3">
            <a:alphaModFix/>
          </a:blip>
          <a:stretch>
            <a:fillRect/>
          </a:stretch>
        </p:blipFill>
        <p:spPr>
          <a:xfrm>
            <a:off x="4471625" y="1285900"/>
            <a:ext cx="4529501" cy="2571700"/>
          </a:xfrm>
          <a:prstGeom prst="rect">
            <a:avLst/>
          </a:prstGeom>
          <a:noFill/>
          <a:ln>
            <a:noFill/>
          </a:ln>
        </p:spPr>
      </p:pic>
      <p:pic>
        <p:nvPicPr>
          <p:cNvPr id="165" name="Google Shape;165;p26"/>
          <p:cNvPicPr preferRelativeResize="0"/>
          <p:nvPr/>
        </p:nvPicPr>
        <p:blipFill>
          <a:blip r:embed="rId4">
            <a:alphaModFix/>
          </a:blip>
          <a:stretch>
            <a:fillRect/>
          </a:stretch>
        </p:blipFill>
        <p:spPr>
          <a:xfrm>
            <a:off x="130425" y="1193088"/>
            <a:ext cx="4166825" cy="27573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265500" y="343550"/>
            <a:ext cx="8720100" cy="91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Fort Worth, Texas</a:t>
            </a:r>
            <a:endParaRPr sz="3000">
              <a:solidFill>
                <a:srgbClr val="00FF00"/>
              </a:solidFill>
            </a:endParaRPr>
          </a:p>
          <a:p>
            <a:pPr indent="0" lvl="0" marL="0" rtl="0" algn="ctr">
              <a:spcBef>
                <a:spcPts val="0"/>
              </a:spcBef>
              <a:spcAft>
                <a:spcPts val="0"/>
              </a:spcAft>
              <a:buNone/>
            </a:pPr>
            <a:r>
              <a:rPr lang="en" sz="1400">
                <a:solidFill>
                  <a:srgbClr val="00FF00"/>
                </a:solidFill>
              </a:rPr>
              <a:t>Marijuana still criminalized</a:t>
            </a:r>
            <a:endParaRPr sz="3000">
              <a:solidFill>
                <a:srgbClr val="00FF00"/>
              </a:solidFill>
            </a:endParaRPr>
          </a:p>
          <a:p>
            <a:pPr indent="0" lvl="0" marL="0" rtl="0" algn="ctr">
              <a:spcBef>
                <a:spcPts val="0"/>
              </a:spcBef>
              <a:spcAft>
                <a:spcPts val="0"/>
              </a:spcAft>
              <a:buNone/>
            </a:pPr>
            <a:r>
              <a:t/>
            </a:r>
            <a:endParaRPr sz="2400"/>
          </a:p>
        </p:txBody>
      </p:sp>
      <p:pic>
        <p:nvPicPr>
          <p:cNvPr id="171" name="Google Shape;171;p27"/>
          <p:cNvPicPr preferRelativeResize="0"/>
          <p:nvPr/>
        </p:nvPicPr>
        <p:blipFill>
          <a:blip r:embed="rId3">
            <a:alphaModFix/>
          </a:blip>
          <a:stretch>
            <a:fillRect/>
          </a:stretch>
        </p:blipFill>
        <p:spPr>
          <a:xfrm>
            <a:off x="265500" y="1054105"/>
            <a:ext cx="4070899" cy="2821670"/>
          </a:xfrm>
          <a:prstGeom prst="rect">
            <a:avLst/>
          </a:prstGeom>
          <a:noFill/>
          <a:ln>
            <a:noFill/>
          </a:ln>
        </p:spPr>
      </p:pic>
      <p:pic>
        <p:nvPicPr>
          <p:cNvPr id="172" name="Google Shape;172;p27"/>
          <p:cNvPicPr preferRelativeResize="0"/>
          <p:nvPr/>
        </p:nvPicPr>
        <p:blipFill>
          <a:blip r:embed="rId4">
            <a:alphaModFix/>
          </a:blip>
          <a:stretch>
            <a:fillRect/>
          </a:stretch>
        </p:blipFill>
        <p:spPr>
          <a:xfrm>
            <a:off x="4415690" y="1103100"/>
            <a:ext cx="4664286" cy="2723675"/>
          </a:xfrm>
          <a:prstGeom prst="rect">
            <a:avLst/>
          </a:prstGeom>
          <a:noFill/>
          <a:ln>
            <a:noFill/>
          </a:ln>
        </p:spPr>
      </p:pic>
      <p:sp>
        <p:nvSpPr>
          <p:cNvPr id="173" name="Google Shape;173;p27"/>
          <p:cNvSpPr txBox="1"/>
          <p:nvPr/>
        </p:nvSpPr>
        <p:spPr>
          <a:xfrm>
            <a:off x="196500" y="4011725"/>
            <a:ext cx="8751000" cy="5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Seemingly no trend in violent crime rates.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Non-violent crime rates consistently dropping.</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I</a:t>
            </a:r>
            <a:r>
              <a:rPr lang="en">
                <a:solidFill>
                  <a:srgbClr val="FFFFFF"/>
                </a:solidFill>
                <a:latin typeface="Roboto"/>
                <a:ea typeface="Roboto"/>
                <a:cs typeface="Roboto"/>
                <a:sym typeface="Roboto"/>
              </a:rPr>
              <a:t>n order to show the effects of marijuana on crime we would need to have found a data set that included crime rates while under the influence.</a:t>
            </a:r>
            <a:endParaRPr>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43300" y="293050"/>
            <a:ext cx="8657400" cy="6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Norfolk, Virginia</a:t>
            </a:r>
            <a:endParaRPr sz="3000">
              <a:solidFill>
                <a:srgbClr val="00FF00"/>
              </a:solidFill>
            </a:endParaRPr>
          </a:p>
          <a:p>
            <a:pPr indent="0" lvl="0" marL="0" rtl="0" algn="ctr">
              <a:spcBef>
                <a:spcPts val="0"/>
              </a:spcBef>
              <a:spcAft>
                <a:spcPts val="0"/>
              </a:spcAft>
              <a:buNone/>
            </a:pPr>
            <a:r>
              <a:rPr lang="en" sz="1400">
                <a:solidFill>
                  <a:srgbClr val="00FF00"/>
                </a:solidFill>
              </a:rPr>
              <a:t>Marijuana still criminalized</a:t>
            </a:r>
            <a:endParaRPr sz="3000">
              <a:solidFill>
                <a:srgbClr val="00FF00"/>
              </a:solidFill>
            </a:endParaRPr>
          </a:p>
        </p:txBody>
      </p:sp>
      <p:sp>
        <p:nvSpPr>
          <p:cNvPr id="179" name="Google Shape;179;p28"/>
          <p:cNvSpPr txBox="1"/>
          <p:nvPr>
            <p:ph idx="1" type="subTitle"/>
          </p:nvPr>
        </p:nvSpPr>
        <p:spPr>
          <a:xfrm>
            <a:off x="316025" y="15049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0" name="Google Shape;180;p28"/>
          <p:cNvPicPr preferRelativeResize="0"/>
          <p:nvPr/>
        </p:nvPicPr>
        <p:blipFill>
          <a:blip r:embed="rId3">
            <a:alphaModFix/>
          </a:blip>
          <a:stretch>
            <a:fillRect/>
          </a:stretch>
        </p:blipFill>
        <p:spPr>
          <a:xfrm>
            <a:off x="174375" y="1046525"/>
            <a:ext cx="4186851" cy="2823492"/>
          </a:xfrm>
          <a:prstGeom prst="rect">
            <a:avLst/>
          </a:prstGeom>
          <a:noFill/>
          <a:ln>
            <a:noFill/>
          </a:ln>
        </p:spPr>
      </p:pic>
      <p:pic>
        <p:nvPicPr>
          <p:cNvPr id="181" name="Google Shape;181;p28"/>
          <p:cNvPicPr preferRelativeResize="0"/>
          <p:nvPr/>
        </p:nvPicPr>
        <p:blipFill>
          <a:blip r:embed="rId4">
            <a:alphaModFix/>
          </a:blip>
          <a:stretch>
            <a:fillRect/>
          </a:stretch>
        </p:blipFill>
        <p:spPr>
          <a:xfrm>
            <a:off x="4513625" y="1129750"/>
            <a:ext cx="4477976" cy="26108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31400" y="93900"/>
            <a:ext cx="8281200" cy="7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latin typeface="Arial"/>
                <a:ea typeface="Arial"/>
                <a:cs typeface="Arial"/>
                <a:sym typeface="Arial"/>
              </a:rPr>
              <a:t>Violent Crime Overall</a:t>
            </a:r>
            <a:endParaRPr sz="3000">
              <a:solidFill>
                <a:srgbClr val="00FF00"/>
              </a:solidFill>
              <a:latin typeface="Arial"/>
              <a:ea typeface="Arial"/>
              <a:cs typeface="Arial"/>
              <a:sym typeface="Arial"/>
            </a:endParaRPr>
          </a:p>
          <a:p>
            <a:pPr indent="0" lvl="0" marL="0" rtl="0" algn="ctr">
              <a:spcBef>
                <a:spcPts val="0"/>
              </a:spcBef>
              <a:spcAft>
                <a:spcPts val="0"/>
              </a:spcAft>
              <a:buNone/>
            </a:pPr>
            <a:r>
              <a:t/>
            </a:r>
            <a:endParaRPr sz="1800"/>
          </a:p>
        </p:txBody>
      </p:sp>
      <p:pic>
        <p:nvPicPr>
          <p:cNvPr id="187" name="Google Shape;187;p29"/>
          <p:cNvPicPr preferRelativeResize="0"/>
          <p:nvPr/>
        </p:nvPicPr>
        <p:blipFill>
          <a:blip r:embed="rId3">
            <a:alphaModFix/>
          </a:blip>
          <a:stretch>
            <a:fillRect/>
          </a:stretch>
        </p:blipFill>
        <p:spPr>
          <a:xfrm>
            <a:off x="195989" y="572350"/>
            <a:ext cx="2863386" cy="1894775"/>
          </a:xfrm>
          <a:prstGeom prst="rect">
            <a:avLst/>
          </a:prstGeom>
          <a:noFill/>
          <a:ln>
            <a:noFill/>
          </a:ln>
        </p:spPr>
      </p:pic>
      <p:pic>
        <p:nvPicPr>
          <p:cNvPr id="188" name="Google Shape;188;p29"/>
          <p:cNvPicPr preferRelativeResize="0"/>
          <p:nvPr/>
        </p:nvPicPr>
        <p:blipFill>
          <a:blip r:embed="rId4">
            <a:alphaModFix/>
          </a:blip>
          <a:stretch>
            <a:fillRect/>
          </a:stretch>
        </p:blipFill>
        <p:spPr>
          <a:xfrm>
            <a:off x="3236725" y="572350"/>
            <a:ext cx="2733626" cy="1894775"/>
          </a:xfrm>
          <a:prstGeom prst="rect">
            <a:avLst/>
          </a:prstGeom>
          <a:noFill/>
          <a:ln>
            <a:noFill/>
          </a:ln>
        </p:spPr>
      </p:pic>
      <p:pic>
        <p:nvPicPr>
          <p:cNvPr id="189" name="Google Shape;189;p29"/>
          <p:cNvPicPr preferRelativeResize="0"/>
          <p:nvPr/>
        </p:nvPicPr>
        <p:blipFill>
          <a:blip r:embed="rId5">
            <a:alphaModFix/>
          </a:blip>
          <a:stretch>
            <a:fillRect/>
          </a:stretch>
        </p:blipFill>
        <p:spPr>
          <a:xfrm>
            <a:off x="6147700" y="583226"/>
            <a:ext cx="2733624" cy="1873024"/>
          </a:xfrm>
          <a:prstGeom prst="rect">
            <a:avLst/>
          </a:prstGeom>
          <a:noFill/>
          <a:ln>
            <a:noFill/>
          </a:ln>
        </p:spPr>
      </p:pic>
      <p:pic>
        <p:nvPicPr>
          <p:cNvPr id="190" name="Google Shape;190;p29"/>
          <p:cNvPicPr preferRelativeResize="0"/>
          <p:nvPr/>
        </p:nvPicPr>
        <p:blipFill>
          <a:blip r:embed="rId6">
            <a:alphaModFix/>
          </a:blip>
          <a:stretch>
            <a:fillRect/>
          </a:stretch>
        </p:blipFill>
        <p:spPr>
          <a:xfrm>
            <a:off x="3198787" y="2922875"/>
            <a:ext cx="2809506" cy="1894775"/>
          </a:xfrm>
          <a:prstGeom prst="rect">
            <a:avLst/>
          </a:prstGeom>
          <a:noFill/>
          <a:ln>
            <a:noFill/>
          </a:ln>
        </p:spPr>
      </p:pic>
      <p:pic>
        <p:nvPicPr>
          <p:cNvPr id="191" name="Google Shape;191;p29"/>
          <p:cNvPicPr preferRelativeResize="0"/>
          <p:nvPr/>
        </p:nvPicPr>
        <p:blipFill>
          <a:blip r:embed="rId7">
            <a:alphaModFix/>
          </a:blip>
          <a:stretch>
            <a:fillRect/>
          </a:stretch>
        </p:blipFill>
        <p:spPr>
          <a:xfrm>
            <a:off x="249850" y="2921103"/>
            <a:ext cx="2809499" cy="1898323"/>
          </a:xfrm>
          <a:prstGeom prst="rect">
            <a:avLst/>
          </a:prstGeom>
          <a:noFill/>
          <a:ln>
            <a:noFill/>
          </a:ln>
        </p:spPr>
      </p:pic>
      <p:pic>
        <p:nvPicPr>
          <p:cNvPr id="192" name="Google Shape;192;p29"/>
          <p:cNvPicPr preferRelativeResize="0"/>
          <p:nvPr/>
        </p:nvPicPr>
        <p:blipFill>
          <a:blip r:embed="rId8">
            <a:alphaModFix/>
          </a:blip>
          <a:stretch>
            <a:fillRect/>
          </a:stretch>
        </p:blipFill>
        <p:spPr>
          <a:xfrm>
            <a:off x="6147725" y="2918350"/>
            <a:ext cx="2809501" cy="1903817"/>
          </a:xfrm>
          <a:prstGeom prst="rect">
            <a:avLst/>
          </a:prstGeom>
          <a:noFill/>
          <a:ln>
            <a:noFill/>
          </a:ln>
        </p:spPr>
      </p:pic>
      <p:cxnSp>
        <p:nvCxnSpPr>
          <p:cNvPr id="193" name="Google Shape;193;p29"/>
          <p:cNvCxnSpPr/>
          <p:nvPr/>
        </p:nvCxnSpPr>
        <p:spPr>
          <a:xfrm flipH="1" rot="10800000">
            <a:off x="49500" y="2733675"/>
            <a:ext cx="9045000" cy="11100"/>
          </a:xfrm>
          <a:prstGeom prst="straightConnector1">
            <a:avLst/>
          </a:prstGeom>
          <a:noFill/>
          <a:ln cap="flat" cmpd="sng" w="38100">
            <a:solidFill>
              <a:srgbClr val="00FF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85125" y="91975"/>
            <a:ext cx="8281200" cy="7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latin typeface="Arial"/>
                <a:ea typeface="Arial"/>
                <a:cs typeface="Arial"/>
                <a:sym typeface="Arial"/>
              </a:rPr>
              <a:t>Non-</a:t>
            </a:r>
            <a:r>
              <a:rPr lang="en" sz="3000">
                <a:solidFill>
                  <a:srgbClr val="00FF00"/>
                </a:solidFill>
                <a:latin typeface="Arial"/>
                <a:ea typeface="Arial"/>
                <a:cs typeface="Arial"/>
                <a:sym typeface="Arial"/>
              </a:rPr>
              <a:t>Violent Crime Overall</a:t>
            </a:r>
            <a:endParaRPr sz="3000">
              <a:solidFill>
                <a:srgbClr val="00FF00"/>
              </a:solidFill>
              <a:latin typeface="Arial"/>
              <a:ea typeface="Arial"/>
              <a:cs typeface="Arial"/>
              <a:sym typeface="Arial"/>
            </a:endParaRPr>
          </a:p>
          <a:p>
            <a:pPr indent="0" lvl="0" marL="0" rtl="0" algn="ctr">
              <a:spcBef>
                <a:spcPts val="0"/>
              </a:spcBef>
              <a:spcAft>
                <a:spcPts val="0"/>
              </a:spcAft>
              <a:buNone/>
            </a:pPr>
            <a:r>
              <a:t/>
            </a:r>
            <a:endParaRPr sz="1800"/>
          </a:p>
        </p:txBody>
      </p:sp>
      <p:cxnSp>
        <p:nvCxnSpPr>
          <p:cNvPr id="199" name="Google Shape;199;p30"/>
          <p:cNvCxnSpPr/>
          <p:nvPr/>
        </p:nvCxnSpPr>
        <p:spPr>
          <a:xfrm flipH="1" rot="10800000">
            <a:off x="49500" y="2689700"/>
            <a:ext cx="9045000" cy="11100"/>
          </a:xfrm>
          <a:prstGeom prst="straightConnector1">
            <a:avLst/>
          </a:prstGeom>
          <a:noFill/>
          <a:ln cap="flat" cmpd="sng" w="38100">
            <a:solidFill>
              <a:srgbClr val="00FF00"/>
            </a:solidFill>
            <a:prstDash val="solid"/>
            <a:round/>
            <a:headEnd len="med" w="med" type="none"/>
            <a:tailEnd len="med" w="med" type="none"/>
          </a:ln>
        </p:spPr>
      </p:cxnSp>
      <p:pic>
        <p:nvPicPr>
          <p:cNvPr id="200" name="Google Shape;200;p30"/>
          <p:cNvPicPr preferRelativeResize="0"/>
          <p:nvPr/>
        </p:nvPicPr>
        <p:blipFill>
          <a:blip r:embed="rId3">
            <a:alphaModFix/>
          </a:blip>
          <a:stretch>
            <a:fillRect/>
          </a:stretch>
        </p:blipFill>
        <p:spPr>
          <a:xfrm>
            <a:off x="78820" y="732100"/>
            <a:ext cx="2910606" cy="1652550"/>
          </a:xfrm>
          <a:prstGeom prst="rect">
            <a:avLst/>
          </a:prstGeom>
          <a:noFill/>
          <a:ln>
            <a:noFill/>
          </a:ln>
        </p:spPr>
      </p:pic>
      <p:pic>
        <p:nvPicPr>
          <p:cNvPr id="201" name="Google Shape;201;p30"/>
          <p:cNvPicPr preferRelativeResize="0"/>
          <p:nvPr/>
        </p:nvPicPr>
        <p:blipFill>
          <a:blip r:embed="rId4">
            <a:alphaModFix/>
          </a:blip>
          <a:stretch>
            <a:fillRect/>
          </a:stretch>
        </p:blipFill>
        <p:spPr>
          <a:xfrm>
            <a:off x="3157013" y="732100"/>
            <a:ext cx="2829976" cy="1652541"/>
          </a:xfrm>
          <a:prstGeom prst="rect">
            <a:avLst/>
          </a:prstGeom>
          <a:noFill/>
          <a:ln>
            <a:noFill/>
          </a:ln>
        </p:spPr>
      </p:pic>
      <p:pic>
        <p:nvPicPr>
          <p:cNvPr id="202" name="Google Shape;202;p30"/>
          <p:cNvPicPr preferRelativeResize="0"/>
          <p:nvPr/>
        </p:nvPicPr>
        <p:blipFill>
          <a:blip r:embed="rId5">
            <a:alphaModFix/>
          </a:blip>
          <a:stretch>
            <a:fillRect/>
          </a:stretch>
        </p:blipFill>
        <p:spPr>
          <a:xfrm>
            <a:off x="6154601" y="700730"/>
            <a:ext cx="2829975" cy="1715294"/>
          </a:xfrm>
          <a:prstGeom prst="rect">
            <a:avLst/>
          </a:prstGeom>
          <a:noFill/>
          <a:ln>
            <a:noFill/>
          </a:ln>
        </p:spPr>
      </p:pic>
      <p:pic>
        <p:nvPicPr>
          <p:cNvPr id="203" name="Google Shape;203;p30"/>
          <p:cNvPicPr preferRelativeResize="0"/>
          <p:nvPr/>
        </p:nvPicPr>
        <p:blipFill>
          <a:blip r:embed="rId6">
            <a:alphaModFix/>
          </a:blip>
          <a:stretch>
            <a:fillRect/>
          </a:stretch>
        </p:blipFill>
        <p:spPr>
          <a:xfrm>
            <a:off x="3070425" y="3005850"/>
            <a:ext cx="2910600" cy="1695602"/>
          </a:xfrm>
          <a:prstGeom prst="rect">
            <a:avLst/>
          </a:prstGeom>
          <a:noFill/>
          <a:ln>
            <a:noFill/>
          </a:ln>
        </p:spPr>
      </p:pic>
      <p:pic>
        <p:nvPicPr>
          <p:cNvPr id="204" name="Google Shape;204;p30"/>
          <p:cNvPicPr preferRelativeResize="0"/>
          <p:nvPr/>
        </p:nvPicPr>
        <p:blipFill>
          <a:blip r:embed="rId7">
            <a:alphaModFix/>
          </a:blip>
          <a:stretch>
            <a:fillRect/>
          </a:stretch>
        </p:blipFill>
        <p:spPr>
          <a:xfrm>
            <a:off x="74550" y="3005850"/>
            <a:ext cx="2910600" cy="1716780"/>
          </a:xfrm>
          <a:prstGeom prst="rect">
            <a:avLst/>
          </a:prstGeom>
          <a:noFill/>
          <a:ln>
            <a:noFill/>
          </a:ln>
        </p:spPr>
      </p:pic>
      <p:pic>
        <p:nvPicPr>
          <p:cNvPr id="205" name="Google Shape;205;p30"/>
          <p:cNvPicPr preferRelativeResize="0"/>
          <p:nvPr/>
        </p:nvPicPr>
        <p:blipFill>
          <a:blip r:embed="rId8">
            <a:alphaModFix/>
          </a:blip>
          <a:stretch>
            <a:fillRect/>
          </a:stretch>
        </p:blipFill>
        <p:spPr>
          <a:xfrm>
            <a:off x="6066288" y="2974475"/>
            <a:ext cx="3006610" cy="1716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1"/>
          <p:cNvPicPr preferRelativeResize="0"/>
          <p:nvPr/>
        </p:nvPicPr>
        <p:blipFill>
          <a:blip r:embed="rId3">
            <a:alphaModFix/>
          </a:blip>
          <a:stretch>
            <a:fillRect/>
          </a:stretch>
        </p:blipFill>
        <p:spPr>
          <a:xfrm>
            <a:off x="152400" y="685400"/>
            <a:ext cx="4528500" cy="2076382"/>
          </a:xfrm>
          <a:prstGeom prst="rect">
            <a:avLst/>
          </a:prstGeom>
          <a:noFill/>
          <a:ln>
            <a:noFill/>
          </a:ln>
        </p:spPr>
      </p:pic>
      <p:pic>
        <p:nvPicPr>
          <p:cNvPr id="211" name="Google Shape;211;p31"/>
          <p:cNvPicPr preferRelativeResize="0"/>
          <p:nvPr/>
        </p:nvPicPr>
        <p:blipFill>
          <a:blip r:embed="rId4">
            <a:alphaModFix/>
          </a:blip>
          <a:stretch>
            <a:fillRect/>
          </a:stretch>
        </p:blipFill>
        <p:spPr>
          <a:xfrm>
            <a:off x="152400" y="2961955"/>
            <a:ext cx="4528500" cy="2043228"/>
          </a:xfrm>
          <a:prstGeom prst="rect">
            <a:avLst/>
          </a:prstGeom>
          <a:noFill/>
          <a:ln>
            <a:noFill/>
          </a:ln>
        </p:spPr>
      </p:pic>
      <p:pic>
        <p:nvPicPr>
          <p:cNvPr id="212" name="Google Shape;212;p31"/>
          <p:cNvPicPr preferRelativeResize="0"/>
          <p:nvPr/>
        </p:nvPicPr>
        <p:blipFill>
          <a:blip r:embed="rId5">
            <a:alphaModFix/>
          </a:blip>
          <a:stretch>
            <a:fillRect/>
          </a:stretch>
        </p:blipFill>
        <p:spPr>
          <a:xfrm>
            <a:off x="5091425" y="1156225"/>
            <a:ext cx="3562600" cy="3170000"/>
          </a:xfrm>
          <a:prstGeom prst="rect">
            <a:avLst/>
          </a:prstGeom>
          <a:noFill/>
          <a:ln>
            <a:noFill/>
          </a:ln>
        </p:spPr>
      </p:pic>
      <p:sp>
        <p:nvSpPr>
          <p:cNvPr id="213" name="Google Shape;213;p31"/>
          <p:cNvSpPr txBox="1"/>
          <p:nvPr/>
        </p:nvSpPr>
        <p:spPr>
          <a:xfrm>
            <a:off x="2524350" y="88850"/>
            <a:ext cx="4095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FF00"/>
                </a:solidFill>
                <a:latin typeface="Roboto"/>
                <a:ea typeface="Roboto"/>
                <a:cs typeface="Roboto"/>
                <a:sym typeface="Roboto"/>
              </a:rPr>
              <a:t>Year over Year Change in Percentage</a:t>
            </a:r>
            <a:endParaRPr sz="1800">
              <a:solidFill>
                <a:srgbClr val="00FF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156525" y="733425"/>
            <a:ext cx="8682300" cy="43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What effect does a state’s legalization of marijuana have on crime rates? </a:t>
            </a:r>
            <a:endParaRPr b="1" sz="1600"/>
          </a:p>
          <a:p>
            <a:pPr indent="0" lvl="0" marL="0" rtl="0" algn="ctr">
              <a:spcBef>
                <a:spcPts val="1600"/>
              </a:spcBef>
              <a:spcAft>
                <a:spcPts val="0"/>
              </a:spcAft>
              <a:buNone/>
            </a:pPr>
            <a:r>
              <a:rPr lang="en" sz="1500"/>
              <a:t>We chose </a:t>
            </a:r>
            <a:r>
              <a:rPr b="1" lang="en" sz="1500"/>
              <a:t>three</a:t>
            </a:r>
            <a:r>
              <a:rPr lang="en" sz="1500"/>
              <a:t> cities from states that had legalized marijuana and </a:t>
            </a:r>
            <a:r>
              <a:rPr b="1" lang="en" sz="1500"/>
              <a:t>three </a:t>
            </a:r>
            <a:r>
              <a:rPr lang="en" sz="1500"/>
              <a:t>cities from states that </a:t>
            </a:r>
            <a:r>
              <a:rPr lang="en" sz="1500"/>
              <a:t>had</a:t>
            </a:r>
            <a:r>
              <a:rPr lang="en" sz="1500"/>
              <a:t> not. These cities all had similar standardized crime rates.</a:t>
            </a:r>
            <a:endParaRPr sz="1500"/>
          </a:p>
          <a:p>
            <a:pPr indent="0" lvl="0" marL="0" rtl="0" algn="ctr">
              <a:spcBef>
                <a:spcPts val="1600"/>
              </a:spcBef>
              <a:spcAft>
                <a:spcPts val="0"/>
              </a:spcAft>
              <a:buNone/>
            </a:pPr>
            <a:r>
              <a:t/>
            </a:r>
            <a:endParaRPr sz="1500"/>
          </a:p>
          <a:p>
            <a:pPr indent="0" lvl="0" marL="0" rtl="0" algn="ctr">
              <a:spcBef>
                <a:spcPts val="1600"/>
              </a:spcBef>
              <a:spcAft>
                <a:spcPts val="0"/>
              </a:spcAft>
              <a:buNone/>
            </a:pPr>
            <a:r>
              <a:t/>
            </a:r>
            <a:endParaRPr sz="1500"/>
          </a:p>
          <a:p>
            <a:pPr indent="0" lvl="0" marL="0" rtl="0" algn="ctr">
              <a:spcBef>
                <a:spcPts val="1600"/>
              </a:spcBef>
              <a:spcAft>
                <a:spcPts val="0"/>
              </a:spcAft>
              <a:buNone/>
            </a:pPr>
            <a:br>
              <a:rPr lang="en" sz="1500"/>
            </a:br>
            <a:endParaRPr sz="1500"/>
          </a:p>
          <a:p>
            <a:pPr indent="0" lvl="0" marL="0" rtl="0" algn="ctr">
              <a:spcBef>
                <a:spcPts val="1600"/>
              </a:spcBef>
              <a:spcAft>
                <a:spcPts val="0"/>
              </a:spcAft>
              <a:buNone/>
            </a:pPr>
            <a:r>
              <a:rPr lang="en" sz="1500"/>
              <a:t>We hypothesized that marijuana legalization </a:t>
            </a:r>
            <a:r>
              <a:rPr lang="en" sz="1500"/>
              <a:t>decreased both</a:t>
            </a:r>
            <a:r>
              <a:rPr lang="en" sz="1500"/>
              <a:t> </a:t>
            </a:r>
            <a:r>
              <a:rPr b="1" lang="en" sz="1500"/>
              <a:t>violent </a:t>
            </a:r>
            <a:r>
              <a:rPr lang="en" sz="1500"/>
              <a:t>and </a:t>
            </a:r>
            <a:r>
              <a:rPr b="1" lang="en" sz="1500"/>
              <a:t>non-violent</a:t>
            </a:r>
            <a:r>
              <a:rPr lang="en" sz="1500"/>
              <a:t> crime rates. We pulled data from a multi-year FBI crime dataset to investigate.</a:t>
            </a:r>
            <a:endParaRPr sz="1500">
              <a:solidFill>
                <a:srgbClr val="D4D4D4"/>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t/>
            </a:r>
            <a:endParaRPr sz="1500"/>
          </a:p>
        </p:txBody>
      </p:sp>
      <p:sp>
        <p:nvSpPr>
          <p:cNvPr id="70" name="Google Shape;70;p14"/>
          <p:cNvSpPr txBox="1"/>
          <p:nvPr>
            <p:ph type="title"/>
          </p:nvPr>
        </p:nvSpPr>
        <p:spPr>
          <a:xfrm>
            <a:off x="313575" y="473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FF00"/>
                </a:solidFill>
              </a:rPr>
              <a:t>Overall Summary</a:t>
            </a:r>
            <a:endParaRPr sz="2600">
              <a:solidFill>
                <a:srgbClr val="00FF00"/>
              </a:solidFill>
            </a:endParaRPr>
          </a:p>
        </p:txBody>
      </p:sp>
      <p:pic>
        <p:nvPicPr>
          <p:cNvPr id="71" name="Google Shape;71;p14"/>
          <p:cNvPicPr preferRelativeResize="0"/>
          <p:nvPr/>
        </p:nvPicPr>
        <p:blipFill>
          <a:blip r:embed="rId3">
            <a:alphaModFix/>
          </a:blip>
          <a:stretch>
            <a:fillRect/>
          </a:stretch>
        </p:blipFill>
        <p:spPr>
          <a:xfrm>
            <a:off x="739575" y="1896850"/>
            <a:ext cx="7371325" cy="1669925"/>
          </a:xfrm>
          <a:prstGeom prst="rect">
            <a:avLst/>
          </a:prstGeom>
          <a:noFill/>
          <a:ln>
            <a:noFill/>
          </a:ln>
        </p:spPr>
      </p:pic>
      <p:sp>
        <p:nvSpPr>
          <p:cNvPr id="72" name="Google Shape;72;p14"/>
          <p:cNvSpPr/>
          <p:nvPr/>
        </p:nvSpPr>
        <p:spPr>
          <a:xfrm>
            <a:off x="2698000" y="2138650"/>
            <a:ext cx="613500" cy="160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87900" y="1245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Conclusions</a:t>
            </a:r>
            <a:endParaRPr>
              <a:solidFill>
                <a:srgbClr val="00FF00"/>
              </a:solidFill>
            </a:endParaRPr>
          </a:p>
        </p:txBody>
      </p:sp>
      <p:sp>
        <p:nvSpPr>
          <p:cNvPr id="219" name="Google Shape;219;p32"/>
          <p:cNvSpPr txBox="1"/>
          <p:nvPr>
            <p:ph idx="1" type="body"/>
          </p:nvPr>
        </p:nvSpPr>
        <p:spPr>
          <a:xfrm>
            <a:off x="327275" y="810650"/>
            <a:ext cx="8368200" cy="42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Our initial </a:t>
            </a:r>
            <a:r>
              <a:rPr lang="en" sz="1500"/>
              <a:t>hypothesis was that marijuana legalization would decrease both </a:t>
            </a:r>
            <a:r>
              <a:rPr b="1" lang="en" sz="1500"/>
              <a:t>violent </a:t>
            </a:r>
            <a:r>
              <a:rPr lang="en" sz="1500"/>
              <a:t>and </a:t>
            </a:r>
            <a:r>
              <a:rPr b="1" lang="en" sz="1500"/>
              <a:t>non-violent</a:t>
            </a:r>
            <a:r>
              <a:rPr lang="en" sz="1500"/>
              <a:t> crime rates. </a:t>
            </a:r>
            <a:endParaRPr sz="1500"/>
          </a:p>
          <a:p>
            <a:pPr indent="0" lvl="0" marL="0" rtl="0" algn="l">
              <a:spcBef>
                <a:spcPts val="1600"/>
              </a:spcBef>
              <a:spcAft>
                <a:spcPts val="0"/>
              </a:spcAft>
              <a:buNone/>
            </a:pPr>
            <a:r>
              <a:rPr lang="en" sz="1500"/>
              <a:t>Our Null Hypothesis was that marijuana legalization would not have an effect on violent and non-violent crime rates.</a:t>
            </a:r>
            <a:endParaRPr sz="1500"/>
          </a:p>
          <a:p>
            <a:pPr indent="0" lvl="0" marL="0" rtl="0" algn="l">
              <a:spcBef>
                <a:spcPts val="1600"/>
              </a:spcBef>
              <a:spcAft>
                <a:spcPts val="0"/>
              </a:spcAft>
              <a:buNone/>
            </a:pPr>
            <a:r>
              <a:rPr lang="en" sz="1500"/>
              <a:t>Ultimately, we found no correlation between marijuana legalization and crime rate per 100,000 as it pertains to our first question of “Is there evidence of marijuana altering criminal behavior?”  To do so we needed an extra data set showing whether the commission of the crime happened while under the influence of Marijuana.  Without that dataset we are unable to answer that question.  Since we did not have enough data to corroborate either way, we therefore failed to reject our Null Hypothesis.</a:t>
            </a:r>
            <a:endParaRPr sz="1500"/>
          </a:p>
          <a:p>
            <a:pPr indent="0" lvl="0" marL="0" rtl="0" algn="l">
              <a:spcBef>
                <a:spcPts val="1600"/>
              </a:spcBef>
              <a:spcAft>
                <a:spcPts val="0"/>
              </a:spcAft>
              <a:buNone/>
            </a:pPr>
            <a:r>
              <a:rPr lang="en" sz="1500"/>
              <a:t>In regards to our other questions of whether violent crime and non-violent crime decreased or increased after legalization we found that yes in fact there was a correlation between legalization and crime per 100,000 as discussed in the previous slides and in the next Implications slide.</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0"/>
              </a:spcAft>
              <a:buNone/>
            </a:pPr>
            <a:r>
              <a:t/>
            </a:r>
            <a:endParaRPr sz="1500"/>
          </a:p>
          <a:p>
            <a:pPr indent="0" lvl="0" marL="0" rtl="0" algn="ctr">
              <a:spcBef>
                <a:spcPts val="1600"/>
              </a:spcBef>
              <a:spcAft>
                <a:spcPts val="16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00"/>
                </a:solidFill>
              </a:rPr>
              <a:t>Implications</a:t>
            </a:r>
            <a:endParaRPr>
              <a:solidFill>
                <a:srgbClr val="00FF00"/>
              </a:solidFill>
            </a:endParaRPr>
          </a:p>
        </p:txBody>
      </p:sp>
      <p:sp>
        <p:nvSpPr>
          <p:cNvPr id="225" name="Google Shape;225;p33"/>
          <p:cNvSpPr txBox="1"/>
          <p:nvPr>
            <p:ph idx="1" type="body"/>
          </p:nvPr>
        </p:nvSpPr>
        <p:spPr>
          <a:xfrm>
            <a:off x="387900" y="1144125"/>
            <a:ext cx="8368200" cy="25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Portland, OR, Riverside, CA and Colorado Springs, CO all saw an increase in violent crime post-legalization. This is holding the assumption that marijuana was not consumed, but rather that when a city legalizes marijuana they should expect violent crime to increase.</a:t>
            </a:r>
            <a:endParaRPr/>
          </a:p>
          <a:p>
            <a:pPr indent="-342900" lvl="0" marL="457200" rtl="0" algn="l">
              <a:spcBef>
                <a:spcPts val="0"/>
              </a:spcBef>
              <a:spcAft>
                <a:spcPts val="0"/>
              </a:spcAft>
              <a:buSzPts val="1800"/>
              <a:buChar char="●"/>
            </a:pPr>
            <a:r>
              <a:rPr lang="en"/>
              <a:t>With the exception of Portland, OR, non-violent crime decreased in Riverside, CA and Colorado Springs, 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1094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FF00"/>
                </a:solidFill>
              </a:rPr>
              <a:t>Our Central Research </a:t>
            </a:r>
            <a:r>
              <a:rPr lang="en" sz="2600">
                <a:solidFill>
                  <a:srgbClr val="00FF00"/>
                </a:solidFill>
              </a:rPr>
              <a:t>Questions</a:t>
            </a:r>
            <a:endParaRPr sz="2600">
              <a:solidFill>
                <a:srgbClr val="00FF00"/>
              </a:solidFill>
            </a:endParaRPr>
          </a:p>
        </p:txBody>
      </p:sp>
      <p:sp>
        <p:nvSpPr>
          <p:cNvPr id="78" name="Google Shape;78;p15"/>
          <p:cNvSpPr txBox="1"/>
          <p:nvPr>
            <p:ph idx="1" type="body"/>
          </p:nvPr>
        </p:nvSpPr>
        <p:spPr>
          <a:xfrm>
            <a:off x="468725" y="2267925"/>
            <a:ext cx="8368200" cy="1521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D4D4D4"/>
              </a:solidFill>
              <a:highlight>
                <a:srgbClr val="1E1E1E"/>
              </a:highlight>
              <a:latin typeface="Courier New"/>
              <a:ea typeface="Courier New"/>
              <a:cs typeface="Courier New"/>
              <a:sym typeface="Courier New"/>
            </a:endParaRPr>
          </a:p>
        </p:txBody>
      </p:sp>
      <p:sp>
        <p:nvSpPr>
          <p:cNvPr id="79" name="Google Shape;79;p15"/>
          <p:cNvSpPr txBox="1"/>
          <p:nvPr/>
        </p:nvSpPr>
        <p:spPr>
          <a:xfrm>
            <a:off x="438125" y="2913100"/>
            <a:ext cx="8023500" cy="18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Our Cities and their Legalization Status</a:t>
            </a:r>
            <a:r>
              <a:rPr b="1" lang="en" sz="1800">
                <a:solidFill>
                  <a:srgbClr val="FFFFFF"/>
                </a:solidFill>
                <a:latin typeface="Roboto"/>
                <a:ea typeface="Roboto"/>
                <a:cs typeface="Roboto"/>
                <a:sym typeface="Roboto"/>
              </a:rPr>
              <a:t>:</a:t>
            </a:r>
            <a:endParaRPr b="1" sz="1800">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u="sng">
                <a:solidFill>
                  <a:srgbClr val="FFFFFF"/>
                </a:solidFill>
                <a:latin typeface="Roboto"/>
                <a:ea typeface="Roboto"/>
                <a:cs typeface="Roboto"/>
                <a:sym typeface="Roboto"/>
              </a:rPr>
              <a:t>Weed Legalized						Weed Criminalized</a:t>
            </a:r>
            <a:endParaRPr u="sng">
              <a:solidFill>
                <a:srgbClr val="FFFFFF"/>
              </a:solidFill>
              <a:latin typeface="Roboto"/>
              <a:ea typeface="Roboto"/>
              <a:cs typeface="Roboto"/>
              <a:sym typeface="Roboto"/>
            </a:endParaRPr>
          </a:p>
          <a:p>
            <a:pPr indent="0" lvl="0" marL="0" rtl="0" algn="ctr">
              <a:spcBef>
                <a:spcPts val="0"/>
              </a:spcBef>
              <a:spcAft>
                <a:spcPts val="0"/>
              </a:spcAft>
              <a:buNone/>
            </a:pPr>
            <a:r>
              <a:t/>
            </a:r>
            <a:endParaRPr u="sng">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                     Portland, Oregon				  		New York, New York</a:t>
            </a:r>
            <a:endParaRPr>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                     Riverside, California					Fort Worth, Texas</a:t>
            </a:r>
            <a:endParaRPr>
              <a:solidFill>
                <a:srgbClr val="FFFFFF"/>
              </a:solidFill>
              <a:latin typeface="Roboto"/>
              <a:ea typeface="Roboto"/>
              <a:cs typeface="Roboto"/>
              <a:sym typeface="Roboto"/>
            </a:endParaRPr>
          </a:p>
          <a:p>
            <a:pPr indent="0" lvl="0" marL="1371600" rtl="0" algn="l">
              <a:spcBef>
                <a:spcPts val="0"/>
              </a:spcBef>
              <a:spcAft>
                <a:spcPts val="0"/>
              </a:spcAft>
              <a:buNone/>
            </a:pPr>
            <a:r>
              <a:rPr lang="en">
                <a:solidFill>
                  <a:srgbClr val="FFFFFF"/>
                </a:solidFill>
                <a:latin typeface="Roboto"/>
                <a:ea typeface="Roboto"/>
                <a:cs typeface="Roboto"/>
                <a:sym typeface="Roboto"/>
              </a:rPr>
              <a:t>Colorado Springs, Colorado		                     Norfolk, Virginia</a:t>
            </a:r>
            <a:endParaRPr>
              <a:solidFill>
                <a:srgbClr val="FFFFFF"/>
              </a:solidFill>
              <a:latin typeface="Roboto"/>
              <a:ea typeface="Roboto"/>
              <a:cs typeface="Roboto"/>
              <a:sym typeface="Roboto"/>
            </a:endParaRPr>
          </a:p>
        </p:txBody>
      </p:sp>
      <p:sp>
        <p:nvSpPr>
          <p:cNvPr id="80" name="Google Shape;80;p15"/>
          <p:cNvSpPr txBox="1"/>
          <p:nvPr/>
        </p:nvSpPr>
        <p:spPr>
          <a:xfrm>
            <a:off x="468725" y="553350"/>
            <a:ext cx="8084700" cy="24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Is there evidence of marijuana altering criminal behavior?</a:t>
            </a:r>
            <a:endParaRPr sz="1600">
              <a:solidFill>
                <a:srgbClr val="FFFFFF"/>
              </a:solidFill>
              <a:latin typeface="Roboto"/>
              <a:ea typeface="Roboto"/>
              <a:cs typeface="Roboto"/>
              <a:sym typeface="Roboto"/>
            </a:endParaRPr>
          </a:p>
          <a:p>
            <a:pPr indent="0" lvl="0" marL="45720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H</a:t>
            </a:r>
            <a:r>
              <a:rPr lang="en" sz="1600">
                <a:solidFill>
                  <a:schemeClr val="dk1"/>
                </a:solidFill>
                <a:latin typeface="Roboto"/>
                <a:ea typeface="Roboto"/>
                <a:cs typeface="Roboto"/>
                <a:sym typeface="Roboto"/>
              </a:rPr>
              <a:t>ave particular cities’ </a:t>
            </a:r>
            <a:r>
              <a:rPr lang="en" sz="1600">
                <a:solidFill>
                  <a:srgbClr val="FFFFFF"/>
                </a:solidFill>
                <a:latin typeface="Roboto"/>
                <a:ea typeface="Roboto"/>
                <a:cs typeface="Roboto"/>
                <a:sym typeface="Roboto"/>
              </a:rPr>
              <a:t>violent crime rates decreased after legalization?</a:t>
            </a:r>
            <a:br>
              <a:rPr lang="en" sz="1600">
                <a:solidFill>
                  <a:srgbClr val="FFFFFF"/>
                </a:solidFill>
                <a:latin typeface="Roboto"/>
                <a:ea typeface="Roboto"/>
                <a:cs typeface="Roboto"/>
                <a:sym typeface="Roboto"/>
              </a:rPr>
            </a:b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H</a:t>
            </a:r>
            <a:r>
              <a:rPr lang="en" sz="1600">
                <a:solidFill>
                  <a:schemeClr val="dk1"/>
                </a:solidFill>
                <a:latin typeface="Roboto"/>
                <a:ea typeface="Roboto"/>
                <a:cs typeface="Roboto"/>
                <a:sym typeface="Roboto"/>
              </a:rPr>
              <a:t>ave particular cities’ </a:t>
            </a:r>
            <a:r>
              <a:rPr lang="en" sz="1600">
                <a:solidFill>
                  <a:srgbClr val="FFFFFF"/>
                </a:solidFill>
                <a:latin typeface="Roboto"/>
                <a:ea typeface="Roboto"/>
                <a:cs typeface="Roboto"/>
                <a:sym typeface="Roboto"/>
              </a:rPr>
              <a:t>non-violent crime rates </a:t>
            </a:r>
            <a:r>
              <a:rPr lang="en" sz="1600">
                <a:solidFill>
                  <a:schemeClr val="dk1"/>
                </a:solidFill>
                <a:latin typeface="Roboto"/>
                <a:ea typeface="Roboto"/>
                <a:cs typeface="Roboto"/>
                <a:sym typeface="Roboto"/>
              </a:rPr>
              <a:t>decreased after </a:t>
            </a:r>
            <a:r>
              <a:rPr lang="en" sz="1600">
                <a:solidFill>
                  <a:srgbClr val="FFFFFF"/>
                </a:solidFill>
                <a:latin typeface="Roboto"/>
                <a:ea typeface="Roboto"/>
                <a:cs typeface="Roboto"/>
                <a:sym typeface="Roboto"/>
              </a:rPr>
              <a:t>legalization?</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Do cities </a:t>
            </a:r>
            <a:r>
              <a:rPr lang="en" sz="1600">
                <a:solidFill>
                  <a:srgbClr val="FFFFFF"/>
                </a:solidFill>
                <a:latin typeface="Roboto"/>
                <a:ea typeface="Roboto"/>
                <a:cs typeface="Roboto"/>
                <a:sym typeface="Roboto"/>
              </a:rPr>
              <a:t>that have never had</a:t>
            </a:r>
            <a:r>
              <a:rPr lang="en" sz="1600">
                <a:solidFill>
                  <a:srgbClr val="FFFFFF"/>
                </a:solidFill>
                <a:latin typeface="Roboto"/>
                <a:ea typeface="Roboto"/>
                <a:cs typeface="Roboto"/>
                <a:sym typeface="Roboto"/>
              </a:rPr>
              <a:t> marijuana legalization </a:t>
            </a:r>
            <a:r>
              <a:rPr lang="en" sz="1600">
                <a:solidFill>
                  <a:srgbClr val="FFFFFF"/>
                </a:solidFill>
                <a:latin typeface="Roboto"/>
                <a:ea typeface="Roboto"/>
                <a:cs typeface="Roboto"/>
                <a:sym typeface="Roboto"/>
              </a:rPr>
              <a:t>efforts </a:t>
            </a:r>
            <a:r>
              <a:rPr lang="en" sz="1600">
                <a:solidFill>
                  <a:srgbClr val="FFFFFF"/>
                </a:solidFill>
                <a:latin typeface="Roboto"/>
                <a:ea typeface="Roboto"/>
                <a:cs typeface="Roboto"/>
                <a:sym typeface="Roboto"/>
              </a:rPr>
              <a:t>show dramatically different crime rates than marijuana-legalized cities</a:t>
            </a:r>
            <a:r>
              <a:rPr lang="en" sz="1600">
                <a:solidFill>
                  <a:srgbClr val="FFFFFF"/>
                </a:solidFill>
                <a:latin typeface="Roboto"/>
                <a:ea typeface="Roboto"/>
                <a:cs typeface="Roboto"/>
                <a:sym typeface="Roboto"/>
              </a:rPr>
              <a:t> within post-legalization years</a:t>
            </a:r>
            <a:r>
              <a:rPr lang="en" sz="1600">
                <a:solidFill>
                  <a:srgbClr val="FFFFFF"/>
                </a:solidFill>
                <a:latin typeface="Roboto"/>
                <a:ea typeface="Roboto"/>
                <a:cs typeface="Roboto"/>
                <a:sym typeface="Roboto"/>
              </a:rPr>
              <a:t>? </a:t>
            </a:r>
            <a:endParaRPr sz="16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387900" y="757500"/>
            <a:ext cx="8368200" cy="413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To investigate changes in violent and non-violent crime over certain years:</a:t>
            </a:r>
            <a:br>
              <a:rPr lang="en" sz="1600"/>
            </a:br>
            <a:endParaRPr sz="1600"/>
          </a:p>
          <a:p>
            <a:pPr indent="-323850" lvl="0" marL="457200" rtl="0" algn="l">
              <a:spcBef>
                <a:spcPts val="0"/>
              </a:spcBef>
              <a:spcAft>
                <a:spcPts val="0"/>
              </a:spcAft>
              <a:buSzPts val="1500"/>
              <a:buChar char="●"/>
            </a:pPr>
            <a:r>
              <a:rPr lang="en" sz="1500"/>
              <a:t>Where applicable, we need to know the date of marijuana legalization.</a:t>
            </a:r>
            <a:endParaRPr sz="1500"/>
          </a:p>
          <a:p>
            <a:pPr indent="-323850" lvl="0" marL="457200" rtl="0" algn="l">
              <a:spcBef>
                <a:spcPts val="0"/>
              </a:spcBef>
              <a:spcAft>
                <a:spcPts val="0"/>
              </a:spcAft>
              <a:buSzPts val="1500"/>
              <a:buChar char="●"/>
            </a:pPr>
            <a:r>
              <a:rPr lang="en" sz="1500"/>
              <a:t>We need yearly crime data for all of our cities for a wide range of years.</a:t>
            </a:r>
            <a:endParaRPr sz="1500"/>
          </a:p>
          <a:p>
            <a:pPr indent="-323850" lvl="1" marL="914400" rtl="0" algn="l">
              <a:spcBef>
                <a:spcPts val="0"/>
              </a:spcBef>
              <a:spcAft>
                <a:spcPts val="0"/>
              </a:spcAft>
              <a:buSzPts val="1500"/>
              <a:buChar char="○"/>
            </a:pPr>
            <a:r>
              <a:rPr lang="en" sz="1500"/>
              <a:t>FBI data set</a:t>
            </a:r>
            <a:br>
              <a:rPr lang="en" sz="1500"/>
            </a:br>
            <a:endParaRPr sz="1500"/>
          </a:p>
          <a:p>
            <a:pPr indent="-323850" lvl="0" marL="457200" rtl="0" algn="l">
              <a:spcBef>
                <a:spcPts val="0"/>
              </a:spcBef>
              <a:spcAft>
                <a:spcPts val="0"/>
              </a:spcAft>
              <a:buSzPts val="1500"/>
              <a:buChar char="●"/>
            </a:pPr>
            <a:r>
              <a:rPr lang="en" sz="1500"/>
              <a:t>In all of our cities, a</a:t>
            </a:r>
            <a:r>
              <a:rPr lang="en" sz="1500"/>
              <a:t>t the time of the crime, how many individuals were under the influence of marijuana?</a:t>
            </a:r>
            <a:endParaRPr sz="1500"/>
          </a:p>
          <a:p>
            <a:pPr indent="-323850" lvl="1" marL="914400" rtl="0" algn="l">
              <a:spcBef>
                <a:spcPts val="0"/>
              </a:spcBef>
              <a:spcAft>
                <a:spcPts val="0"/>
              </a:spcAft>
              <a:buSzPts val="1500"/>
              <a:buChar char="○"/>
            </a:pPr>
            <a:r>
              <a:rPr lang="en" sz="1500"/>
              <a:t>We were unable to find this data. </a:t>
            </a:r>
            <a:endParaRPr sz="1500"/>
          </a:p>
          <a:p>
            <a:pPr indent="-323850" lvl="0" marL="457200" rtl="0" algn="l">
              <a:spcBef>
                <a:spcPts val="0"/>
              </a:spcBef>
              <a:spcAft>
                <a:spcPts val="0"/>
              </a:spcAft>
              <a:buSzPts val="1500"/>
              <a:buChar char="●"/>
            </a:pPr>
            <a:r>
              <a:rPr lang="en" sz="1500"/>
              <a:t>One could imagine a city with a higher crime rate but fewer individuals committing the crimes (more repeat offenders). Would our cities have any dramatically different numbers of repeat offenders</a:t>
            </a:r>
            <a:r>
              <a:rPr lang="en" sz="1500"/>
              <a:t>?</a:t>
            </a:r>
            <a:r>
              <a:rPr lang="en" sz="1500"/>
              <a:t>  </a:t>
            </a:r>
            <a:endParaRPr sz="1500"/>
          </a:p>
          <a:p>
            <a:pPr indent="-323850" lvl="1" marL="914400" rtl="0" algn="l">
              <a:spcBef>
                <a:spcPts val="0"/>
              </a:spcBef>
              <a:spcAft>
                <a:spcPts val="0"/>
              </a:spcAft>
              <a:buSzPts val="1500"/>
              <a:buChar char="○"/>
            </a:pPr>
            <a:r>
              <a:rPr lang="en" sz="1500"/>
              <a:t>If we are concerned with marijuana altering criminal behavior in individuals, unique criminal identities would be useful to have.</a:t>
            </a:r>
            <a:endParaRPr sz="1500"/>
          </a:p>
          <a:p>
            <a:pPr indent="-323850" lvl="1" marL="914400" rtl="0" algn="l">
              <a:spcBef>
                <a:spcPts val="0"/>
              </a:spcBef>
              <a:spcAft>
                <a:spcPts val="0"/>
              </a:spcAft>
              <a:buSzPts val="1500"/>
              <a:buChar char="○"/>
            </a:pPr>
            <a:r>
              <a:rPr lang="en" sz="1500"/>
              <a:t>We were unable to find this data.</a:t>
            </a:r>
            <a:endParaRPr sz="1500"/>
          </a:p>
          <a:p>
            <a:pPr indent="0" lvl="0" marL="0" rtl="0" algn="l">
              <a:spcBef>
                <a:spcPts val="1600"/>
              </a:spcBef>
              <a:spcAft>
                <a:spcPts val="1600"/>
              </a:spcAft>
              <a:buNone/>
            </a:pPr>
            <a:r>
              <a:t/>
            </a:r>
            <a:endParaRPr/>
          </a:p>
        </p:txBody>
      </p:sp>
      <p:sp>
        <p:nvSpPr>
          <p:cNvPr id="86" name="Google Shape;86;p16"/>
          <p:cNvSpPr txBox="1"/>
          <p:nvPr>
            <p:ph type="title"/>
          </p:nvPr>
        </p:nvSpPr>
        <p:spPr>
          <a:xfrm>
            <a:off x="387900" y="1094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FF00"/>
                </a:solidFill>
              </a:rPr>
              <a:t>Data Collection and Sourcing</a:t>
            </a:r>
            <a:endParaRPr sz="26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1131725" y="9493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See our first Jupyter notebook! (Initial Data Exploration).</a:t>
            </a:r>
            <a:endParaRPr/>
          </a:p>
        </p:txBody>
      </p:sp>
      <p:sp>
        <p:nvSpPr>
          <p:cNvPr id="92" name="Google Shape;92;p17"/>
          <p:cNvSpPr txBox="1"/>
          <p:nvPr>
            <p:ph type="title"/>
          </p:nvPr>
        </p:nvSpPr>
        <p:spPr>
          <a:xfrm>
            <a:off x="387900" y="10945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FF00"/>
                </a:solidFill>
              </a:rPr>
              <a:t>Data Cleanup and Exploration</a:t>
            </a:r>
            <a:endParaRPr sz="2600">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1250700" y="814900"/>
            <a:ext cx="3246900" cy="207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Data visualization began with basic bar plots representing aggregated </a:t>
            </a:r>
            <a:r>
              <a:rPr b="1" lang="en" sz="1600"/>
              <a:t>violent crime rates</a:t>
            </a:r>
            <a:r>
              <a:rPr lang="en" sz="1600"/>
              <a:t> pre- and post-legalization.</a:t>
            </a:r>
            <a:endParaRPr sz="1600"/>
          </a:p>
        </p:txBody>
      </p:sp>
      <p:sp>
        <p:nvSpPr>
          <p:cNvPr id="98" name="Google Shape;98;p18"/>
          <p:cNvSpPr txBox="1"/>
          <p:nvPr>
            <p:ph type="title"/>
          </p:nvPr>
        </p:nvSpPr>
        <p:spPr>
          <a:xfrm>
            <a:off x="165000" y="84825"/>
            <a:ext cx="54183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rgbClr val="00FF00"/>
                </a:solidFill>
              </a:rPr>
              <a:t>Initial Analysis</a:t>
            </a:r>
            <a:endParaRPr sz="2600">
              <a:solidFill>
                <a:srgbClr val="00FF00"/>
              </a:solidFill>
            </a:endParaRPr>
          </a:p>
        </p:txBody>
      </p:sp>
      <p:pic>
        <p:nvPicPr>
          <p:cNvPr id="99" name="Google Shape;99;p18"/>
          <p:cNvPicPr preferRelativeResize="0"/>
          <p:nvPr/>
        </p:nvPicPr>
        <p:blipFill>
          <a:blip r:embed="rId3">
            <a:alphaModFix/>
          </a:blip>
          <a:stretch>
            <a:fillRect/>
          </a:stretch>
        </p:blipFill>
        <p:spPr>
          <a:xfrm>
            <a:off x="5310240" y="150775"/>
            <a:ext cx="3133284" cy="2351951"/>
          </a:xfrm>
          <a:prstGeom prst="rect">
            <a:avLst/>
          </a:prstGeom>
          <a:noFill/>
          <a:ln>
            <a:noFill/>
          </a:ln>
        </p:spPr>
      </p:pic>
      <p:pic>
        <p:nvPicPr>
          <p:cNvPr id="100" name="Google Shape;100;p18"/>
          <p:cNvPicPr preferRelativeResize="0"/>
          <p:nvPr/>
        </p:nvPicPr>
        <p:blipFill>
          <a:blip r:embed="rId4">
            <a:alphaModFix/>
          </a:blip>
          <a:stretch>
            <a:fillRect/>
          </a:stretch>
        </p:blipFill>
        <p:spPr>
          <a:xfrm>
            <a:off x="5253400" y="2654050"/>
            <a:ext cx="3246974" cy="2269650"/>
          </a:xfrm>
          <a:prstGeom prst="rect">
            <a:avLst/>
          </a:prstGeom>
          <a:noFill/>
          <a:ln>
            <a:noFill/>
          </a:ln>
        </p:spPr>
      </p:pic>
      <p:pic>
        <p:nvPicPr>
          <p:cNvPr id="101" name="Google Shape;101;p18"/>
          <p:cNvPicPr preferRelativeResize="0"/>
          <p:nvPr/>
        </p:nvPicPr>
        <p:blipFill>
          <a:blip r:embed="rId5">
            <a:alphaModFix/>
          </a:blip>
          <a:stretch>
            <a:fillRect/>
          </a:stretch>
        </p:blipFill>
        <p:spPr>
          <a:xfrm>
            <a:off x="1014025" y="2315850"/>
            <a:ext cx="3557974" cy="2443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76750" y="90925"/>
            <a:ext cx="8590500" cy="8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FF00"/>
                </a:solidFill>
              </a:rPr>
              <a:t>Colorado Springs, Colorado</a:t>
            </a:r>
            <a:endParaRPr sz="3000">
              <a:solidFill>
                <a:srgbClr val="00FF00"/>
              </a:solidFill>
            </a:endParaRPr>
          </a:p>
          <a:p>
            <a:pPr indent="0" lvl="0" marL="0" rtl="0" algn="ctr">
              <a:spcBef>
                <a:spcPts val="0"/>
              </a:spcBef>
              <a:spcAft>
                <a:spcPts val="0"/>
              </a:spcAft>
              <a:buNone/>
            </a:pPr>
            <a:r>
              <a:t/>
            </a:r>
            <a:endParaRPr sz="1200"/>
          </a:p>
          <a:p>
            <a:pPr indent="0" lvl="0" marL="0" rtl="0" algn="ctr">
              <a:spcBef>
                <a:spcPts val="0"/>
              </a:spcBef>
              <a:spcAft>
                <a:spcPts val="0"/>
              </a:spcAft>
              <a:buNone/>
            </a:pPr>
            <a:r>
              <a:rPr lang="en" sz="1400">
                <a:solidFill>
                  <a:srgbClr val="00FF00"/>
                </a:solidFill>
              </a:rPr>
              <a:t>Violent Crime, Marijuana Legalized December, 2012</a:t>
            </a:r>
            <a:endParaRPr sz="1400">
              <a:solidFill>
                <a:srgbClr val="00FF00"/>
              </a:solidFill>
            </a:endParaRPr>
          </a:p>
        </p:txBody>
      </p:sp>
      <p:sp>
        <p:nvSpPr>
          <p:cNvPr id="107" name="Google Shape;107;p19"/>
          <p:cNvSpPr txBox="1"/>
          <p:nvPr/>
        </p:nvSpPr>
        <p:spPr>
          <a:xfrm>
            <a:off x="415350" y="3941000"/>
            <a:ext cx="8451900" cy="8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Since the legalization of Marijuana in Colorado Springs, Colorado at the end of 2012</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data shows a slight increase in the violent crime rate per 100,000.</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350250" y="1129450"/>
            <a:ext cx="3962586" cy="2672437"/>
          </a:xfrm>
          <a:prstGeom prst="rect">
            <a:avLst/>
          </a:prstGeom>
          <a:noFill/>
          <a:ln>
            <a:noFill/>
          </a:ln>
        </p:spPr>
      </p:pic>
      <p:pic>
        <p:nvPicPr>
          <p:cNvPr id="109" name="Google Shape;109;p19"/>
          <p:cNvPicPr preferRelativeResize="0"/>
          <p:nvPr/>
        </p:nvPicPr>
        <p:blipFill>
          <a:blip r:embed="rId4">
            <a:alphaModFix/>
          </a:blip>
          <a:stretch>
            <a:fillRect/>
          </a:stretch>
        </p:blipFill>
        <p:spPr>
          <a:xfrm>
            <a:off x="4783936" y="1142725"/>
            <a:ext cx="3981493" cy="264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183525" y="1186675"/>
            <a:ext cx="4276259" cy="2491176"/>
          </a:xfrm>
          <a:prstGeom prst="rect">
            <a:avLst/>
          </a:prstGeom>
          <a:noFill/>
          <a:ln>
            <a:noFill/>
          </a:ln>
        </p:spPr>
      </p:pic>
      <p:sp>
        <p:nvSpPr>
          <p:cNvPr id="115" name="Google Shape;115;p20"/>
          <p:cNvSpPr txBox="1"/>
          <p:nvPr/>
        </p:nvSpPr>
        <p:spPr>
          <a:xfrm>
            <a:off x="0" y="0"/>
            <a:ext cx="8913300" cy="11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FF00"/>
                </a:solidFill>
                <a:latin typeface="Roboto Slab"/>
                <a:ea typeface="Roboto Slab"/>
                <a:cs typeface="Roboto Slab"/>
                <a:sym typeface="Roboto Slab"/>
              </a:rPr>
              <a:t>Colorado Springs, Colorado</a:t>
            </a:r>
            <a:endParaRPr sz="3000">
              <a:solidFill>
                <a:srgbClr val="00FF00"/>
              </a:solidFill>
              <a:latin typeface="Roboto Slab"/>
              <a:ea typeface="Roboto Slab"/>
              <a:cs typeface="Roboto Slab"/>
              <a:sym typeface="Roboto Slab"/>
            </a:endParaRPr>
          </a:p>
          <a:p>
            <a:pPr indent="0" lvl="0" marL="0" rtl="0" algn="ctr">
              <a:spcBef>
                <a:spcPts val="0"/>
              </a:spcBef>
              <a:spcAft>
                <a:spcPts val="0"/>
              </a:spcAft>
              <a:buNone/>
            </a:pPr>
            <a:r>
              <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a:solidFill>
                  <a:srgbClr val="00FF00"/>
                </a:solidFill>
                <a:latin typeface="Roboto Slab"/>
                <a:ea typeface="Roboto Slab"/>
                <a:cs typeface="Roboto Slab"/>
                <a:sym typeface="Roboto Slab"/>
              </a:rPr>
              <a:t>Non-Violent Crime, </a:t>
            </a:r>
            <a:r>
              <a:rPr lang="en">
                <a:solidFill>
                  <a:srgbClr val="00FF00"/>
                </a:solidFill>
                <a:latin typeface="Roboto Slab"/>
                <a:ea typeface="Roboto Slab"/>
                <a:cs typeface="Roboto Slab"/>
                <a:sym typeface="Roboto Slab"/>
              </a:rPr>
              <a:t>Marijuana </a:t>
            </a:r>
            <a:r>
              <a:rPr lang="en">
                <a:solidFill>
                  <a:srgbClr val="00FF00"/>
                </a:solidFill>
                <a:latin typeface="Roboto Slab"/>
                <a:ea typeface="Roboto Slab"/>
                <a:cs typeface="Roboto Slab"/>
                <a:sym typeface="Roboto Slab"/>
              </a:rPr>
              <a:t>Legalized </a:t>
            </a:r>
            <a:r>
              <a:rPr lang="en">
                <a:solidFill>
                  <a:srgbClr val="00FF00"/>
                </a:solidFill>
                <a:latin typeface="Roboto Slab"/>
                <a:ea typeface="Roboto Slab"/>
                <a:cs typeface="Roboto Slab"/>
                <a:sym typeface="Roboto Slab"/>
              </a:rPr>
              <a:t>December, 2012</a:t>
            </a:r>
            <a:endParaRPr/>
          </a:p>
        </p:txBody>
      </p:sp>
      <p:pic>
        <p:nvPicPr>
          <p:cNvPr id="116" name="Google Shape;116;p20"/>
          <p:cNvPicPr preferRelativeResize="0"/>
          <p:nvPr/>
        </p:nvPicPr>
        <p:blipFill>
          <a:blip r:embed="rId4">
            <a:alphaModFix/>
          </a:blip>
          <a:stretch>
            <a:fillRect/>
          </a:stretch>
        </p:blipFill>
        <p:spPr>
          <a:xfrm>
            <a:off x="4769849" y="1257600"/>
            <a:ext cx="4221750" cy="2420261"/>
          </a:xfrm>
          <a:prstGeom prst="rect">
            <a:avLst/>
          </a:prstGeom>
          <a:noFill/>
          <a:ln>
            <a:noFill/>
          </a:ln>
        </p:spPr>
      </p:pic>
      <p:sp>
        <p:nvSpPr>
          <p:cNvPr id="117" name="Google Shape;117;p20"/>
          <p:cNvSpPr txBox="1"/>
          <p:nvPr/>
        </p:nvSpPr>
        <p:spPr>
          <a:xfrm>
            <a:off x="434525" y="3967075"/>
            <a:ext cx="8478300" cy="9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Since the legalization of Marijuana in Colorado Springs, Colorado at the end of 2012</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data shows the Non-Violent crime rate trending down per 100,000.</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1584825" y="1015575"/>
            <a:ext cx="5429850" cy="2880750"/>
          </a:xfrm>
          <a:prstGeom prst="rect">
            <a:avLst/>
          </a:prstGeom>
          <a:noFill/>
          <a:ln>
            <a:noFill/>
          </a:ln>
        </p:spPr>
      </p:pic>
      <p:sp>
        <p:nvSpPr>
          <p:cNvPr id="123" name="Google Shape;123;p21"/>
          <p:cNvSpPr txBox="1"/>
          <p:nvPr/>
        </p:nvSpPr>
        <p:spPr>
          <a:xfrm>
            <a:off x="0" y="0"/>
            <a:ext cx="8599500" cy="117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FF00"/>
                </a:solidFill>
                <a:latin typeface="Roboto Slab"/>
                <a:ea typeface="Roboto Slab"/>
                <a:cs typeface="Roboto Slab"/>
                <a:sym typeface="Roboto Slab"/>
              </a:rPr>
              <a:t>Colorado Springs, Colorado</a:t>
            </a:r>
            <a:endParaRPr sz="3000">
              <a:solidFill>
                <a:srgbClr val="00FF00"/>
              </a:solidFill>
              <a:latin typeface="Roboto Slab"/>
              <a:ea typeface="Roboto Slab"/>
              <a:cs typeface="Roboto Slab"/>
              <a:sym typeface="Roboto Slab"/>
            </a:endParaRPr>
          </a:p>
          <a:p>
            <a:pPr indent="0" lvl="0" marL="0" rtl="0" algn="ctr">
              <a:spcBef>
                <a:spcPts val="0"/>
              </a:spcBef>
              <a:spcAft>
                <a:spcPts val="0"/>
              </a:spcAft>
              <a:buNone/>
            </a:pPr>
            <a:r>
              <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a:solidFill>
                  <a:srgbClr val="00FF00"/>
                </a:solidFill>
                <a:latin typeface="Roboto Slab"/>
                <a:ea typeface="Roboto Slab"/>
                <a:cs typeface="Roboto Slab"/>
                <a:sym typeface="Roboto Slab"/>
              </a:rPr>
              <a:t>Legalized  Marijuana December, 2012</a:t>
            </a:r>
            <a:endParaRPr/>
          </a:p>
        </p:txBody>
      </p:sp>
      <p:sp>
        <p:nvSpPr>
          <p:cNvPr id="124" name="Google Shape;124;p21"/>
          <p:cNvSpPr txBox="1"/>
          <p:nvPr/>
        </p:nvSpPr>
        <p:spPr>
          <a:xfrm>
            <a:off x="292575" y="3896325"/>
            <a:ext cx="8417400" cy="94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overall crime rate (Violent and Non-Violent) since legalization in 2012 appears to be trending downward per 100,000.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To truly be able to see the trends of how Marijuana affects crime rate we needed to find data that showed at the time of the crime, how many individuals were under the influence of marijuana and we were unable to find the additional data.</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