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3" r:id="rId8"/>
    <p:sldId id="264" r:id="rId9"/>
  </p:sldIdLst>
  <p:sldSz cx="9144000" cy="5143500" type="screen16x9"/>
  <p:notesSz cx="6858000" cy="9144000"/>
  <p:embeddedFontLst>
    <p:embeddedFont>
      <p:font typeface="Georgia" panose="02040502050405020303" pitchFamily="18" charset="0"/>
      <p:regular r:id="rId11"/>
      <p:bold r:id="rId12"/>
      <p:italic r:id="rId13"/>
      <p:boldItalic r:id="rId14"/>
    </p:embeddedFont>
    <p:embeddedFont>
      <p:font typeface="Open Sans" panose="020B0604020202020204" charset="0"/>
      <p:regular r:id="rId15"/>
      <p:bold r:id="rId16"/>
      <p:italic r:id="rId17"/>
      <p:boldItalic r:id="rId18"/>
    </p:embeddedFont>
    <p:embeddedFont>
      <p:font typeface="PT Sans Narrow" panose="020B0604020202020204" charset="0"/>
      <p:regular r:id="rId19"/>
      <p:bold r:id="rId20"/>
    </p:embeddedFont>
    <p:embeddedFont>
      <p:font typeface="Roboto" pitchFamily="2" charset="0"/>
      <p:regular r:id="rId21"/>
      <p:bold r:id="rId22"/>
      <p:italic r:id="rId23"/>
      <p:boldItalic r:id="rId24"/>
    </p:embeddedFont>
    <p:embeddedFont>
      <p:font typeface="Spectral"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60118fd115_0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0118fd115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60118fd115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60118fd115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60118fd115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60118fd115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400">
                <a:solidFill>
                  <a:schemeClr val="dk2"/>
                </a:solidFill>
                <a:latin typeface="Open Sans"/>
                <a:ea typeface="Open Sans"/>
                <a:cs typeface="Open Sans"/>
                <a:sym typeface="Open Sans"/>
              </a:rPr>
              <a:t>The syntax is fairly similar across most languages, with some exceptions.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0118fd115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0118fd115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0118fd115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0118fd115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0118fd115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0118fd115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60118fd115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60118fd115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r>
              <a:rPr lang="en-US" sz="1100" b="0" i="0" u="none" strike="noStrike" cap="none" dirty="0">
                <a:solidFill>
                  <a:srgbClr val="000000"/>
                </a:solidFill>
                <a:effectLst/>
                <a:latin typeface="Arial"/>
                <a:ea typeface="Arial"/>
                <a:cs typeface="Arial"/>
                <a:sym typeface="Arial"/>
              </a:rPr>
              <a:t>making them open to be read with R, MATLAB, Julia and others easily</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bit.ly/wwcdcslack"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colab.research.google.com/drive/1qKnLo0ViVEAinxIeBGwlvb-p0ZfQWxwn"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plot.ly/python/"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plot.ly/python/referen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000" dirty="0"/>
              <a:t>Plotting with </a:t>
            </a:r>
            <a:r>
              <a:rPr lang="en-US" sz="6000" dirty="0" err="1"/>
              <a:t>Plotly</a:t>
            </a:r>
            <a:r>
              <a:rPr lang="en-US" sz="6000" dirty="0"/>
              <a:t>!</a:t>
            </a:r>
            <a:endParaRPr sz="6000" dirty="0"/>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WOMEN WHO CODE - DC</a:t>
            </a:r>
            <a:endParaRPr/>
          </a:p>
        </p:txBody>
      </p:sp>
      <p:sp>
        <p:nvSpPr>
          <p:cNvPr id="68" name="Google Shape;68;p13"/>
          <p:cNvSpPr txBox="1"/>
          <p:nvPr/>
        </p:nvSpPr>
        <p:spPr>
          <a:xfrm>
            <a:off x="6444675" y="4180475"/>
            <a:ext cx="2421600" cy="855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Open Sans"/>
              <a:buChar char="-"/>
            </a:pPr>
            <a:r>
              <a:rPr lang="en" sz="1800">
                <a:latin typeface="Open Sans"/>
                <a:ea typeface="Open Sans"/>
                <a:cs typeface="Open Sans"/>
                <a:sym typeface="Open Sans"/>
              </a:rPr>
              <a:t>NEHA TIWARI</a:t>
            </a:r>
            <a:endParaRPr sz="18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14"/>
          <p:cNvSpPr txBox="1">
            <a:spLocks noGrp="1"/>
          </p:cNvSpPr>
          <p:nvPr>
            <p:ph type="body" idx="1"/>
          </p:nvPr>
        </p:nvSpPr>
        <p:spPr>
          <a:xfrm>
            <a:off x="311700" y="445025"/>
            <a:ext cx="8520600" cy="4368300"/>
          </a:xfrm>
          <a:prstGeom prst="rect">
            <a:avLst/>
          </a:prstGeom>
          <a:ln w="952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E9901"/>
                </a:solidFill>
                <a:latin typeface="Arial"/>
                <a:ea typeface="Arial"/>
                <a:cs typeface="Arial"/>
                <a:sym typeface="Arial"/>
              </a:rPr>
              <a:t>CODE OF CONDUCT</a:t>
            </a:r>
            <a:endParaRPr sz="1600" b="1">
              <a:solidFill>
                <a:srgbClr val="FE9901"/>
              </a:solidFill>
              <a:latin typeface="Arial"/>
              <a:ea typeface="Arial"/>
              <a:cs typeface="Arial"/>
              <a:sym typeface="Arial"/>
            </a:endParaRPr>
          </a:p>
          <a:p>
            <a:pPr marL="0" lvl="0" indent="0" algn="l" rtl="0">
              <a:spcBef>
                <a:spcPts val="600"/>
              </a:spcBef>
              <a:spcAft>
                <a:spcPts val="0"/>
              </a:spcAft>
              <a:buNone/>
            </a:pPr>
            <a:r>
              <a:rPr lang="en" sz="1400">
                <a:solidFill>
                  <a:srgbClr val="000000"/>
                </a:solidFill>
                <a:latin typeface="Georgia"/>
                <a:ea typeface="Georgia"/>
                <a:cs typeface="Georgia"/>
                <a:sym typeface="Georgia"/>
              </a:rPr>
              <a:t>WWCode is a non-profit organization dedicated to inspiring women to excel in technology careers. We are committed to our mission statement and equally committed to providing a harassment-free experience for everyone regardless of gender, gender identity and expression, sexual orientation, ability, physical appearance, body size, race, ethnicity, age, religion, socioeconomic status, caste or creed. We do not tolerate harassment of event participants in any form. Event participants violating these rules may be sanctioned or expelled permanently, at the discretion of the event organizers, which in most cases are members of the WWCode leadership team.</a:t>
            </a:r>
            <a:endParaRPr sz="1400">
              <a:solidFill>
                <a:srgbClr val="000000"/>
              </a:solidFill>
              <a:latin typeface="Georgia"/>
              <a:ea typeface="Georgia"/>
              <a:cs typeface="Georgia"/>
              <a:sym typeface="Georgia"/>
            </a:endParaRPr>
          </a:p>
          <a:p>
            <a:pPr marL="0" lvl="0" indent="0" algn="ctr" rtl="0">
              <a:spcBef>
                <a:spcPts val="2400"/>
              </a:spcBef>
              <a:spcAft>
                <a:spcPts val="0"/>
              </a:spcAft>
              <a:buNone/>
            </a:pPr>
            <a:r>
              <a:rPr lang="en" sz="1600" b="1">
                <a:solidFill>
                  <a:srgbClr val="FE9901"/>
                </a:solidFill>
                <a:latin typeface="Arial"/>
                <a:ea typeface="Arial"/>
                <a:cs typeface="Arial"/>
                <a:sym typeface="Arial"/>
              </a:rPr>
              <a:t>MONTHLY PYTHON LAB</a:t>
            </a:r>
            <a:endParaRPr sz="1600" b="1">
              <a:solidFill>
                <a:srgbClr val="FE9901"/>
              </a:solidFill>
              <a:latin typeface="Arial"/>
              <a:ea typeface="Arial"/>
              <a:cs typeface="Arial"/>
              <a:sym typeface="Arial"/>
            </a:endParaRPr>
          </a:p>
          <a:p>
            <a:pPr marL="0" lvl="0" indent="0" algn="l" rtl="0">
              <a:spcBef>
                <a:spcPts val="600"/>
              </a:spcBef>
              <a:spcAft>
                <a:spcPts val="0"/>
              </a:spcAft>
              <a:buNone/>
            </a:pPr>
            <a:r>
              <a:rPr lang="en" sz="1400">
                <a:solidFill>
                  <a:srgbClr val="000000"/>
                </a:solidFill>
                <a:latin typeface="Georgia"/>
                <a:ea typeface="Georgia"/>
                <a:cs typeface="Georgia"/>
                <a:sym typeface="Georgia"/>
              </a:rPr>
              <a:t>WWCode has a monthly Python lab on the 3</a:t>
            </a:r>
            <a:r>
              <a:rPr lang="en" sz="2300" baseline="30000">
                <a:solidFill>
                  <a:srgbClr val="000000"/>
                </a:solidFill>
                <a:latin typeface="Georgia"/>
                <a:ea typeface="Georgia"/>
                <a:cs typeface="Georgia"/>
                <a:sym typeface="Georgia"/>
              </a:rPr>
              <a:t>rd</a:t>
            </a:r>
            <a:r>
              <a:rPr lang="en" sz="1400">
                <a:solidFill>
                  <a:srgbClr val="000000"/>
                </a:solidFill>
                <a:latin typeface="Georgia"/>
                <a:ea typeface="Georgia"/>
                <a:cs typeface="Georgia"/>
                <a:sym typeface="Georgia"/>
              </a:rPr>
              <a:t> Wednesday and a Beginners Night @Fiscal Note every other first Wednesday of the Month from 6:30-8:30pm.</a:t>
            </a:r>
            <a:endParaRPr sz="1400">
              <a:solidFill>
                <a:srgbClr val="000000"/>
              </a:solidFill>
              <a:latin typeface="Georgia"/>
              <a:ea typeface="Georgia"/>
              <a:cs typeface="Georgia"/>
              <a:sym typeface="Georgia"/>
            </a:endParaRPr>
          </a:p>
          <a:p>
            <a:pPr marL="0" lvl="0" indent="0" algn="ctr" rtl="0">
              <a:spcBef>
                <a:spcPts val="2400"/>
              </a:spcBef>
              <a:spcAft>
                <a:spcPts val="0"/>
              </a:spcAft>
              <a:buNone/>
            </a:pPr>
            <a:r>
              <a:rPr lang="en" sz="1600" b="1">
                <a:solidFill>
                  <a:srgbClr val="FE9901"/>
                </a:solidFill>
                <a:latin typeface="Arial"/>
                <a:ea typeface="Arial"/>
                <a:cs typeface="Arial"/>
                <a:sym typeface="Arial"/>
              </a:rPr>
              <a:t>JOIN THE SLACK COMMUNITY</a:t>
            </a:r>
            <a:endParaRPr sz="1600" b="1">
              <a:solidFill>
                <a:srgbClr val="FE9901"/>
              </a:solidFill>
              <a:latin typeface="Arial"/>
              <a:ea typeface="Arial"/>
              <a:cs typeface="Arial"/>
              <a:sym typeface="Arial"/>
            </a:endParaRPr>
          </a:p>
          <a:p>
            <a:pPr marL="0" lvl="0" indent="0" algn="l" rtl="0">
              <a:spcBef>
                <a:spcPts val="0"/>
              </a:spcBef>
              <a:spcAft>
                <a:spcPts val="1600"/>
              </a:spcAft>
              <a:buNone/>
            </a:pPr>
            <a:r>
              <a:rPr lang="en" sz="1400">
                <a:solidFill>
                  <a:srgbClr val="000000"/>
                </a:solidFill>
                <a:latin typeface="Georgia"/>
                <a:ea typeface="Georgia"/>
                <a:cs typeface="Georgia"/>
                <a:sym typeface="Georgia"/>
              </a:rPr>
              <a:t>Join the Slack community at</a:t>
            </a:r>
            <a:r>
              <a:rPr lang="en" sz="1400">
                <a:solidFill>
                  <a:srgbClr val="000000"/>
                </a:solidFill>
                <a:uFill>
                  <a:noFill/>
                </a:uFill>
                <a:latin typeface="Georgia"/>
                <a:ea typeface="Georgia"/>
                <a:cs typeface="Georgia"/>
                <a:sym typeface="Georgia"/>
                <a:hlinkClick r:id="rId3"/>
              </a:rPr>
              <a:t> </a:t>
            </a:r>
            <a:r>
              <a:rPr lang="en" sz="1400" b="1" u="sng">
                <a:solidFill>
                  <a:srgbClr val="FF0000"/>
                </a:solidFill>
                <a:latin typeface="Georgia"/>
                <a:ea typeface="Georgia"/>
                <a:cs typeface="Georgia"/>
                <a:sym typeface="Georgia"/>
                <a:hlinkClick r:id="rId3"/>
              </a:rPr>
              <a:t>http://bit.ly/wwcdcslack</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1600"/>
              </a:spcAft>
              <a:buNone/>
            </a:pPr>
            <a:endParaRPr/>
          </a:p>
        </p:txBody>
      </p:sp>
      <p:pic>
        <p:nvPicPr>
          <p:cNvPr id="3" name="Picture 2">
            <a:extLst>
              <a:ext uri="{FF2B5EF4-FFF2-40B4-BE49-F238E27FC236}">
                <a16:creationId xmlns:a16="http://schemas.microsoft.com/office/drawing/2014/main" id="{2630AD4B-000B-48A8-9E80-F382F80DCD90}"/>
              </a:ext>
            </a:extLst>
          </p:cNvPr>
          <p:cNvPicPr>
            <a:picLocks noChangeAspect="1"/>
          </p:cNvPicPr>
          <p:nvPr/>
        </p:nvPicPr>
        <p:blipFill>
          <a:blip r:embed="rId3"/>
          <a:stretch>
            <a:fillRect/>
          </a:stretch>
        </p:blipFill>
        <p:spPr>
          <a:xfrm>
            <a:off x="3033905" y="112859"/>
            <a:ext cx="2891773" cy="491778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2919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What is a </a:t>
            </a:r>
            <a:r>
              <a:rPr lang="en-US" sz="4800" dirty="0"/>
              <a:t>Plot.ly</a:t>
            </a:r>
            <a:r>
              <a:rPr lang="en" sz="4800" dirty="0"/>
              <a:t>? </a:t>
            </a:r>
            <a:endParaRPr sz="4800" dirty="0"/>
          </a:p>
        </p:txBody>
      </p:sp>
      <p:sp>
        <p:nvSpPr>
          <p:cNvPr id="86" name="Google Shape;86;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285750" lvl="0" indent="-285750">
              <a:spcBef>
                <a:spcPts val="1600"/>
              </a:spcBef>
              <a:spcAft>
                <a:spcPts val="1600"/>
              </a:spcAft>
              <a:buFontTx/>
              <a:buChar char="-"/>
            </a:pPr>
            <a:r>
              <a:rPr lang="en-US" dirty="0"/>
              <a:t>It is known for developing and providing online analytics, statistics and graphing tools for individuals or companies. </a:t>
            </a:r>
          </a:p>
          <a:p>
            <a:pPr marL="0" lvl="0" indent="0">
              <a:spcBef>
                <a:spcPts val="1600"/>
              </a:spcBef>
              <a:spcAft>
                <a:spcPts val="1600"/>
              </a:spcAft>
              <a:buNone/>
            </a:pPr>
            <a:r>
              <a:rPr lang="en-US" sz="2400" dirty="0"/>
              <a:t>- </a:t>
            </a:r>
            <a:r>
              <a:rPr lang="en-US" dirty="0"/>
              <a:t>develops/provides scientific graphing libraries for Arduino, Julia, MATLAB, Perl, Python, R and REST.</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Why </a:t>
            </a:r>
            <a:r>
              <a:rPr lang="en-US" dirty="0" err="1"/>
              <a:t>Plotly</a:t>
            </a:r>
            <a:r>
              <a:rPr lang="en-US" dirty="0"/>
              <a:t>? </a:t>
            </a:r>
            <a:endParaRPr dirty="0"/>
          </a:p>
        </p:txBody>
      </p:sp>
      <p:sp>
        <p:nvSpPr>
          <p:cNvPr id="92" name="Google Shape;92;p17"/>
          <p:cNvSpPr txBox="1">
            <a:spLocks noGrp="1"/>
          </p:cNvSpPr>
          <p:nvPr>
            <p:ph type="body" idx="1"/>
          </p:nvPr>
        </p:nvSpPr>
        <p:spPr>
          <a:xfrm>
            <a:off x="311700" y="1319970"/>
            <a:ext cx="8520600" cy="3302700"/>
          </a:xfrm>
          <a:prstGeom prst="rect">
            <a:avLst/>
          </a:prstGeom>
        </p:spPr>
        <p:txBody>
          <a:bodyPr spcFirstLastPara="1" wrap="square" lIns="91425" tIns="91425" rIns="91425" bIns="91425" anchor="t" anchorCtr="0">
            <a:noAutofit/>
          </a:bodyPr>
          <a:lstStyle/>
          <a:p>
            <a:pPr marL="177800" marR="177800" lvl="0" indent="0" algn="ctr" rtl="0">
              <a:spcBef>
                <a:spcPts val="500"/>
              </a:spcBef>
              <a:spcAft>
                <a:spcPts val="0"/>
              </a:spcAft>
              <a:buNone/>
            </a:pPr>
            <a:endParaRPr sz="900" dirty="0">
              <a:solidFill>
                <a:srgbClr val="212121"/>
              </a:solidFill>
              <a:highlight>
                <a:srgbClr val="FFFFFF"/>
              </a:highlight>
              <a:latin typeface="Roboto"/>
              <a:ea typeface="Roboto"/>
              <a:cs typeface="Roboto"/>
              <a:sym typeface="Roboto"/>
            </a:endParaRPr>
          </a:p>
          <a:p>
            <a:pPr>
              <a:buFont typeface="Arial" panose="020B0604020202020204" pitchFamily="34" charset="0"/>
              <a:buChar char="•"/>
            </a:pPr>
            <a:r>
              <a:rPr lang="en-US" sz="2400" dirty="0">
                <a:solidFill>
                  <a:srgbClr val="000000"/>
                </a:solidFill>
                <a:latin typeface="+mj-lt"/>
              </a:rPr>
              <a:t>It is interactive</a:t>
            </a:r>
          </a:p>
          <a:p>
            <a:pPr>
              <a:buFont typeface="Arial" panose="020B0604020202020204" pitchFamily="34" charset="0"/>
              <a:buChar char="•"/>
            </a:pPr>
            <a:r>
              <a:rPr lang="en-US" sz="2400" dirty="0">
                <a:solidFill>
                  <a:srgbClr val="000000"/>
                </a:solidFill>
                <a:latin typeface="+mj-lt"/>
              </a:rPr>
              <a:t>Charts are not saved as images but serialized as JSON</a:t>
            </a:r>
          </a:p>
          <a:p>
            <a:pPr>
              <a:buFont typeface="Arial" panose="020B0604020202020204" pitchFamily="34" charset="0"/>
              <a:buChar char="•"/>
            </a:pPr>
            <a:r>
              <a:rPr lang="en-US" sz="2400" dirty="0">
                <a:solidFill>
                  <a:srgbClr val="000000"/>
                </a:solidFill>
                <a:latin typeface="+mj-lt"/>
              </a:rPr>
              <a:t>Exports vector for print/publication</a:t>
            </a:r>
          </a:p>
          <a:p>
            <a:pPr>
              <a:buFont typeface="Arial" panose="020B0604020202020204" pitchFamily="34" charset="0"/>
              <a:buChar char="•"/>
            </a:pPr>
            <a:r>
              <a:rPr lang="en-US" sz="2400" dirty="0">
                <a:solidFill>
                  <a:srgbClr val="000000"/>
                </a:solidFill>
                <a:latin typeface="+mj-lt"/>
              </a:rPr>
              <a:t>Easy to manipulate/embed on web</a:t>
            </a:r>
          </a:p>
          <a:p>
            <a:pPr marL="0" lvl="0" indent="0" algn="l" rtl="0">
              <a:spcBef>
                <a:spcPts val="0"/>
              </a:spcBef>
              <a:spcAft>
                <a:spcPts val="0"/>
              </a:spcAft>
              <a:buNone/>
            </a:pPr>
            <a:endParaRPr sz="2400" dirty="0"/>
          </a:p>
          <a:p>
            <a:pPr marL="0" lvl="0" indent="0" algn="l" rtl="0">
              <a:spcBef>
                <a:spcPts val="1600"/>
              </a:spcBef>
              <a:spcAft>
                <a:spcPts val="0"/>
              </a:spcAft>
              <a:buNone/>
            </a:pPr>
            <a:endParaRPr sz="2400" dirty="0"/>
          </a:p>
          <a:p>
            <a:pPr marL="0" lvl="0" indent="0" algn="l" rtl="0">
              <a:spcBef>
                <a:spcPts val="1600"/>
              </a:spcBef>
              <a:spcAft>
                <a:spcPts val="1600"/>
              </a:spcAft>
              <a:buNone/>
            </a:pPr>
            <a:endParaRPr sz="2400" dirty="0">
              <a:solidFill>
                <a:srgbClr val="FF0000"/>
              </a:solidFill>
              <a:latin typeface="Spectral"/>
              <a:ea typeface="Spectral"/>
              <a:cs typeface="Spectral"/>
              <a:sym typeface="Spectr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188875" y="26077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Installation and U</a:t>
            </a:r>
            <a:r>
              <a:rPr lang="en-US" dirty="0"/>
              <a:t>se</a:t>
            </a:r>
            <a:r>
              <a:rPr lang="en" dirty="0"/>
              <a:t>: </a:t>
            </a:r>
            <a:endParaRPr dirty="0"/>
          </a:p>
        </p:txBody>
      </p:sp>
      <p:sp>
        <p:nvSpPr>
          <p:cNvPr id="98" name="Google Shape;98;p18"/>
          <p:cNvSpPr txBox="1">
            <a:spLocks noGrp="1"/>
          </p:cNvSpPr>
          <p:nvPr>
            <p:ph type="body" idx="1"/>
          </p:nvPr>
        </p:nvSpPr>
        <p:spPr>
          <a:xfrm>
            <a:off x="188875" y="920400"/>
            <a:ext cx="8520600" cy="3302700"/>
          </a:xfrm>
          <a:prstGeom prst="rect">
            <a:avLst/>
          </a:prstGeom>
        </p:spPr>
        <p:txBody>
          <a:bodyPr spcFirstLastPara="1" wrap="square" lIns="91425" tIns="91425" rIns="91425" bIns="91425" anchor="t" anchorCtr="0">
            <a:noAutofit/>
          </a:bodyPr>
          <a:lstStyle/>
          <a:p>
            <a:pPr marL="0" indent="0">
              <a:spcBef>
                <a:spcPts val="1600"/>
              </a:spcBef>
              <a:buNone/>
            </a:pPr>
            <a:r>
              <a:rPr lang="en-US" altLang="en-US" sz="2400" dirty="0">
                <a:solidFill>
                  <a:srgbClr val="000000"/>
                </a:solidFill>
                <a:latin typeface="Courier New" panose="02070309020205020404" pitchFamily="49" charset="0"/>
                <a:cs typeface="Courier New" panose="02070309020205020404" pitchFamily="49" charset="0"/>
              </a:rPr>
              <a:t>pip install </a:t>
            </a:r>
            <a:r>
              <a:rPr lang="en-US" altLang="en-US" sz="2400" dirty="0" err="1">
                <a:solidFill>
                  <a:srgbClr val="000000"/>
                </a:solidFill>
                <a:latin typeface="Courier New" panose="02070309020205020404" pitchFamily="49" charset="0"/>
                <a:cs typeface="Courier New" panose="02070309020205020404" pitchFamily="49" charset="0"/>
              </a:rPr>
              <a:t>plotly</a:t>
            </a:r>
            <a:r>
              <a:rPr lang="en-US" altLang="en-US" sz="2400" dirty="0">
                <a:solidFill>
                  <a:srgbClr val="000000"/>
                </a:solidFill>
                <a:latin typeface="Courier New" panose="02070309020205020404" pitchFamily="49" charset="0"/>
                <a:cs typeface="Courier New" panose="02070309020205020404" pitchFamily="49" charset="0"/>
              </a:rPr>
              <a:t>==4.3.0</a:t>
            </a:r>
            <a:r>
              <a:rPr lang="en-US" altLang="en-US" sz="800" dirty="0">
                <a:solidFill>
                  <a:schemeClr val="tx1"/>
                </a:solidFill>
                <a:latin typeface="Courier New" panose="02070309020205020404" pitchFamily="49" charset="0"/>
                <a:cs typeface="Courier New" panose="02070309020205020404" pitchFamily="49" charset="0"/>
              </a:rPr>
              <a:t> </a:t>
            </a:r>
          </a:p>
          <a:p>
            <a:pPr marL="0" indent="0">
              <a:spcBef>
                <a:spcPts val="1600"/>
              </a:spcBef>
              <a:buNone/>
            </a:pPr>
            <a:r>
              <a:rPr lang="en-US" altLang="en-US" sz="2400" dirty="0" err="1">
                <a:solidFill>
                  <a:srgbClr val="000000"/>
                </a:solidFill>
                <a:latin typeface="Courier New" panose="02070309020205020404" pitchFamily="49" charset="0"/>
                <a:cs typeface="Courier New" panose="02070309020205020404" pitchFamily="49" charset="0"/>
              </a:rPr>
              <a:t>conda</a:t>
            </a:r>
            <a:r>
              <a:rPr lang="en-US" altLang="en-US" sz="2400" dirty="0">
                <a:solidFill>
                  <a:srgbClr val="000000"/>
                </a:solidFill>
                <a:latin typeface="Courier New" panose="02070309020205020404" pitchFamily="49" charset="0"/>
                <a:cs typeface="Courier New" panose="02070309020205020404" pitchFamily="49" charset="0"/>
              </a:rPr>
              <a:t> install -c </a:t>
            </a:r>
            <a:r>
              <a:rPr lang="en-US" altLang="en-US" sz="2400" dirty="0" err="1">
                <a:solidFill>
                  <a:srgbClr val="000000"/>
                </a:solidFill>
                <a:latin typeface="Courier New" panose="02070309020205020404" pitchFamily="49" charset="0"/>
                <a:cs typeface="Courier New" panose="02070309020205020404" pitchFamily="49" charset="0"/>
              </a:rPr>
              <a:t>plotly</a:t>
            </a:r>
            <a:r>
              <a:rPr lang="en-US" altLang="en-US" sz="2400" dirty="0">
                <a:solidFill>
                  <a:srgbClr val="000000"/>
                </a:solidFill>
                <a:latin typeface="Courier New" panose="02070309020205020404" pitchFamily="49" charset="0"/>
                <a:cs typeface="Courier New" panose="02070309020205020404" pitchFamily="49" charset="0"/>
              </a:rPr>
              <a:t> </a:t>
            </a:r>
            <a:r>
              <a:rPr lang="en-US" altLang="en-US" sz="2400" dirty="0" err="1">
                <a:solidFill>
                  <a:srgbClr val="000000"/>
                </a:solidFill>
                <a:latin typeface="Courier New" panose="02070309020205020404" pitchFamily="49" charset="0"/>
                <a:cs typeface="Courier New" panose="02070309020205020404" pitchFamily="49" charset="0"/>
              </a:rPr>
              <a:t>plotly</a:t>
            </a:r>
            <a:r>
              <a:rPr lang="en-US" altLang="en-US" sz="2400" dirty="0">
                <a:solidFill>
                  <a:srgbClr val="000000"/>
                </a:solidFill>
                <a:latin typeface="Courier New" panose="02070309020205020404" pitchFamily="49" charset="0"/>
                <a:cs typeface="Courier New" panose="02070309020205020404" pitchFamily="49" charset="0"/>
              </a:rPr>
              <a:t>=4.3.0</a:t>
            </a:r>
            <a:r>
              <a:rPr lang="en-US" altLang="en-US" sz="800" dirty="0">
                <a:solidFill>
                  <a:schemeClr val="tx1"/>
                </a:solidFill>
                <a:latin typeface="Courier New" panose="02070309020205020404" pitchFamily="49" charset="0"/>
                <a:cs typeface="Courier New" panose="02070309020205020404" pitchFamily="49" charset="0"/>
              </a:rPr>
              <a:t> </a:t>
            </a:r>
          </a:p>
          <a:p>
            <a:pPr marL="0" indent="0">
              <a:spcBef>
                <a:spcPts val="1600"/>
              </a:spcBef>
              <a:buNone/>
            </a:pPr>
            <a:endParaRPr lang="en-US" altLang="en-US" sz="1200" dirty="0">
              <a:solidFill>
                <a:schemeClr val="tx1"/>
              </a:solidFill>
              <a:latin typeface="Courier New" panose="02070309020205020404" pitchFamily="49" charset="0"/>
              <a:cs typeface="Courier New" panose="02070309020205020404" pitchFamily="49" charset="0"/>
            </a:endParaRPr>
          </a:p>
          <a:p>
            <a:pPr marL="0" indent="0">
              <a:spcBef>
                <a:spcPts val="1600"/>
              </a:spcBef>
              <a:buNone/>
            </a:pPr>
            <a:r>
              <a:rPr lang="en-US" altLang="en-US" sz="2400" dirty="0">
                <a:solidFill>
                  <a:schemeClr val="bg2">
                    <a:lumMod val="50000"/>
                  </a:schemeClr>
                </a:solidFill>
                <a:latin typeface="+mj-lt"/>
                <a:cs typeface="Courier New" panose="02070309020205020404" pitchFamily="49" charset="0"/>
              </a:rPr>
              <a:t>We will be using Google </a:t>
            </a:r>
            <a:r>
              <a:rPr lang="en-US" altLang="en-US" sz="2400" dirty="0" err="1">
                <a:solidFill>
                  <a:schemeClr val="bg2">
                    <a:lumMod val="50000"/>
                  </a:schemeClr>
                </a:solidFill>
                <a:latin typeface="+mj-lt"/>
                <a:cs typeface="Courier New" panose="02070309020205020404" pitchFamily="49" charset="0"/>
              </a:rPr>
              <a:t>Colab</a:t>
            </a:r>
            <a:r>
              <a:rPr lang="en-US" altLang="en-US" sz="2400" dirty="0">
                <a:solidFill>
                  <a:schemeClr val="bg2">
                    <a:lumMod val="50000"/>
                  </a:schemeClr>
                </a:solidFill>
                <a:latin typeface="+mj-lt"/>
                <a:cs typeface="Courier New" panose="02070309020205020404" pitchFamily="49" charset="0"/>
              </a:rPr>
              <a:t> so no installation needed for now! </a:t>
            </a:r>
          </a:p>
          <a:p>
            <a:pPr marL="685800" indent="-685800">
              <a:spcBef>
                <a:spcPts val="1600"/>
              </a:spcBef>
              <a:buFontTx/>
              <a:buChar char="-"/>
            </a:pPr>
            <a:endParaRPr lang="en-US" altLang="en-US" sz="800" dirty="0">
              <a:solidFill>
                <a:schemeClr val="tx1"/>
              </a:solidFill>
              <a:latin typeface="Courier New" panose="02070309020205020404" pitchFamily="49" charset="0"/>
              <a:cs typeface="Courier New" panose="02070309020205020404" pitchFamily="49" charset="0"/>
            </a:endParaRPr>
          </a:p>
          <a:p>
            <a:pPr marL="685800" indent="-685800">
              <a:spcBef>
                <a:spcPts val="1600"/>
              </a:spcBef>
              <a:buFontTx/>
              <a:buChar char="-"/>
            </a:pPr>
            <a:endParaRPr lang="en-US" altLang="en-US" sz="5400" dirty="0">
              <a:solidFill>
                <a:schemeClr val="tx1"/>
              </a:solidFill>
              <a:latin typeface="Courier New" panose="02070309020205020404" pitchFamily="49" charset="0"/>
              <a:cs typeface="Courier New" panose="02070309020205020404" pitchFamily="49" charset="0"/>
            </a:endParaRPr>
          </a:p>
          <a:p>
            <a:pPr marL="0" lvl="0" indent="0" algn="l" rtl="0">
              <a:spcBef>
                <a:spcPts val="1600"/>
              </a:spcBef>
              <a:spcAft>
                <a:spcPts val="0"/>
              </a:spcAft>
              <a:buNone/>
            </a:pP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a:t>
            </a:r>
            <a:endParaRPr/>
          </a:p>
        </p:txBody>
      </p:sp>
      <p:sp>
        <p:nvSpPr>
          <p:cNvPr id="110" name="Google Shape;110;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buNone/>
            </a:pPr>
            <a:r>
              <a:rPr lang="en" dirty="0"/>
              <a:t>Link to colab notebook: </a:t>
            </a:r>
            <a:r>
              <a:rPr lang="en-US" dirty="0">
                <a:hlinkClick r:id="rId3"/>
              </a:rPr>
              <a:t>https://colab.research.google.com/drive/1qKnLo0ViVEAinxIeBGwlvb-p0ZfQWxwn</a:t>
            </a:r>
            <a:endParaRPr lang="en-US" dirty="0"/>
          </a:p>
          <a:p>
            <a:pPr marL="0" lvl="0" indent="0">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16" name="Google Shape;116;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342900" lvl="0">
              <a:buFontTx/>
              <a:buChar char="-"/>
            </a:pPr>
            <a:r>
              <a:rPr lang="en-US" sz="2400" dirty="0">
                <a:solidFill>
                  <a:srgbClr val="666666"/>
                </a:solidFill>
                <a:hlinkClick r:id="rId3"/>
              </a:rPr>
              <a:t>Plot.ly Python reference page</a:t>
            </a:r>
            <a:endParaRPr lang="en-US" sz="2400" dirty="0">
              <a:solidFill>
                <a:srgbClr val="666666"/>
              </a:solidFill>
            </a:endParaRPr>
          </a:p>
          <a:p>
            <a:pPr marL="342900" lvl="0">
              <a:buFontTx/>
              <a:buChar char="-"/>
            </a:pPr>
            <a:r>
              <a:rPr lang="en-US" sz="2400" dirty="0">
                <a:solidFill>
                  <a:srgbClr val="666666"/>
                </a:solidFill>
                <a:hlinkClick r:id="rId4"/>
              </a:rPr>
              <a:t>Figure reference - Documentation</a:t>
            </a:r>
            <a:endParaRPr sz="2400" dirty="0">
              <a:solidFill>
                <a:srgbClr val="666666"/>
              </a:solidFill>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293</Words>
  <Application>Microsoft Office PowerPoint</Application>
  <PresentationFormat>On-screen Show (16:9)</PresentationFormat>
  <Paragraphs>35</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Georgia</vt:lpstr>
      <vt:lpstr>Open Sans</vt:lpstr>
      <vt:lpstr>Courier New</vt:lpstr>
      <vt:lpstr>PT Sans Narrow</vt:lpstr>
      <vt:lpstr>Spectral</vt:lpstr>
      <vt:lpstr>Roboto</vt:lpstr>
      <vt:lpstr>Tropic</vt:lpstr>
      <vt:lpstr>Plotting with Plotly!</vt:lpstr>
      <vt:lpstr>PowerPoint Presentation</vt:lpstr>
      <vt:lpstr>PowerPoint Presentation</vt:lpstr>
      <vt:lpstr>What is a Plot.ly? </vt:lpstr>
      <vt:lpstr>Why Plotly? </vt:lpstr>
      <vt:lpstr>Installation and Use: </vt:lpstr>
      <vt:lpstr>Code: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Plotting with Plotly!</dc:title>
  <cp:lastModifiedBy>Neha Tiwari</cp:lastModifiedBy>
  <cp:revision>6</cp:revision>
  <dcterms:modified xsi:type="dcterms:W3CDTF">2019-12-17T23:25:57Z</dcterms:modified>
</cp:coreProperties>
</file>