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2" r:id="rId2"/>
    <p:sldId id="259" r:id="rId3"/>
    <p:sldId id="256" r:id="rId4"/>
    <p:sldId id="258" r:id="rId5"/>
    <p:sldId id="261"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7" d="100"/>
          <a:sy n="57" d="100"/>
        </p:scale>
        <p:origin x="9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D716F6-E54D-4ADC-B452-A1E2AB1DF110}" type="datetimeFigureOut">
              <a:rPr lang="en-US" smtClean="0"/>
              <a:t>12/26/2024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27E139-9A35-4785-8E99-4A241DEA80FB}" type="slidenum">
              <a:rPr lang="en-US" smtClean="0"/>
              <a:t>‹#›</a:t>
            </a:fld>
            <a:endParaRPr lang="en-US" dirty="0"/>
          </a:p>
        </p:txBody>
      </p:sp>
    </p:spTree>
    <p:extLst>
      <p:ext uri="{BB962C8B-B14F-4D97-AF65-F5344CB8AC3E}">
        <p14:creationId xmlns:p14="http://schemas.microsoft.com/office/powerpoint/2010/main" val="3258171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7E139-9A35-4785-8E99-4A241DEA80FB}" type="slidenum">
              <a:rPr lang="en-US" smtClean="0"/>
              <a:t>1</a:t>
            </a:fld>
            <a:endParaRPr lang="en-US" dirty="0"/>
          </a:p>
        </p:txBody>
      </p:sp>
    </p:spTree>
    <p:extLst>
      <p:ext uri="{BB962C8B-B14F-4D97-AF65-F5344CB8AC3E}">
        <p14:creationId xmlns:p14="http://schemas.microsoft.com/office/powerpoint/2010/main" val="3790609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7E139-9A35-4785-8E99-4A241DEA80FB}" type="slidenum">
              <a:rPr lang="en-US" smtClean="0"/>
              <a:t>2</a:t>
            </a:fld>
            <a:endParaRPr lang="en-US" dirty="0"/>
          </a:p>
        </p:txBody>
      </p:sp>
    </p:spTree>
    <p:extLst>
      <p:ext uri="{BB962C8B-B14F-4D97-AF65-F5344CB8AC3E}">
        <p14:creationId xmlns:p14="http://schemas.microsoft.com/office/powerpoint/2010/main" val="3553081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7E139-9A35-4785-8E99-4A241DEA80FB}" type="slidenum">
              <a:rPr lang="en-US" smtClean="0"/>
              <a:t>3</a:t>
            </a:fld>
            <a:endParaRPr lang="en-US" dirty="0"/>
          </a:p>
        </p:txBody>
      </p:sp>
    </p:spTree>
    <p:extLst>
      <p:ext uri="{BB962C8B-B14F-4D97-AF65-F5344CB8AC3E}">
        <p14:creationId xmlns:p14="http://schemas.microsoft.com/office/powerpoint/2010/main" val="2851667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7E139-9A35-4785-8E99-4A241DEA80FB}" type="slidenum">
              <a:rPr lang="en-US" smtClean="0"/>
              <a:t>6</a:t>
            </a:fld>
            <a:endParaRPr lang="en-US" dirty="0"/>
          </a:p>
        </p:txBody>
      </p:sp>
    </p:spTree>
    <p:extLst>
      <p:ext uri="{BB962C8B-B14F-4D97-AF65-F5344CB8AC3E}">
        <p14:creationId xmlns:p14="http://schemas.microsoft.com/office/powerpoint/2010/main" val="3168888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C59CF-BFDF-1D73-BB49-58860D30B1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4D3297-35C2-B2A0-78E8-D561F12FB3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4CF4E2-E061-ADBB-C95A-35047DE2425C}"/>
              </a:ext>
            </a:extLst>
          </p:cNvPr>
          <p:cNvSpPr>
            <a:spLocks noGrp="1"/>
          </p:cNvSpPr>
          <p:nvPr>
            <p:ph type="dt" sz="half" idx="10"/>
          </p:nvPr>
        </p:nvSpPr>
        <p:spPr/>
        <p:txBody>
          <a:bodyPr/>
          <a:lstStyle/>
          <a:p>
            <a:fld id="{93EA1701-B74F-41C6-8E61-06E1C2E2B634}" type="datetimeFigureOut">
              <a:rPr lang="en-US" smtClean="0"/>
              <a:t>12/26/2024</a:t>
            </a:fld>
            <a:endParaRPr lang="en-US" dirty="0"/>
          </a:p>
        </p:txBody>
      </p:sp>
      <p:sp>
        <p:nvSpPr>
          <p:cNvPr id="5" name="Footer Placeholder 4">
            <a:extLst>
              <a:ext uri="{FF2B5EF4-FFF2-40B4-BE49-F238E27FC236}">
                <a16:creationId xmlns:a16="http://schemas.microsoft.com/office/drawing/2014/main" id="{DAC4B866-7B0C-279D-2158-0AB2979F77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EED32-9B9B-72E9-F975-58CA43069DD7}"/>
              </a:ext>
            </a:extLst>
          </p:cNvPr>
          <p:cNvSpPr>
            <a:spLocks noGrp="1"/>
          </p:cNvSpPr>
          <p:nvPr>
            <p:ph type="sldNum" sz="quarter" idx="12"/>
          </p:nvPr>
        </p:nvSpPr>
        <p:spPr/>
        <p:txBody>
          <a:bodyPr/>
          <a:lstStyle/>
          <a:p>
            <a:fld id="{E792CD74-7843-41E6-86A0-97D35575A13C}" type="slidenum">
              <a:rPr lang="en-US" smtClean="0"/>
              <a:t>‹#›</a:t>
            </a:fld>
            <a:endParaRPr lang="en-US" dirty="0"/>
          </a:p>
        </p:txBody>
      </p:sp>
    </p:spTree>
    <p:extLst>
      <p:ext uri="{BB962C8B-B14F-4D97-AF65-F5344CB8AC3E}">
        <p14:creationId xmlns:p14="http://schemas.microsoft.com/office/powerpoint/2010/main" val="2175248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2D2B4-9531-7270-4C5E-48C35FF921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383D7E-0C8E-9F31-7CD9-6E30645713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AEB240-56AB-048A-9396-68B41DA7319F}"/>
              </a:ext>
            </a:extLst>
          </p:cNvPr>
          <p:cNvSpPr>
            <a:spLocks noGrp="1"/>
          </p:cNvSpPr>
          <p:nvPr>
            <p:ph type="dt" sz="half" idx="10"/>
          </p:nvPr>
        </p:nvSpPr>
        <p:spPr/>
        <p:txBody>
          <a:bodyPr/>
          <a:lstStyle/>
          <a:p>
            <a:fld id="{93EA1701-B74F-41C6-8E61-06E1C2E2B634}" type="datetimeFigureOut">
              <a:rPr lang="en-US" smtClean="0"/>
              <a:t>12/26/2024</a:t>
            </a:fld>
            <a:endParaRPr lang="en-US" dirty="0"/>
          </a:p>
        </p:txBody>
      </p:sp>
      <p:sp>
        <p:nvSpPr>
          <p:cNvPr id="5" name="Footer Placeholder 4">
            <a:extLst>
              <a:ext uri="{FF2B5EF4-FFF2-40B4-BE49-F238E27FC236}">
                <a16:creationId xmlns:a16="http://schemas.microsoft.com/office/drawing/2014/main" id="{AA54C4D6-7DD7-258D-0D7D-913092D68E8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D0CFC8A-C7E3-DB47-FB3B-821F2476E718}"/>
              </a:ext>
            </a:extLst>
          </p:cNvPr>
          <p:cNvSpPr>
            <a:spLocks noGrp="1"/>
          </p:cNvSpPr>
          <p:nvPr>
            <p:ph type="sldNum" sz="quarter" idx="12"/>
          </p:nvPr>
        </p:nvSpPr>
        <p:spPr/>
        <p:txBody>
          <a:bodyPr/>
          <a:lstStyle/>
          <a:p>
            <a:fld id="{E792CD74-7843-41E6-86A0-97D35575A13C}" type="slidenum">
              <a:rPr lang="en-US" smtClean="0"/>
              <a:t>‹#›</a:t>
            </a:fld>
            <a:endParaRPr lang="en-US" dirty="0"/>
          </a:p>
        </p:txBody>
      </p:sp>
    </p:spTree>
    <p:extLst>
      <p:ext uri="{BB962C8B-B14F-4D97-AF65-F5344CB8AC3E}">
        <p14:creationId xmlns:p14="http://schemas.microsoft.com/office/powerpoint/2010/main" val="6070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977AED-360D-CA5C-CB45-3502672BF6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1FE2FC-65B5-BFB7-5FE4-230C677540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C9692F-B23E-FD27-ADFA-75393B98EF9C}"/>
              </a:ext>
            </a:extLst>
          </p:cNvPr>
          <p:cNvSpPr>
            <a:spLocks noGrp="1"/>
          </p:cNvSpPr>
          <p:nvPr>
            <p:ph type="dt" sz="half" idx="10"/>
          </p:nvPr>
        </p:nvSpPr>
        <p:spPr/>
        <p:txBody>
          <a:bodyPr/>
          <a:lstStyle/>
          <a:p>
            <a:fld id="{93EA1701-B74F-41C6-8E61-06E1C2E2B634}" type="datetimeFigureOut">
              <a:rPr lang="en-US" smtClean="0"/>
              <a:t>12/26/2024</a:t>
            </a:fld>
            <a:endParaRPr lang="en-US" dirty="0"/>
          </a:p>
        </p:txBody>
      </p:sp>
      <p:sp>
        <p:nvSpPr>
          <p:cNvPr id="5" name="Footer Placeholder 4">
            <a:extLst>
              <a:ext uri="{FF2B5EF4-FFF2-40B4-BE49-F238E27FC236}">
                <a16:creationId xmlns:a16="http://schemas.microsoft.com/office/drawing/2014/main" id="{0F60B0E2-494B-C0C1-A213-8E26197162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3C7C60D-82CA-4E12-343D-248AAF9D195C}"/>
              </a:ext>
            </a:extLst>
          </p:cNvPr>
          <p:cNvSpPr>
            <a:spLocks noGrp="1"/>
          </p:cNvSpPr>
          <p:nvPr>
            <p:ph type="sldNum" sz="quarter" idx="12"/>
          </p:nvPr>
        </p:nvSpPr>
        <p:spPr/>
        <p:txBody>
          <a:bodyPr/>
          <a:lstStyle/>
          <a:p>
            <a:fld id="{E792CD74-7843-41E6-86A0-97D35575A13C}" type="slidenum">
              <a:rPr lang="en-US" smtClean="0"/>
              <a:t>‹#›</a:t>
            </a:fld>
            <a:endParaRPr lang="en-US" dirty="0"/>
          </a:p>
        </p:txBody>
      </p:sp>
    </p:spTree>
    <p:extLst>
      <p:ext uri="{BB962C8B-B14F-4D97-AF65-F5344CB8AC3E}">
        <p14:creationId xmlns:p14="http://schemas.microsoft.com/office/powerpoint/2010/main" val="231788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13CE-8D33-2F62-BDF6-61E0FB4023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3A8320-FBEA-903F-8485-9745E7C713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88BFB-4D5F-E1D0-13E0-E492017537BC}"/>
              </a:ext>
            </a:extLst>
          </p:cNvPr>
          <p:cNvSpPr>
            <a:spLocks noGrp="1"/>
          </p:cNvSpPr>
          <p:nvPr>
            <p:ph type="dt" sz="half" idx="10"/>
          </p:nvPr>
        </p:nvSpPr>
        <p:spPr/>
        <p:txBody>
          <a:bodyPr/>
          <a:lstStyle/>
          <a:p>
            <a:fld id="{93EA1701-B74F-41C6-8E61-06E1C2E2B634}" type="datetimeFigureOut">
              <a:rPr lang="en-US" smtClean="0"/>
              <a:t>12/26/2024</a:t>
            </a:fld>
            <a:endParaRPr lang="en-US" dirty="0"/>
          </a:p>
        </p:txBody>
      </p:sp>
      <p:sp>
        <p:nvSpPr>
          <p:cNvPr id="5" name="Footer Placeholder 4">
            <a:extLst>
              <a:ext uri="{FF2B5EF4-FFF2-40B4-BE49-F238E27FC236}">
                <a16:creationId xmlns:a16="http://schemas.microsoft.com/office/drawing/2014/main" id="{57B356C1-ACAF-1313-F2A3-FF5D29BEA61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8AD1F1-9AF6-0573-A6E8-E67A8D68B6F7}"/>
              </a:ext>
            </a:extLst>
          </p:cNvPr>
          <p:cNvSpPr>
            <a:spLocks noGrp="1"/>
          </p:cNvSpPr>
          <p:nvPr>
            <p:ph type="sldNum" sz="quarter" idx="12"/>
          </p:nvPr>
        </p:nvSpPr>
        <p:spPr/>
        <p:txBody>
          <a:bodyPr/>
          <a:lstStyle/>
          <a:p>
            <a:fld id="{E792CD74-7843-41E6-86A0-97D35575A13C}" type="slidenum">
              <a:rPr lang="en-US" smtClean="0"/>
              <a:t>‹#›</a:t>
            </a:fld>
            <a:endParaRPr lang="en-US" dirty="0"/>
          </a:p>
        </p:txBody>
      </p:sp>
    </p:spTree>
    <p:extLst>
      <p:ext uri="{BB962C8B-B14F-4D97-AF65-F5344CB8AC3E}">
        <p14:creationId xmlns:p14="http://schemas.microsoft.com/office/powerpoint/2010/main" val="92248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B295A-141E-CA5A-33CB-3AB87E00F3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C407CE-7609-5C0B-B57F-D01E1562E8D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86E735-C14B-C046-3E04-85DC6B4EE463}"/>
              </a:ext>
            </a:extLst>
          </p:cNvPr>
          <p:cNvSpPr>
            <a:spLocks noGrp="1"/>
          </p:cNvSpPr>
          <p:nvPr>
            <p:ph type="dt" sz="half" idx="10"/>
          </p:nvPr>
        </p:nvSpPr>
        <p:spPr/>
        <p:txBody>
          <a:bodyPr/>
          <a:lstStyle/>
          <a:p>
            <a:fld id="{93EA1701-B74F-41C6-8E61-06E1C2E2B634}" type="datetimeFigureOut">
              <a:rPr lang="en-US" smtClean="0"/>
              <a:t>12/26/2024</a:t>
            </a:fld>
            <a:endParaRPr lang="en-US" dirty="0"/>
          </a:p>
        </p:txBody>
      </p:sp>
      <p:sp>
        <p:nvSpPr>
          <p:cNvPr id="5" name="Footer Placeholder 4">
            <a:extLst>
              <a:ext uri="{FF2B5EF4-FFF2-40B4-BE49-F238E27FC236}">
                <a16:creationId xmlns:a16="http://schemas.microsoft.com/office/drawing/2014/main" id="{5DF9940F-7FA0-1A1D-7A70-155E85B82E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876D25-81A2-4F15-8C15-DB45C309603B}"/>
              </a:ext>
            </a:extLst>
          </p:cNvPr>
          <p:cNvSpPr>
            <a:spLocks noGrp="1"/>
          </p:cNvSpPr>
          <p:nvPr>
            <p:ph type="sldNum" sz="quarter" idx="12"/>
          </p:nvPr>
        </p:nvSpPr>
        <p:spPr/>
        <p:txBody>
          <a:bodyPr/>
          <a:lstStyle/>
          <a:p>
            <a:fld id="{E792CD74-7843-41E6-86A0-97D35575A13C}" type="slidenum">
              <a:rPr lang="en-US" smtClean="0"/>
              <a:t>‹#›</a:t>
            </a:fld>
            <a:endParaRPr lang="en-US" dirty="0"/>
          </a:p>
        </p:txBody>
      </p:sp>
    </p:spTree>
    <p:extLst>
      <p:ext uri="{BB962C8B-B14F-4D97-AF65-F5344CB8AC3E}">
        <p14:creationId xmlns:p14="http://schemas.microsoft.com/office/powerpoint/2010/main" val="1646368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682E-69F5-8018-EA8E-484E4FD834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2EA6F7-F14F-8D5F-EAA6-91170DCE49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B2196C-FEA2-B638-D200-6310A91B90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A196EE-28BD-C4CC-9EC6-1EFF15051CEA}"/>
              </a:ext>
            </a:extLst>
          </p:cNvPr>
          <p:cNvSpPr>
            <a:spLocks noGrp="1"/>
          </p:cNvSpPr>
          <p:nvPr>
            <p:ph type="dt" sz="half" idx="10"/>
          </p:nvPr>
        </p:nvSpPr>
        <p:spPr/>
        <p:txBody>
          <a:bodyPr/>
          <a:lstStyle/>
          <a:p>
            <a:fld id="{93EA1701-B74F-41C6-8E61-06E1C2E2B634}" type="datetimeFigureOut">
              <a:rPr lang="en-US" smtClean="0"/>
              <a:t>12/26/2024</a:t>
            </a:fld>
            <a:endParaRPr lang="en-US" dirty="0"/>
          </a:p>
        </p:txBody>
      </p:sp>
      <p:sp>
        <p:nvSpPr>
          <p:cNvPr id="6" name="Footer Placeholder 5">
            <a:extLst>
              <a:ext uri="{FF2B5EF4-FFF2-40B4-BE49-F238E27FC236}">
                <a16:creationId xmlns:a16="http://schemas.microsoft.com/office/drawing/2014/main" id="{C70D22DE-0E43-26EE-7BA7-7F825B78D28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A3955F-DB8E-F896-4101-BC31EAC1E13E}"/>
              </a:ext>
            </a:extLst>
          </p:cNvPr>
          <p:cNvSpPr>
            <a:spLocks noGrp="1"/>
          </p:cNvSpPr>
          <p:nvPr>
            <p:ph type="sldNum" sz="quarter" idx="12"/>
          </p:nvPr>
        </p:nvSpPr>
        <p:spPr/>
        <p:txBody>
          <a:bodyPr/>
          <a:lstStyle/>
          <a:p>
            <a:fld id="{E792CD74-7843-41E6-86A0-97D35575A13C}" type="slidenum">
              <a:rPr lang="en-US" smtClean="0"/>
              <a:t>‹#›</a:t>
            </a:fld>
            <a:endParaRPr lang="en-US" dirty="0"/>
          </a:p>
        </p:txBody>
      </p:sp>
    </p:spTree>
    <p:extLst>
      <p:ext uri="{BB962C8B-B14F-4D97-AF65-F5344CB8AC3E}">
        <p14:creationId xmlns:p14="http://schemas.microsoft.com/office/powerpoint/2010/main" val="3157597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DD3AE-01E9-46F2-E3AD-32058F92F1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A1DFC-6F59-3CD5-5069-18D642DEF0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C85411-6184-0DEA-6D8D-7DB06BA8FE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0F1145-7D2E-CDD3-EB29-31DDD3DDCF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16580A-353A-5CEC-7A6F-D2AF743B77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055B9C-762C-63CD-6635-CAA8511A8FC4}"/>
              </a:ext>
            </a:extLst>
          </p:cNvPr>
          <p:cNvSpPr>
            <a:spLocks noGrp="1"/>
          </p:cNvSpPr>
          <p:nvPr>
            <p:ph type="dt" sz="half" idx="10"/>
          </p:nvPr>
        </p:nvSpPr>
        <p:spPr/>
        <p:txBody>
          <a:bodyPr/>
          <a:lstStyle/>
          <a:p>
            <a:fld id="{93EA1701-B74F-41C6-8E61-06E1C2E2B634}" type="datetimeFigureOut">
              <a:rPr lang="en-US" smtClean="0"/>
              <a:t>12/26/2024</a:t>
            </a:fld>
            <a:endParaRPr lang="en-US" dirty="0"/>
          </a:p>
        </p:txBody>
      </p:sp>
      <p:sp>
        <p:nvSpPr>
          <p:cNvPr id="8" name="Footer Placeholder 7">
            <a:extLst>
              <a:ext uri="{FF2B5EF4-FFF2-40B4-BE49-F238E27FC236}">
                <a16:creationId xmlns:a16="http://schemas.microsoft.com/office/drawing/2014/main" id="{225B974B-936B-ADA5-4769-C6CBBA5D3EF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16BAFF0-40CF-AE62-19BC-3B8896FBF2FE}"/>
              </a:ext>
            </a:extLst>
          </p:cNvPr>
          <p:cNvSpPr>
            <a:spLocks noGrp="1"/>
          </p:cNvSpPr>
          <p:nvPr>
            <p:ph type="sldNum" sz="quarter" idx="12"/>
          </p:nvPr>
        </p:nvSpPr>
        <p:spPr/>
        <p:txBody>
          <a:bodyPr/>
          <a:lstStyle/>
          <a:p>
            <a:fld id="{E792CD74-7843-41E6-86A0-97D35575A13C}" type="slidenum">
              <a:rPr lang="en-US" smtClean="0"/>
              <a:t>‹#›</a:t>
            </a:fld>
            <a:endParaRPr lang="en-US" dirty="0"/>
          </a:p>
        </p:txBody>
      </p:sp>
    </p:spTree>
    <p:extLst>
      <p:ext uri="{BB962C8B-B14F-4D97-AF65-F5344CB8AC3E}">
        <p14:creationId xmlns:p14="http://schemas.microsoft.com/office/powerpoint/2010/main" val="2643907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CD2E0-B277-605E-6B6D-FEEDA8DA91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6A0870-E454-6F0A-1DDF-60A531CB584F}"/>
              </a:ext>
            </a:extLst>
          </p:cNvPr>
          <p:cNvSpPr>
            <a:spLocks noGrp="1"/>
          </p:cNvSpPr>
          <p:nvPr>
            <p:ph type="dt" sz="half" idx="10"/>
          </p:nvPr>
        </p:nvSpPr>
        <p:spPr/>
        <p:txBody>
          <a:bodyPr/>
          <a:lstStyle/>
          <a:p>
            <a:fld id="{93EA1701-B74F-41C6-8E61-06E1C2E2B634}" type="datetimeFigureOut">
              <a:rPr lang="en-US" smtClean="0"/>
              <a:t>12/26/2024</a:t>
            </a:fld>
            <a:endParaRPr lang="en-US" dirty="0"/>
          </a:p>
        </p:txBody>
      </p:sp>
      <p:sp>
        <p:nvSpPr>
          <p:cNvPr id="4" name="Footer Placeholder 3">
            <a:extLst>
              <a:ext uri="{FF2B5EF4-FFF2-40B4-BE49-F238E27FC236}">
                <a16:creationId xmlns:a16="http://schemas.microsoft.com/office/drawing/2014/main" id="{AE4971D6-E06F-E013-FA21-FDF96289CF7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B0B5159-21EA-E091-1961-2425EBFBF4FC}"/>
              </a:ext>
            </a:extLst>
          </p:cNvPr>
          <p:cNvSpPr>
            <a:spLocks noGrp="1"/>
          </p:cNvSpPr>
          <p:nvPr>
            <p:ph type="sldNum" sz="quarter" idx="12"/>
          </p:nvPr>
        </p:nvSpPr>
        <p:spPr/>
        <p:txBody>
          <a:bodyPr/>
          <a:lstStyle/>
          <a:p>
            <a:fld id="{E792CD74-7843-41E6-86A0-97D35575A13C}" type="slidenum">
              <a:rPr lang="en-US" smtClean="0"/>
              <a:t>‹#›</a:t>
            </a:fld>
            <a:endParaRPr lang="en-US" dirty="0"/>
          </a:p>
        </p:txBody>
      </p:sp>
    </p:spTree>
    <p:extLst>
      <p:ext uri="{BB962C8B-B14F-4D97-AF65-F5344CB8AC3E}">
        <p14:creationId xmlns:p14="http://schemas.microsoft.com/office/powerpoint/2010/main" val="215927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B70E65-60B6-421B-7D51-D07C9DD36397}"/>
              </a:ext>
            </a:extLst>
          </p:cNvPr>
          <p:cNvSpPr>
            <a:spLocks noGrp="1"/>
          </p:cNvSpPr>
          <p:nvPr>
            <p:ph type="dt" sz="half" idx="10"/>
          </p:nvPr>
        </p:nvSpPr>
        <p:spPr/>
        <p:txBody>
          <a:bodyPr/>
          <a:lstStyle/>
          <a:p>
            <a:fld id="{93EA1701-B74F-41C6-8E61-06E1C2E2B634}" type="datetimeFigureOut">
              <a:rPr lang="en-US" smtClean="0"/>
              <a:t>12/26/2024</a:t>
            </a:fld>
            <a:endParaRPr lang="en-US" dirty="0"/>
          </a:p>
        </p:txBody>
      </p:sp>
      <p:sp>
        <p:nvSpPr>
          <p:cNvPr id="3" name="Footer Placeholder 2">
            <a:extLst>
              <a:ext uri="{FF2B5EF4-FFF2-40B4-BE49-F238E27FC236}">
                <a16:creationId xmlns:a16="http://schemas.microsoft.com/office/drawing/2014/main" id="{78FD082D-5A0F-4D31-70D2-900C9324E4B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BEC08E8-2C75-AD55-10EF-E0E31B0EED93}"/>
              </a:ext>
            </a:extLst>
          </p:cNvPr>
          <p:cNvSpPr>
            <a:spLocks noGrp="1"/>
          </p:cNvSpPr>
          <p:nvPr>
            <p:ph type="sldNum" sz="quarter" idx="12"/>
          </p:nvPr>
        </p:nvSpPr>
        <p:spPr/>
        <p:txBody>
          <a:bodyPr/>
          <a:lstStyle/>
          <a:p>
            <a:fld id="{E792CD74-7843-41E6-86A0-97D35575A13C}" type="slidenum">
              <a:rPr lang="en-US" smtClean="0"/>
              <a:t>‹#›</a:t>
            </a:fld>
            <a:endParaRPr lang="en-US" dirty="0"/>
          </a:p>
        </p:txBody>
      </p:sp>
    </p:spTree>
    <p:extLst>
      <p:ext uri="{BB962C8B-B14F-4D97-AF65-F5344CB8AC3E}">
        <p14:creationId xmlns:p14="http://schemas.microsoft.com/office/powerpoint/2010/main" val="956709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25C43-2423-5FCF-C3BD-22B4B687F0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47F1DB-07F7-E9DC-CA4C-30D4F7856E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011829-86B0-D857-FD1F-4D57F57581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037AB7-BA4F-D23D-3A2A-F5D81760B2A4}"/>
              </a:ext>
            </a:extLst>
          </p:cNvPr>
          <p:cNvSpPr>
            <a:spLocks noGrp="1"/>
          </p:cNvSpPr>
          <p:nvPr>
            <p:ph type="dt" sz="half" idx="10"/>
          </p:nvPr>
        </p:nvSpPr>
        <p:spPr/>
        <p:txBody>
          <a:bodyPr/>
          <a:lstStyle/>
          <a:p>
            <a:fld id="{93EA1701-B74F-41C6-8E61-06E1C2E2B634}" type="datetimeFigureOut">
              <a:rPr lang="en-US" smtClean="0"/>
              <a:t>12/26/2024</a:t>
            </a:fld>
            <a:endParaRPr lang="en-US" dirty="0"/>
          </a:p>
        </p:txBody>
      </p:sp>
      <p:sp>
        <p:nvSpPr>
          <p:cNvPr id="6" name="Footer Placeholder 5">
            <a:extLst>
              <a:ext uri="{FF2B5EF4-FFF2-40B4-BE49-F238E27FC236}">
                <a16:creationId xmlns:a16="http://schemas.microsoft.com/office/drawing/2014/main" id="{FFD587FE-9E70-9C99-B6EE-F478B9C8EC3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8BFA6A9-77FF-9D92-994A-C5C9D7485F20}"/>
              </a:ext>
            </a:extLst>
          </p:cNvPr>
          <p:cNvSpPr>
            <a:spLocks noGrp="1"/>
          </p:cNvSpPr>
          <p:nvPr>
            <p:ph type="sldNum" sz="quarter" idx="12"/>
          </p:nvPr>
        </p:nvSpPr>
        <p:spPr/>
        <p:txBody>
          <a:bodyPr/>
          <a:lstStyle/>
          <a:p>
            <a:fld id="{E792CD74-7843-41E6-86A0-97D35575A13C}" type="slidenum">
              <a:rPr lang="en-US" smtClean="0"/>
              <a:t>‹#›</a:t>
            </a:fld>
            <a:endParaRPr lang="en-US" dirty="0"/>
          </a:p>
        </p:txBody>
      </p:sp>
    </p:spTree>
    <p:extLst>
      <p:ext uri="{BB962C8B-B14F-4D97-AF65-F5344CB8AC3E}">
        <p14:creationId xmlns:p14="http://schemas.microsoft.com/office/powerpoint/2010/main" val="1041091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44683-FDA7-83D6-326B-3ABD13F5B4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553821-8D5F-271B-B070-A2636A3644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CDCE19DE-E0AD-B36B-A685-B43916CD5F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79CAAC-C4B9-A1FC-B2A8-C87F5540406E}"/>
              </a:ext>
            </a:extLst>
          </p:cNvPr>
          <p:cNvSpPr>
            <a:spLocks noGrp="1"/>
          </p:cNvSpPr>
          <p:nvPr>
            <p:ph type="dt" sz="half" idx="10"/>
          </p:nvPr>
        </p:nvSpPr>
        <p:spPr/>
        <p:txBody>
          <a:bodyPr/>
          <a:lstStyle/>
          <a:p>
            <a:fld id="{93EA1701-B74F-41C6-8E61-06E1C2E2B634}" type="datetimeFigureOut">
              <a:rPr lang="en-US" smtClean="0"/>
              <a:t>12/26/2024</a:t>
            </a:fld>
            <a:endParaRPr lang="en-US" dirty="0"/>
          </a:p>
        </p:txBody>
      </p:sp>
      <p:sp>
        <p:nvSpPr>
          <p:cNvPr id="6" name="Footer Placeholder 5">
            <a:extLst>
              <a:ext uri="{FF2B5EF4-FFF2-40B4-BE49-F238E27FC236}">
                <a16:creationId xmlns:a16="http://schemas.microsoft.com/office/drawing/2014/main" id="{CC643A27-C399-FF11-B29D-5E9206D6458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5F5152F-6E74-CFA2-339C-12FB81FCD6DB}"/>
              </a:ext>
            </a:extLst>
          </p:cNvPr>
          <p:cNvSpPr>
            <a:spLocks noGrp="1"/>
          </p:cNvSpPr>
          <p:nvPr>
            <p:ph type="sldNum" sz="quarter" idx="12"/>
          </p:nvPr>
        </p:nvSpPr>
        <p:spPr/>
        <p:txBody>
          <a:bodyPr/>
          <a:lstStyle/>
          <a:p>
            <a:fld id="{E792CD74-7843-41E6-86A0-97D35575A13C}" type="slidenum">
              <a:rPr lang="en-US" smtClean="0"/>
              <a:t>‹#›</a:t>
            </a:fld>
            <a:endParaRPr lang="en-US" dirty="0"/>
          </a:p>
        </p:txBody>
      </p:sp>
    </p:spTree>
    <p:extLst>
      <p:ext uri="{BB962C8B-B14F-4D97-AF65-F5344CB8AC3E}">
        <p14:creationId xmlns:p14="http://schemas.microsoft.com/office/powerpoint/2010/main" val="1768615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DDF49-6652-34DE-737B-A65C24E33E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BE0A57-A7D0-2C9C-74BE-EC292FE06B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1E650-A365-64E7-E7AD-FAB68CA981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3EA1701-B74F-41C6-8E61-06E1C2E2B634}" type="datetimeFigureOut">
              <a:rPr lang="en-US" smtClean="0"/>
              <a:t>12/26/2024</a:t>
            </a:fld>
            <a:endParaRPr lang="en-US" dirty="0"/>
          </a:p>
        </p:txBody>
      </p:sp>
      <p:sp>
        <p:nvSpPr>
          <p:cNvPr id="5" name="Footer Placeholder 4">
            <a:extLst>
              <a:ext uri="{FF2B5EF4-FFF2-40B4-BE49-F238E27FC236}">
                <a16:creationId xmlns:a16="http://schemas.microsoft.com/office/drawing/2014/main" id="{17BD829F-A792-75B1-AAA7-D8BFB74BCC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835E5914-CE59-7DFB-81CB-AAC4A9F81A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792CD74-7843-41E6-86A0-97D35575A13C}" type="slidenum">
              <a:rPr lang="en-US" smtClean="0"/>
              <a:t>‹#›</a:t>
            </a:fld>
            <a:endParaRPr lang="en-US" dirty="0"/>
          </a:p>
        </p:txBody>
      </p:sp>
    </p:spTree>
    <p:extLst>
      <p:ext uri="{BB962C8B-B14F-4D97-AF65-F5344CB8AC3E}">
        <p14:creationId xmlns:p14="http://schemas.microsoft.com/office/powerpoint/2010/main" val="3756685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9.png"/><Relationship Id="rId7" Type="http://schemas.openxmlformats.org/officeDocument/2006/relationships/image" Target="../media/image12.svg"/><Relationship Id="rId12" Type="http://schemas.openxmlformats.org/officeDocument/2006/relationships/image" Target="../media/image16.svg"/><Relationship Id="rId17" Type="http://schemas.openxmlformats.org/officeDocument/2006/relationships/image" Target="../media/image21.png"/><Relationship Id="rId2" Type="http://schemas.openxmlformats.org/officeDocument/2006/relationships/notesSlide" Target="../notesSlides/notesSlide2.xml"/><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5.png"/><Relationship Id="rId5" Type="http://schemas.openxmlformats.org/officeDocument/2006/relationships/slide" Target="slide3.xml"/><Relationship Id="rId15" Type="http://schemas.openxmlformats.org/officeDocument/2006/relationships/image" Target="../media/image19.png"/><Relationship Id="rId10" Type="http://schemas.openxmlformats.org/officeDocument/2006/relationships/image" Target="../media/image14.svg"/><Relationship Id="rId4" Type="http://schemas.openxmlformats.org/officeDocument/2006/relationships/image" Target="../media/image10.svg"/><Relationship Id="rId9" Type="http://schemas.openxmlformats.org/officeDocument/2006/relationships/image" Target="../media/image13.png"/><Relationship Id="rId14" Type="http://schemas.openxmlformats.org/officeDocument/2006/relationships/image" Target="../media/image18.png"/></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6.svg"/><Relationship Id="rId18" Type="http://schemas.openxmlformats.org/officeDocument/2006/relationships/image" Target="../media/image27.png"/><Relationship Id="rId3" Type="http://schemas.openxmlformats.org/officeDocument/2006/relationships/slide" Target="slide4.xml"/><Relationship Id="rId7" Type="http://schemas.openxmlformats.org/officeDocument/2006/relationships/image" Target="../media/image9.png"/><Relationship Id="rId12" Type="http://schemas.openxmlformats.org/officeDocument/2006/relationships/image" Target="../media/image15.png"/><Relationship Id="rId17" Type="http://schemas.openxmlformats.org/officeDocument/2006/relationships/image" Target="../media/image26.png"/><Relationship Id="rId2" Type="http://schemas.openxmlformats.org/officeDocument/2006/relationships/notesSlide" Target="../notesSlides/notesSlide3.xml"/><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slide" Target="slide2.xml"/><Relationship Id="rId11" Type="http://schemas.openxmlformats.org/officeDocument/2006/relationships/image" Target="../media/image12.svg"/><Relationship Id="rId5" Type="http://schemas.openxmlformats.org/officeDocument/2006/relationships/image" Target="../media/image14.svg"/><Relationship Id="rId15" Type="http://schemas.openxmlformats.org/officeDocument/2006/relationships/image" Target="../media/image24.svg"/><Relationship Id="rId10" Type="http://schemas.openxmlformats.org/officeDocument/2006/relationships/image" Target="../media/image11.pn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slide" Target="slide3.xml"/><Relationship Id="rId14" Type="http://schemas.openxmlformats.org/officeDocument/2006/relationships/image" Target="../media/image23.png"/></Relationships>
</file>

<file path=ppt/slides/_rels/slide4.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11.png"/><Relationship Id="rId7" Type="http://schemas.openxmlformats.org/officeDocument/2006/relationships/image" Target="../media/image14.svg"/><Relationship Id="rId12" Type="http://schemas.openxmlformats.org/officeDocument/2006/relationships/image" Target="../media/image16.svg"/><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5.png"/><Relationship Id="rId5" Type="http://schemas.openxmlformats.org/officeDocument/2006/relationships/slide" Target="slide4.xml"/><Relationship Id="rId10" Type="http://schemas.openxmlformats.org/officeDocument/2006/relationships/image" Target="../media/image10.svg"/><Relationship Id="rId4" Type="http://schemas.openxmlformats.org/officeDocument/2006/relationships/image" Target="../media/image12.sv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11.png"/><Relationship Id="rId7" Type="http://schemas.openxmlformats.org/officeDocument/2006/relationships/image" Target="../media/image14.svg"/><Relationship Id="rId12" Type="http://schemas.openxmlformats.org/officeDocument/2006/relationships/image" Target="../media/image16.svg"/><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5.png"/><Relationship Id="rId5" Type="http://schemas.openxmlformats.org/officeDocument/2006/relationships/slide" Target="slide4.xml"/><Relationship Id="rId10" Type="http://schemas.openxmlformats.org/officeDocument/2006/relationships/image" Target="../media/image10.svg"/><Relationship Id="rId4" Type="http://schemas.openxmlformats.org/officeDocument/2006/relationships/image" Target="../media/image12.sv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59FF96CE-A87C-20DE-B6E4-09E79D73F6F2}"/>
              </a:ext>
            </a:extLst>
          </p:cNvPr>
          <p:cNvSpPr/>
          <p:nvPr/>
        </p:nvSpPr>
        <p:spPr>
          <a:xfrm>
            <a:off x="7928475" y="1399250"/>
            <a:ext cx="2254103" cy="548640"/>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C05B457-3832-B492-EEDB-5D73F5BED2C9}"/>
              </a:ext>
            </a:extLst>
          </p:cNvPr>
          <p:cNvSpPr txBox="1"/>
          <p:nvPr/>
        </p:nvSpPr>
        <p:spPr>
          <a:xfrm>
            <a:off x="4821903" y="1341823"/>
            <a:ext cx="5358538" cy="548640"/>
          </a:xfrm>
          <a:prstGeom prst="rect">
            <a:avLst/>
          </a:prstGeom>
          <a:noFill/>
        </p:spPr>
        <p:txBody>
          <a:bodyPr wrap="square" rtlCol="0">
            <a:spAutoFit/>
          </a:bodyPr>
          <a:lstStyle/>
          <a:p>
            <a:pPr algn="r"/>
            <a:r>
              <a:rPr lang="en-US" sz="4000" b="1" spc="300" dirty="0">
                <a:solidFill>
                  <a:schemeClr val="accent4">
                    <a:lumMod val="75000"/>
                  </a:schemeClr>
                </a:solidFill>
                <a:latin typeface="+mj-lt"/>
              </a:rPr>
              <a:t>WEEKLY</a:t>
            </a:r>
            <a:r>
              <a:rPr lang="en-US" sz="4000" b="1" spc="300" dirty="0">
                <a:solidFill>
                  <a:srgbClr val="0070C0"/>
                </a:solidFill>
                <a:latin typeface="+mj-lt"/>
              </a:rPr>
              <a:t> </a:t>
            </a:r>
            <a:r>
              <a:rPr lang="en-US" sz="4000" b="1" spc="300" dirty="0">
                <a:solidFill>
                  <a:schemeClr val="accent4">
                    <a:lumMod val="50000"/>
                  </a:schemeClr>
                </a:solidFill>
                <a:latin typeface="+mj-lt"/>
              </a:rPr>
              <a:t>REVIEW</a:t>
            </a:r>
          </a:p>
        </p:txBody>
      </p:sp>
      <p:sp>
        <p:nvSpPr>
          <p:cNvPr id="7" name="TextBox 6">
            <a:extLst>
              <a:ext uri="{FF2B5EF4-FFF2-40B4-BE49-F238E27FC236}">
                <a16:creationId xmlns:a16="http://schemas.microsoft.com/office/drawing/2014/main" id="{A8C3515B-6AAF-128F-0371-8C403D5E87B0}"/>
              </a:ext>
            </a:extLst>
          </p:cNvPr>
          <p:cNvSpPr txBox="1"/>
          <p:nvPr/>
        </p:nvSpPr>
        <p:spPr>
          <a:xfrm>
            <a:off x="4958243" y="1999500"/>
            <a:ext cx="5358538" cy="338554"/>
          </a:xfrm>
          <a:prstGeom prst="rect">
            <a:avLst/>
          </a:prstGeom>
          <a:noFill/>
        </p:spPr>
        <p:txBody>
          <a:bodyPr wrap="square" rtlCol="0">
            <a:spAutoFit/>
          </a:bodyPr>
          <a:lstStyle/>
          <a:p>
            <a:pPr algn="r"/>
            <a:r>
              <a:rPr lang="en-US" sz="1600" spc="700" dirty="0">
                <a:latin typeface="+mj-lt"/>
              </a:rPr>
              <a:t>WEEK ENDING AUGUST 30</a:t>
            </a:r>
          </a:p>
        </p:txBody>
      </p:sp>
      <p:pic>
        <p:nvPicPr>
          <p:cNvPr id="11" name="Graphic 10" descr="Arrow circle with solid fill">
            <a:extLst>
              <a:ext uri="{FF2B5EF4-FFF2-40B4-BE49-F238E27FC236}">
                <a16:creationId xmlns:a16="http://schemas.microsoft.com/office/drawing/2014/main" id="{2556A08D-E5FC-67D2-C366-C9CD534BAB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98327" y="3886403"/>
            <a:ext cx="914400" cy="914400"/>
          </a:xfrm>
          <a:prstGeom prst="rect">
            <a:avLst/>
          </a:prstGeom>
        </p:spPr>
      </p:pic>
      <p:pic>
        <p:nvPicPr>
          <p:cNvPr id="12" name="Graphic 11" descr="Arrow circle with solid fill">
            <a:extLst>
              <a:ext uri="{FF2B5EF4-FFF2-40B4-BE49-F238E27FC236}">
                <a16:creationId xmlns:a16="http://schemas.microsoft.com/office/drawing/2014/main" id="{C9FDE05D-0E75-F6C8-A136-191E591241D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72350" y="3886403"/>
            <a:ext cx="914400" cy="914400"/>
          </a:xfrm>
          <a:prstGeom prst="rect">
            <a:avLst/>
          </a:prstGeom>
        </p:spPr>
      </p:pic>
      <p:sp>
        <p:nvSpPr>
          <p:cNvPr id="13" name="Oval 12">
            <a:extLst>
              <a:ext uri="{FF2B5EF4-FFF2-40B4-BE49-F238E27FC236}">
                <a16:creationId xmlns:a16="http://schemas.microsoft.com/office/drawing/2014/main" id="{368E8B3E-C5ED-94BB-A2BF-5E2DEFAC93B5}"/>
              </a:ext>
            </a:extLst>
          </p:cNvPr>
          <p:cNvSpPr/>
          <p:nvPr/>
        </p:nvSpPr>
        <p:spPr>
          <a:xfrm>
            <a:off x="9657821" y="4160722"/>
            <a:ext cx="365760" cy="365760"/>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Graphic 14" descr="Arrow circle with solid fill">
            <a:extLst>
              <a:ext uri="{FF2B5EF4-FFF2-40B4-BE49-F238E27FC236}">
                <a16:creationId xmlns:a16="http://schemas.microsoft.com/office/drawing/2014/main" id="{B3491662-1B10-F11A-CF3E-7F06067C28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10608" y="3886403"/>
            <a:ext cx="914400" cy="914400"/>
          </a:xfrm>
          <a:prstGeom prst="rect">
            <a:avLst/>
          </a:prstGeom>
        </p:spPr>
      </p:pic>
      <p:pic>
        <p:nvPicPr>
          <p:cNvPr id="18" name="Graphic 17" descr="Circles with lines with solid fill">
            <a:extLst>
              <a:ext uri="{FF2B5EF4-FFF2-40B4-BE49-F238E27FC236}">
                <a16:creationId xmlns:a16="http://schemas.microsoft.com/office/drawing/2014/main" id="{327C29AA-B317-87AB-3902-D68D6EF6253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987961" y="3886402"/>
            <a:ext cx="914400" cy="914400"/>
          </a:xfrm>
          <a:prstGeom prst="rect">
            <a:avLst/>
          </a:prstGeom>
        </p:spPr>
      </p:pic>
      <p:sp>
        <p:nvSpPr>
          <p:cNvPr id="20" name="TextBox 19">
            <a:extLst>
              <a:ext uri="{FF2B5EF4-FFF2-40B4-BE49-F238E27FC236}">
                <a16:creationId xmlns:a16="http://schemas.microsoft.com/office/drawing/2014/main" id="{077278DF-4DAA-1312-6BEF-77DC09208240}"/>
              </a:ext>
            </a:extLst>
          </p:cNvPr>
          <p:cNvSpPr txBox="1"/>
          <p:nvPr/>
        </p:nvSpPr>
        <p:spPr>
          <a:xfrm>
            <a:off x="7870614" y="2312048"/>
            <a:ext cx="2446167" cy="1200329"/>
          </a:xfrm>
          <a:prstGeom prst="rect">
            <a:avLst/>
          </a:prstGeom>
          <a:noFill/>
        </p:spPr>
        <p:txBody>
          <a:bodyPr wrap="square" rtlCol="0">
            <a:spAutoFit/>
          </a:bodyPr>
          <a:lstStyle/>
          <a:p>
            <a:pPr algn="r"/>
            <a:r>
              <a:rPr lang="en-US" sz="7200" b="1" spc="300" dirty="0">
                <a:solidFill>
                  <a:schemeClr val="bg1">
                    <a:lumMod val="85000"/>
                  </a:schemeClr>
                </a:solidFill>
                <a:latin typeface="Aptos Narrow" panose="020B0004020202020204" pitchFamily="34" charset="0"/>
              </a:rPr>
              <a:t>20</a:t>
            </a:r>
            <a:r>
              <a:rPr lang="en-US" sz="7200" b="1" spc="300" dirty="0">
                <a:solidFill>
                  <a:schemeClr val="tx2">
                    <a:lumMod val="75000"/>
                    <a:lumOff val="25000"/>
                  </a:schemeClr>
                </a:solidFill>
                <a:latin typeface="Aptos Narrow" panose="020B0004020202020204" pitchFamily="34" charset="0"/>
              </a:rPr>
              <a:t>24</a:t>
            </a:r>
          </a:p>
        </p:txBody>
      </p:sp>
      <p:sp>
        <p:nvSpPr>
          <p:cNvPr id="21" name="TextBox 20">
            <a:extLst>
              <a:ext uri="{FF2B5EF4-FFF2-40B4-BE49-F238E27FC236}">
                <a16:creationId xmlns:a16="http://schemas.microsoft.com/office/drawing/2014/main" id="{2E7B81B1-A2C7-5C5F-2B1D-03C3F39AC1E4}"/>
              </a:ext>
            </a:extLst>
          </p:cNvPr>
          <p:cNvSpPr txBox="1"/>
          <p:nvPr/>
        </p:nvSpPr>
        <p:spPr>
          <a:xfrm>
            <a:off x="4638907" y="1089709"/>
            <a:ext cx="5616795" cy="261610"/>
          </a:xfrm>
          <a:prstGeom prst="rect">
            <a:avLst/>
          </a:prstGeom>
          <a:noFill/>
        </p:spPr>
        <p:txBody>
          <a:bodyPr wrap="square" rtlCol="0">
            <a:spAutoFit/>
          </a:bodyPr>
          <a:lstStyle/>
          <a:p>
            <a:pPr algn="r"/>
            <a:r>
              <a:rPr lang="en-US" sz="1100" spc="50" dirty="0">
                <a:latin typeface="+mj-lt"/>
              </a:rPr>
              <a:t>“A QUICK SYNOPSIS OF MACROECONOMIC EVENTS IMPACTING MARKETS.”</a:t>
            </a:r>
          </a:p>
        </p:txBody>
      </p:sp>
      <p:sp>
        <p:nvSpPr>
          <p:cNvPr id="22" name="TextBox 21">
            <a:extLst>
              <a:ext uri="{FF2B5EF4-FFF2-40B4-BE49-F238E27FC236}">
                <a16:creationId xmlns:a16="http://schemas.microsoft.com/office/drawing/2014/main" id="{BECE50C2-A301-0266-6E5E-D4EE48252758}"/>
              </a:ext>
            </a:extLst>
          </p:cNvPr>
          <p:cNvSpPr txBox="1"/>
          <p:nvPr/>
        </p:nvSpPr>
        <p:spPr>
          <a:xfrm>
            <a:off x="4897164" y="5961673"/>
            <a:ext cx="5358538" cy="261610"/>
          </a:xfrm>
          <a:prstGeom prst="rect">
            <a:avLst/>
          </a:prstGeom>
          <a:noFill/>
        </p:spPr>
        <p:txBody>
          <a:bodyPr wrap="square" rtlCol="0">
            <a:spAutoFit/>
          </a:bodyPr>
          <a:lstStyle/>
          <a:p>
            <a:pPr algn="r"/>
            <a:r>
              <a:rPr lang="en-US" sz="1100" spc="50" dirty="0">
                <a:latin typeface="+mj-lt"/>
              </a:rPr>
              <a:t>EMAIL:  rrose.n2420@gmail.com</a:t>
            </a:r>
          </a:p>
        </p:txBody>
      </p:sp>
      <p:sp>
        <p:nvSpPr>
          <p:cNvPr id="38" name="Rectangle: Rounded Corners 37">
            <a:extLst>
              <a:ext uri="{FF2B5EF4-FFF2-40B4-BE49-F238E27FC236}">
                <a16:creationId xmlns:a16="http://schemas.microsoft.com/office/drawing/2014/main" id="{8992EA44-3079-B225-4C3E-150B60FCC79B}"/>
              </a:ext>
            </a:extLst>
          </p:cNvPr>
          <p:cNvSpPr/>
          <p:nvPr/>
        </p:nvSpPr>
        <p:spPr>
          <a:xfrm>
            <a:off x="256674" y="240632"/>
            <a:ext cx="11742821" cy="6432884"/>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C25CEBEA-F92D-EF6F-9195-C82CCEE4F258}"/>
              </a:ext>
            </a:extLst>
          </p:cNvPr>
          <p:cNvSpPr txBox="1"/>
          <p:nvPr/>
        </p:nvSpPr>
        <p:spPr>
          <a:xfrm>
            <a:off x="4897164" y="5700062"/>
            <a:ext cx="5358538" cy="261610"/>
          </a:xfrm>
          <a:prstGeom prst="rect">
            <a:avLst/>
          </a:prstGeom>
          <a:noFill/>
        </p:spPr>
        <p:txBody>
          <a:bodyPr wrap="square" rtlCol="0">
            <a:spAutoFit/>
          </a:bodyPr>
          <a:lstStyle/>
          <a:p>
            <a:pPr algn="r"/>
            <a:r>
              <a:rPr lang="en-US" sz="1100" spc="50" dirty="0">
                <a:latin typeface="+mj-lt"/>
              </a:rPr>
              <a:t>CONTENT AND GRAPHICS, CREATED AND WRITTEN  BY NIKKI ROSE</a:t>
            </a:r>
          </a:p>
        </p:txBody>
      </p:sp>
    </p:spTree>
    <p:extLst>
      <p:ext uri="{BB962C8B-B14F-4D97-AF65-F5344CB8AC3E}">
        <p14:creationId xmlns:p14="http://schemas.microsoft.com/office/powerpoint/2010/main" val="403529885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5B9BA7F4-6823-5803-96F1-434CDAB85EEA}"/>
              </a:ext>
            </a:extLst>
          </p:cNvPr>
          <p:cNvSpPr/>
          <p:nvPr/>
        </p:nvSpPr>
        <p:spPr>
          <a:xfrm>
            <a:off x="101908" y="89205"/>
            <a:ext cx="822960" cy="6675120"/>
          </a:xfrm>
          <a:prstGeom prst="roundRect">
            <a:avLst/>
          </a:prstGeom>
          <a:solidFill>
            <a:schemeClr val="accent4">
              <a:lumMod val="75000"/>
            </a:schemeClr>
          </a:solidFill>
          <a:ln w="57150">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Bank with solid fill">
            <a:extLst>
              <a:ext uri="{FF2B5EF4-FFF2-40B4-BE49-F238E27FC236}">
                <a16:creationId xmlns:a16="http://schemas.microsoft.com/office/drawing/2014/main" id="{69168D5D-A249-7FB3-118B-A77F9792B50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1920" y="691447"/>
            <a:ext cx="731520" cy="731520"/>
          </a:xfrm>
          <a:prstGeom prst="rect">
            <a:avLst/>
          </a:prstGeom>
        </p:spPr>
      </p:pic>
      <p:sp>
        <p:nvSpPr>
          <p:cNvPr id="8" name="TextBox 7">
            <a:extLst>
              <a:ext uri="{FF2B5EF4-FFF2-40B4-BE49-F238E27FC236}">
                <a16:creationId xmlns:a16="http://schemas.microsoft.com/office/drawing/2014/main" id="{2141B20A-6A27-D953-EEBC-634B37FE867B}"/>
              </a:ext>
            </a:extLst>
          </p:cNvPr>
          <p:cNvSpPr txBox="1"/>
          <p:nvPr/>
        </p:nvSpPr>
        <p:spPr>
          <a:xfrm>
            <a:off x="105101" y="1341288"/>
            <a:ext cx="822960" cy="246221"/>
          </a:xfrm>
          <a:prstGeom prst="rect">
            <a:avLst/>
          </a:prstGeom>
          <a:noFill/>
        </p:spPr>
        <p:txBody>
          <a:bodyPr wrap="square" rtlCol="0">
            <a:spAutoFit/>
          </a:bodyPr>
          <a:lstStyle/>
          <a:p>
            <a:r>
              <a:rPr lang="en-US" sz="1000" b="1" dirty="0">
                <a:solidFill>
                  <a:schemeClr val="bg1"/>
                </a:solidFill>
              </a:rPr>
              <a:t>ECONOMY</a:t>
            </a:r>
          </a:p>
        </p:txBody>
      </p:sp>
      <p:pic>
        <p:nvPicPr>
          <p:cNvPr id="9" name="Graphic 8" descr="Mortgage with solid fill">
            <a:hlinkClick r:id="rId5" action="ppaction://hlinksldjump"/>
            <a:extLst>
              <a:ext uri="{FF2B5EF4-FFF2-40B4-BE49-F238E27FC236}">
                <a16:creationId xmlns:a16="http://schemas.microsoft.com/office/drawing/2014/main" id="{785510F4-1F66-6336-8C0B-EF6AE21861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7000" y="1854200"/>
            <a:ext cx="731520" cy="731520"/>
          </a:xfrm>
          <a:prstGeom prst="rect">
            <a:avLst/>
          </a:prstGeom>
        </p:spPr>
      </p:pic>
      <p:sp>
        <p:nvSpPr>
          <p:cNvPr id="10" name="TextBox 9">
            <a:extLst>
              <a:ext uri="{FF2B5EF4-FFF2-40B4-BE49-F238E27FC236}">
                <a16:creationId xmlns:a16="http://schemas.microsoft.com/office/drawing/2014/main" id="{2C743EC6-71AC-A00D-612D-0414540A304B}"/>
              </a:ext>
            </a:extLst>
          </p:cNvPr>
          <p:cNvSpPr txBox="1"/>
          <p:nvPr/>
        </p:nvSpPr>
        <p:spPr>
          <a:xfrm>
            <a:off x="203695" y="2487069"/>
            <a:ext cx="640080" cy="261610"/>
          </a:xfrm>
          <a:prstGeom prst="rect">
            <a:avLst/>
          </a:prstGeom>
          <a:noFill/>
        </p:spPr>
        <p:txBody>
          <a:bodyPr wrap="square" rtlCol="0">
            <a:spAutoFit/>
          </a:bodyPr>
          <a:lstStyle/>
          <a:p>
            <a:r>
              <a:rPr lang="en-US" sz="1100" b="1" dirty="0">
                <a:solidFill>
                  <a:schemeClr val="bg1"/>
                </a:solidFill>
              </a:rPr>
              <a:t>RATES</a:t>
            </a:r>
          </a:p>
        </p:txBody>
      </p:sp>
      <p:pic>
        <p:nvPicPr>
          <p:cNvPr id="11" name="Graphic 10" descr="Blackboard with solid fill">
            <a:hlinkClick r:id="rId8" action="ppaction://hlinksldjump"/>
            <a:extLst>
              <a:ext uri="{FF2B5EF4-FFF2-40B4-BE49-F238E27FC236}">
                <a16:creationId xmlns:a16="http://schemas.microsoft.com/office/drawing/2014/main" id="{7E836180-5E3D-CC1C-7354-E3A4EDEF127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9700" y="3086245"/>
            <a:ext cx="731520" cy="731520"/>
          </a:xfrm>
          <a:prstGeom prst="rect">
            <a:avLst/>
          </a:prstGeom>
        </p:spPr>
      </p:pic>
      <p:sp>
        <p:nvSpPr>
          <p:cNvPr id="12" name="TextBox 11">
            <a:extLst>
              <a:ext uri="{FF2B5EF4-FFF2-40B4-BE49-F238E27FC236}">
                <a16:creationId xmlns:a16="http://schemas.microsoft.com/office/drawing/2014/main" id="{A743C16D-4887-8699-EBC4-4BFF9A8E8A6B}"/>
              </a:ext>
            </a:extLst>
          </p:cNvPr>
          <p:cNvSpPr txBox="1"/>
          <p:nvPr/>
        </p:nvSpPr>
        <p:spPr>
          <a:xfrm>
            <a:off x="3501" y="3686960"/>
            <a:ext cx="1005840" cy="246221"/>
          </a:xfrm>
          <a:prstGeom prst="rect">
            <a:avLst/>
          </a:prstGeom>
          <a:noFill/>
        </p:spPr>
        <p:txBody>
          <a:bodyPr wrap="square" rtlCol="0">
            <a:spAutoFit/>
          </a:bodyPr>
          <a:lstStyle/>
          <a:p>
            <a:pPr algn="ctr"/>
            <a:r>
              <a:rPr lang="en-US" sz="1000" b="1" dirty="0">
                <a:solidFill>
                  <a:schemeClr val="bg1"/>
                </a:solidFill>
              </a:rPr>
              <a:t>COMMENTS</a:t>
            </a:r>
          </a:p>
        </p:txBody>
      </p:sp>
      <p:sp>
        <p:nvSpPr>
          <p:cNvPr id="13" name="Rectangle: Rounded Corners 12">
            <a:extLst>
              <a:ext uri="{FF2B5EF4-FFF2-40B4-BE49-F238E27FC236}">
                <a16:creationId xmlns:a16="http://schemas.microsoft.com/office/drawing/2014/main" id="{AA514D40-C537-9EE1-CDAB-3FD5F8946540}"/>
              </a:ext>
            </a:extLst>
          </p:cNvPr>
          <p:cNvSpPr/>
          <p:nvPr/>
        </p:nvSpPr>
        <p:spPr>
          <a:xfrm>
            <a:off x="1024795" y="130095"/>
            <a:ext cx="6858000" cy="453631"/>
          </a:xfrm>
          <a:prstGeom prst="roundRect">
            <a:avLst/>
          </a:prstGeom>
          <a:solidFill>
            <a:schemeClr val="bg1">
              <a:lumMod val="85000"/>
            </a:schemeClr>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lumMod val="50000"/>
                  <a:lumOff val="50000"/>
                </a:schemeClr>
              </a:solidFill>
              <a:latin typeface="Aptos Narrow" panose="020B0004020202020204" pitchFamily="34" charset="0"/>
            </a:endParaRPr>
          </a:p>
        </p:txBody>
      </p:sp>
      <p:sp>
        <p:nvSpPr>
          <p:cNvPr id="5" name="TextBox 4">
            <a:extLst>
              <a:ext uri="{FF2B5EF4-FFF2-40B4-BE49-F238E27FC236}">
                <a16:creationId xmlns:a16="http://schemas.microsoft.com/office/drawing/2014/main" id="{ACD56481-C89F-CBD2-E454-D8978F0893AC}"/>
              </a:ext>
            </a:extLst>
          </p:cNvPr>
          <p:cNvSpPr txBox="1"/>
          <p:nvPr/>
        </p:nvSpPr>
        <p:spPr>
          <a:xfrm>
            <a:off x="1578661" y="203243"/>
            <a:ext cx="2491534" cy="400110"/>
          </a:xfrm>
          <a:prstGeom prst="rect">
            <a:avLst/>
          </a:prstGeom>
          <a:noFill/>
        </p:spPr>
        <p:txBody>
          <a:bodyPr wrap="square" rtlCol="0">
            <a:spAutoFit/>
          </a:bodyPr>
          <a:lstStyle/>
          <a:p>
            <a:r>
              <a:rPr lang="en-US" sz="2000" b="1" dirty="0">
                <a:solidFill>
                  <a:schemeClr val="tx1">
                    <a:lumMod val="65000"/>
                    <a:lumOff val="35000"/>
                  </a:schemeClr>
                </a:solidFill>
                <a:latin typeface="Aptos Narrow" panose="020B0004020202020204" pitchFamily="34" charset="0"/>
                <a:ea typeface="Adobe Heiti Std R" panose="020B0400000000000000" pitchFamily="34" charset="-128"/>
                <a:cs typeface="BrowalliaUPC" panose="020B0502040204020203" pitchFamily="34" charset="-34"/>
              </a:rPr>
              <a:t>Economic Reports</a:t>
            </a:r>
          </a:p>
        </p:txBody>
      </p:sp>
      <p:pic>
        <p:nvPicPr>
          <p:cNvPr id="19" name="Graphic 18" descr="Soundwave with solid fill">
            <a:extLst>
              <a:ext uri="{FF2B5EF4-FFF2-40B4-BE49-F238E27FC236}">
                <a16:creationId xmlns:a16="http://schemas.microsoft.com/office/drawing/2014/main" id="{67E4931B-DD77-75CF-DBB4-BFEFCC58C7D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224053" y="176631"/>
            <a:ext cx="365760" cy="365760"/>
          </a:xfrm>
          <a:prstGeom prst="rect">
            <a:avLst/>
          </a:prstGeom>
        </p:spPr>
      </p:pic>
      <p:sp>
        <p:nvSpPr>
          <p:cNvPr id="22" name="Rectangle: Rounded Corners 21">
            <a:extLst>
              <a:ext uri="{FF2B5EF4-FFF2-40B4-BE49-F238E27FC236}">
                <a16:creationId xmlns:a16="http://schemas.microsoft.com/office/drawing/2014/main" id="{D358BACA-2118-0C84-D71C-DDF26AF4D60B}"/>
              </a:ext>
            </a:extLst>
          </p:cNvPr>
          <p:cNvSpPr/>
          <p:nvPr/>
        </p:nvSpPr>
        <p:spPr>
          <a:xfrm>
            <a:off x="7984997" y="130094"/>
            <a:ext cx="4067303" cy="457200"/>
          </a:xfrm>
          <a:prstGeom prst="roundRect">
            <a:avLst/>
          </a:prstGeom>
          <a:solidFill>
            <a:schemeClr val="bg2"/>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000" dirty="0">
              <a:solidFill>
                <a:schemeClr val="tx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610100BC-555F-B7A4-6DE1-FB4C073A8DDE}"/>
              </a:ext>
            </a:extLst>
          </p:cNvPr>
          <p:cNvPicPr>
            <a:picLocks noChangeAspect="1"/>
          </p:cNvPicPr>
          <p:nvPr/>
        </p:nvPicPr>
        <p:blipFill>
          <a:blip r:embed="rId13"/>
          <a:stretch>
            <a:fillRect/>
          </a:stretch>
        </p:blipFill>
        <p:spPr>
          <a:xfrm>
            <a:off x="1089759" y="670615"/>
            <a:ext cx="3518766" cy="2966269"/>
          </a:xfrm>
          <a:prstGeom prst="rect">
            <a:avLst/>
          </a:prstGeom>
        </p:spPr>
      </p:pic>
      <p:pic>
        <p:nvPicPr>
          <p:cNvPr id="4" name="Picture 3">
            <a:extLst>
              <a:ext uri="{FF2B5EF4-FFF2-40B4-BE49-F238E27FC236}">
                <a16:creationId xmlns:a16="http://schemas.microsoft.com/office/drawing/2014/main" id="{0594BF32-5A8F-9A72-E2DA-50B4FE5351AE}"/>
              </a:ext>
            </a:extLst>
          </p:cNvPr>
          <p:cNvPicPr>
            <a:picLocks noChangeAspect="1"/>
          </p:cNvPicPr>
          <p:nvPr/>
        </p:nvPicPr>
        <p:blipFill>
          <a:blip r:embed="rId14"/>
          <a:stretch>
            <a:fillRect/>
          </a:stretch>
        </p:blipFill>
        <p:spPr>
          <a:xfrm>
            <a:off x="8508751" y="3623586"/>
            <a:ext cx="3543549" cy="3108960"/>
          </a:xfrm>
          <a:prstGeom prst="rect">
            <a:avLst/>
          </a:prstGeom>
        </p:spPr>
      </p:pic>
      <p:pic>
        <p:nvPicPr>
          <p:cNvPr id="24" name="Picture 23">
            <a:extLst>
              <a:ext uri="{FF2B5EF4-FFF2-40B4-BE49-F238E27FC236}">
                <a16:creationId xmlns:a16="http://schemas.microsoft.com/office/drawing/2014/main" id="{CDF5B424-105C-4C5A-C21B-241CFF0BED3D}"/>
              </a:ext>
            </a:extLst>
          </p:cNvPr>
          <p:cNvPicPr>
            <a:picLocks noChangeAspect="1"/>
          </p:cNvPicPr>
          <p:nvPr/>
        </p:nvPicPr>
        <p:blipFill>
          <a:blip r:embed="rId15"/>
          <a:stretch>
            <a:fillRect/>
          </a:stretch>
        </p:blipFill>
        <p:spPr>
          <a:xfrm>
            <a:off x="826281" y="3704147"/>
            <a:ext cx="3927512" cy="1481118"/>
          </a:xfrm>
          <a:prstGeom prst="rect">
            <a:avLst/>
          </a:prstGeom>
        </p:spPr>
      </p:pic>
      <p:sp>
        <p:nvSpPr>
          <p:cNvPr id="26" name="Rectangle: Rounded Corners 25">
            <a:extLst>
              <a:ext uri="{FF2B5EF4-FFF2-40B4-BE49-F238E27FC236}">
                <a16:creationId xmlns:a16="http://schemas.microsoft.com/office/drawing/2014/main" id="{94091836-10E6-21ED-4BD0-3F7D045B1A33}"/>
              </a:ext>
            </a:extLst>
          </p:cNvPr>
          <p:cNvSpPr/>
          <p:nvPr/>
        </p:nvSpPr>
        <p:spPr>
          <a:xfrm>
            <a:off x="4721893" y="691447"/>
            <a:ext cx="7365005" cy="285218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9">
            <a:extLst>
              <a:ext uri="{FF2B5EF4-FFF2-40B4-BE49-F238E27FC236}">
                <a16:creationId xmlns:a16="http://schemas.microsoft.com/office/drawing/2014/main" id="{0B57BF78-7ACC-2716-F9BB-69A2005A1AA1}"/>
              </a:ext>
            </a:extLst>
          </p:cNvPr>
          <p:cNvPicPr>
            <a:picLocks noChangeAspect="1"/>
          </p:cNvPicPr>
          <p:nvPr/>
        </p:nvPicPr>
        <p:blipFill>
          <a:blip r:embed="rId16"/>
          <a:stretch>
            <a:fillRect/>
          </a:stretch>
        </p:blipFill>
        <p:spPr>
          <a:xfrm>
            <a:off x="4744661" y="3623586"/>
            <a:ext cx="3646608" cy="3104319"/>
          </a:xfrm>
          <a:prstGeom prst="rect">
            <a:avLst/>
          </a:prstGeom>
        </p:spPr>
      </p:pic>
      <p:pic>
        <p:nvPicPr>
          <p:cNvPr id="31" name="Picture 30">
            <a:extLst>
              <a:ext uri="{FF2B5EF4-FFF2-40B4-BE49-F238E27FC236}">
                <a16:creationId xmlns:a16="http://schemas.microsoft.com/office/drawing/2014/main" id="{7FDBB2A1-5661-2DBE-2D6C-8FF5539F11CB}"/>
              </a:ext>
            </a:extLst>
          </p:cNvPr>
          <p:cNvPicPr>
            <a:picLocks noChangeAspect="1"/>
          </p:cNvPicPr>
          <p:nvPr/>
        </p:nvPicPr>
        <p:blipFill>
          <a:blip r:embed="rId17"/>
          <a:stretch>
            <a:fillRect/>
          </a:stretch>
        </p:blipFill>
        <p:spPr>
          <a:xfrm>
            <a:off x="2688500" y="5271935"/>
            <a:ext cx="2129609" cy="1467886"/>
          </a:xfrm>
          <a:prstGeom prst="rect">
            <a:avLst/>
          </a:prstGeom>
        </p:spPr>
      </p:pic>
      <p:pic>
        <p:nvPicPr>
          <p:cNvPr id="32" name="Picture 31">
            <a:extLst>
              <a:ext uri="{FF2B5EF4-FFF2-40B4-BE49-F238E27FC236}">
                <a16:creationId xmlns:a16="http://schemas.microsoft.com/office/drawing/2014/main" id="{3F38E407-355C-DB0E-BF43-079099A64038}"/>
              </a:ext>
            </a:extLst>
          </p:cNvPr>
          <p:cNvPicPr>
            <a:picLocks noChangeAspect="1"/>
          </p:cNvPicPr>
          <p:nvPr/>
        </p:nvPicPr>
        <p:blipFill>
          <a:blip r:embed="rId18"/>
          <a:stretch>
            <a:fillRect/>
          </a:stretch>
        </p:blipFill>
        <p:spPr>
          <a:xfrm>
            <a:off x="765756" y="5281979"/>
            <a:ext cx="2215272" cy="1463040"/>
          </a:xfrm>
          <a:prstGeom prst="rect">
            <a:avLst/>
          </a:prstGeom>
        </p:spPr>
      </p:pic>
      <p:sp>
        <p:nvSpPr>
          <p:cNvPr id="33" name="TextBox 32">
            <a:extLst>
              <a:ext uri="{FF2B5EF4-FFF2-40B4-BE49-F238E27FC236}">
                <a16:creationId xmlns:a16="http://schemas.microsoft.com/office/drawing/2014/main" id="{D64FEFD5-83F8-9060-4AF4-D90E9850B4DA}"/>
              </a:ext>
            </a:extLst>
          </p:cNvPr>
          <p:cNvSpPr txBox="1"/>
          <p:nvPr/>
        </p:nvSpPr>
        <p:spPr>
          <a:xfrm>
            <a:off x="9563848" y="275475"/>
            <a:ext cx="2011680" cy="307777"/>
          </a:xfrm>
          <a:prstGeom prst="rect">
            <a:avLst/>
          </a:prstGeom>
          <a:noFill/>
        </p:spPr>
        <p:txBody>
          <a:bodyPr wrap="square" rtlCol="0">
            <a:spAutoFit/>
          </a:bodyPr>
          <a:lstStyle/>
          <a:p>
            <a:pPr algn="r"/>
            <a:r>
              <a:rPr lang="en-US" sz="1400" dirty="0">
                <a:solidFill>
                  <a:schemeClr val="tx1">
                    <a:lumMod val="65000"/>
                    <a:lumOff val="35000"/>
                  </a:schemeClr>
                </a:solidFill>
                <a:latin typeface="Aptos Narrow" panose="020B0004020202020204" pitchFamily="34" charset="0"/>
                <a:ea typeface="Adobe Heiti Std R" panose="020B0400000000000000" pitchFamily="34" charset="-128"/>
                <a:cs typeface="BrowalliaUPC" panose="020B0502040204020203" pitchFamily="34" charset="-34"/>
              </a:rPr>
              <a:t>Week Ending 8/30/2024</a:t>
            </a:r>
          </a:p>
        </p:txBody>
      </p:sp>
      <p:sp>
        <p:nvSpPr>
          <p:cNvPr id="34" name="TextBox 33">
            <a:extLst>
              <a:ext uri="{FF2B5EF4-FFF2-40B4-BE49-F238E27FC236}">
                <a16:creationId xmlns:a16="http://schemas.microsoft.com/office/drawing/2014/main" id="{31CE44F5-A45D-1E3C-667D-CB44AF43CE74}"/>
              </a:ext>
            </a:extLst>
          </p:cNvPr>
          <p:cNvSpPr txBox="1"/>
          <p:nvPr/>
        </p:nvSpPr>
        <p:spPr>
          <a:xfrm>
            <a:off x="1406933" y="3340255"/>
            <a:ext cx="2194560" cy="215444"/>
          </a:xfrm>
          <a:prstGeom prst="rect">
            <a:avLst/>
          </a:prstGeom>
          <a:noFill/>
        </p:spPr>
        <p:txBody>
          <a:bodyPr wrap="square" rtlCol="0">
            <a:spAutoFit/>
          </a:bodyPr>
          <a:lstStyle/>
          <a:p>
            <a:r>
              <a:rPr lang="en-US" sz="800" dirty="0">
                <a:solidFill>
                  <a:schemeClr val="tx1">
                    <a:lumMod val="50000"/>
                    <a:lumOff val="50000"/>
                  </a:schemeClr>
                </a:solidFill>
                <a:latin typeface="Aptos Narrow" panose="020B0004020202020204" pitchFamily="34" charset="0"/>
              </a:rPr>
              <a:t>Source: Commerce Department</a:t>
            </a:r>
          </a:p>
        </p:txBody>
      </p:sp>
      <p:sp>
        <p:nvSpPr>
          <p:cNvPr id="35" name="TextBox 34">
            <a:extLst>
              <a:ext uri="{FF2B5EF4-FFF2-40B4-BE49-F238E27FC236}">
                <a16:creationId xmlns:a16="http://schemas.microsoft.com/office/drawing/2014/main" id="{6A43AEDE-2B8B-A2F6-705A-FBA9B9871777}"/>
              </a:ext>
            </a:extLst>
          </p:cNvPr>
          <p:cNvSpPr txBox="1"/>
          <p:nvPr/>
        </p:nvSpPr>
        <p:spPr>
          <a:xfrm>
            <a:off x="1193101" y="4905511"/>
            <a:ext cx="1463040" cy="215444"/>
          </a:xfrm>
          <a:prstGeom prst="rect">
            <a:avLst/>
          </a:prstGeom>
          <a:noFill/>
        </p:spPr>
        <p:txBody>
          <a:bodyPr wrap="square" rtlCol="0">
            <a:spAutoFit/>
          </a:bodyPr>
          <a:lstStyle/>
          <a:p>
            <a:r>
              <a:rPr lang="en-US" sz="800" dirty="0">
                <a:solidFill>
                  <a:schemeClr val="tx1">
                    <a:lumMod val="50000"/>
                    <a:lumOff val="50000"/>
                  </a:schemeClr>
                </a:solidFill>
                <a:latin typeface="Aptos Narrow" panose="020B0004020202020204" pitchFamily="34" charset="0"/>
              </a:rPr>
              <a:t>Source: University of Michigan</a:t>
            </a:r>
          </a:p>
        </p:txBody>
      </p:sp>
      <p:sp>
        <p:nvSpPr>
          <p:cNvPr id="36" name="TextBox 35">
            <a:extLst>
              <a:ext uri="{FF2B5EF4-FFF2-40B4-BE49-F238E27FC236}">
                <a16:creationId xmlns:a16="http://schemas.microsoft.com/office/drawing/2014/main" id="{89AB8F49-5CCF-1262-3CFF-D87ECD5ABF9A}"/>
              </a:ext>
            </a:extLst>
          </p:cNvPr>
          <p:cNvSpPr txBox="1"/>
          <p:nvPr/>
        </p:nvSpPr>
        <p:spPr>
          <a:xfrm>
            <a:off x="1170117" y="6460056"/>
            <a:ext cx="1550281" cy="215444"/>
          </a:xfrm>
          <a:prstGeom prst="rect">
            <a:avLst/>
          </a:prstGeom>
          <a:noFill/>
        </p:spPr>
        <p:txBody>
          <a:bodyPr wrap="square" rtlCol="0">
            <a:spAutoFit/>
          </a:bodyPr>
          <a:lstStyle/>
          <a:p>
            <a:r>
              <a:rPr lang="en-US" sz="800" dirty="0">
                <a:solidFill>
                  <a:schemeClr val="tx1">
                    <a:lumMod val="50000"/>
                    <a:lumOff val="50000"/>
                  </a:schemeClr>
                </a:solidFill>
                <a:latin typeface="Aptos Narrow" panose="020B0004020202020204" pitchFamily="34" charset="0"/>
              </a:rPr>
              <a:t>Source: Commerce Department</a:t>
            </a:r>
          </a:p>
        </p:txBody>
      </p:sp>
      <p:sp>
        <p:nvSpPr>
          <p:cNvPr id="37" name="TextBox 36">
            <a:extLst>
              <a:ext uri="{FF2B5EF4-FFF2-40B4-BE49-F238E27FC236}">
                <a16:creationId xmlns:a16="http://schemas.microsoft.com/office/drawing/2014/main" id="{37A80E75-C6C6-4FA0-0D7E-1424170D828E}"/>
              </a:ext>
            </a:extLst>
          </p:cNvPr>
          <p:cNvSpPr txBox="1"/>
          <p:nvPr/>
        </p:nvSpPr>
        <p:spPr>
          <a:xfrm>
            <a:off x="2976233" y="6460056"/>
            <a:ext cx="1550281" cy="215444"/>
          </a:xfrm>
          <a:prstGeom prst="rect">
            <a:avLst/>
          </a:prstGeom>
          <a:noFill/>
        </p:spPr>
        <p:txBody>
          <a:bodyPr wrap="square" rtlCol="0">
            <a:spAutoFit/>
          </a:bodyPr>
          <a:lstStyle/>
          <a:p>
            <a:r>
              <a:rPr lang="en-US" sz="800" dirty="0">
                <a:solidFill>
                  <a:schemeClr val="tx1">
                    <a:lumMod val="50000"/>
                    <a:lumOff val="50000"/>
                  </a:schemeClr>
                </a:solidFill>
                <a:latin typeface="Aptos Narrow" panose="020B0004020202020204" pitchFamily="34" charset="0"/>
              </a:rPr>
              <a:t>Source: Conference Board</a:t>
            </a:r>
          </a:p>
        </p:txBody>
      </p:sp>
      <p:sp>
        <p:nvSpPr>
          <p:cNvPr id="38" name="TextBox 37">
            <a:extLst>
              <a:ext uri="{FF2B5EF4-FFF2-40B4-BE49-F238E27FC236}">
                <a16:creationId xmlns:a16="http://schemas.microsoft.com/office/drawing/2014/main" id="{A9BD4CB5-D6BD-73DF-E5BE-BD29696D2B7E}"/>
              </a:ext>
            </a:extLst>
          </p:cNvPr>
          <p:cNvSpPr txBox="1"/>
          <p:nvPr/>
        </p:nvSpPr>
        <p:spPr>
          <a:xfrm>
            <a:off x="5078083" y="6460056"/>
            <a:ext cx="1550281" cy="215444"/>
          </a:xfrm>
          <a:prstGeom prst="rect">
            <a:avLst/>
          </a:prstGeom>
          <a:noFill/>
        </p:spPr>
        <p:txBody>
          <a:bodyPr wrap="square" rtlCol="0">
            <a:spAutoFit/>
          </a:bodyPr>
          <a:lstStyle/>
          <a:p>
            <a:r>
              <a:rPr lang="en-US" sz="800" dirty="0">
                <a:solidFill>
                  <a:schemeClr val="tx1">
                    <a:lumMod val="50000"/>
                    <a:lumOff val="50000"/>
                  </a:schemeClr>
                </a:solidFill>
                <a:latin typeface="Aptos Narrow" panose="020B0004020202020204" pitchFamily="34" charset="0"/>
              </a:rPr>
              <a:t>Source: Labor Department</a:t>
            </a:r>
          </a:p>
        </p:txBody>
      </p:sp>
      <p:sp>
        <p:nvSpPr>
          <p:cNvPr id="39" name="TextBox 38">
            <a:extLst>
              <a:ext uri="{FF2B5EF4-FFF2-40B4-BE49-F238E27FC236}">
                <a16:creationId xmlns:a16="http://schemas.microsoft.com/office/drawing/2014/main" id="{9DBC4B72-EFF0-F3CA-15DE-DC9EC6BF54D7}"/>
              </a:ext>
            </a:extLst>
          </p:cNvPr>
          <p:cNvSpPr txBox="1"/>
          <p:nvPr/>
        </p:nvSpPr>
        <p:spPr>
          <a:xfrm>
            <a:off x="8799183" y="6460056"/>
            <a:ext cx="1550281" cy="215444"/>
          </a:xfrm>
          <a:prstGeom prst="rect">
            <a:avLst/>
          </a:prstGeom>
          <a:noFill/>
        </p:spPr>
        <p:txBody>
          <a:bodyPr wrap="square" rtlCol="0">
            <a:spAutoFit/>
          </a:bodyPr>
          <a:lstStyle/>
          <a:p>
            <a:r>
              <a:rPr lang="en-US" sz="800" dirty="0">
                <a:solidFill>
                  <a:schemeClr val="tx1">
                    <a:lumMod val="50000"/>
                    <a:lumOff val="50000"/>
                  </a:schemeClr>
                </a:solidFill>
                <a:latin typeface="Aptos Narrow" panose="020B0004020202020204" pitchFamily="34" charset="0"/>
              </a:rPr>
              <a:t>Source: Commerce Department</a:t>
            </a:r>
          </a:p>
        </p:txBody>
      </p:sp>
      <p:grpSp>
        <p:nvGrpSpPr>
          <p:cNvPr id="48" name="Group 47">
            <a:extLst>
              <a:ext uri="{FF2B5EF4-FFF2-40B4-BE49-F238E27FC236}">
                <a16:creationId xmlns:a16="http://schemas.microsoft.com/office/drawing/2014/main" id="{9C5E062D-E310-DF72-1D26-CD007766C18A}"/>
              </a:ext>
            </a:extLst>
          </p:cNvPr>
          <p:cNvGrpSpPr/>
          <p:nvPr/>
        </p:nvGrpSpPr>
        <p:grpSpPr>
          <a:xfrm>
            <a:off x="11714653" y="157737"/>
            <a:ext cx="181539" cy="388681"/>
            <a:chOff x="11755594" y="157737"/>
            <a:chExt cx="181539" cy="388681"/>
          </a:xfrm>
        </p:grpSpPr>
        <p:grpSp>
          <p:nvGrpSpPr>
            <p:cNvPr id="43" name="Group 42">
              <a:extLst>
                <a:ext uri="{FF2B5EF4-FFF2-40B4-BE49-F238E27FC236}">
                  <a16:creationId xmlns:a16="http://schemas.microsoft.com/office/drawing/2014/main" id="{A0607CE9-785E-9CEF-A176-20B75ADC6AA0}"/>
                </a:ext>
              </a:extLst>
            </p:cNvPr>
            <p:cNvGrpSpPr/>
            <p:nvPr/>
          </p:nvGrpSpPr>
          <p:grpSpPr>
            <a:xfrm rot="2466286">
              <a:off x="11761557" y="250886"/>
              <a:ext cx="175576" cy="295532"/>
              <a:chOff x="12357902" y="290646"/>
              <a:chExt cx="175576" cy="295532"/>
            </a:xfrm>
            <a:solidFill>
              <a:schemeClr val="bg1">
                <a:lumMod val="75000"/>
              </a:schemeClr>
            </a:solidFill>
          </p:grpSpPr>
          <p:sp>
            <p:nvSpPr>
              <p:cNvPr id="40" name="Rectangle: Rounded Corners 39">
                <a:extLst>
                  <a:ext uri="{FF2B5EF4-FFF2-40B4-BE49-F238E27FC236}">
                    <a16:creationId xmlns:a16="http://schemas.microsoft.com/office/drawing/2014/main" id="{880CAE4D-4678-A864-0A29-76E1D7F93D2E}"/>
                  </a:ext>
                </a:extLst>
              </p:cNvPr>
              <p:cNvSpPr/>
              <p:nvPr/>
            </p:nvSpPr>
            <p:spPr>
              <a:xfrm>
                <a:off x="12357902" y="403298"/>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Rounded Corners 40">
                <a:extLst>
                  <a:ext uri="{FF2B5EF4-FFF2-40B4-BE49-F238E27FC236}">
                    <a16:creationId xmlns:a16="http://schemas.microsoft.com/office/drawing/2014/main" id="{F5A71AFE-B7D7-E1A1-48AE-D5DD3C0E2CE8}"/>
                  </a:ext>
                </a:extLst>
              </p:cNvPr>
              <p:cNvSpPr/>
              <p:nvPr/>
            </p:nvSpPr>
            <p:spPr>
              <a:xfrm>
                <a:off x="12422830" y="356907"/>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41">
                <a:extLst>
                  <a:ext uri="{FF2B5EF4-FFF2-40B4-BE49-F238E27FC236}">
                    <a16:creationId xmlns:a16="http://schemas.microsoft.com/office/drawing/2014/main" id="{BBA7E1A9-409A-8C65-8600-5256F60C6FC4}"/>
                  </a:ext>
                </a:extLst>
              </p:cNvPr>
              <p:cNvSpPr/>
              <p:nvPr/>
            </p:nvSpPr>
            <p:spPr>
              <a:xfrm>
                <a:off x="12487758" y="290646"/>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 name="Group 43">
              <a:extLst>
                <a:ext uri="{FF2B5EF4-FFF2-40B4-BE49-F238E27FC236}">
                  <a16:creationId xmlns:a16="http://schemas.microsoft.com/office/drawing/2014/main" id="{B64FD181-9476-DC00-E0A6-7B61F5010D21}"/>
                </a:ext>
              </a:extLst>
            </p:cNvPr>
            <p:cNvGrpSpPr/>
            <p:nvPr/>
          </p:nvGrpSpPr>
          <p:grpSpPr>
            <a:xfrm rot="2466286">
              <a:off x="11755594" y="157737"/>
              <a:ext cx="175576" cy="295532"/>
              <a:chOff x="12357902" y="290646"/>
              <a:chExt cx="175576" cy="295532"/>
            </a:xfrm>
            <a:solidFill>
              <a:schemeClr val="bg1">
                <a:lumMod val="85000"/>
              </a:schemeClr>
            </a:solidFill>
          </p:grpSpPr>
          <p:sp>
            <p:nvSpPr>
              <p:cNvPr id="45" name="Rectangle: Rounded Corners 44">
                <a:extLst>
                  <a:ext uri="{FF2B5EF4-FFF2-40B4-BE49-F238E27FC236}">
                    <a16:creationId xmlns:a16="http://schemas.microsoft.com/office/drawing/2014/main" id="{D5091872-3A41-E6FF-D7AD-454D512DA524}"/>
                  </a:ext>
                </a:extLst>
              </p:cNvPr>
              <p:cNvSpPr/>
              <p:nvPr/>
            </p:nvSpPr>
            <p:spPr>
              <a:xfrm>
                <a:off x="12357902" y="403298"/>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60000"/>
                      <a:lumOff val="40000"/>
                    </a:schemeClr>
                  </a:solidFill>
                </a:endParaRPr>
              </a:p>
            </p:txBody>
          </p:sp>
          <p:sp>
            <p:nvSpPr>
              <p:cNvPr id="46" name="Rectangle: Rounded Corners 45">
                <a:extLst>
                  <a:ext uri="{FF2B5EF4-FFF2-40B4-BE49-F238E27FC236}">
                    <a16:creationId xmlns:a16="http://schemas.microsoft.com/office/drawing/2014/main" id="{2475C5B6-8268-FCB0-347A-89E42489884F}"/>
                  </a:ext>
                </a:extLst>
              </p:cNvPr>
              <p:cNvSpPr/>
              <p:nvPr/>
            </p:nvSpPr>
            <p:spPr>
              <a:xfrm>
                <a:off x="12422830" y="356907"/>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60000"/>
                      <a:lumOff val="40000"/>
                    </a:schemeClr>
                  </a:solidFill>
                </a:endParaRPr>
              </a:p>
            </p:txBody>
          </p:sp>
          <p:sp>
            <p:nvSpPr>
              <p:cNvPr id="47" name="Rectangle: Rounded Corners 46">
                <a:extLst>
                  <a:ext uri="{FF2B5EF4-FFF2-40B4-BE49-F238E27FC236}">
                    <a16:creationId xmlns:a16="http://schemas.microsoft.com/office/drawing/2014/main" id="{B5B25A4E-EEF2-2B93-3DA0-12168B30EC47}"/>
                  </a:ext>
                </a:extLst>
              </p:cNvPr>
              <p:cNvSpPr/>
              <p:nvPr/>
            </p:nvSpPr>
            <p:spPr>
              <a:xfrm>
                <a:off x="12487758" y="290646"/>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60000"/>
                      <a:lumOff val="40000"/>
                    </a:schemeClr>
                  </a:solidFill>
                </a:endParaRPr>
              </a:p>
            </p:txBody>
          </p:sp>
        </p:grpSp>
      </p:grpSp>
      <p:sp>
        <p:nvSpPr>
          <p:cNvPr id="2" name="TextBox 1">
            <a:extLst>
              <a:ext uri="{FF2B5EF4-FFF2-40B4-BE49-F238E27FC236}">
                <a16:creationId xmlns:a16="http://schemas.microsoft.com/office/drawing/2014/main" id="{D2E42177-3295-A842-3F3F-804C30366C5E}"/>
              </a:ext>
            </a:extLst>
          </p:cNvPr>
          <p:cNvSpPr txBox="1"/>
          <p:nvPr/>
        </p:nvSpPr>
        <p:spPr>
          <a:xfrm>
            <a:off x="4938823" y="818067"/>
            <a:ext cx="6934428" cy="365760"/>
          </a:xfrm>
          <a:prstGeom prst="rect">
            <a:avLst/>
          </a:prstGeom>
          <a:noFill/>
        </p:spPr>
        <p:txBody>
          <a:bodyPr wrap="square" rtlCol="0">
            <a:spAutoFit/>
          </a:bodyPr>
          <a:lstStyle/>
          <a:p>
            <a:r>
              <a:rPr lang="en-US" dirty="0">
                <a:solidFill>
                  <a:srgbClr val="FF9900"/>
                </a:solidFill>
              </a:rPr>
              <a:t>Highlights</a:t>
            </a:r>
          </a:p>
          <a:p>
            <a:endParaRPr lang="en-US" dirty="0">
              <a:solidFill>
                <a:srgbClr val="FF9900"/>
              </a:solidFill>
            </a:endParaRPr>
          </a:p>
          <a:p>
            <a:endParaRPr lang="en-US" dirty="0"/>
          </a:p>
        </p:txBody>
      </p:sp>
      <p:sp>
        <p:nvSpPr>
          <p:cNvPr id="14" name="TextBox 13">
            <a:extLst>
              <a:ext uri="{FF2B5EF4-FFF2-40B4-BE49-F238E27FC236}">
                <a16:creationId xmlns:a16="http://schemas.microsoft.com/office/drawing/2014/main" id="{0A703D55-B62B-D324-7513-16522B5F7A7E}"/>
              </a:ext>
            </a:extLst>
          </p:cNvPr>
          <p:cNvSpPr txBox="1"/>
          <p:nvPr/>
        </p:nvSpPr>
        <p:spPr>
          <a:xfrm>
            <a:off x="4935109" y="1160034"/>
            <a:ext cx="6934428" cy="646331"/>
          </a:xfrm>
          <a:prstGeom prst="rect">
            <a:avLst/>
          </a:prstGeom>
          <a:noFill/>
        </p:spPr>
        <p:txBody>
          <a:bodyPr wrap="square" rtlCol="0">
            <a:spAutoFit/>
          </a:bodyPr>
          <a:lstStyle/>
          <a:p>
            <a:endParaRPr lang="en-US" dirty="0">
              <a:solidFill>
                <a:srgbClr val="FF9900"/>
              </a:solidFill>
            </a:endParaRPr>
          </a:p>
          <a:p>
            <a:endParaRPr lang="en-US" dirty="0"/>
          </a:p>
        </p:txBody>
      </p:sp>
      <p:sp>
        <p:nvSpPr>
          <p:cNvPr id="15" name="TextBox 14">
            <a:extLst>
              <a:ext uri="{FF2B5EF4-FFF2-40B4-BE49-F238E27FC236}">
                <a16:creationId xmlns:a16="http://schemas.microsoft.com/office/drawing/2014/main" id="{89ED59D9-C033-C8EC-5A9C-30879E7288AA}"/>
              </a:ext>
            </a:extLst>
          </p:cNvPr>
          <p:cNvSpPr txBox="1"/>
          <p:nvPr/>
        </p:nvSpPr>
        <p:spPr>
          <a:xfrm>
            <a:off x="4924055" y="1189773"/>
            <a:ext cx="6934428"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tx1">
                    <a:lumMod val="65000"/>
                    <a:lumOff val="35000"/>
                  </a:schemeClr>
                </a:solidFill>
                <a:effectLst/>
                <a:latin typeface="+mn-lt"/>
                <a:ea typeface="+mn-ea"/>
                <a:cs typeface="+mn-cs"/>
              </a:rPr>
              <a:t>In Q2, </a:t>
            </a:r>
            <a:r>
              <a:rPr lang="en-US" sz="1800" dirty="0">
                <a:solidFill>
                  <a:schemeClr val="tx1">
                    <a:lumMod val="65000"/>
                    <a:lumOff val="35000"/>
                  </a:schemeClr>
                </a:solidFill>
              </a:rPr>
              <a:t>GDP grew at</a:t>
            </a:r>
            <a:r>
              <a:rPr lang="en-US" sz="1800" baseline="0" dirty="0">
                <a:solidFill>
                  <a:schemeClr val="tx1">
                    <a:lumMod val="65000"/>
                    <a:lumOff val="35000"/>
                  </a:schemeClr>
                </a:solidFill>
              </a:rPr>
              <a:t> a 3.0% annual rate</a:t>
            </a:r>
            <a:r>
              <a:rPr lang="en-US" sz="1800" dirty="0">
                <a:solidFill>
                  <a:schemeClr val="tx1">
                    <a:lumMod val="65000"/>
                    <a:lumOff val="35000"/>
                  </a:schemeClr>
                </a:solidFill>
              </a:rPr>
              <a:t>,</a:t>
            </a:r>
            <a:r>
              <a:rPr lang="en-US" sz="1800" baseline="0" dirty="0">
                <a:solidFill>
                  <a:schemeClr val="tx1">
                    <a:lumMod val="65000"/>
                    <a:lumOff val="35000"/>
                  </a:schemeClr>
                </a:solidFill>
              </a:rPr>
              <a:t> led by consumer spending, up 2.9%, and </a:t>
            </a:r>
            <a:r>
              <a:rPr lang="en-US" dirty="0">
                <a:solidFill>
                  <a:schemeClr val="tx1">
                    <a:lumMod val="65000"/>
                    <a:lumOff val="35000"/>
                  </a:schemeClr>
                </a:solidFill>
              </a:rPr>
              <a:t>business</a:t>
            </a:r>
            <a:r>
              <a:rPr lang="en-US" sz="1800" baseline="0" dirty="0">
                <a:solidFill>
                  <a:schemeClr val="tx1">
                    <a:lumMod val="65000"/>
                    <a:lumOff val="35000"/>
                  </a:schemeClr>
                </a:solidFill>
              </a:rPr>
              <a:t> spending, up 7.5%.</a:t>
            </a:r>
          </a:p>
          <a:p>
            <a:pPr marL="285750" indent="-285750">
              <a:buFont typeface="Arial" panose="020B0604020202020204" pitchFamily="34" charset="0"/>
              <a:buChar char="•"/>
            </a:pPr>
            <a:endParaRPr lang="en-US" dirty="0">
              <a:solidFill>
                <a:schemeClr val="tx1">
                  <a:lumMod val="65000"/>
                  <a:lumOff val="35000"/>
                </a:schemeClr>
              </a:solidFill>
            </a:endParaRPr>
          </a:p>
          <a:p>
            <a:endParaRPr lang="en-US" dirty="0">
              <a:solidFill>
                <a:schemeClr val="tx1">
                  <a:lumMod val="65000"/>
                  <a:lumOff val="35000"/>
                </a:schemeClr>
              </a:solidFill>
            </a:endParaRPr>
          </a:p>
          <a:p>
            <a:endParaRPr lang="en-US" dirty="0">
              <a:solidFill>
                <a:schemeClr val="tx1">
                  <a:lumMod val="65000"/>
                  <a:lumOff val="35000"/>
                </a:schemeClr>
              </a:solidFill>
            </a:endParaRPr>
          </a:p>
        </p:txBody>
      </p:sp>
      <p:sp>
        <p:nvSpPr>
          <p:cNvPr id="20" name="TextBox 19">
            <a:extLst>
              <a:ext uri="{FF2B5EF4-FFF2-40B4-BE49-F238E27FC236}">
                <a16:creationId xmlns:a16="http://schemas.microsoft.com/office/drawing/2014/main" id="{499FEFCA-748F-C3B3-BB62-A738A6BD8AA3}"/>
              </a:ext>
            </a:extLst>
          </p:cNvPr>
          <p:cNvSpPr txBox="1"/>
          <p:nvPr/>
        </p:nvSpPr>
        <p:spPr>
          <a:xfrm>
            <a:off x="4924055" y="1877760"/>
            <a:ext cx="6934428"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65000"/>
                    <a:lumOff val="35000"/>
                  </a:schemeClr>
                </a:solidFill>
              </a:rPr>
              <a:t>Inflation is subsiding. The</a:t>
            </a:r>
            <a:r>
              <a:rPr lang="en-US" sz="1800" dirty="0">
                <a:solidFill>
                  <a:schemeClr val="tx1">
                    <a:lumMod val="65000"/>
                    <a:lumOff val="35000"/>
                  </a:schemeClr>
                </a:solidFill>
                <a:effectLst/>
                <a:latin typeface="+mn-lt"/>
                <a:ea typeface="+mn-ea"/>
                <a:cs typeface="+mn-cs"/>
              </a:rPr>
              <a:t> PCE index rose 2.5% YoY, </a:t>
            </a:r>
            <a:r>
              <a:rPr lang="en-US" dirty="0">
                <a:solidFill>
                  <a:schemeClr val="tx1">
                    <a:lumMod val="65000"/>
                    <a:lumOff val="35000"/>
                  </a:schemeClr>
                </a:solidFill>
              </a:rPr>
              <a:t>while </a:t>
            </a:r>
            <a:r>
              <a:rPr lang="en-US" dirty="0">
                <a:solidFill>
                  <a:schemeClr val="tx1">
                    <a:lumMod val="65000"/>
                    <a:lumOff val="35000"/>
                  </a:schemeClr>
                </a:solidFill>
                <a:effectLst/>
                <a:latin typeface="+mn-lt"/>
                <a:ea typeface="+mn-ea"/>
                <a:cs typeface="+mn-cs"/>
              </a:rPr>
              <a:t>Core PCE </a:t>
            </a:r>
            <a:r>
              <a:rPr lang="en-US" dirty="0">
                <a:solidFill>
                  <a:schemeClr val="tx1">
                    <a:lumMod val="65000"/>
                    <a:lumOff val="35000"/>
                  </a:schemeClr>
                </a:solidFill>
              </a:rPr>
              <a:t>advanced</a:t>
            </a:r>
            <a:r>
              <a:rPr lang="en-US" dirty="0">
                <a:solidFill>
                  <a:schemeClr val="tx1">
                    <a:lumMod val="65000"/>
                    <a:lumOff val="35000"/>
                  </a:schemeClr>
                </a:solidFill>
                <a:effectLst/>
                <a:latin typeface="+mn-lt"/>
                <a:ea typeface="+mn-ea"/>
                <a:cs typeface="+mn-cs"/>
              </a:rPr>
              <a:t> 2.6% YoY, almost in line with the Fed’s 2.0% </a:t>
            </a:r>
            <a:r>
              <a:rPr lang="en-US" dirty="0">
                <a:solidFill>
                  <a:schemeClr val="tx1">
                    <a:lumMod val="65000"/>
                    <a:lumOff val="35000"/>
                  </a:schemeClr>
                </a:solidFill>
              </a:rPr>
              <a:t>goal.</a:t>
            </a:r>
            <a:endParaRPr lang="en-US" sz="1800" baseline="0" dirty="0">
              <a:solidFill>
                <a:schemeClr val="tx1">
                  <a:lumMod val="65000"/>
                  <a:lumOff val="35000"/>
                </a:schemeClr>
              </a:solidFill>
            </a:endParaRPr>
          </a:p>
          <a:p>
            <a:endParaRPr lang="en-US" dirty="0">
              <a:solidFill>
                <a:schemeClr val="tx1">
                  <a:lumMod val="65000"/>
                  <a:lumOff val="35000"/>
                </a:schemeClr>
              </a:solidFill>
            </a:endParaRPr>
          </a:p>
          <a:p>
            <a:endParaRPr lang="en-US" dirty="0">
              <a:solidFill>
                <a:schemeClr val="tx1">
                  <a:lumMod val="65000"/>
                  <a:lumOff val="35000"/>
                </a:schemeClr>
              </a:solidFill>
            </a:endParaRPr>
          </a:p>
        </p:txBody>
      </p:sp>
      <p:sp>
        <p:nvSpPr>
          <p:cNvPr id="21" name="TextBox 20">
            <a:extLst>
              <a:ext uri="{FF2B5EF4-FFF2-40B4-BE49-F238E27FC236}">
                <a16:creationId xmlns:a16="http://schemas.microsoft.com/office/drawing/2014/main" id="{36A2C0D6-2E12-B62E-60BB-346BD6173C4D}"/>
              </a:ext>
            </a:extLst>
          </p:cNvPr>
          <p:cNvSpPr txBox="1"/>
          <p:nvPr/>
        </p:nvSpPr>
        <p:spPr>
          <a:xfrm>
            <a:off x="4924055" y="2557666"/>
            <a:ext cx="7040880" cy="365760"/>
          </a:xfrm>
          <a:prstGeom prst="rect">
            <a:avLst/>
          </a:prstGeom>
          <a:noFill/>
        </p:spPr>
        <p:txBody>
          <a:bodyPr wrap="square" rtlCol="0">
            <a:spAutoFit/>
          </a:bodyPr>
          <a:lstStyle/>
          <a:p>
            <a:pPr marL="285750" indent="-285750">
              <a:buFont typeface="Arial" panose="020B0604020202020204" pitchFamily="34" charset="0"/>
              <a:buChar char="•"/>
            </a:pPr>
            <a:r>
              <a:rPr lang="en-US" baseline="0" dirty="0">
                <a:solidFill>
                  <a:schemeClr val="tx1">
                    <a:lumMod val="65000"/>
                    <a:lumOff val="35000"/>
                  </a:schemeClr>
                </a:solidFill>
              </a:rPr>
              <a:t>Consumers</a:t>
            </a:r>
            <a:r>
              <a:rPr lang="en-US" dirty="0">
                <a:solidFill>
                  <a:schemeClr val="tx1">
                    <a:lumMod val="65000"/>
                    <a:lumOff val="35000"/>
                  </a:schemeClr>
                </a:solidFill>
              </a:rPr>
              <a:t> </a:t>
            </a:r>
            <a:r>
              <a:rPr lang="en-US" baseline="0" dirty="0">
                <a:solidFill>
                  <a:schemeClr val="tx1">
                    <a:lumMod val="65000"/>
                    <a:lumOff val="35000"/>
                  </a:schemeClr>
                </a:solidFill>
              </a:rPr>
              <a:t>remain bullish on the economy; confidence improved.</a:t>
            </a:r>
            <a:r>
              <a:rPr lang="en-US" dirty="0">
                <a:solidFill>
                  <a:schemeClr val="tx1">
                    <a:lumMod val="65000"/>
                    <a:lumOff val="35000"/>
                  </a:schemeClr>
                </a:solidFill>
              </a:rPr>
              <a:t> </a:t>
            </a:r>
            <a:endParaRPr lang="en-US" sz="1800" baseline="0" dirty="0">
              <a:solidFill>
                <a:schemeClr val="tx1">
                  <a:lumMod val="65000"/>
                  <a:lumOff val="35000"/>
                </a:schemeClr>
              </a:solidFill>
            </a:endParaRPr>
          </a:p>
          <a:p>
            <a:pPr marL="285750" indent="-285750">
              <a:buFont typeface="Arial" panose="020B0604020202020204" pitchFamily="34" charset="0"/>
              <a:buChar char="•"/>
            </a:pPr>
            <a:endParaRPr lang="en-US" dirty="0">
              <a:solidFill>
                <a:schemeClr val="tx1">
                  <a:lumMod val="65000"/>
                  <a:lumOff val="35000"/>
                </a:schemeClr>
              </a:solidFill>
            </a:endParaRPr>
          </a:p>
          <a:p>
            <a:endParaRPr lang="en-US" dirty="0">
              <a:solidFill>
                <a:schemeClr val="tx1">
                  <a:lumMod val="65000"/>
                  <a:lumOff val="35000"/>
                </a:schemeClr>
              </a:solidFill>
            </a:endParaRPr>
          </a:p>
          <a:p>
            <a:endParaRPr lang="en-US" dirty="0">
              <a:solidFill>
                <a:schemeClr val="tx1">
                  <a:lumMod val="65000"/>
                  <a:lumOff val="35000"/>
                </a:schemeClr>
              </a:solidFill>
            </a:endParaRPr>
          </a:p>
        </p:txBody>
      </p:sp>
      <p:sp>
        <p:nvSpPr>
          <p:cNvPr id="23" name="TextBox 22">
            <a:extLst>
              <a:ext uri="{FF2B5EF4-FFF2-40B4-BE49-F238E27FC236}">
                <a16:creationId xmlns:a16="http://schemas.microsoft.com/office/drawing/2014/main" id="{739DB226-2675-7220-187A-E26A6BD83B2F}"/>
              </a:ext>
            </a:extLst>
          </p:cNvPr>
          <p:cNvSpPr txBox="1"/>
          <p:nvPr/>
        </p:nvSpPr>
        <p:spPr>
          <a:xfrm>
            <a:off x="4924055" y="2988842"/>
            <a:ext cx="7040880"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65000"/>
                    <a:lumOff val="35000"/>
                  </a:schemeClr>
                </a:solidFill>
              </a:rPr>
              <a:t>Initial jobless filings held steady,</a:t>
            </a:r>
            <a:r>
              <a:rPr lang="en-US" baseline="0" dirty="0">
                <a:solidFill>
                  <a:schemeClr val="tx1">
                    <a:lumMod val="65000"/>
                    <a:lumOff val="35000"/>
                  </a:schemeClr>
                </a:solidFill>
              </a:rPr>
              <a:t> still well below recession levels.</a:t>
            </a:r>
            <a:endParaRPr lang="en-US" sz="1800" baseline="0" dirty="0">
              <a:solidFill>
                <a:schemeClr val="tx1">
                  <a:lumMod val="65000"/>
                  <a:lumOff val="35000"/>
                </a:schemeClr>
              </a:solidFill>
            </a:endParaRPr>
          </a:p>
          <a:p>
            <a:pPr marL="285750" indent="-285750">
              <a:buFont typeface="Arial" panose="020B0604020202020204" pitchFamily="34" charset="0"/>
              <a:buChar char="•"/>
            </a:pPr>
            <a:endParaRPr lang="en-US" dirty="0">
              <a:solidFill>
                <a:schemeClr val="tx1">
                  <a:lumMod val="65000"/>
                  <a:lumOff val="35000"/>
                </a:schemeClr>
              </a:solidFill>
            </a:endParaRPr>
          </a:p>
          <a:p>
            <a:endParaRPr lang="en-US" dirty="0">
              <a:solidFill>
                <a:schemeClr val="tx1">
                  <a:lumMod val="65000"/>
                  <a:lumOff val="35000"/>
                </a:schemeClr>
              </a:solidFill>
            </a:endParaRPr>
          </a:p>
          <a:p>
            <a:endParaRPr lang="en-US" dirty="0">
              <a:solidFill>
                <a:schemeClr val="tx1">
                  <a:lumMod val="65000"/>
                  <a:lumOff val="35000"/>
                </a:schemeClr>
              </a:solidFill>
            </a:endParaRPr>
          </a:p>
        </p:txBody>
      </p:sp>
    </p:spTree>
    <p:extLst>
      <p:ext uri="{BB962C8B-B14F-4D97-AF65-F5344CB8AC3E}">
        <p14:creationId xmlns:p14="http://schemas.microsoft.com/office/powerpoint/2010/main" val="2095168574"/>
      </p:ext>
    </p:extLst>
  </p:cSld>
  <p:clrMapOvr>
    <a:masterClrMapping/>
  </p:clrMapOvr>
  <mc:AlternateContent xmlns:mc="http://schemas.openxmlformats.org/markup-compatibility/2006" xmlns:p14="http://schemas.microsoft.com/office/powerpoint/2010/main">
    <mc:Choice Requires="p14">
      <p:transition spd="med" p14:dur="700" advClick="0" advTm="10000">
        <p:fade/>
      </p:transition>
    </mc:Choice>
    <mc:Fallback xmlns="">
      <p:transition spd="med"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249"/>
                                          </p:stCondLst>
                                        </p:cTn>
                                        <p:tgtEl>
                                          <p:spTgt spid="2"/>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grpId="0" nodeType="afterEffect">
                                  <p:stCondLst>
                                    <p:cond delay="0"/>
                                  </p:stCondLst>
                                  <p:childTnLst>
                                    <p:set>
                                      <p:cBhvr>
                                        <p:cTn id="9" dur="1" fill="hold">
                                          <p:stCondLst>
                                            <p:cond delay="499"/>
                                          </p:stCondLst>
                                        </p:cTn>
                                        <p:tgtEl>
                                          <p:spTgt spid="15"/>
                                        </p:tgtEl>
                                        <p:attrNameLst>
                                          <p:attrName>style.visibility</p:attrName>
                                        </p:attrNameLst>
                                      </p:cBhvr>
                                      <p:to>
                                        <p:strVal val="visible"/>
                                      </p:to>
                                    </p:set>
                                  </p:childTnLst>
                                </p:cTn>
                              </p:par>
                            </p:childTnLst>
                          </p:cTn>
                        </p:par>
                        <p:par>
                          <p:cTn id="10" fill="hold">
                            <p:stCondLst>
                              <p:cond delay="750"/>
                            </p:stCondLst>
                            <p:childTnLst>
                              <p:par>
                                <p:cTn id="11" presetID="1" presetClass="entr" presetSubtype="0" fill="hold" grpId="0" nodeType="afterEffect">
                                  <p:stCondLst>
                                    <p:cond delay="0"/>
                                  </p:stCondLst>
                                  <p:childTnLst>
                                    <p:set>
                                      <p:cBhvr>
                                        <p:cTn id="12" dur="1" fill="hold">
                                          <p:stCondLst>
                                            <p:cond delay="499"/>
                                          </p:stCondLst>
                                        </p:cTn>
                                        <p:tgtEl>
                                          <p:spTgt spid="20"/>
                                        </p:tgtEl>
                                        <p:attrNameLst>
                                          <p:attrName>style.visibility</p:attrName>
                                        </p:attrNameLst>
                                      </p:cBhvr>
                                      <p:to>
                                        <p:strVal val="visible"/>
                                      </p:to>
                                    </p:set>
                                  </p:childTnLst>
                                </p:cTn>
                              </p:par>
                            </p:childTnLst>
                          </p:cTn>
                        </p:par>
                        <p:par>
                          <p:cTn id="13" fill="hold">
                            <p:stCondLst>
                              <p:cond delay="1250"/>
                            </p:stCondLst>
                            <p:childTnLst>
                              <p:par>
                                <p:cTn id="14" presetID="1" presetClass="entr" presetSubtype="0" fill="hold" grpId="0" nodeType="afterEffect">
                                  <p:stCondLst>
                                    <p:cond delay="0"/>
                                  </p:stCondLst>
                                  <p:childTnLst>
                                    <p:set>
                                      <p:cBhvr>
                                        <p:cTn id="15" dur="1" fill="hold">
                                          <p:stCondLst>
                                            <p:cond delay="499"/>
                                          </p:stCondLst>
                                        </p:cTn>
                                        <p:tgtEl>
                                          <p:spTgt spid="21"/>
                                        </p:tgtEl>
                                        <p:attrNameLst>
                                          <p:attrName>style.visibility</p:attrName>
                                        </p:attrNameLst>
                                      </p:cBhvr>
                                      <p:to>
                                        <p:strVal val="visible"/>
                                      </p:to>
                                    </p:set>
                                  </p:childTnLst>
                                </p:cTn>
                              </p:par>
                            </p:childTnLst>
                          </p:cTn>
                        </p:par>
                        <p:par>
                          <p:cTn id="16" fill="hold">
                            <p:stCondLst>
                              <p:cond delay="1750"/>
                            </p:stCondLst>
                            <p:childTnLst>
                              <p:par>
                                <p:cTn id="17" presetID="1" presetClass="entr" presetSubtype="0" fill="hold" grpId="0" nodeType="afterEffect">
                                  <p:stCondLst>
                                    <p:cond delay="0"/>
                                  </p:stCondLst>
                                  <p:childTnLst>
                                    <p:set>
                                      <p:cBhvr>
                                        <p:cTn id="18" dur="1" fill="hold">
                                          <p:stCondLst>
                                            <p:cond delay="499"/>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20" grpId="0"/>
      <p:bldP spid="21"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F333864D-4A19-5F8E-32E9-3E548C605731}"/>
              </a:ext>
            </a:extLst>
          </p:cNvPr>
          <p:cNvSpPr/>
          <p:nvPr/>
        </p:nvSpPr>
        <p:spPr>
          <a:xfrm>
            <a:off x="101908" y="89205"/>
            <a:ext cx="822960" cy="6675120"/>
          </a:xfrm>
          <a:prstGeom prst="roundRect">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Rounded Corners 30">
            <a:extLst>
              <a:ext uri="{FF2B5EF4-FFF2-40B4-BE49-F238E27FC236}">
                <a16:creationId xmlns:a16="http://schemas.microsoft.com/office/drawing/2014/main" id="{0DCD9B64-3AA6-513A-2C1C-4318E0E00734}"/>
              </a:ext>
            </a:extLst>
          </p:cNvPr>
          <p:cNvSpPr/>
          <p:nvPr/>
        </p:nvSpPr>
        <p:spPr>
          <a:xfrm>
            <a:off x="8707408" y="768124"/>
            <a:ext cx="3344892" cy="345014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bg1">
                    <a:lumMod val="50000"/>
                  </a:schemeClr>
                </a:solidFill>
              </a:rPr>
              <a:t> </a:t>
            </a:r>
          </a:p>
        </p:txBody>
      </p:sp>
      <p:pic>
        <p:nvPicPr>
          <p:cNvPr id="39" name="Graphic 38" descr="Blackboard with solid fill">
            <a:hlinkClick r:id="rId3" action="ppaction://hlinksldjump"/>
            <a:extLst>
              <a:ext uri="{FF2B5EF4-FFF2-40B4-BE49-F238E27FC236}">
                <a16:creationId xmlns:a16="http://schemas.microsoft.com/office/drawing/2014/main" id="{9501E9BB-E890-5A95-E9C0-75534CEF4EB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9700" y="3086245"/>
            <a:ext cx="731520" cy="731520"/>
          </a:xfrm>
          <a:prstGeom prst="rect">
            <a:avLst/>
          </a:prstGeom>
        </p:spPr>
      </p:pic>
      <p:pic>
        <p:nvPicPr>
          <p:cNvPr id="41" name="Graphic 40" descr="Bank with solid fill">
            <a:hlinkClick r:id="rId6" action="ppaction://hlinksldjump"/>
            <a:extLst>
              <a:ext uri="{FF2B5EF4-FFF2-40B4-BE49-F238E27FC236}">
                <a16:creationId xmlns:a16="http://schemas.microsoft.com/office/drawing/2014/main" id="{86F48ACC-5EF4-BE09-F03D-61CC0205A25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21920" y="691447"/>
            <a:ext cx="731520" cy="731520"/>
          </a:xfrm>
          <a:prstGeom prst="rect">
            <a:avLst/>
          </a:prstGeom>
        </p:spPr>
      </p:pic>
      <p:pic>
        <p:nvPicPr>
          <p:cNvPr id="43" name="Graphic 42" descr="Mortgage with solid fill">
            <a:hlinkClick r:id="rId9" action="ppaction://hlinksldjump"/>
            <a:extLst>
              <a:ext uri="{FF2B5EF4-FFF2-40B4-BE49-F238E27FC236}">
                <a16:creationId xmlns:a16="http://schemas.microsoft.com/office/drawing/2014/main" id="{DBE24FD5-6B6E-6B8F-5B09-B985FE29BA4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27000" y="1854200"/>
            <a:ext cx="731520" cy="731520"/>
          </a:xfrm>
          <a:prstGeom prst="rect">
            <a:avLst/>
          </a:prstGeom>
        </p:spPr>
      </p:pic>
      <p:sp>
        <p:nvSpPr>
          <p:cNvPr id="44" name="TextBox 43">
            <a:extLst>
              <a:ext uri="{FF2B5EF4-FFF2-40B4-BE49-F238E27FC236}">
                <a16:creationId xmlns:a16="http://schemas.microsoft.com/office/drawing/2014/main" id="{1804A17E-65A2-7EC6-DD8F-0F71B89395B2}"/>
              </a:ext>
            </a:extLst>
          </p:cNvPr>
          <p:cNvSpPr txBox="1"/>
          <p:nvPr/>
        </p:nvSpPr>
        <p:spPr>
          <a:xfrm>
            <a:off x="105101" y="1341288"/>
            <a:ext cx="822960" cy="246221"/>
          </a:xfrm>
          <a:prstGeom prst="rect">
            <a:avLst/>
          </a:prstGeom>
          <a:noFill/>
        </p:spPr>
        <p:txBody>
          <a:bodyPr wrap="square" rtlCol="0">
            <a:spAutoFit/>
          </a:bodyPr>
          <a:lstStyle/>
          <a:p>
            <a:r>
              <a:rPr lang="en-US" sz="1000" b="1" dirty="0">
                <a:solidFill>
                  <a:schemeClr val="bg1"/>
                </a:solidFill>
              </a:rPr>
              <a:t>ECONOMY</a:t>
            </a:r>
          </a:p>
        </p:txBody>
      </p:sp>
      <p:sp>
        <p:nvSpPr>
          <p:cNvPr id="45" name="TextBox 44">
            <a:extLst>
              <a:ext uri="{FF2B5EF4-FFF2-40B4-BE49-F238E27FC236}">
                <a16:creationId xmlns:a16="http://schemas.microsoft.com/office/drawing/2014/main" id="{7EF5461A-CC0F-4E58-E6C9-5EB2E27AF9A2}"/>
              </a:ext>
            </a:extLst>
          </p:cNvPr>
          <p:cNvSpPr txBox="1"/>
          <p:nvPr/>
        </p:nvSpPr>
        <p:spPr>
          <a:xfrm>
            <a:off x="203695" y="2487069"/>
            <a:ext cx="640080" cy="261610"/>
          </a:xfrm>
          <a:prstGeom prst="rect">
            <a:avLst/>
          </a:prstGeom>
          <a:noFill/>
        </p:spPr>
        <p:txBody>
          <a:bodyPr wrap="square" rtlCol="0">
            <a:spAutoFit/>
          </a:bodyPr>
          <a:lstStyle/>
          <a:p>
            <a:r>
              <a:rPr lang="en-US" sz="1100" b="1" dirty="0">
                <a:solidFill>
                  <a:schemeClr val="bg1"/>
                </a:solidFill>
              </a:rPr>
              <a:t>RATES</a:t>
            </a:r>
          </a:p>
        </p:txBody>
      </p:sp>
      <p:sp>
        <p:nvSpPr>
          <p:cNvPr id="46" name="TextBox 45">
            <a:extLst>
              <a:ext uri="{FF2B5EF4-FFF2-40B4-BE49-F238E27FC236}">
                <a16:creationId xmlns:a16="http://schemas.microsoft.com/office/drawing/2014/main" id="{3507BB19-9D16-FDE1-0437-26CEDC0157B7}"/>
              </a:ext>
            </a:extLst>
          </p:cNvPr>
          <p:cNvSpPr txBox="1"/>
          <p:nvPr/>
        </p:nvSpPr>
        <p:spPr>
          <a:xfrm>
            <a:off x="3501" y="3686960"/>
            <a:ext cx="1005840" cy="246221"/>
          </a:xfrm>
          <a:prstGeom prst="rect">
            <a:avLst/>
          </a:prstGeom>
          <a:noFill/>
        </p:spPr>
        <p:txBody>
          <a:bodyPr wrap="square" rtlCol="0">
            <a:spAutoFit/>
          </a:bodyPr>
          <a:lstStyle/>
          <a:p>
            <a:pPr algn="ctr"/>
            <a:r>
              <a:rPr lang="en-US" sz="1000" b="1" dirty="0">
                <a:solidFill>
                  <a:schemeClr val="bg1"/>
                </a:solidFill>
              </a:rPr>
              <a:t>COMMENTS</a:t>
            </a:r>
          </a:p>
        </p:txBody>
      </p:sp>
      <p:sp>
        <p:nvSpPr>
          <p:cNvPr id="10" name="Rectangle: Rounded Corners 9">
            <a:extLst>
              <a:ext uri="{FF2B5EF4-FFF2-40B4-BE49-F238E27FC236}">
                <a16:creationId xmlns:a16="http://schemas.microsoft.com/office/drawing/2014/main" id="{269912FF-85DE-5A13-12DE-F998F9280D14}"/>
              </a:ext>
            </a:extLst>
          </p:cNvPr>
          <p:cNvSpPr/>
          <p:nvPr/>
        </p:nvSpPr>
        <p:spPr>
          <a:xfrm>
            <a:off x="1024794" y="130095"/>
            <a:ext cx="6398733" cy="453631"/>
          </a:xfrm>
          <a:prstGeom prst="roundRect">
            <a:avLst/>
          </a:prstGeom>
          <a:solidFill>
            <a:schemeClr val="bg1">
              <a:lumMod val="85000"/>
            </a:schemeClr>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lumMod val="50000"/>
                  <a:lumOff val="50000"/>
                </a:schemeClr>
              </a:solidFill>
              <a:latin typeface="Aptos Narrow" panose="020B0004020202020204" pitchFamily="34" charset="0"/>
            </a:endParaRPr>
          </a:p>
        </p:txBody>
      </p:sp>
      <p:pic>
        <p:nvPicPr>
          <p:cNvPr id="5" name="Graphic 4" descr="Soundwave with solid fill">
            <a:extLst>
              <a:ext uri="{FF2B5EF4-FFF2-40B4-BE49-F238E27FC236}">
                <a16:creationId xmlns:a16="http://schemas.microsoft.com/office/drawing/2014/main" id="{D899416D-037C-F8C9-B3F5-9160FAA6E16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224053" y="176631"/>
            <a:ext cx="365760" cy="365760"/>
          </a:xfrm>
          <a:prstGeom prst="rect">
            <a:avLst/>
          </a:prstGeom>
        </p:spPr>
      </p:pic>
      <p:sp>
        <p:nvSpPr>
          <p:cNvPr id="12" name="TextBox 11">
            <a:extLst>
              <a:ext uri="{FF2B5EF4-FFF2-40B4-BE49-F238E27FC236}">
                <a16:creationId xmlns:a16="http://schemas.microsoft.com/office/drawing/2014/main" id="{D5DD3C5B-CF94-4BAA-807E-0342C72EC25E}"/>
              </a:ext>
            </a:extLst>
          </p:cNvPr>
          <p:cNvSpPr txBox="1"/>
          <p:nvPr/>
        </p:nvSpPr>
        <p:spPr>
          <a:xfrm>
            <a:off x="1578661" y="203243"/>
            <a:ext cx="1005840" cy="457200"/>
          </a:xfrm>
          <a:prstGeom prst="rect">
            <a:avLst/>
          </a:prstGeom>
          <a:noFill/>
        </p:spPr>
        <p:txBody>
          <a:bodyPr wrap="square" rtlCol="0">
            <a:spAutoFit/>
          </a:bodyPr>
          <a:lstStyle/>
          <a:p>
            <a:r>
              <a:rPr lang="en-US" sz="2000" b="1" dirty="0">
                <a:solidFill>
                  <a:schemeClr val="tx1">
                    <a:lumMod val="65000"/>
                    <a:lumOff val="35000"/>
                  </a:schemeClr>
                </a:solidFill>
                <a:latin typeface="Aptos Narrow" panose="020B0004020202020204" pitchFamily="34" charset="0"/>
                <a:ea typeface="Adobe Heiti Std R" panose="020B0400000000000000" pitchFamily="34" charset="-128"/>
                <a:cs typeface="BrowalliaUPC" panose="020B0502040204020203" pitchFamily="34" charset="-34"/>
              </a:rPr>
              <a:t>Rates</a:t>
            </a:r>
          </a:p>
        </p:txBody>
      </p:sp>
      <p:pic>
        <p:nvPicPr>
          <p:cNvPr id="18" name="Graphic 17" descr="Zoom in with solid fill">
            <a:extLst>
              <a:ext uri="{FF2B5EF4-FFF2-40B4-BE49-F238E27FC236}">
                <a16:creationId xmlns:a16="http://schemas.microsoft.com/office/drawing/2014/main" id="{F2BCA160-34E4-A562-13AB-7585EC9914B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666045" y="603788"/>
            <a:ext cx="457200" cy="457200"/>
          </a:xfrm>
          <a:prstGeom prst="rect">
            <a:avLst/>
          </a:prstGeom>
        </p:spPr>
      </p:pic>
      <p:pic>
        <p:nvPicPr>
          <p:cNvPr id="2" name="Picture 1">
            <a:extLst>
              <a:ext uri="{FF2B5EF4-FFF2-40B4-BE49-F238E27FC236}">
                <a16:creationId xmlns:a16="http://schemas.microsoft.com/office/drawing/2014/main" id="{5698AD9F-18C9-140C-7764-CB1E4A4FA871}"/>
              </a:ext>
            </a:extLst>
          </p:cNvPr>
          <p:cNvPicPr>
            <a:picLocks noChangeAspect="1"/>
          </p:cNvPicPr>
          <p:nvPr/>
        </p:nvPicPr>
        <p:blipFill>
          <a:blip r:embed="rId16"/>
          <a:stretch>
            <a:fillRect/>
          </a:stretch>
        </p:blipFill>
        <p:spPr>
          <a:xfrm>
            <a:off x="8676100" y="4323227"/>
            <a:ext cx="3728252" cy="2409929"/>
          </a:xfrm>
          <a:prstGeom prst="rect">
            <a:avLst/>
          </a:prstGeom>
        </p:spPr>
      </p:pic>
      <p:sp>
        <p:nvSpPr>
          <p:cNvPr id="3" name="Rectangle: Rounded Corners 2">
            <a:extLst>
              <a:ext uri="{FF2B5EF4-FFF2-40B4-BE49-F238E27FC236}">
                <a16:creationId xmlns:a16="http://schemas.microsoft.com/office/drawing/2014/main" id="{8DAFA468-C92D-0525-B590-8D7840D25BDF}"/>
              </a:ext>
            </a:extLst>
          </p:cNvPr>
          <p:cNvSpPr/>
          <p:nvPr/>
        </p:nvSpPr>
        <p:spPr>
          <a:xfrm>
            <a:off x="7517166" y="130094"/>
            <a:ext cx="4535134" cy="457200"/>
          </a:xfrm>
          <a:prstGeom prst="roundRect">
            <a:avLst/>
          </a:prstGeom>
          <a:solidFill>
            <a:schemeClr val="bg2"/>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000" dirty="0">
              <a:solidFill>
                <a:schemeClr val="tx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3AC9C356-D79F-2A9A-DA5C-10B80834BFFF}"/>
              </a:ext>
            </a:extLst>
          </p:cNvPr>
          <p:cNvSpPr txBox="1"/>
          <p:nvPr/>
        </p:nvSpPr>
        <p:spPr>
          <a:xfrm>
            <a:off x="9556772" y="275475"/>
            <a:ext cx="2011680" cy="307777"/>
          </a:xfrm>
          <a:prstGeom prst="rect">
            <a:avLst/>
          </a:prstGeom>
          <a:noFill/>
        </p:spPr>
        <p:txBody>
          <a:bodyPr wrap="square" rtlCol="0">
            <a:spAutoFit/>
          </a:bodyPr>
          <a:lstStyle/>
          <a:p>
            <a:pPr algn="r"/>
            <a:r>
              <a:rPr lang="en-US" sz="1400" dirty="0">
                <a:solidFill>
                  <a:schemeClr val="tx1">
                    <a:lumMod val="65000"/>
                    <a:lumOff val="35000"/>
                  </a:schemeClr>
                </a:solidFill>
                <a:latin typeface="Aptos Narrow" panose="020B0004020202020204" pitchFamily="34" charset="0"/>
                <a:ea typeface="Adobe Heiti Std R" panose="020B0400000000000000" pitchFamily="34" charset="-128"/>
                <a:cs typeface="BrowalliaUPC" panose="020B0502040204020203" pitchFamily="34" charset="-34"/>
              </a:rPr>
              <a:t>Week Ending 8/30/2024</a:t>
            </a:r>
          </a:p>
        </p:txBody>
      </p:sp>
      <p:grpSp>
        <p:nvGrpSpPr>
          <p:cNvPr id="6" name="Group 5">
            <a:extLst>
              <a:ext uri="{FF2B5EF4-FFF2-40B4-BE49-F238E27FC236}">
                <a16:creationId xmlns:a16="http://schemas.microsoft.com/office/drawing/2014/main" id="{8A7A4DAE-3AFF-E017-C497-9568897069E7}"/>
              </a:ext>
            </a:extLst>
          </p:cNvPr>
          <p:cNvGrpSpPr/>
          <p:nvPr/>
        </p:nvGrpSpPr>
        <p:grpSpPr>
          <a:xfrm>
            <a:off x="11707577" y="157737"/>
            <a:ext cx="181539" cy="388681"/>
            <a:chOff x="11755594" y="157737"/>
            <a:chExt cx="181539" cy="388681"/>
          </a:xfrm>
        </p:grpSpPr>
        <p:grpSp>
          <p:nvGrpSpPr>
            <p:cNvPr id="7" name="Group 6">
              <a:extLst>
                <a:ext uri="{FF2B5EF4-FFF2-40B4-BE49-F238E27FC236}">
                  <a16:creationId xmlns:a16="http://schemas.microsoft.com/office/drawing/2014/main" id="{ED1776CF-7B6D-4F69-B2B7-1E6FC6CAE914}"/>
                </a:ext>
              </a:extLst>
            </p:cNvPr>
            <p:cNvGrpSpPr/>
            <p:nvPr/>
          </p:nvGrpSpPr>
          <p:grpSpPr>
            <a:xfrm rot="2466286">
              <a:off x="11761557" y="250886"/>
              <a:ext cx="175576" cy="295532"/>
              <a:chOff x="12357902" y="290646"/>
              <a:chExt cx="175576" cy="295532"/>
            </a:xfrm>
            <a:solidFill>
              <a:schemeClr val="bg1">
                <a:lumMod val="75000"/>
              </a:schemeClr>
            </a:solidFill>
          </p:grpSpPr>
          <p:sp>
            <p:nvSpPr>
              <p:cNvPr id="16" name="Rectangle: Rounded Corners 15">
                <a:extLst>
                  <a:ext uri="{FF2B5EF4-FFF2-40B4-BE49-F238E27FC236}">
                    <a16:creationId xmlns:a16="http://schemas.microsoft.com/office/drawing/2014/main" id="{D47841E5-3A29-321D-77E6-9D50660A263D}"/>
                  </a:ext>
                </a:extLst>
              </p:cNvPr>
              <p:cNvSpPr/>
              <p:nvPr/>
            </p:nvSpPr>
            <p:spPr>
              <a:xfrm>
                <a:off x="12357902" y="403298"/>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02641010-B6CE-B6AE-3B20-90472D454B9F}"/>
                  </a:ext>
                </a:extLst>
              </p:cNvPr>
              <p:cNvSpPr/>
              <p:nvPr/>
            </p:nvSpPr>
            <p:spPr>
              <a:xfrm>
                <a:off x="12422830" y="356907"/>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A81F5B5F-75AF-0843-7C96-3C1DAFD80519}"/>
                  </a:ext>
                </a:extLst>
              </p:cNvPr>
              <p:cNvSpPr/>
              <p:nvPr/>
            </p:nvSpPr>
            <p:spPr>
              <a:xfrm>
                <a:off x="12487758" y="290646"/>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E3A91E64-4A04-65A5-FFEE-ECD299CBB300}"/>
                </a:ext>
              </a:extLst>
            </p:cNvPr>
            <p:cNvGrpSpPr/>
            <p:nvPr/>
          </p:nvGrpSpPr>
          <p:grpSpPr>
            <a:xfrm rot="2466286">
              <a:off x="11755594" y="157737"/>
              <a:ext cx="175576" cy="295532"/>
              <a:chOff x="12357902" y="290646"/>
              <a:chExt cx="175576" cy="295532"/>
            </a:xfrm>
            <a:solidFill>
              <a:schemeClr val="bg1">
                <a:lumMod val="85000"/>
              </a:schemeClr>
            </a:solidFill>
          </p:grpSpPr>
          <p:sp>
            <p:nvSpPr>
              <p:cNvPr id="11" name="Rectangle: Rounded Corners 10">
                <a:extLst>
                  <a:ext uri="{FF2B5EF4-FFF2-40B4-BE49-F238E27FC236}">
                    <a16:creationId xmlns:a16="http://schemas.microsoft.com/office/drawing/2014/main" id="{B0A56295-DA8F-C51F-2A0D-88729471083D}"/>
                  </a:ext>
                </a:extLst>
              </p:cNvPr>
              <p:cNvSpPr/>
              <p:nvPr/>
            </p:nvSpPr>
            <p:spPr>
              <a:xfrm>
                <a:off x="12357902" y="403298"/>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60000"/>
                      <a:lumOff val="40000"/>
                    </a:schemeClr>
                  </a:solidFill>
                </a:endParaRPr>
              </a:p>
            </p:txBody>
          </p:sp>
          <p:sp>
            <p:nvSpPr>
              <p:cNvPr id="14" name="Rectangle: Rounded Corners 13">
                <a:extLst>
                  <a:ext uri="{FF2B5EF4-FFF2-40B4-BE49-F238E27FC236}">
                    <a16:creationId xmlns:a16="http://schemas.microsoft.com/office/drawing/2014/main" id="{F187A62D-4969-74B6-EB3D-E999CF127206}"/>
                  </a:ext>
                </a:extLst>
              </p:cNvPr>
              <p:cNvSpPr/>
              <p:nvPr/>
            </p:nvSpPr>
            <p:spPr>
              <a:xfrm>
                <a:off x="12422830" y="356907"/>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60000"/>
                      <a:lumOff val="40000"/>
                    </a:schemeClr>
                  </a:solidFill>
                </a:endParaRPr>
              </a:p>
            </p:txBody>
          </p:sp>
          <p:sp>
            <p:nvSpPr>
              <p:cNvPr id="15" name="Rectangle: Rounded Corners 14">
                <a:extLst>
                  <a:ext uri="{FF2B5EF4-FFF2-40B4-BE49-F238E27FC236}">
                    <a16:creationId xmlns:a16="http://schemas.microsoft.com/office/drawing/2014/main" id="{D33AE245-69BE-D7EA-F595-88BFC61437E7}"/>
                  </a:ext>
                </a:extLst>
              </p:cNvPr>
              <p:cNvSpPr/>
              <p:nvPr/>
            </p:nvSpPr>
            <p:spPr>
              <a:xfrm>
                <a:off x="12487758" y="290646"/>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60000"/>
                      <a:lumOff val="40000"/>
                    </a:schemeClr>
                  </a:solidFill>
                </a:endParaRPr>
              </a:p>
            </p:txBody>
          </p:sp>
        </p:grpSp>
      </p:grpSp>
      <p:pic>
        <p:nvPicPr>
          <p:cNvPr id="13" name="Picture 12">
            <a:extLst>
              <a:ext uri="{FF2B5EF4-FFF2-40B4-BE49-F238E27FC236}">
                <a16:creationId xmlns:a16="http://schemas.microsoft.com/office/drawing/2014/main" id="{A6018FE8-44C7-CA5D-5E6E-D348FFCD7AE2}"/>
              </a:ext>
            </a:extLst>
          </p:cNvPr>
          <p:cNvPicPr>
            <a:picLocks noChangeAspect="1"/>
          </p:cNvPicPr>
          <p:nvPr/>
        </p:nvPicPr>
        <p:blipFill>
          <a:blip r:embed="rId17"/>
          <a:stretch>
            <a:fillRect/>
          </a:stretch>
        </p:blipFill>
        <p:spPr>
          <a:xfrm>
            <a:off x="1143000" y="3037811"/>
            <a:ext cx="7431500" cy="3695345"/>
          </a:xfrm>
          <a:prstGeom prst="rect">
            <a:avLst/>
          </a:prstGeom>
        </p:spPr>
      </p:pic>
      <p:pic>
        <p:nvPicPr>
          <p:cNvPr id="21" name="Picture 20">
            <a:extLst>
              <a:ext uri="{FF2B5EF4-FFF2-40B4-BE49-F238E27FC236}">
                <a16:creationId xmlns:a16="http://schemas.microsoft.com/office/drawing/2014/main" id="{F0B4C1EB-349E-BA10-7FFC-C9BC32AD7917}"/>
              </a:ext>
            </a:extLst>
          </p:cNvPr>
          <p:cNvPicPr>
            <a:picLocks noChangeAspect="1"/>
          </p:cNvPicPr>
          <p:nvPr/>
        </p:nvPicPr>
        <p:blipFill>
          <a:blip r:embed="rId18"/>
          <a:stretch>
            <a:fillRect/>
          </a:stretch>
        </p:blipFill>
        <p:spPr>
          <a:xfrm>
            <a:off x="1096441" y="771534"/>
            <a:ext cx="2488299" cy="2118417"/>
          </a:xfrm>
          <a:prstGeom prst="rect">
            <a:avLst/>
          </a:prstGeom>
        </p:spPr>
      </p:pic>
      <p:sp>
        <p:nvSpPr>
          <p:cNvPr id="24" name="TextBox 23">
            <a:extLst>
              <a:ext uri="{FF2B5EF4-FFF2-40B4-BE49-F238E27FC236}">
                <a16:creationId xmlns:a16="http://schemas.microsoft.com/office/drawing/2014/main" id="{EAE611EF-5BD6-F0B3-F76F-A55984F4CB05}"/>
              </a:ext>
            </a:extLst>
          </p:cNvPr>
          <p:cNvSpPr txBox="1"/>
          <p:nvPr/>
        </p:nvSpPr>
        <p:spPr>
          <a:xfrm>
            <a:off x="8913923" y="919667"/>
            <a:ext cx="2743200" cy="365760"/>
          </a:xfrm>
          <a:prstGeom prst="rect">
            <a:avLst/>
          </a:prstGeom>
          <a:noFill/>
        </p:spPr>
        <p:txBody>
          <a:bodyPr wrap="square" rtlCol="0">
            <a:spAutoFit/>
          </a:bodyPr>
          <a:lstStyle/>
          <a:p>
            <a:r>
              <a:rPr lang="en-US" dirty="0">
                <a:solidFill>
                  <a:srgbClr val="FF9900"/>
                </a:solidFill>
              </a:rPr>
              <a:t>Highlights</a:t>
            </a:r>
          </a:p>
          <a:p>
            <a:endParaRPr lang="en-US" dirty="0">
              <a:solidFill>
                <a:srgbClr val="FF9900"/>
              </a:solidFill>
            </a:endParaRPr>
          </a:p>
          <a:p>
            <a:endParaRPr lang="en-US" dirty="0"/>
          </a:p>
        </p:txBody>
      </p:sp>
      <p:sp>
        <p:nvSpPr>
          <p:cNvPr id="26" name="TextBox 25">
            <a:extLst>
              <a:ext uri="{FF2B5EF4-FFF2-40B4-BE49-F238E27FC236}">
                <a16:creationId xmlns:a16="http://schemas.microsoft.com/office/drawing/2014/main" id="{2513C164-1F9D-CAD9-6DA3-85EFE3E50D29}"/>
              </a:ext>
            </a:extLst>
          </p:cNvPr>
          <p:cNvSpPr txBox="1"/>
          <p:nvPr/>
        </p:nvSpPr>
        <p:spPr>
          <a:xfrm>
            <a:off x="8816998" y="1378594"/>
            <a:ext cx="3049177"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65000"/>
                    <a:lumOff val="35000"/>
                  </a:schemeClr>
                </a:solidFill>
              </a:rPr>
              <a:t>Long-term Treasury yields ticked up in anticipation of Fed rate cuts. </a:t>
            </a:r>
          </a:p>
          <a:p>
            <a:endParaRPr lang="en-US" dirty="0">
              <a:solidFill>
                <a:schemeClr val="tx1">
                  <a:lumMod val="65000"/>
                  <a:lumOff val="35000"/>
                </a:schemeClr>
              </a:solidFill>
            </a:endParaRPr>
          </a:p>
          <a:p>
            <a:endParaRPr lang="en-US" dirty="0">
              <a:solidFill>
                <a:schemeClr val="tx1">
                  <a:lumMod val="65000"/>
                  <a:lumOff val="35000"/>
                </a:schemeClr>
              </a:solidFill>
            </a:endParaRPr>
          </a:p>
          <a:p>
            <a:endParaRPr lang="en-US" dirty="0">
              <a:solidFill>
                <a:schemeClr val="tx1">
                  <a:lumMod val="65000"/>
                  <a:lumOff val="35000"/>
                </a:schemeClr>
              </a:solidFill>
            </a:endParaRPr>
          </a:p>
        </p:txBody>
      </p:sp>
      <p:sp>
        <p:nvSpPr>
          <p:cNvPr id="28" name="TextBox 27">
            <a:extLst>
              <a:ext uri="{FF2B5EF4-FFF2-40B4-BE49-F238E27FC236}">
                <a16:creationId xmlns:a16="http://schemas.microsoft.com/office/drawing/2014/main" id="{F6C62B1B-DBCE-A675-50E1-6B8EDDB9E0E1}"/>
              </a:ext>
            </a:extLst>
          </p:cNvPr>
          <p:cNvSpPr txBox="1"/>
          <p:nvPr/>
        </p:nvSpPr>
        <p:spPr>
          <a:xfrm>
            <a:off x="8892027" y="2387031"/>
            <a:ext cx="3049177"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65000"/>
                    <a:lumOff val="35000"/>
                  </a:schemeClr>
                </a:solidFill>
              </a:rPr>
              <a:t>The 2YR/10YR spread was near its low for the year.</a:t>
            </a:r>
          </a:p>
          <a:p>
            <a:endParaRPr lang="en-US" dirty="0">
              <a:solidFill>
                <a:schemeClr val="tx1">
                  <a:lumMod val="65000"/>
                  <a:lumOff val="35000"/>
                </a:schemeClr>
              </a:solidFill>
            </a:endParaRPr>
          </a:p>
          <a:p>
            <a:endParaRPr lang="en-US" dirty="0">
              <a:solidFill>
                <a:schemeClr val="tx1">
                  <a:lumMod val="65000"/>
                  <a:lumOff val="35000"/>
                </a:schemeClr>
              </a:solidFill>
            </a:endParaRPr>
          </a:p>
          <a:p>
            <a:endParaRPr lang="en-US" dirty="0">
              <a:solidFill>
                <a:schemeClr val="tx1">
                  <a:lumMod val="65000"/>
                  <a:lumOff val="35000"/>
                </a:schemeClr>
              </a:solidFill>
            </a:endParaRPr>
          </a:p>
        </p:txBody>
      </p:sp>
      <p:sp>
        <p:nvSpPr>
          <p:cNvPr id="30" name="TextBox 29">
            <a:extLst>
              <a:ext uri="{FF2B5EF4-FFF2-40B4-BE49-F238E27FC236}">
                <a16:creationId xmlns:a16="http://schemas.microsoft.com/office/drawing/2014/main" id="{DD02B843-24AB-DBD4-4BDD-B5369871DC37}"/>
              </a:ext>
            </a:extLst>
          </p:cNvPr>
          <p:cNvSpPr txBox="1"/>
          <p:nvPr/>
        </p:nvSpPr>
        <p:spPr>
          <a:xfrm>
            <a:off x="8892026" y="3170550"/>
            <a:ext cx="3108960" cy="91440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65000"/>
                    <a:lumOff val="35000"/>
                  </a:schemeClr>
                </a:solidFill>
              </a:rPr>
              <a:t>Mortgage rates declined for the third consecutive week.</a:t>
            </a:r>
          </a:p>
          <a:p>
            <a:endParaRPr lang="en-US" dirty="0">
              <a:solidFill>
                <a:schemeClr val="tx1">
                  <a:lumMod val="65000"/>
                  <a:lumOff val="35000"/>
                </a:schemeClr>
              </a:solidFill>
            </a:endParaRPr>
          </a:p>
          <a:p>
            <a:endParaRPr lang="en-US" dirty="0">
              <a:solidFill>
                <a:schemeClr val="tx1">
                  <a:lumMod val="65000"/>
                  <a:lumOff val="35000"/>
                </a:schemeClr>
              </a:solidFill>
            </a:endParaRPr>
          </a:p>
          <a:p>
            <a:endParaRPr lang="en-US" dirty="0">
              <a:solidFill>
                <a:schemeClr val="tx1">
                  <a:lumMod val="65000"/>
                  <a:lumOff val="35000"/>
                </a:schemeClr>
              </a:solidFill>
            </a:endParaRPr>
          </a:p>
        </p:txBody>
      </p:sp>
      <p:pic>
        <p:nvPicPr>
          <p:cNvPr id="35" name="Picture 34">
            <a:extLst>
              <a:ext uri="{FF2B5EF4-FFF2-40B4-BE49-F238E27FC236}">
                <a16:creationId xmlns:a16="http://schemas.microsoft.com/office/drawing/2014/main" id="{00E6089E-6FD9-0AD3-CA1B-DFE9C6AF9A99}"/>
              </a:ext>
            </a:extLst>
          </p:cNvPr>
          <p:cNvPicPr>
            <a:picLocks noChangeAspect="1"/>
          </p:cNvPicPr>
          <p:nvPr/>
        </p:nvPicPr>
        <p:blipFill>
          <a:blip r:embed="rId19"/>
          <a:stretch>
            <a:fillRect/>
          </a:stretch>
        </p:blipFill>
        <p:spPr>
          <a:xfrm>
            <a:off x="6162678" y="784634"/>
            <a:ext cx="2473302" cy="2121408"/>
          </a:xfrm>
          <a:prstGeom prst="rect">
            <a:avLst/>
          </a:prstGeom>
        </p:spPr>
      </p:pic>
      <p:pic>
        <p:nvPicPr>
          <p:cNvPr id="36" name="Picture 35">
            <a:extLst>
              <a:ext uri="{FF2B5EF4-FFF2-40B4-BE49-F238E27FC236}">
                <a16:creationId xmlns:a16="http://schemas.microsoft.com/office/drawing/2014/main" id="{983131BD-E6D8-E16E-6297-84887BC3E9E4}"/>
              </a:ext>
            </a:extLst>
          </p:cNvPr>
          <p:cNvPicPr>
            <a:picLocks noChangeAspect="1"/>
          </p:cNvPicPr>
          <p:nvPr/>
        </p:nvPicPr>
        <p:blipFill>
          <a:blip r:embed="rId20"/>
          <a:stretch>
            <a:fillRect/>
          </a:stretch>
        </p:blipFill>
        <p:spPr>
          <a:xfrm>
            <a:off x="3621678" y="784636"/>
            <a:ext cx="2488299" cy="2121603"/>
          </a:xfrm>
          <a:prstGeom prst="rect">
            <a:avLst/>
          </a:prstGeom>
        </p:spPr>
      </p:pic>
    </p:spTree>
    <p:extLst>
      <p:ext uri="{BB962C8B-B14F-4D97-AF65-F5344CB8AC3E}">
        <p14:creationId xmlns:p14="http://schemas.microsoft.com/office/powerpoint/2010/main" val="2271019534"/>
      </p:ext>
    </p:extLst>
  </p:cSld>
  <p:clrMapOvr>
    <a:masterClrMapping/>
  </p:clrMapOvr>
  <mc:AlternateContent xmlns:mc="http://schemas.openxmlformats.org/markup-compatibility/2006" xmlns:p14="http://schemas.microsoft.com/office/powerpoint/2010/main">
    <mc:Choice Requires="p14">
      <p:transition spd="med" p14:dur="700" advClick="0" advTm="10000">
        <p:fade/>
      </p:transition>
    </mc:Choice>
    <mc:Fallback xmlns="">
      <p:transition spd="med"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249"/>
                                          </p:stCondLst>
                                        </p:cTn>
                                        <p:tgtEl>
                                          <p:spTgt spid="24"/>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grpId="0" nodeType="afterEffect">
                                  <p:stCondLst>
                                    <p:cond delay="0"/>
                                  </p:stCondLst>
                                  <p:childTnLst>
                                    <p:set>
                                      <p:cBhvr>
                                        <p:cTn id="9" dur="1" fill="hold">
                                          <p:stCondLst>
                                            <p:cond delay="499"/>
                                          </p:stCondLst>
                                        </p:cTn>
                                        <p:tgtEl>
                                          <p:spTgt spid="26"/>
                                        </p:tgtEl>
                                        <p:attrNameLst>
                                          <p:attrName>style.visibility</p:attrName>
                                        </p:attrNameLst>
                                      </p:cBhvr>
                                      <p:to>
                                        <p:strVal val="visible"/>
                                      </p:to>
                                    </p:set>
                                  </p:childTnLst>
                                </p:cTn>
                              </p:par>
                            </p:childTnLst>
                          </p:cTn>
                        </p:par>
                        <p:par>
                          <p:cTn id="10" fill="hold">
                            <p:stCondLst>
                              <p:cond delay="750"/>
                            </p:stCondLst>
                            <p:childTnLst>
                              <p:par>
                                <p:cTn id="11" presetID="1" presetClass="entr" presetSubtype="0" fill="hold" grpId="0" nodeType="afterEffect">
                                  <p:stCondLst>
                                    <p:cond delay="0"/>
                                  </p:stCondLst>
                                  <p:childTnLst>
                                    <p:set>
                                      <p:cBhvr>
                                        <p:cTn id="12" dur="1" fill="hold">
                                          <p:stCondLst>
                                            <p:cond delay="499"/>
                                          </p:stCondLst>
                                        </p:cTn>
                                        <p:tgtEl>
                                          <p:spTgt spid="28"/>
                                        </p:tgtEl>
                                        <p:attrNameLst>
                                          <p:attrName>style.visibility</p:attrName>
                                        </p:attrNameLst>
                                      </p:cBhvr>
                                      <p:to>
                                        <p:strVal val="visible"/>
                                      </p:to>
                                    </p:set>
                                  </p:childTnLst>
                                </p:cTn>
                              </p:par>
                            </p:childTnLst>
                          </p:cTn>
                        </p:par>
                        <p:par>
                          <p:cTn id="13" fill="hold">
                            <p:stCondLst>
                              <p:cond delay="1250"/>
                            </p:stCondLst>
                            <p:childTnLst>
                              <p:par>
                                <p:cTn id="14" presetID="1" presetClass="entr" presetSubtype="0" fill="hold" grpId="0" nodeType="afterEffect">
                                  <p:stCondLst>
                                    <p:cond delay="0"/>
                                  </p:stCondLst>
                                  <p:childTnLst>
                                    <p:set>
                                      <p:cBhvr>
                                        <p:cTn id="15" dur="1" fill="hold">
                                          <p:stCondLst>
                                            <p:cond delay="499"/>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28" grpId="0"/>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EA1EFA59-2F27-897C-1466-E29E2DCE93E6}"/>
              </a:ext>
            </a:extLst>
          </p:cNvPr>
          <p:cNvSpPr/>
          <p:nvPr/>
        </p:nvSpPr>
        <p:spPr>
          <a:xfrm>
            <a:off x="7517166" y="130094"/>
            <a:ext cx="4535134" cy="457200"/>
          </a:xfrm>
          <a:prstGeom prst="roundRect">
            <a:avLst/>
          </a:prstGeom>
          <a:solidFill>
            <a:schemeClr val="bg2"/>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000" dirty="0">
              <a:solidFill>
                <a:schemeClr val="tx1"/>
              </a:solidFill>
              <a:latin typeface="Arial" panose="020B0604020202020204" pitchFamily="34" charset="0"/>
              <a:cs typeface="Arial" panose="020B0604020202020204" pitchFamily="34" charset="0"/>
            </a:endParaRPr>
          </a:p>
        </p:txBody>
      </p:sp>
      <p:sp>
        <p:nvSpPr>
          <p:cNvPr id="4" name="Rectangle: Rounded Corners 3">
            <a:extLst>
              <a:ext uri="{FF2B5EF4-FFF2-40B4-BE49-F238E27FC236}">
                <a16:creationId xmlns:a16="http://schemas.microsoft.com/office/drawing/2014/main" id="{56AE3C98-D46F-9AA4-1F1C-9442E1379052}"/>
              </a:ext>
            </a:extLst>
          </p:cNvPr>
          <p:cNvSpPr/>
          <p:nvPr/>
        </p:nvSpPr>
        <p:spPr>
          <a:xfrm>
            <a:off x="101908" y="89205"/>
            <a:ext cx="822960" cy="6675120"/>
          </a:xfrm>
          <a:prstGeom prst="roundRect">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descr="Mortgage with solid fill">
            <a:hlinkClick r:id="rId2" action="ppaction://hlinksldjump"/>
            <a:extLst>
              <a:ext uri="{FF2B5EF4-FFF2-40B4-BE49-F238E27FC236}">
                <a16:creationId xmlns:a16="http://schemas.microsoft.com/office/drawing/2014/main" id="{58849EA1-8A99-ABF7-2F41-BB154F9DCA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7000" y="1854200"/>
            <a:ext cx="731520" cy="731520"/>
          </a:xfrm>
          <a:prstGeom prst="rect">
            <a:avLst/>
          </a:prstGeom>
        </p:spPr>
      </p:pic>
      <p:sp>
        <p:nvSpPr>
          <p:cNvPr id="7" name="TextBox 6">
            <a:extLst>
              <a:ext uri="{FF2B5EF4-FFF2-40B4-BE49-F238E27FC236}">
                <a16:creationId xmlns:a16="http://schemas.microsoft.com/office/drawing/2014/main" id="{29470508-45C9-629E-162C-A758BB1D50A5}"/>
              </a:ext>
            </a:extLst>
          </p:cNvPr>
          <p:cNvSpPr txBox="1"/>
          <p:nvPr/>
        </p:nvSpPr>
        <p:spPr>
          <a:xfrm>
            <a:off x="203695" y="2487069"/>
            <a:ext cx="640080" cy="261610"/>
          </a:xfrm>
          <a:prstGeom prst="rect">
            <a:avLst/>
          </a:prstGeom>
          <a:noFill/>
        </p:spPr>
        <p:txBody>
          <a:bodyPr wrap="square" rtlCol="0">
            <a:spAutoFit/>
          </a:bodyPr>
          <a:lstStyle/>
          <a:p>
            <a:r>
              <a:rPr lang="en-US" sz="1100" b="1" dirty="0">
                <a:solidFill>
                  <a:schemeClr val="bg1"/>
                </a:solidFill>
              </a:rPr>
              <a:t>RATES</a:t>
            </a:r>
          </a:p>
        </p:txBody>
      </p:sp>
      <p:pic>
        <p:nvPicPr>
          <p:cNvPr id="8" name="Graphic 7" descr="Blackboard with solid fill">
            <a:hlinkClick r:id="rId5" action="ppaction://hlinksldjump"/>
            <a:extLst>
              <a:ext uri="{FF2B5EF4-FFF2-40B4-BE49-F238E27FC236}">
                <a16:creationId xmlns:a16="http://schemas.microsoft.com/office/drawing/2014/main" id="{3EBC29F8-CB75-715E-D102-631EA26556F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9700" y="3086245"/>
            <a:ext cx="731520" cy="731520"/>
          </a:xfrm>
          <a:prstGeom prst="rect">
            <a:avLst/>
          </a:prstGeom>
        </p:spPr>
      </p:pic>
      <p:sp>
        <p:nvSpPr>
          <p:cNvPr id="9" name="TextBox 8">
            <a:extLst>
              <a:ext uri="{FF2B5EF4-FFF2-40B4-BE49-F238E27FC236}">
                <a16:creationId xmlns:a16="http://schemas.microsoft.com/office/drawing/2014/main" id="{A77F13B7-8199-D401-D84D-D4FE110BBBBD}"/>
              </a:ext>
            </a:extLst>
          </p:cNvPr>
          <p:cNvSpPr txBox="1"/>
          <p:nvPr/>
        </p:nvSpPr>
        <p:spPr>
          <a:xfrm>
            <a:off x="3501" y="3686960"/>
            <a:ext cx="1005840" cy="246221"/>
          </a:xfrm>
          <a:prstGeom prst="rect">
            <a:avLst/>
          </a:prstGeom>
          <a:noFill/>
        </p:spPr>
        <p:txBody>
          <a:bodyPr wrap="square" rtlCol="0">
            <a:spAutoFit/>
          </a:bodyPr>
          <a:lstStyle/>
          <a:p>
            <a:pPr algn="ctr"/>
            <a:r>
              <a:rPr lang="en-US" sz="1000" b="1" dirty="0">
                <a:solidFill>
                  <a:schemeClr val="bg1"/>
                </a:solidFill>
              </a:rPr>
              <a:t>COMMENTS</a:t>
            </a:r>
          </a:p>
        </p:txBody>
      </p:sp>
      <p:pic>
        <p:nvPicPr>
          <p:cNvPr id="10" name="Graphic 9" descr="Bank with solid fill">
            <a:hlinkClick r:id="rId8" action="ppaction://hlinksldjump"/>
            <a:extLst>
              <a:ext uri="{FF2B5EF4-FFF2-40B4-BE49-F238E27FC236}">
                <a16:creationId xmlns:a16="http://schemas.microsoft.com/office/drawing/2014/main" id="{DBCD22A1-7147-EC80-AD43-4ED481C63D0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21920" y="691447"/>
            <a:ext cx="731520" cy="731520"/>
          </a:xfrm>
          <a:prstGeom prst="rect">
            <a:avLst/>
          </a:prstGeom>
        </p:spPr>
      </p:pic>
      <p:sp>
        <p:nvSpPr>
          <p:cNvPr id="11" name="TextBox 10">
            <a:extLst>
              <a:ext uri="{FF2B5EF4-FFF2-40B4-BE49-F238E27FC236}">
                <a16:creationId xmlns:a16="http://schemas.microsoft.com/office/drawing/2014/main" id="{628626E0-97A2-B6D1-3F41-02392CE2EEDB}"/>
              </a:ext>
            </a:extLst>
          </p:cNvPr>
          <p:cNvSpPr txBox="1"/>
          <p:nvPr/>
        </p:nvSpPr>
        <p:spPr>
          <a:xfrm>
            <a:off x="105101" y="1341288"/>
            <a:ext cx="822960" cy="246221"/>
          </a:xfrm>
          <a:prstGeom prst="rect">
            <a:avLst/>
          </a:prstGeom>
          <a:noFill/>
        </p:spPr>
        <p:txBody>
          <a:bodyPr wrap="square" rtlCol="0">
            <a:spAutoFit/>
          </a:bodyPr>
          <a:lstStyle/>
          <a:p>
            <a:r>
              <a:rPr lang="en-US" sz="1000" b="1" dirty="0">
                <a:solidFill>
                  <a:schemeClr val="bg1"/>
                </a:solidFill>
              </a:rPr>
              <a:t>ECONOMY</a:t>
            </a:r>
          </a:p>
        </p:txBody>
      </p:sp>
      <p:sp>
        <p:nvSpPr>
          <p:cNvPr id="15" name="Rectangle 14">
            <a:extLst>
              <a:ext uri="{FF2B5EF4-FFF2-40B4-BE49-F238E27FC236}">
                <a16:creationId xmlns:a16="http://schemas.microsoft.com/office/drawing/2014/main" id="{1A9E79DD-E9A0-4477-FFA5-0560B173141B}"/>
              </a:ext>
            </a:extLst>
          </p:cNvPr>
          <p:cNvSpPr/>
          <p:nvPr/>
        </p:nvSpPr>
        <p:spPr>
          <a:xfrm>
            <a:off x="1086035" y="648132"/>
            <a:ext cx="10966265" cy="61264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FF8AFC3-698F-4B2F-2783-3FC405EDCA0E}"/>
              </a:ext>
            </a:extLst>
          </p:cNvPr>
          <p:cNvSpPr/>
          <p:nvPr/>
        </p:nvSpPr>
        <p:spPr>
          <a:xfrm>
            <a:off x="1024794" y="130095"/>
            <a:ext cx="6398733" cy="453631"/>
          </a:xfrm>
          <a:prstGeom prst="roundRect">
            <a:avLst/>
          </a:prstGeom>
          <a:solidFill>
            <a:schemeClr val="bg1">
              <a:lumMod val="85000"/>
            </a:schemeClr>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lumMod val="50000"/>
                  <a:lumOff val="50000"/>
                </a:schemeClr>
              </a:solidFill>
              <a:latin typeface="Aptos Narrow" panose="020B0004020202020204" pitchFamily="34" charset="0"/>
            </a:endParaRPr>
          </a:p>
        </p:txBody>
      </p:sp>
      <p:sp>
        <p:nvSpPr>
          <p:cNvPr id="12" name="TextBox 11">
            <a:extLst>
              <a:ext uri="{FF2B5EF4-FFF2-40B4-BE49-F238E27FC236}">
                <a16:creationId xmlns:a16="http://schemas.microsoft.com/office/drawing/2014/main" id="{A30D2E64-CC14-300A-45C0-ADF2DE7D636F}"/>
              </a:ext>
            </a:extLst>
          </p:cNvPr>
          <p:cNvSpPr txBox="1"/>
          <p:nvPr/>
        </p:nvSpPr>
        <p:spPr>
          <a:xfrm>
            <a:off x="1578661" y="203243"/>
            <a:ext cx="1737360" cy="457200"/>
          </a:xfrm>
          <a:prstGeom prst="rect">
            <a:avLst/>
          </a:prstGeom>
          <a:noFill/>
        </p:spPr>
        <p:txBody>
          <a:bodyPr wrap="square" rtlCol="0">
            <a:spAutoFit/>
          </a:bodyPr>
          <a:lstStyle/>
          <a:p>
            <a:r>
              <a:rPr lang="en-US" sz="2000" b="1" dirty="0">
                <a:solidFill>
                  <a:schemeClr val="tx1">
                    <a:lumMod val="65000"/>
                    <a:lumOff val="35000"/>
                  </a:schemeClr>
                </a:solidFill>
                <a:latin typeface="Aptos Narrow" panose="020B0004020202020204" pitchFamily="34" charset="0"/>
                <a:ea typeface="Adobe Heiti Std R" panose="020B0400000000000000" pitchFamily="34" charset="-128"/>
                <a:cs typeface="BrowalliaUPC" panose="020B0502040204020203" pitchFamily="34" charset="-34"/>
              </a:rPr>
              <a:t>Commentary</a:t>
            </a:r>
          </a:p>
        </p:txBody>
      </p:sp>
      <p:sp>
        <p:nvSpPr>
          <p:cNvPr id="2" name="TextBox 1">
            <a:extLst>
              <a:ext uri="{FF2B5EF4-FFF2-40B4-BE49-F238E27FC236}">
                <a16:creationId xmlns:a16="http://schemas.microsoft.com/office/drawing/2014/main" id="{5404EA4B-548B-39A1-7493-8317A527B21A}"/>
              </a:ext>
            </a:extLst>
          </p:cNvPr>
          <p:cNvSpPr txBox="1"/>
          <p:nvPr/>
        </p:nvSpPr>
        <p:spPr>
          <a:xfrm>
            <a:off x="9556772" y="275475"/>
            <a:ext cx="2011680" cy="307777"/>
          </a:xfrm>
          <a:prstGeom prst="rect">
            <a:avLst/>
          </a:prstGeom>
          <a:noFill/>
        </p:spPr>
        <p:txBody>
          <a:bodyPr wrap="square" rtlCol="0">
            <a:spAutoFit/>
          </a:bodyPr>
          <a:lstStyle/>
          <a:p>
            <a:pPr algn="r"/>
            <a:r>
              <a:rPr lang="en-US" sz="1400" dirty="0">
                <a:solidFill>
                  <a:schemeClr val="tx1">
                    <a:lumMod val="65000"/>
                    <a:lumOff val="35000"/>
                  </a:schemeClr>
                </a:solidFill>
                <a:latin typeface="Aptos Narrow" panose="020B0004020202020204" pitchFamily="34" charset="0"/>
                <a:ea typeface="Adobe Heiti Std R" panose="020B0400000000000000" pitchFamily="34" charset="-128"/>
                <a:cs typeface="BrowalliaUPC" panose="020B0502040204020203" pitchFamily="34" charset="-34"/>
              </a:rPr>
              <a:t>Week Ending 8/30/2024</a:t>
            </a:r>
          </a:p>
        </p:txBody>
      </p:sp>
      <p:grpSp>
        <p:nvGrpSpPr>
          <p:cNvPr id="3" name="Group 2">
            <a:extLst>
              <a:ext uri="{FF2B5EF4-FFF2-40B4-BE49-F238E27FC236}">
                <a16:creationId xmlns:a16="http://schemas.microsoft.com/office/drawing/2014/main" id="{EF65071B-ABFC-90E5-71F1-97C067DE6DCC}"/>
              </a:ext>
            </a:extLst>
          </p:cNvPr>
          <p:cNvGrpSpPr/>
          <p:nvPr/>
        </p:nvGrpSpPr>
        <p:grpSpPr>
          <a:xfrm>
            <a:off x="11707577" y="157737"/>
            <a:ext cx="181539" cy="388681"/>
            <a:chOff x="11755594" y="157737"/>
            <a:chExt cx="181539" cy="388681"/>
          </a:xfrm>
        </p:grpSpPr>
        <p:grpSp>
          <p:nvGrpSpPr>
            <p:cNvPr id="13" name="Group 12">
              <a:extLst>
                <a:ext uri="{FF2B5EF4-FFF2-40B4-BE49-F238E27FC236}">
                  <a16:creationId xmlns:a16="http://schemas.microsoft.com/office/drawing/2014/main" id="{27C3E813-4441-D343-A29C-9337457B2AD9}"/>
                </a:ext>
              </a:extLst>
            </p:cNvPr>
            <p:cNvGrpSpPr/>
            <p:nvPr/>
          </p:nvGrpSpPr>
          <p:grpSpPr>
            <a:xfrm rot="2466286">
              <a:off x="11761557" y="250886"/>
              <a:ext cx="175576" cy="295532"/>
              <a:chOff x="12357902" y="290646"/>
              <a:chExt cx="175576" cy="295532"/>
            </a:xfrm>
            <a:solidFill>
              <a:schemeClr val="bg1">
                <a:lumMod val="75000"/>
              </a:schemeClr>
            </a:solidFill>
          </p:grpSpPr>
          <p:sp>
            <p:nvSpPr>
              <p:cNvPr id="21" name="Rectangle: Rounded Corners 20">
                <a:extLst>
                  <a:ext uri="{FF2B5EF4-FFF2-40B4-BE49-F238E27FC236}">
                    <a16:creationId xmlns:a16="http://schemas.microsoft.com/office/drawing/2014/main" id="{E3D18B69-8AAD-2E02-D8F9-B46870870622}"/>
                  </a:ext>
                </a:extLst>
              </p:cNvPr>
              <p:cNvSpPr/>
              <p:nvPr/>
            </p:nvSpPr>
            <p:spPr>
              <a:xfrm>
                <a:off x="12357902" y="403298"/>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D49F8E85-03D9-D890-DB9C-F84764816DD8}"/>
                  </a:ext>
                </a:extLst>
              </p:cNvPr>
              <p:cNvSpPr/>
              <p:nvPr/>
            </p:nvSpPr>
            <p:spPr>
              <a:xfrm>
                <a:off x="12422830" y="356907"/>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Rounded Corners 22">
                <a:extLst>
                  <a:ext uri="{FF2B5EF4-FFF2-40B4-BE49-F238E27FC236}">
                    <a16:creationId xmlns:a16="http://schemas.microsoft.com/office/drawing/2014/main" id="{6008C195-35F2-D93B-26C3-0F1132745868}"/>
                  </a:ext>
                </a:extLst>
              </p:cNvPr>
              <p:cNvSpPr/>
              <p:nvPr/>
            </p:nvSpPr>
            <p:spPr>
              <a:xfrm>
                <a:off x="12487758" y="290646"/>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D5D25E4F-15FB-F99E-07D6-EADFB5D5291C}"/>
                </a:ext>
              </a:extLst>
            </p:cNvPr>
            <p:cNvGrpSpPr/>
            <p:nvPr/>
          </p:nvGrpSpPr>
          <p:grpSpPr>
            <a:xfrm rot="2466286">
              <a:off x="11755594" y="157737"/>
              <a:ext cx="175576" cy="295532"/>
              <a:chOff x="12357902" y="290646"/>
              <a:chExt cx="175576" cy="295532"/>
            </a:xfrm>
            <a:solidFill>
              <a:schemeClr val="bg1">
                <a:lumMod val="85000"/>
              </a:schemeClr>
            </a:solidFill>
          </p:grpSpPr>
          <p:sp>
            <p:nvSpPr>
              <p:cNvPr id="18" name="Rectangle: Rounded Corners 17">
                <a:extLst>
                  <a:ext uri="{FF2B5EF4-FFF2-40B4-BE49-F238E27FC236}">
                    <a16:creationId xmlns:a16="http://schemas.microsoft.com/office/drawing/2014/main" id="{FDBF346D-A3A5-6B77-B823-9A5625AB3B35}"/>
                  </a:ext>
                </a:extLst>
              </p:cNvPr>
              <p:cNvSpPr/>
              <p:nvPr/>
            </p:nvSpPr>
            <p:spPr>
              <a:xfrm>
                <a:off x="12357902" y="403298"/>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60000"/>
                      <a:lumOff val="40000"/>
                    </a:schemeClr>
                  </a:solidFill>
                </a:endParaRPr>
              </a:p>
            </p:txBody>
          </p:sp>
          <p:sp>
            <p:nvSpPr>
              <p:cNvPr id="19" name="Rectangle: Rounded Corners 18">
                <a:extLst>
                  <a:ext uri="{FF2B5EF4-FFF2-40B4-BE49-F238E27FC236}">
                    <a16:creationId xmlns:a16="http://schemas.microsoft.com/office/drawing/2014/main" id="{2D85DDFE-C6D8-EB7A-2D61-494E2957B260}"/>
                  </a:ext>
                </a:extLst>
              </p:cNvPr>
              <p:cNvSpPr/>
              <p:nvPr/>
            </p:nvSpPr>
            <p:spPr>
              <a:xfrm>
                <a:off x="12422830" y="356907"/>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60000"/>
                      <a:lumOff val="40000"/>
                    </a:schemeClr>
                  </a:solidFill>
                </a:endParaRPr>
              </a:p>
            </p:txBody>
          </p:sp>
          <p:sp>
            <p:nvSpPr>
              <p:cNvPr id="20" name="Rectangle: Rounded Corners 19">
                <a:extLst>
                  <a:ext uri="{FF2B5EF4-FFF2-40B4-BE49-F238E27FC236}">
                    <a16:creationId xmlns:a16="http://schemas.microsoft.com/office/drawing/2014/main" id="{AD93F520-9F38-8C2D-CC3F-CA5961047867}"/>
                  </a:ext>
                </a:extLst>
              </p:cNvPr>
              <p:cNvSpPr/>
              <p:nvPr/>
            </p:nvSpPr>
            <p:spPr>
              <a:xfrm>
                <a:off x="12487758" y="290646"/>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60000"/>
                      <a:lumOff val="40000"/>
                    </a:schemeClr>
                  </a:solidFill>
                </a:endParaRPr>
              </a:p>
            </p:txBody>
          </p:sp>
        </p:grpSp>
      </p:grpSp>
      <p:pic>
        <p:nvPicPr>
          <p:cNvPr id="25" name="Graphic 24" descr="Soundwave with solid fill">
            <a:extLst>
              <a:ext uri="{FF2B5EF4-FFF2-40B4-BE49-F238E27FC236}">
                <a16:creationId xmlns:a16="http://schemas.microsoft.com/office/drawing/2014/main" id="{EEA1C085-4647-043E-2FED-9894F29F82E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224053" y="176631"/>
            <a:ext cx="365760" cy="365760"/>
          </a:xfrm>
          <a:prstGeom prst="rect">
            <a:avLst/>
          </a:prstGeom>
        </p:spPr>
      </p:pic>
      <p:sp>
        <p:nvSpPr>
          <p:cNvPr id="27" name="TextBox 26">
            <a:extLst>
              <a:ext uri="{FF2B5EF4-FFF2-40B4-BE49-F238E27FC236}">
                <a16:creationId xmlns:a16="http://schemas.microsoft.com/office/drawing/2014/main" id="{BEF91A72-1CD1-6C97-6342-5379648E3321}"/>
              </a:ext>
            </a:extLst>
          </p:cNvPr>
          <p:cNvSpPr txBox="1"/>
          <p:nvPr/>
        </p:nvSpPr>
        <p:spPr>
          <a:xfrm>
            <a:off x="1829684" y="1093694"/>
            <a:ext cx="9613016" cy="3108960"/>
          </a:xfrm>
          <a:prstGeom prst="rect">
            <a:avLst/>
          </a:prstGeom>
          <a:noFill/>
        </p:spPr>
        <p:txBody>
          <a:bodyPr wrap="square" rtlCol="0">
            <a:spAutoFit/>
          </a:bodyPr>
          <a:lstStyle/>
          <a:p>
            <a:pPr marL="0" marR="0">
              <a:lnSpc>
                <a:spcPct val="107000"/>
              </a:lnSpc>
              <a:spcBef>
                <a:spcPts val="0"/>
              </a:spcBef>
              <a:spcAft>
                <a:spcPts val="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“The time has come for policy to adjust…the timing and pace of rate cuts will depend on incoming data, the evolving outlook, and the balance of risks.”  Recent remarks from Fed Chair Jerome H. Powell at the Jackson Hole symposium set the tone for investors’ expectations, as a slew of economic releases brought the current condition of the consumer and labor market into focus.</a:t>
            </a:r>
          </a:p>
          <a:p>
            <a:pPr marL="0" marR="0">
              <a:lnSpc>
                <a:spcPct val="107000"/>
              </a:lnSpc>
              <a:spcBef>
                <a:spcPts val="0"/>
              </a:spcBef>
              <a:spcAft>
                <a:spcPts val="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07000"/>
              </a:lnSpc>
              <a:spcBef>
                <a:spcPts val="0"/>
              </a:spcBef>
              <a:spcAft>
                <a:spcPts val="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According to the Labor Department, initial jobless claims decreased to 231,000 from a revised level of 233,000 a week ago, while the number of continuing claims, a proxy for layoffs, climbed to 1,868,000, the highest level since November 2021, when it peaked at 1,878,000 filings. Despite showing signs of cooling, the job market remains strong and resilient by historic standards.</a:t>
            </a:r>
          </a:p>
          <a:p>
            <a:pPr marL="0" marR="0">
              <a:lnSpc>
                <a:spcPct val="107000"/>
              </a:lnSpc>
              <a:spcBef>
                <a:spcPts val="0"/>
              </a:spcBef>
              <a:spcAft>
                <a:spcPts val="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14" name="TextBox 13">
            <a:extLst>
              <a:ext uri="{FF2B5EF4-FFF2-40B4-BE49-F238E27FC236}">
                <a16:creationId xmlns:a16="http://schemas.microsoft.com/office/drawing/2014/main" id="{EC291E5D-5D88-D447-BEE1-2FA15DC29015}"/>
              </a:ext>
            </a:extLst>
          </p:cNvPr>
          <p:cNvSpPr txBox="1"/>
          <p:nvPr/>
        </p:nvSpPr>
        <p:spPr>
          <a:xfrm>
            <a:off x="1829684" y="801594"/>
            <a:ext cx="5168015" cy="548640"/>
          </a:xfrm>
          <a:prstGeom prst="rect">
            <a:avLst/>
          </a:prstGeom>
          <a:noFill/>
        </p:spPr>
        <p:txBody>
          <a:bodyPr wrap="square" rtlCol="0">
            <a:spAutoFit/>
          </a:bodyPr>
          <a:lstStyle/>
          <a:p>
            <a:r>
              <a:rPr lang="en-US" dirty="0">
                <a:solidFill>
                  <a:srgbClr val="FF9900"/>
                </a:solidFill>
              </a:rPr>
              <a:t>Labor Market</a:t>
            </a:r>
          </a:p>
          <a:p>
            <a:endParaRPr lang="en-US" dirty="0">
              <a:solidFill>
                <a:srgbClr val="FF9900"/>
              </a:solidFill>
            </a:endParaRPr>
          </a:p>
          <a:p>
            <a:endParaRPr lang="en-US" dirty="0"/>
          </a:p>
        </p:txBody>
      </p:sp>
      <p:sp>
        <p:nvSpPr>
          <p:cNvPr id="16" name="TextBox 15">
            <a:extLst>
              <a:ext uri="{FF2B5EF4-FFF2-40B4-BE49-F238E27FC236}">
                <a16:creationId xmlns:a16="http://schemas.microsoft.com/office/drawing/2014/main" id="{209BECC6-BF4A-FAD7-27B9-D69D193497B1}"/>
              </a:ext>
            </a:extLst>
          </p:cNvPr>
          <p:cNvSpPr txBox="1"/>
          <p:nvPr/>
        </p:nvSpPr>
        <p:spPr>
          <a:xfrm>
            <a:off x="1829684" y="3742681"/>
            <a:ext cx="5120640" cy="365760"/>
          </a:xfrm>
          <a:prstGeom prst="rect">
            <a:avLst/>
          </a:prstGeom>
          <a:noFill/>
        </p:spPr>
        <p:txBody>
          <a:bodyPr wrap="square" rtlCol="0">
            <a:spAutoFit/>
          </a:bodyPr>
          <a:lstStyle/>
          <a:p>
            <a:r>
              <a:rPr lang="en-US" dirty="0">
                <a:solidFill>
                  <a:srgbClr val="FF9900"/>
                </a:solidFill>
              </a:rPr>
              <a:t>Consumer Sentiment and Spending</a:t>
            </a:r>
          </a:p>
          <a:p>
            <a:endParaRPr lang="en-US" dirty="0">
              <a:solidFill>
                <a:srgbClr val="FF9900"/>
              </a:solidFill>
            </a:endParaRPr>
          </a:p>
          <a:p>
            <a:endParaRPr lang="en-US" dirty="0"/>
          </a:p>
        </p:txBody>
      </p:sp>
      <p:sp>
        <p:nvSpPr>
          <p:cNvPr id="28" name="TextBox 27">
            <a:extLst>
              <a:ext uri="{FF2B5EF4-FFF2-40B4-BE49-F238E27FC236}">
                <a16:creationId xmlns:a16="http://schemas.microsoft.com/office/drawing/2014/main" id="{22A1CBDF-E1E7-0411-0224-03108DACD926}"/>
              </a:ext>
            </a:extLst>
          </p:cNvPr>
          <p:cNvSpPr txBox="1"/>
          <p:nvPr/>
        </p:nvSpPr>
        <p:spPr>
          <a:xfrm>
            <a:off x="1829684" y="4042261"/>
            <a:ext cx="9843707" cy="2740558"/>
          </a:xfrm>
          <a:prstGeom prst="rect">
            <a:avLst/>
          </a:prstGeom>
          <a:noFill/>
        </p:spPr>
        <p:txBody>
          <a:bodyPr wrap="square" rtlCol="0">
            <a:spAutoFit/>
          </a:bodyPr>
          <a:lstStyle/>
          <a:p>
            <a:pPr marL="0" marR="0">
              <a:lnSpc>
                <a:spcPct val="107000"/>
              </a:lnSpc>
              <a:spcBef>
                <a:spcPts val="0"/>
              </a:spcBef>
              <a:spcAft>
                <a:spcPts val="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Meanwhile, consumer optimism stoked growing consumer spending. The Conference Board’s Consumer Confidence index edged higher in August, up 1.4% to 103.3, reflecting cautious optimism about the economy despite recent market upheaval. </a:t>
            </a:r>
          </a:p>
          <a:p>
            <a:pPr marL="0" marR="0">
              <a:lnSpc>
                <a:spcPct val="107000"/>
              </a:lnSpc>
              <a:spcBef>
                <a:spcPts val="0"/>
              </a:spcBef>
              <a:spcAft>
                <a:spcPts val="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07000"/>
              </a:lnSpc>
              <a:spcBef>
                <a:spcPts val="0"/>
              </a:spcBef>
              <a:spcAft>
                <a:spcPts val="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Bullish business investment and consumer spending, which accounts for about 70% of economic activity, drove second quarter GDP to 3.0%, surpassing the government’s initial expectations</a:t>
            </a:r>
            <a:r>
              <a:rPr lang="en-US" sz="16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Consumer spending increased 2.9%, fueled by goods consumption, while business investment increased 7.5%, led by capital equipment spending.</a:t>
            </a:r>
          </a:p>
          <a:p>
            <a:pPr marL="0" marR="0">
              <a:lnSpc>
                <a:spcPct val="107000"/>
              </a:lnSpc>
              <a:spcBef>
                <a:spcPts val="0"/>
              </a:spcBef>
              <a:spcAft>
                <a:spcPts val="0"/>
              </a:spcAft>
            </a:pP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49753133"/>
      </p:ext>
    </p:extLst>
  </p:cSld>
  <p:clrMapOvr>
    <a:masterClrMapping/>
  </p:clrMapOvr>
  <mc:AlternateContent xmlns:mc="http://schemas.openxmlformats.org/markup-compatibility/2006" xmlns:p14="http://schemas.microsoft.com/office/powerpoint/2010/main">
    <mc:Choice Requires="p14">
      <p:transition spd="med" p14:dur="700" advClick="0" advTm="10000">
        <p:fade/>
      </p:transition>
    </mc:Choice>
    <mc:Fallback xmlns="">
      <p:transition spd="med" advClick="0" advTm="10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EA1EFA59-2F27-897C-1466-E29E2DCE93E6}"/>
              </a:ext>
            </a:extLst>
          </p:cNvPr>
          <p:cNvSpPr/>
          <p:nvPr/>
        </p:nvSpPr>
        <p:spPr>
          <a:xfrm>
            <a:off x="7517166" y="130094"/>
            <a:ext cx="4535134" cy="457200"/>
          </a:xfrm>
          <a:prstGeom prst="roundRect">
            <a:avLst/>
          </a:prstGeom>
          <a:solidFill>
            <a:schemeClr val="bg2"/>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000" dirty="0">
              <a:solidFill>
                <a:schemeClr val="tx1"/>
              </a:solidFill>
              <a:latin typeface="Arial" panose="020B0604020202020204" pitchFamily="34" charset="0"/>
              <a:cs typeface="Arial" panose="020B0604020202020204" pitchFamily="34" charset="0"/>
            </a:endParaRPr>
          </a:p>
        </p:txBody>
      </p:sp>
      <p:sp>
        <p:nvSpPr>
          <p:cNvPr id="4" name="Rectangle: Rounded Corners 3">
            <a:extLst>
              <a:ext uri="{FF2B5EF4-FFF2-40B4-BE49-F238E27FC236}">
                <a16:creationId xmlns:a16="http://schemas.microsoft.com/office/drawing/2014/main" id="{56AE3C98-D46F-9AA4-1F1C-9442E1379052}"/>
              </a:ext>
            </a:extLst>
          </p:cNvPr>
          <p:cNvSpPr/>
          <p:nvPr/>
        </p:nvSpPr>
        <p:spPr>
          <a:xfrm>
            <a:off x="101908" y="89205"/>
            <a:ext cx="822960" cy="6675120"/>
          </a:xfrm>
          <a:prstGeom prst="roundRect">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descr="Mortgage with solid fill">
            <a:hlinkClick r:id="rId2" action="ppaction://hlinksldjump"/>
            <a:extLst>
              <a:ext uri="{FF2B5EF4-FFF2-40B4-BE49-F238E27FC236}">
                <a16:creationId xmlns:a16="http://schemas.microsoft.com/office/drawing/2014/main" id="{58849EA1-8A99-ABF7-2F41-BB154F9DCA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7000" y="1854200"/>
            <a:ext cx="731520" cy="731520"/>
          </a:xfrm>
          <a:prstGeom prst="rect">
            <a:avLst/>
          </a:prstGeom>
        </p:spPr>
      </p:pic>
      <p:sp>
        <p:nvSpPr>
          <p:cNvPr id="7" name="TextBox 6">
            <a:extLst>
              <a:ext uri="{FF2B5EF4-FFF2-40B4-BE49-F238E27FC236}">
                <a16:creationId xmlns:a16="http://schemas.microsoft.com/office/drawing/2014/main" id="{29470508-45C9-629E-162C-A758BB1D50A5}"/>
              </a:ext>
            </a:extLst>
          </p:cNvPr>
          <p:cNvSpPr txBox="1"/>
          <p:nvPr/>
        </p:nvSpPr>
        <p:spPr>
          <a:xfrm>
            <a:off x="203695" y="2487069"/>
            <a:ext cx="640080" cy="261610"/>
          </a:xfrm>
          <a:prstGeom prst="rect">
            <a:avLst/>
          </a:prstGeom>
          <a:noFill/>
        </p:spPr>
        <p:txBody>
          <a:bodyPr wrap="square" rtlCol="0">
            <a:spAutoFit/>
          </a:bodyPr>
          <a:lstStyle/>
          <a:p>
            <a:r>
              <a:rPr lang="en-US" sz="1100" b="1" dirty="0">
                <a:solidFill>
                  <a:schemeClr val="bg1"/>
                </a:solidFill>
              </a:rPr>
              <a:t>RATES</a:t>
            </a:r>
          </a:p>
        </p:txBody>
      </p:sp>
      <p:pic>
        <p:nvPicPr>
          <p:cNvPr id="8" name="Graphic 7" descr="Blackboard with solid fill">
            <a:hlinkClick r:id="rId5" action="ppaction://hlinksldjump"/>
            <a:extLst>
              <a:ext uri="{FF2B5EF4-FFF2-40B4-BE49-F238E27FC236}">
                <a16:creationId xmlns:a16="http://schemas.microsoft.com/office/drawing/2014/main" id="{3EBC29F8-CB75-715E-D102-631EA26556F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9700" y="3086245"/>
            <a:ext cx="731520" cy="731520"/>
          </a:xfrm>
          <a:prstGeom prst="rect">
            <a:avLst/>
          </a:prstGeom>
        </p:spPr>
      </p:pic>
      <p:sp>
        <p:nvSpPr>
          <p:cNvPr id="9" name="TextBox 8">
            <a:extLst>
              <a:ext uri="{FF2B5EF4-FFF2-40B4-BE49-F238E27FC236}">
                <a16:creationId xmlns:a16="http://schemas.microsoft.com/office/drawing/2014/main" id="{A77F13B7-8199-D401-D84D-D4FE110BBBBD}"/>
              </a:ext>
            </a:extLst>
          </p:cNvPr>
          <p:cNvSpPr txBox="1"/>
          <p:nvPr/>
        </p:nvSpPr>
        <p:spPr>
          <a:xfrm>
            <a:off x="3501" y="3686960"/>
            <a:ext cx="1005840" cy="246221"/>
          </a:xfrm>
          <a:prstGeom prst="rect">
            <a:avLst/>
          </a:prstGeom>
          <a:noFill/>
        </p:spPr>
        <p:txBody>
          <a:bodyPr wrap="square" rtlCol="0">
            <a:spAutoFit/>
          </a:bodyPr>
          <a:lstStyle/>
          <a:p>
            <a:pPr algn="ctr"/>
            <a:r>
              <a:rPr lang="en-US" sz="1000" b="1" dirty="0">
                <a:solidFill>
                  <a:schemeClr val="bg1"/>
                </a:solidFill>
              </a:rPr>
              <a:t>COMMENTS</a:t>
            </a:r>
          </a:p>
        </p:txBody>
      </p:sp>
      <p:pic>
        <p:nvPicPr>
          <p:cNvPr id="10" name="Graphic 9" descr="Bank with solid fill">
            <a:hlinkClick r:id="rId8" action="ppaction://hlinksldjump"/>
            <a:extLst>
              <a:ext uri="{FF2B5EF4-FFF2-40B4-BE49-F238E27FC236}">
                <a16:creationId xmlns:a16="http://schemas.microsoft.com/office/drawing/2014/main" id="{DBCD22A1-7147-EC80-AD43-4ED481C63D0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21920" y="691447"/>
            <a:ext cx="731520" cy="731520"/>
          </a:xfrm>
          <a:prstGeom prst="rect">
            <a:avLst/>
          </a:prstGeom>
        </p:spPr>
      </p:pic>
      <p:sp>
        <p:nvSpPr>
          <p:cNvPr id="11" name="TextBox 10">
            <a:extLst>
              <a:ext uri="{FF2B5EF4-FFF2-40B4-BE49-F238E27FC236}">
                <a16:creationId xmlns:a16="http://schemas.microsoft.com/office/drawing/2014/main" id="{628626E0-97A2-B6D1-3F41-02392CE2EEDB}"/>
              </a:ext>
            </a:extLst>
          </p:cNvPr>
          <p:cNvSpPr txBox="1"/>
          <p:nvPr/>
        </p:nvSpPr>
        <p:spPr>
          <a:xfrm>
            <a:off x="105101" y="1341288"/>
            <a:ext cx="822960" cy="246221"/>
          </a:xfrm>
          <a:prstGeom prst="rect">
            <a:avLst/>
          </a:prstGeom>
          <a:noFill/>
        </p:spPr>
        <p:txBody>
          <a:bodyPr wrap="square" rtlCol="0">
            <a:spAutoFit/>
          </a:bodyPr>
          <a:lstStyle/>
          <a:p>
            <a:r>
              <a:rPr lang="en-US" sz="1000" b="1" dirty="0">
                <a:solidFill>
                  <a:schemeClr val="bg1"/>
                </a:solidFill>
              </a:rPr>
              <a:t>ECONOMY</a:t>
            </a:r>
          </a:p>
        </p:txBody>
      </p:sp>
      <p:sp>
        <p:nvSpPr>
          <p:cNvPr id="15" name="Rectangle 14">
            <a:extLst>
              <a:ext uri="{FF2B5EF4-FFF2-40B4-BE49-F238E27FC236}">
                <a16:creationId xmlns:a16="http://schemas.microsoft.com/office/drawing/2014/main" id="{1A9E79DD-E9A0-4477-FFA5-0560B173141B}"/>
              </a:ext>
            </a:extLst>
          </p:cNvPr>
          <p:cNvSpPr/>
          <p:nvPr/>
        </p:nvSpPr>
        <p:spPr>
          <a:xfrm>
            <a:off x="1086035" y="648132"/>
            <a:ext cx="10966265" cy="61264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FF8AFC3-698F-4B2F-2783-3FC405EDCA0E}"/>
              </a:ext>
            </a:extLst>
          </p:cNvPr>
          <p:cNvSpPr/>
          <p:nvPr/>
        </p:nvSpPr>
        <p:spPr>
          <a:xfrm>
            <a:off x="1024794" y="130095"/>
            <a:ext cx="6398733" cy="453631"/>
          </a:xfrm>
          <a:prstGeom prst="roundRect">
            <a:avLst/>
          </a:prstGeom>
          <a:solidFill>
            <a:schemeClr val="bg1">
              <a:lumMod val="85000"/>
            </a:schemeClr>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lumMod val="50000"/>
                  <a:lumOff val="50000"/>
                </a:schemeClr>
              </a:solidFill>
              <a:latin typeface="Aptos Narrow" panose="020B0004020202020204" pitchFamily="34" charset="0"/>
            </a:endParaRPr>
          </a:p>
        </p:txBody>
      </p:sp>
      <p:sp>
        <p:nvSpPr>
          <p:cNvPr id="12" name="TextBox 11">
            <a:extLst>
              <a:ext uri="{FF2B5EF4-FFF2-40B4-BE49-F238E27FC236}">
                <a16:creationId xmlns:a16="http://schemas.microsoft.com/office/drawing/2014/main" id="{A30D2E64-CC14-300A-45C0-ADF2DE7D636F}"/>
              </a:ext>
            </a:extLst>
          </p:cNvPr>
          <p:cNvSpPr txBox="1"/>
          <p:nvPr/>
        </p:nvSpPr>
        <p:spPr>
          <a:xfrm>
            <a:off x="1578661" y="203243"/>
            <a:ext cx="1920240" cy="400110"/>
          </a:xfrm>
          <a:prstGeom prst="rect">
            <a:avLst/>
          </a:prstGeom>
          <a:noFill/>
        </p:spPr>
        <p:txBody>
          <a:bodyPr wrap="square" rtlCol="0">
            <a:spAutoFit/>
          </a:bodyPr>
          <a:lstStyle/>
          <a:p>
            <a:r>
              <a:rPr lang="en-US" sz="2000" b="1" dirty="0">
                <a:solidFill>
                  <a:schemeClr val="tx1">
                    <a:lumMod val="65000"/>
                    <a:lumOff val="35000"/>
                  </a:schemeClr>
                </a:solidFill>
                <a:latin typeface="Aptos Narrow" panose="020B0004020202020204" pitchFamily="34" charset="0"/>
                <a:ea typeface="Adobe Heiti Std R" panose="020B0400000000000000" pitchFamily="34" charset="-128"/>
                <a:cs typeface="BrowalliaUPC" panose="020B0502040204020203" pitchFamily="34" charset="-34"/>
              </a:rPr>
              <a:t>Commentary</a:t>
            </a:r>
          </a:p>
        </p:txBody>
      </p:sp>
      <p:sp>
        <p:nvSpPr>
          <p:cNvPr id="2" name="TextBox 1">
            <a:extLst>
              <a:ext uri="{FF2B5EF4-FFF2-40B4-BE49-F238E27FC236}">
                <a16:creationId xmlns:a16="http://schemas.microsoft.com/office/drawing/2014/main" id="{5404EA4B-548B-39A1-7493-8317A527B21A}"/>
              </a:ext>
            </a:extLst>
          </p:cNvPr>
          <p:cNvSpPr txBox="1"/>
          <p:nvPr/>
        </p:nvSpPr>
        <p:spPr>
          <a:xfrm>
            <a:off x="9556772" y="275475"/>
            <a:ext cx="2011680" cy="307777"/>
          </a:xfrm>
          <a:prstGeom prst="rect">
            <a:avLst/>
          </a:prstGeom>
          <a:noFill/>
        </p:spPr>
        <p:txBody>
          <a:bodyPr wrap="square" rtlCol="0">
            <a:spAutoFit/>
          </a:bodyPr>
          <a:lstStyle/>
          <a:p>
            <a:pPr algn="r"/>
            <a:r>
              <a:rPr lang="en-US" sz="1400" dirty="0">
                <a:solidFill>
                  <a:schemeClr val="tx1">
                    <a:lumMod val="65000"/>
                    <a:lumOff val="35000"/>
                  </a:schemeClr>
                </a:solidFill>
                <a:latin typeface="Aptos Narrow" panose="020B0004020202020204" pitchFamily="34" charset="0"/>
                <a:ea typeface="Adobe Heiti Std R" panose="020B0400000000000000" pitchFamily="34" charset="-128"/>
                <a:cs typeface="BrowalliaUPC" panose="020B0502040204020203" pitchFamily="34" charset="-34"/>
              </a:rPr>
              <a:t>Week Ending 8/30/2024</a:t>
            </a:r>
          </a:p>
        </p:txBody>
      </p:sp>
      <p:grpSp>
        <p:nvGrpSpPr>
          <p:cNvPr id="3" name="Group 2">
            <a:extLst>
              <a:ext uri="{FF2B5EF4-FFF2-40B4-BE49-F238E27FC236}">
                <a16:creationId xmlns:a16="http://schemas.microsoft.com/office/drawing/2014/main" id="{EF65071B-ABFC-90E5-71F1-97C067DE6DCC}"/>
              </a:ext>
            </a:extLst>
          </p:cNvPr>
          <p:cNvGrpSpPr/>
          <p:nvPr/>
        </p:nvGrpSpPr>
        <p:grpSpPr>
          <a:xfrm>
            <a:off x="11707577" y="157737"/>
            <a:ext cx="181539" cy="388681"/>
            <a:chOff x="11755594" y="157737"/>
            <a:chExt cx="181539" cy="388681"/>
          </a:xfrm>
        </p:grpSpPr>
        <p:grpSp>
          <p:nvGrpSpPr>
            <p:cNvPr id="13" name="Group 12">
              <a:extLst>
                <a:ext uri="{FF2B5EF4-FFF2-40B4-BE49-F238E27FC236}">
                  <a16:creationId xmlns:a16="http://schemas.microsoft.com/office/drawing/2014/main" id="{27C3E813-4441-D343-A29C-9337457B2AD9}"/>
                </a:ext>
              </a:extLst>
            </p:cNvPr>
            <p:cNvGrpSpPr/>
            <p:nvPr/>
          </p:nvGrpSpPr>
          <p:grpSpPr>
            <a:xfrm rot="2466286">
              <a:off x="11761557" y="250886"/>
              <a:ext cx="175576" cy="295532"/>
              <a:chOff x="12357902" y="290646"/>
              <a:chExt cx="175576" cy="295532"/>
            </a:xfrm>
            <a:solidFill>
              <a:schemeClr val="bg1">
                <a:lumMod val="75000"/>
              </a:schemeClr>
            </a:solidFill>
          </p:grpSpPr>
          <p:sp>
            <p:nvSpPr>
              <p:cNvPr id="21" name="Rectangle: Rounded Corners 20">
                <a:extLst>
                  <a:ext uri="{FF2B5EF4-FFF2-40B4-BE49-F238E27FC236}">
                    <a16:creationId xmlns:a16="http://schemas.microsoft.com/office/drawing/2014/main" id="{E3D18B69-8AAD-2E02-D8F9-B46870870622}"/>
                  </a:ext>
                </a:extLst>
              </p:cNvPr>
              <p:cNvSpPr/>
              <p:nvPr/>
            </p:nvSpPr>
            <p:spPr>
              <a:xfrm>
                <a:off x="12357902" y="403298"/>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D49F8E85-03D9-D890-DB9C-F84764816DD8}"/>
                  </a:ext>
                </a:extLst>
              </p:cNvPr>
              <p:cNvSpPr/>
              <p:nvPr/>
            </p:nvSpPr>
            <p:spPr>
              <a:xfrm>
                <a:off x="12422830" y="356907"/>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Rounded Corners 22">
                <a:extLst>
                  <a:ext uri="{FF2B5EF4-FFF2-40B4-BE49-F238E27FC236}">
                    <a16:creationId xmlns:a16="http://schemas.microsoft.com/office/drawing/2014/main" id="{6008C195-35F2-D93B-26C3-0F1132745868}"/>
                  </a:ext>
                </a:extLst>
              </p:cNvPr>
              <p:cNvSpPr/>
              <p:nvPr/>
            </p:nvSpPr>
            <p:spPr>
              <a:xfrm>
                <a:off x="12487758" y="290646"/>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D5D25E4F-15FB-F99E-07D6-EADFB5D5291C}"/>
                </a:ext>
              </a:extLst>
            </p:cNvPr>
            <p:cNvGrpSpPr/>
            <p:nvPr/>
          </p:nvGrpSpPr>
          <p:grpSpPr>
            <a:xfrm rot="2466286">
              <a:off x="11755594" y="157737"/>
              <a:ext cx="175576" cy="295532"/>
              <a:chOff x="12357902" y="290646"/>
              <a:chExt cx="175576" cy="295532"/>
            </a:xfrm>
            <a:solidFill>
              <a:schemeClr val="bg1">
                <a:lumMod val="85000"/>
              </a:schemeClr>
            </a:solidFill>
          </p:grpSpPr>
          <p:sp>
            <p:nvSpPr>
              <p:cNvPr id="18" name="Rectangle: Rounded Corners 17">
                <a:extLst>
                  <a:ext uri="{FF2B5EF4-FFF2-40B4-BE49-F238E27FC236}">
                    <a16:creationId xmlns:a16="http://schemas.microsoft.com/office/drawing/2014/main" id="{FDBF346D-A3A5-6B77-B823-9A5625AB3B35}"/>
                  </a:ext>
                </a:extLst>
              </p:cNvPr>
              <p:cNvSpPr/>
              <p:nvPr/>
            </p:nvSpPr>
            <p:spPr>
              <a:xfrm>
                <a:off x="12357902" y="403298"/>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60000"/>
                      <a:lumOff val="40000"/>
                    </a:schemeClr>
                  </a:solidFill>
                </a:endParaRPr>
              </a:p>
            </p:txBody>
          </p:sp>
          <p:sp>
            <p:nvSpPr>
              <p:cNvPr id="19" name="Rectangle: Rounded Corners 18">
                <a:extLst>
                  <a:ext uri="{FF2B5EF4-FFF2-40B4-BE49-F238E27FC236}">
                    <a16:creationId xmlns:a16="http://schemas.microsoft.com/office/drawing/2014/main" id="{2D85DDFE-C6D8-EB7A-2D61-494E2957B260}"/>
                  </a:ext>
                </a:extLst>
              </p:cNvPr>
              <p:cNvSpPr/>
              <p:nvPr/>
            </p:nvSpPr>
            <p:spPr>
              <a:xfrm>
                <a:off x="12422830" y="356907"/>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60000"/>
                      <a:lumOff val="40000"/>
                    </a:schemeClr>
                  </a:solidFill>
                </a:endParaRPr>
              </a:p>
            </p:txBody>
          </p:sp>
          <p:sp>
            <p:nvSpPr>
              <p:cNvPr id="20" name="Rectangle: Rounded Corners 19">
                <a:extLst>
                  <a:ext uri="{FF2B5EF4-FFF2-40B4-BE49-F238E27FC236}">
                    <a16:creationId xmlns:a16="http://schemas.microsoft.com/office/drawing/2014/main" id="{AD93F520-9F38-8C2D-CC3F-CA5961047867}"/>
                  </a:ext>
                </a:extLst>
              </p:cNvPr>
              <p:cNvSpPr/>
              <p:nvPr/>
            </p:nvSpPr>
            <p:spPr>
              <a:xfrm>
                <a:off x="12487758" y="290646"/>
                <a:ext cx="45720" cy="18288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60000"/>
                      <a:lumOff val="40000"/>
                    </a:schemeClr>
                  </a:solidFill>
                </a:endParaRPr>
              </a:p>
            </p:txBody>
          </p:sp>
        </p:grpSp>
      </p:grpSp>
      <p:pic>
        <p:nvPicPr>
          <p:cNvPr id="25" name="Graphic 24" descr="Soundwave with solid fill">
            <a:extLst>
              <a:ext uri="{FF2B5EF4-FFF2-40B4-BE49-F238E27FC236}">
                <a16:creationId xmlns:a16="http://schemas.microsoft.com/office/drawing/2014/main" id="{EEA1C085-4647-043E-2FED-9894F29F82E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224053" y="176631"/>
            <a:ext cx="365760" cy="365760"/>
          </a:xfrm>
          <a:prstGeom prst="rect">
            <a:avLst/>
          </a:prstGeom>
        </p:spPr>
      </p:pic>
      <p:sp>
        <p:nvSpPr>
          <p:cNvPr id="27" name="TextBox 26">
            <a:extLst>
              <a:ext uri="{FF2B5EF4-FFF2-40B4-BE49-F238E27FC236}">
                <a16:creationId xmlns:a16="http://schemas.microsoft.com/office/drawing/2014/main" id="{BEF91A72-1CD1-6C97-6342-5379648E3321}"/>
              </a:ext>
            </a:extLst>
          </p:cNvPr>
          <p:cNvSpPr txBox="1"/>
          <p:nvPr/>
        </p:nvSpPr>
        <p:spPr>
          <a:xfrm>
            <a:off x="1788361" y="1106394"/>
            <a:ext cx="9613016" cy="1950149"/>
          </a:xfrm>
          <a:prstGeom prst="rect">
            <a:avLst/>
          </a:prstGeom>
          <a:noFill/>
        </p:spPr>
        <p:txBody>
          <a:bodyPr wrap="square" rtlCol="0">
            <a:spAutoFit/>
          </a:bodyPr>
          <a:lstStyle/>
          <a:p>
            <a:pPr>
              <a:lnSpc>
                <a:spcPct val="107000"/>
              </a:lnSpc>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Nonetheless, spending remained muted in the housing market. Following a </a:t>
            </a:r>
            <a:r>
              <a:rPr lang="en-US" sz="1600" kern="100" dirty="0">
                <a:latin typeface="Aptos" panose="020B0004020202020204" pitchFamily="34" charset="0"/>
                <a:ea typeface="Aptos" panose="020B0004020202020204" pitchFamily="34" charset="0"/>
                <a:cs typeface="Times New Roman" panose="02020603050405020304" pitchFamily="18" charset="0"/>
              </a:rPr>
              <a:t>three</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-week decline, the average rate on a 30-year fixed rate mortgage dropped to 6.35% on Thursday, according to Freddie Mac. Despite lower rates, however, the Mortgage Bankers Association reported that mortgage application volume improved only modestly from a week ago, up 0.50%, as disengaged buyers await lower interest rates.</a:t>
            </a:r>
          </a:p>
          <a:p>
            <a:pPr marL="0" marR="0">
              <a:lnSpc>
                <a:spcPct val="107000"/>
              </a:lnSpc>
              <a:spcBef>
                <a:spcPts val="0"/>
              </a:spcBef>
              <a:spcAft>
                <a:spcPts val="0"/>
              </a:spcAft>
            </a:pP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16" name="TextBox 15">
            <a:extLst>
              <a:ext uri="{FF2B5EF4-FFF2-40B4-BE49-F238E27FC236}">
                <a16:creationId xmlns:a16="http://schemas.microsoft.com/office/drawing/2014/main" id="{209BECC6-BF4A-FAD7-27B9-D69D193497B1}"/>
              </a:ext>
            </a:extLst>
          </p:cNvPr>
          <p:cNvSpPr txBox="1"/>
          <p:nvPr/>
        </p:nvSpPr>
        <p:spPr>
          <a:xfrm>
            <a:off x="1788361" y="2652155"/>
            <a:ext cx="5120640" cy="923330"/>
          </a:xfrm>
          <a:prstGeom prst="rect">
            <a:avLst/>
          </a:prstGeom>
          <a:noFill/>
        </p:spPr>
        <p:txBody>
          <a:bodyPr wrap="square" rtlCol="0">
            <a:spAutoFit/>
          </a:bodyPr>
          <a:lstStyle/>
          <a:p>
            <a:r>
              <a:rPr lang="en-US" dirty="0">
                <a:solidFill>
                  <a:srgbClr val="FF9900"/>
                </a:solidFill>
              </a:rPr>
              <a:t>Inflation in Focus</a:t>
            </a:r>
          </a:p>
          <a:p>
            <a:endParaRPr lang="en-US" dirty="0">
              <a:solidFill>
                <a:srgbClr val="FF9900"/>
              </a:solidFill>
            </a:endParaRPr>
          </a:p>
          <a:p>
            <a:endParaRPr lang="en-US" dirty="0"/>
          </a:p>
        </p:txBody>
      </p:sp>
      <p:sp>
        <p:nvSpPr>
          <p:cNvPr id="28" name="TextBox 27">
            <a:extLst>
              <a:ext uri="{FF2B5EF4-FFF2-40B4-BE49-F238E27FC236}">
                <a16:creationId xmlns:a16="http://schemas.microsoft.com/office/drawing/2014/main" id="{22A1CBDF-E1E7-0411-0224-03108DACD926}"/>
              </a:ext>
            </a:extLst>
          </p:cNvPr>
          <p:cNvSpPr txBox="1"/>
          <p:nvPr/>
        </p:nvSpPr>
        <p:spPr>
          <a:xfrm>
            <a:off x="1788361" y="2948720"/>
            <a:ext cx="9843707" cy="3004027"/>
          </a:xfrm>
          <a:prstGeom prst="rect">
            <a:avLst/>
          </a:prstGeom>
          <a:noFill/>
        </p:spPr>
        <p:txBody>
          <a:bodyPr wrap="square" rtlCol="0">
            <a:spAutoFit/>
          </a:bodyPr>
          <a:lstStyle/>
          <a:p>
            <a:pPr marL="0" marR="0">
              <a:lnSpc>
                <a:spcPct val="107000"/>
              </a:lnSpc>
              <a:spcBef>
                <a:spcPts val="0"/>
              </a:spcBef>
              <a:spcAft>
                <a:spcPts val="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Elsewhere, the Fed’s preferred inflation metric, the personal consumption expenditures price index (PCE) rose 0.2% on the month and 2.5% for the year, while core PCE, which excludes energy and food, climbed 2.6% on a yearly basis. Both readings follow a long-run track of subsiding inflation, progressing towards the Fed’s 2.0% inflation goal. With inflation decelerating, the Fed is expected to pivot to labor market dynamics.</a:t>
            </a:r>
          </a:p>
          <a:p>
            <a:pPr marL="0" marR="0">
              <a:lnSpc>
                <a:spcPct val="107000"/>
              </a:lnSpc>
              <a:spcBef>
                <a:spcPts val="0"/>
              </a:spcBef>
              <a:spcAft>
                <a:spcPts val="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07000"/>
              </a:lnSpc>
              <a:spcBef>
                <a:spcPts val="0"/>
              </a:spcBef>
              <a:spcAft>
                <a:spcPts val="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In the coming days, policymakers and investors will watch closely for the </a:t>
            </a:r>
            <a:r>
              <a:rPr lang="en-US" sz="1600" kern="100" dirty="0">
                <a:latin typeface="Aptos" panose="020B0004020202020204" pitchFamily="34" charset="0"/>
                <a:ea typeface="Aptos" panose="020B0004020202020204" pitchFamily="34" charset="0"/>
                <a:cs typeface="Times New Roman" panose="02020603050405020304" pitchFamily="18" charset="0"/>
              </a:rPr>
              <a:t>Nonfarm Payrolls report</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due out </a:t>
            </a:r>
            <a:r>
              <a:rPr lang="en-US" sz="1600" kern="100" dirty="0">
                <a:latin typeface="Aptos" panose="020B0004020202020204" pitchFamily="34" charset="0"/>
                <a:ea typeface="Aptos" panose="020B0004020202020204" pitchFamily="34" charset="0"/>
                <a:cs typeface="Times New Roman" panose="02020603050405020304" pitchFamily="18" charset="0"/>
              </a:rPr>
              <a:t>Fri</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day, as well as the manufacturing and services PMI reports, due out on Tuesday and Thursday, respectively.</a:t>
            </a:r>
          </a:p>
          <a:p>
            <a:pPr marL="0" marR="0">
              <a:lnSpc>
                <a:spcPct val="107000"/>
              </a:lnSpc>
              <a:spcBef>
                <a:spcPts val="0"/>
              </a:spcBef>
              <a:spcAft>
                <a:spcPts val="0"/>
              </a:spcAft>
            </a:pPr>
            <a:endParaRPr lang="en-US" sz="1600" kern="100" dirty="0">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600" i="1" kern="100" dirty="0">
                <a:effectLst/>
                <a:latin typeface="Aptos" panose="020B0004020202020204" pitchFamily="34" charset="0"/>
                <a:ea typeface="Aptos" panose="020B0004020202020204" pitchFamily="34" charset="0"/>
                <a:cs typeface="Times New Roman" panose="02020603050405020304" pitchFamily="18" charset="0"/>
              </a:rPr>
              <a:t>By Nikki Rose </a:t>
            </a:r>
          </a:p>
          <a:p>
            <a:pPr marL="0" marR="0">
              <a:lnSpc>
                <a:spcPct val="107000"/>
              </a:lnSpc>
              <a:spcBef>
                <a:spcPts val="0"/>
              </a:spcBef>
              <a:spcAft>
                <a:spcPts val="0"/>
              </a:spcAft>
            </a:pP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30" name="TextBox 29">
            <a:extLst>
              <a:ext uri="{FF2B5EF4-FFF2-40B4-BE49-F238E27FC236}">
                <a16:creationId xmlns:a16="http://schemas.microsoft.com/office/drawing/2014/main" id="{FAFA8461-8B8A-A304-92F4-5B12658CBF70}"/>
              </a:ext>
            </a:extLst>
          </p:cNvPr>
          <p:cNvSpPr txBox="1"/>
          <p:nvPr/>
        </p:nvSpPr>
        <p:spPr>
          <a:xfrm>
            <a:off x="1788361" y="801594"/>
            <a:ext cx="5168015" cy="923330"/>
          </a:xfrm>
          <a:prstGeom prst="rect">
            <a:avLst/>
          </a:prstGeom>
          <a:noFill/>
        </p:spPr>
        <p:txBody>
          <a:bodyPr wrap="square" rtlCol="0">
            <a:spAutoFit/>
          </a:bodyPr>
          <a:lstStyle/>
          <a:p>
            <a:r>
              <a:rPr lang="en-US" dirty="0">
                <a:solidFill>
                  <a:srgbClr val="FF9900"/>
                </a:solidFill>
              </a:rPr>
              <a:t>Housing Market</a:t>
            </a:r>
          </a:p>
          <a:p>
            <a:endParaRPr lang="en-US" dirty="0">
              <a:solidFill>
                <a:srgbClr val="FF9900"/>
              </a:solidFill>
            </a:endParaRPr>
          </a:p>
          <a:p>
            <a:endParaRPr lang="en-US" dirty="0"/>
          </a:p>
        </p:txBody>
      </p:sp>
    </p:spTree>
    <p:extLst>
      <p:ext uri="{BB962C8B-B14F-4D97-AF65-F5344CB8AC3E}">
        <p14:creationId xmlns:p14="http://schemas.microsoft.com/office/powerpoint/2010/main" val="316626496"/>
      </p:ext>
    </p:extLst>
  </p:cSld>
  <p:clrMapOvr>
    <a:masterClrMapping/>
  </p:clrMapOvr>
  <mc:AlternateContent xmlns:mc="http://schemas.openxmlformats.org/markup-compatibility/2006" xmlns:p14="http://schemas.microsoft.com/office/powerpoint/2010/main">
    <mc:Choice Requires="p14">
      <p:transition spd="med" p14:dur="700" advClick="0" advTm="10000">
        <p:fade/>
      </p:transition>
    </mc:Choice>
    <mc:Fallback xmlns="">
      <p:transition spd="med" advClick="0" advTm="10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59FF96CE-A87C-20DE-B6E4-09E79D73F6F2}"/>
              </a:ext>
            </a:extLst>
          </p:cNvPr>
          <p:cNvSpPr/>
          <p:nvPr/>
        </p:nvSpPr>
        <p:spPr>
          <a:xfrm>
            <a:off x="7928475" y="1399250"/>
            <a:ext cx="2254103" cy="548640"/>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C05B457-3832-B492-EEDB-5D73F5BED2C9}"/>
              </a:ext>
            </a:extLst>
          </p:cNvPr>
          <p:cNvSpPr txBox="1"/>
          <p:nvPr/>
        </p:nvSpPr>
        <p:spPr>
          <a:xfrm>
            <a:off x="4821903" y="1341823"/>
            <a:ext cx="5358538" cy="707886"/>
          </a:xfrm>
          <a:prstGeom prst="rect">
            <a:avLst/>
          </a:prstGeom>
          <a:noFill/>
        </p:spPr>
        <p:txBody>
          <a:bodyPr wrap="square" rtlCol="0">
            <a:spAutoFit/>
          </a:bodyPr>
          <a:lstStyle/>
          <a:p>
            <a:pPr algn="r"/>
            <a:r>
              <a:rPr lang="en-US" sz="4000" b="1" spc="300" dirty="0">
                <a:solidFill>
                  <a:schemeClr val="accent4">
                    <a:lumMod val="75000"/>
                  </a:schemeClr>
                </a:solidFill>
                <a:latin typeface="+mj-lt"/>
              </a:rPr>
              <a:t>NIKKI</a:t>
            </a:r>
            <a:r>
              <a:rPr lang="en-US" sz="4000" b="1" spc="300" dirty="0">
                <a:solidFill>
                  <a:srgbClr val="0070C0"/>
                </a:solidFill>
                <a:latin typeface="+mj-lt"/>
              </a:rPr>
              <a:t> </a:t>
            </a:r>
            <a:r>
              <a:rPr lang="en-US" sz="4000" b="1" spc="300" dirty="0">
                <a:solidFill>
                  <a:schemeClr val="accent4">
                    <a:lumMod val="50000"/>
                  </a:schemeClr>
                </a:solidFill>
                <a:latin typeface="+mj-lt"/>
              </a:rPr>
              <a:t>ROSE</a:t>
            </a:r>
          </a:p>
        </p:txBody>
      </p:sp>
      <p:sp>
        <p:nvSpPr>
          <p:cNvPr id="7" name="TextBox 6">
            <a:extLst>
              <a:ext uri="{FF2B5EF4-FFF2-40B4-BE49-F238E27FC236}">
                <a16:creationId xmlns:a16="http://schemas.microsoft.com/office/drawing/2014/main" id="{A8C3515B-6AAF-128F-0371-8C403D5E87B0}"/>
              </a:ext>
            </a:extLst>
          </p:cNvPr>
          <p:cNvSpPr txBox="1"/>
          <p:nvPr/>
        </p:nvSpPr>
        <p:spPr>
          <a:xfrm>
            <a:off x="4958243" y="1999500"/>
            <a:ext cx="5358538" cy="338554"/>
          </a:xfrm>
          <a:prstGeom prst="rect">
            <a:avLst/>
          </a:prstGeom>
          <a:noFill/>
        </p:spPr>
        <p:txBody>
          <a:bodyPr wrap="square" rtlCol="0">
            <a:spAutoFit/>
          </a:bodyPr>
          <a:lstStyle/>
          <a:p>
            <a:pPr algn="r"/>
            <a:r>
              <a:rPr lang="en-US" sz="1600" spc="700" dirty="0">
                <a:latin typeface="+mj-lt"/>
              </a:rPr>
              <a:t>ANALYST</a:t>
            </a:r>
          </a:p>
        </p:txBody>
      </p:sp>
      <p:sp>
        <p:nvSpPr>
          <p:cNvPr id="20" name="TextBox 19">
            <a:extLst>
              <a:ext uri="{FF2B5EF4-FFF2-40B4-BE49-F238E27FC236}">
                <a16:creationId xmlns:a16="http://schemas.microsoft.com/office/drawing/2014/main" id="{077278DF-4DAA-1312-6BEF-77DC09208240}"/>
              </a:ext>
            </a:extLst>
          </p:cNvPr>
          <p:cNvSpPr txBox="1"/>
          <p:nvPr/>
        </p:nvSpPr>
        <p:spPr>
          <a:xfrm>
            <a:off x="4638908" y="2312048"/>
            <a:ext cx="5677874" cy="1200329"/>
          </a:xfrm>
          <a:prstGeom prst="rect">
            <a:avLst/>
          </a:prstGeom>
          <a:noFill/>
        </p:spPr>
        <p:txBody>
          <a:bodyPr wrap="square" rtlCol="0">
            <a:spAutoFit/>
          </a:bodyPr>
          <a:lstStyle/>
          <a:p>
            <a:pPr algn="r"/>
            <a:r>
              <a:rPr lang="en-US" sz="7200" b="1" spc="300" dirty="0">
                <a:solidFill>
                  <a:schemeClr val="bg1">
                    <a:lumMod val="85000"/>
                  </a:schemeClr>
                </a:solidFill>
                <a:latin typeface="Aptos Narrow" panose="020B0004020202020204" pitchFamily="34" charset="0"/>
              </a:rPr>
              <a:t>CONTACT</a:t>
            </a:r>
            <a:endParaRPr lang="en-US" sz="7200" b="1" spc="300" dirty="0">
              <a:solidFill>
                <a:schemeClr val="tx2">
                  <a:lumMod val="75000"/>
                  <a:lumOff val="25000"/>
                </a:schemeClr>
              </a:solidFill>
              <a:latin typeface="Aptos Narrow" panose="020B0004020202020204" pitchFamily="34" charset="0"/>
            </a:endParaRPr>
          </a:p>
        </p:txBody>
      </p:sp>
      <p:sp>
        <p:nvSpPr>
          <p:cNvPr id="22" name="TextBox 21">
            <a:extLst>
              <a:ext uri="{FF2B5EF4-FFF2-40B4-BE49-F238E27FC236}">
                <a16:creationId xmlns:a16="http://schemas.microsoft.com/office/drawing/2014/main" id="{BECE50C2-A301-0266-6E5E-D4EE48252758}"/>
              </a:ext>
            </a:extLst>
          </p:cNvPr>
          <p:cNvSpPr txBox="1"/>
          <p:nvPr/>
        </p:nvSpPr>
        <p:spPr>
          <a:xfrm>
            <a:off x="4936805" y="3591844"/>
            <a:ext cx="5358538" cy="307777"/>
          </a:xfrm>
          <a:prstGeom prst="rect">
            <a:avLst/>
          </a:prstGeom>
          <a:noFill/>
        </p:spPr>
        <p:txBody>
          <a:bodyPr wrap="square" rtlCol="0">
            <a:spAutoFit/>
          </a:bodyPr>
          <a:lstStyle/>
          <a:p>
            <a:pPr algn="r"/>
            <a:r>
              <a:rPr lang="en-US" sz="1400" spc="50" dirty="0">
                <a:latin typeface="+mj-lt"/>
              </a:rPr>
              <a:t>MEDIA:  https://www.linkedin.com/in/n-r-b06216317</a:t>
            </a:r>
          </a:p>
        </p:txBody>
      </p:sp>
      <p:sp>
        <p:nvSpPr>
          <p:cNvPr id="38" name="Rectangle: Rounded Corners 37">
            <a:extLst>
              <a:ext uri="{FF2B5EF4-FFF2-40B4-BE49-F238E27FC236}">
                <a16:creationId xmlns:a16="http://schemas.microsoft.com/office/drawing/2014/main" id="{8992EA44-3079-B225-4C3E-150B60FCC79B}"/>
              </a:ext>
            </a:extLst>
          </p:cNvPr>
          <p:cNvSpPr/>
          <p:nvPr/>
        </p:nvSpPr>
        <p:spPr>
          <a:xfrm>
            <a:off x="256674" y="240632"/>
            <a:ext cx="11742821" cy="6432884"/>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B27B0640-02D7-1E8E-DDB6-184FDB30F08D}"/>
              </a:ext>
            </a:extLst>
          </p:cNvPr>
          <p:cNvSpPr txBox="1"/>
          <p:nvPr/>
        </p:nvSpPr>
        <p:spPr>
          <a:xfrm>
            <a:off x="4958243" y="3937626"/>
            <a:ext cx="5358538" cy="307777"/>
          </a:xfrm>
          <a:prstGeom prst="rect">
            <a:avLst/>
          </a:prstGeom>
          <a:noFill/>
        </p:spPr>
        <p:txBody>
          <a:bodyPr wrap="square" rtlCol="0">
            <a:spAutoFit/>
          </a:bodyPr>
          <a:lstStyle/>
          <a:p>
            <a:pPr algn="r"/>
            <a:r>
              <a:rPr lang="en-US" sz="1400" spc="50" dirty="0">
                <a:latin typeface="+mj-lt"/>
              </a:rPr>
              <a:t>EMAIL:  rrose.n2420@gmail.com</a:t>
            </a:r>
          </a:p>
        </p:txBody>
      </p:sp>
      <p:pic>
        <p:nvPicPr>
          <p:cNvPr id="4" name="Graphic 3" descr="Arrow circle with solid fill">
            <a:extLst>
              <a:ext uri="{FF2B5EF4-FFF2-40B4-BE49-F238E27FC236}">
                <a16:creationId xmlns:a16="http://schemas.microsoft.com/office/drawing/2014/main" id="{D6AC852C-E939-6771-7524-B8DFB18BB5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72350" y="4600078"/>
            <a:ext cx="914400" cy="914400"/>
          </a:xfrm>
          <a:prstGeom prst="rect">
            <a:avLst/>
          </a:prstGeom>
        </p:spPr>
      </p:pic>
      <p:sp>
        <p:nvSpPr>
          <p:cNvPr id="6" name="Oval 5">
            <a:extLst>
              <a:ext uri="{FF2B5EF4-FFF2-40B4-BE49-F238E27FC236}">
                <a16:creationId xmlns:a16="http://schemas.microsoft.com/office/drawing/2014/main" id="{45CD922D-63AA-F2DD-F9B8-E84F87EEDA69}"/>
              </a:ext>
            </a:extLst>
          </p:cNvPr>
          <p:cNvSpPr/>
          <p:nvPr/>
        </p:nvSpPr>
        <p:spPr>
          <a:xfrm>
            <a:off x="9657821" y="4874397"/>
            <a:ext cx="365760" cy="365760"/>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43900629"/>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1680</TotalTime>
  <Words>679</Words>
  <Application>Microsoft Office PowerPoint</Application>
  <PresentationFormat>Widescreen</PresentationFormat>
  <Paragraphs>76</Paragraphs>
  <Slides>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Aptos Narrow</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NIKKO.ROSE@baruchmail.cuny.edu</dc:creator>
  <cp:lastModifiedBy>NIKKO.ROSE@baruchmail.cuny.edu</cp:lastModifiedBy>
  <cp:revision>120</cp:revision>
  <dcterms:created xsi:type="dcterms:W3CDTF">2024-08-27T13:50:14Z</dcterms:created>
  <dcterms:modified xsi:type="dcterms:W3CDTF">2024-12-26T15:07:56Z</dcterms:modified>
</cp:coreProperties>
</file>