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2" r:id="rId2"/>
    <p:sldId id="259" r:id="rId3"/>
    <p:sldId id="256" r:id="rId4"/>
    <p:sldId id="258" r:id="rId5"/>
    <p:sldId id="261"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7" d="100"/>
          <a:sy n="57" d="100"/>
        </p:scale>
        <p:origin x="9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D716F6-E54D-4ADC-B452-A1E2AB1DF110}" type="datetimeFigureOut">
              <a:rPr lang="en-US" smtClean="0"/>
              <a:t>12/26/2024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7E139-9A35-4785-8E99-4A241DEA80FB}" type="slidenum">
              <a:rPr lang="en-US" smtClean="0"/>
              <a:t>‹#›</a:t>
            </a:fld>
            <a:endParaRPr lang="en-US" dirty="0"/>
          </a:p>
        </p:txBody>
      </p:sp>
    </p:spTree>
    <p:extLst>
      <p:ext uri="{BB962C8B-B14F-4D97-AF65-F5344CB8AC3E}">
        <p14:creationId xmlns:p14="http://schemas.microsoft.com/office/powerpoint/2010/main" val="3258171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7E139-9A35-4785-8E99-4A241DEA80FB}" type="slidenum">
              <a:rPr lang="en-US" smtClean="0"/>
              <a:t>1</a:t>
            </a:fld>
            <a:endParaRPr lang="en-US" dirty="0"/>
          </a:p>
        </p:txBody>
      </p:sp>
    </p:spTree>
    <p:extLst>
      <p:ext uri="{BB962C8B-B14F-4D97-AF65-F5344CB8AC3E}">
        <p14:creationId xmlns:p14="http://schemas.microsoft.com/office/powerpoint/2010/main" val="3790609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7E139-9A35-4785-8E99-4A241DEA80FB}" type="slidenum">
              <a:rPr lang="en-US" smtClean="0"/>
              <a:t>2</a:t>
            </a:fld>
            <a:endParaRPr lang="en-US" dirty="0"/>
          </a:p>
        </p:txBody>
      </p:sp>
    </p:spTree>
    <p:extLst>
      <p:ext uri="{BB962C8B-B14F-4D97-AF65-F5344CB8AC3E}">
        <p14:creationId xmlns:p14="http://schemas.microsoft.com/office/powerpoint/2010/main" val="3553081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7E139-9A35-4785-8E99-4A241DEA80FB}" type="slidenum">
              <a:rPr lang="en-US" smtClean="0"/>
              <a:t>3</a:t>
            </a:fld>
            <a:endParaRPr lang="en-US" dirty="0"/>
          </a:p>
        </p:txBody>
      </p:sp>
    </p:spTree>
    <p:extLst>
      <p:ext uri="{BB962C8B-B14F-4D97-AF65-F5344CB8AC3E}">
        <p14:creationId xmlns:p14="http://schemas.microsoft.com/office/powerpoint/2010/main" val="2851667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7E139-9A35-4785-8E99-4A241DEA80FB}" type="slidenum">
              <a:rPr lang="en-US" smtClean="0"/>
              <a:t>6</a:t>
            </a:fld>
            <a:endParaRPr lang="en-US" dirty="0"/>
          </a:p>
        </p:txBody>
      </p:sp>
    </p:spTree>
    <p:extLst>
      <p:ext uri="{BB962C8B-B14F-4D97-AF65-F5344CB8AC3E}">
        <p14:creationId xmlns:p14="http://schemas.microsoft.com/office/powerpoint/2010/main" val="3168888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C59CF-BFDF-1D73-BB49-58860D30B1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4D3297-35C2-B2A0-78E8-D561F12FB3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4CF4E2-E061-ADBB-C95A-35047DE2425C}"/>
              </a:ext>
            </a:extLst>
          </p:cNvPr>
          <p:cNvSpPr>
            <a:spLocks noGrp="1"/>
          </p:cNvSpPr>
          <p:nvPr>
            <p:ph type="dt" sz="half" idx="10"/>
          </p:nvPr>
        </p:nvSpPr>
        <p:spPr/>
        <p:txBody>
          <a:bodyPr/>
          <a:lstStyle/>
          <a:p>
            <a:fld id="{93EA1701-B74F-41C6-8E61-06E1C2E2B634}" type="datetimeFigureOut">
              <a:rPr lang="en-US" smtClean="0"/>
              <a:t>12/26/2024</a:t>
            </a:fld>
            <a:endParaRPr lang="en-US" dirty="0"/>
          </a:p>
        </p:txBody>
      </p:sp>
      <p:sp>
        <p:nvSpPr>
          <p:cNvPr id="5" name="Footer Placeholder 4">
            <a:extLst>
              <a:ext uri="{FF2B5EF4-FFF2-40B4-BE49-F238E27FC236}">
                <a16:creationId xmlns:a16="http://schemas.microsoft.com/office/drawing/2014/main" id="{DAC4B866-7B0C-279D-2158-0AB2979F77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EED32-9B9B-72E9-F975-58CA43069DD7}"/>
              </a:ext>
            </a:extLst>
          </p:cNvPr>
          <p:cNvSpPr>
            <a:spLocks noGrp="1"/>
          </p:cNvSpPr>
          <p:nvPr>
            <p:ph type="sldNum" sz="quarter" idx="12"/>
          </p:nvPr>
        </p:nvSpPr>
        <p:spPr/>
        <p:txBody>
          <a:bodyPr/>
          <a:lstStyle/>
          <a:p>
            <a:fld id="{E792CD74-7843-41E6-86A0-97D35575A13C}" type="slidenum">
              <a:rPr lang="en-US" smtClean="0"/>
              <a:t>‹#›</a:t>
            </a:fld>
            <a:endParaRPr lang="en-US" dirty="0"/>
          </a:p>
        </p:txBody>
      </p:sp>
    </p:spTree>
    <p:extLst>
      <p:ext uri="{BB962C8B-B14F-4D97-AF65-F5344CB8AC3E}">
        <p14:creationId xmlns:p14="http://schemas.microsoft.com/office/powerpoint/2010/main" val="217524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D2B4-9531-7270-4C5E-48C35FF921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383D7E-0C8E-9F31-7CD9-6E30645713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EB240-56AB-048A-9396-68B41DA7319F}"/>
              </a:ext>
            </a:extLst>
          </p:cNvPr>
          <p:cNvSpPr>
            <a:spLocks noGrp="1"/>
          </p:cNvSpPr>
          <p:nvPr>
            <p:ph type="dt" sz="half" idx="10"/>
          </p:nvPr>
        </p:nvSpPr>
        <p:spPr/>
        <p:txBody>
          <a:bodyPr/>
          <a:lstStyle/>
          <a:p>
            <a:fld id="{93EA1701-B74F-41C6-8E61-06E1C2E2B634}" type="datetimeFigureOut">
              <a:rPr lang="en-US" smtClean="0"/>
              <a:t>12/26/2024</a:t>
            </a:fld>
            <a:endParaRPr lang="en-US" dirty="0"/>
          </a:p>
        </p:txBody>
      </p:sp>
      <p:sp>
        <p:nvSpPr>
          <p:cNvPr id="5" name="Footer Placeholder 4">
            <a:extLst>
              <a:ext uri="{FF2B5EF4-FFF2-40B4-BE49-F238E27FC236}">
                <a16:creationId xmlns:a16="http://schemas.microsoft.com/office/drawing/2014/main" id="{AA54C4D6-7DD7-258D-0D7D-913092D68E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D0CFC8A-C7E3-DB47-FB3B-821F2476E718}"/>
              </a:ext>
            </a:extLst>
          </p:cNvPr>
          <p:cNvSpPr>
            <a:spLocks noGrp="1"/>
          </p:cNvSpPr>
          <p:nvPr>
            <p:ph type="sldNum" sz="quarter" idx="12"/>
          </p:nvPr>
        </p:nvSpPr>
        <p:spPr/>
        <p:txBody>
          <a:bodyPr/>
          <a:lstStyle/>
          <a:p>
            <a:fld id="{E792CD74-7843-41E6-86A0-97D35575A13C}" type="slidenum">
              <a:rPr lang="en-US" smtClean="0"/>
              <a:t>‹#›</a:t>
            </a:fld>
            <a:endParaRPr lang="en-US" dirty="0"/>
          </a:p>
        </p:txBody>
      </p:sp>
    </p:spTree>
    <p:extLst>
      <p:ext uri="{BB962C8B-B14F-4D97-AF65-F5344CB8AC3E}">
        <p14:creationId xmlns:p14="http://schemas.microsoft.com/office/powerpoint/2010/main" val="6070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977AED-360D-CA5C-CB45-3502672BF6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1FE2FC-65B5-BFB7-5FE4-230C677540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9692F-B23E-FD27-ADFA-75393B98EF9C}"/>
              </a:ext>
            </a:extLst>
          </p:cNvPr>
          <p:cNvSpPr>
            <a:spLocks noGrp="1"/>
          </p:cNvSpPr>
          <p:nvPr>
            <p:ph type="dt" sz="half" idx="10"/>
          </p:nvPr>
        </p:nvSpPr>
        <p:spPr/>
        <p:txBody>
          <a:bodyPr/>
          <a:lstStyle/>
          <a:p>
            <a:fld id="{93EA1701-B74F-41C6-8E61-06E1C2E2B634}" type="datetimeFigureOut">
              <a:rPr lang="en-US" smtClean="0"/>
              <a:t>12/26/2024</a:t>
            </a:fld>
            <a:endParaRPr lang="en-US" dirty="0"/>
          </a:p>
        </p:txBody>
      </p:sp>
      <p:sp>
        <p:nvSpPr>
          <p:cNvPr id="5" name="Footer Placeholder 4">
            <a:extLst>
              <a:ext uri="{FF2B5EF4-FFF2-40B4-BE49-F238E27FC236}">
                <a16:creationId xmlns:a16="http://schemas.microsoft.com/office/drawing/2014/main" id="{0F60B0E2-494B-C0C1-A213-8E26197162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3C7C60D-82CA-4E12-343D-248AAF9D195C}"/>
              </a:ext>
            </a:extLst>
          </p:cNvPr>
          <p:cNvSpPr>
            <a:spLocks noGrp="1"/>
          </p:cNvSpPr>
          <p:nvPr>
            <p:ph type="sldNum" sz="quarter" idx="12"/>
          </p:nvPr>
        </p:nvSpPr>
        <p:spPr/>
        <p:txBody>
          <a:bodyPr/>
          <a:lstStyle/>
          <a:p>
            <a:fld id="{E792CD74-7843-41E6-86A0-97D35575A13C}" type="slidenum">
              <a:rPr lang="en-US" smtClean="0"/>
              <a:t>‹#›</a:t>
            </a:fld>
            <a:endParaRPr lang="en-US" dirty="0"/>
          </a:p>
        </p:txBody>
      </p:sp>
    </p:spTree>
    <p:extLst>
      <p:ext uri="{BB962C8B-B14F-4D97-AF65-F5344CB8AC3E}">
        <p14:creationId xmlns:p14="http://schemas.microsoft.com/office/powerpoint/2010/main" val="231788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13CE-8D33-2F62-BDF6-61E0FB4023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3A8320-FBEA-903F-8485-9745E7C713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88BFB-4D5F-E1D0-13E0-E492017537BC}"/>
              </a:ext>
            </a:extLst>
          </p:cNvPr>
          <p:cNvSpPr>
            <a:spLocks noGrp="1"/>
          </p:cNvSpPr>
          <p:nvPr>
            <p:ph type="dt" sz="half" idx="10"/>
          </p:nvPr>
        </p:nvSpPr>
        <p:spPr/>
        <p:txBody>
          <a:bodyPr/>
          <a:lstStyle/>
          <a:p>
            <a:fld id="{93EA1701-B74F-41C6-8E61-06E1C2E2B634}" type="datetimeFigureOut">
              <a:rPr lang="en-US" smtClean="0"/>
              <a:t>12/26/2024</a:t>
            </a:fld>
            <a:endParaRPr lang="en-US" dirty="0"/>
          </a:p>
        </p:txBody>
      </p:sp>
      <p:sp>
        <p:nvSpPr>
          <p:cNvPr id="5" name="Footer Placeholder 4">
            <a:extLst>
              <a:ext uri="{FF2B5EF4-FFF2-40B4-BE49-F238E27FC236}">
                <a16:creationId xmlns:a16="http://schemas.microsoft.com/office/drawing/2014/main" id="{57B356C1-ACAF-1313-F2A3-FF5D29BEA61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8AD1F1-9AF6-0573-A6E8-E67A8D68B6F7}"/>
              </a:ext>
            </a:extLst>
          </p:cNvPr>
          <p:cNvSpPr>
            <a:spLocks noGrp="1"/>
          </p:cNvSpPr>
          <p:nvPr>
            <p:ph type="sldNum" sz="quarter" idx="12"/>
          </p:nvPr>
        </p:nvSpPr>
        <p:spPr/>
        <p:txBody>
          <a:bodyPr/>
          <a:lstStyle/>
          <a:p>
            <a:fld id="{E792CD74-7843-41E6-86A0-97D35575A13C}" type="slidenum">
              <a:rPr lang="en-US" smtClean="0"/>
              <a:t>‹#›</a:t>
            </a:fld>
            <a:endParaRPr lang="en-US" dirty="0"/>
          </a:p>
        </p:txBody>
      </p:sp>
    </p:spTree>
    <p:extLst>
      <p:ext uri="{BB962C8B-B14F-4D97-AF65-F5344CB8AC3E}">
        <p14:creationId xmlns:p14="http://schemas.microsoft.com/office/powerpoint/2010/main" val="92248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B295A-141E-CA5A-33CB-3AB87E00F3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C407CE-7609-5C0B-B57F-D01E1562E8D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86E735-C14B-C046-3E04-85DC6B4EE463}"/>
              </a:ext>
            </a:extLst>
          </p:cNvPr>
          <p:cNvSpPr>
            <a:spLocks noGrp="1"/>
          </p:cNvSpPr>
          <p:nvPr>
            <p:ph type="dt" sz="half" idx="10"/>
          </p:nvPr>
        </p:nvSpPr>
        <p:spPr/>
        <p:txBody>
          <a:bodyPr/>
          <a:lstStyle/>
          <a:p>
            <a:fld id="{93EA1701-B74F-41C6-8E61-06E1C2E2B634}" type="datetimeFigureOut">
              <a:rPr lang="en-US" smtClean="0"/>
              <a:t>12/26/2024</a:t>
            </a:fld>
            <a:endParaRPr lang="en-US" dirty="0"/>
          </a:p>
        </p:txBody>
      </p:sp>
      <p:sp>
        <p:nvSpPr>
          <p:cNvPr id="5" name="Footer Placeholder 4">
            <a:extLst>
              <a:ext uri="{FF2B5EF4-FFF2-40B4-BE49-F238E27FC236}">
                <a16:creationId xmlns:a16="http://schemas.microsoft.com/office/drawing/2014/main" id="{5DF9940F-7FA0-1A1D-7A70-155E85B82E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876D25-81A2-4F15-8C15-DB45C309603B}"/>
              </a:ext>
            </a:extLst>
          </p:cNvPr>
          <p:cNvSpPr>
            <a:spLocks noGrp="1"/>
          </p:cNvSpPr>
          <p:nvPr>
            <p:ph type="sldNum" sz="quarter" idx="12"/>
          </p:nvPr>
        </p:nvSpPr>
        <p:spPr/>
        <p:txBody>
          <a:bodyPr/>
          <a:lstStyle/>
          <a:p>
            <a:fld id="{E792CD74-7843-41E6-86A0-97D35575A13C}" type="slidenum">
              <a:rPr lang="en-US" smtClean="0"/>
              <a:t>‹#›</a:t>
            </a:fld>
            <a:endParaRPr lang="en-US" dirty="0"/>
          </a:p>
        </p:txBody>
      </p:sp>
    </p:spTree>
    <p:extLst>
      <p:ext uri="{BB962C8B-B14F-4D97-AF65-F5344CB8AC3E}">
        <p14:creationId xmlns:p14="http://schemas.microsoft.com/office/powerpoint/2010/main" val="1646368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682E-69F5-8018-EA8E-484E4FD834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2EA6F7-F14F-8D5F-EAA6-91170DCE49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B2196C-FEA2-B638-D200-6310A91B90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A196EE-28BD-C4CC-9EC6-1EFF15051CEA}"/>
              </a:ext>
            </a:extLst>
          </p:cNvPr>
          <p:cNvSpPr>
            <a:spLocks noGrp="1"/>
          </p:cNvSpPr>
          <p:nvPr>
            <p:ph type="dt" sz="half" idx="10"/>
          </p:nvPr>
        </p:nvSpPr>
        <p:spPr/>
        <p:txBody>
          <a:bodyPr/>
          <a:lstStyle/>
          <a:p>
            <a:fld id="{93EA1701-B74F-41C6-8E61-06E1C2E2B634}" type="datetimeFigureOut">
              <a:rPr lang="en-US" smtClean="0"/>
              <a:t>12/26/2024</a:t>
            </a:fld>
            <a:endParaRPr lang="en-US" dirty="0"/>
          </a:p>
        </p:txBody>
      </p:sp>
      <p:sp>
        <p:nvSpPr>
          <p:cNvPr id="6" name="Footer Placeholder 5">
            <a:extLst>
              <a:ext uri="{FF2B5EF4-FFF2-40B4-BE49-F238E27FC236}">
                <a16:creationId xmlns:a16="http://schemas.microsoft.com/office/drawing/2014/main" id="{C70D22DE-0E43-26EE-7BA7-7F825B78D28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A3955F-DB8E-F896-4101-BC31EAC1E13E}"/>
              </a:ext>
            </a:extLst>
          </p:cNvPr>
          <p:cNvSpPr>
            <a:spLocks noGrp="1"/>
          </p:cNvSpPr>
          <p:nvPr>
            <p:ph type="sldNum" sz="quarter" idx="12"/>
          </p:nvPr>
        </p:nvSpPr>
        <p:spPr/>
        <p:txBody>
          <a:bodyPr/>
          <a:lstStyle/>
          <a:p>
            <a:fld id="{E792CD74-7843-41E6-86A0-97D35575A13C}" type="slidenum">
              <a:rPr lang="en-US" smtClean="0"/>
              <a:t>‹#›</a:t>
            </a:fld>
            <a:endParaRPr lang="en-US" dirty="0"/>
          </a:p>
        </p:txBody>
      </p:sp>
    </p:spTree>
    <p:extLst>
      <p:ext uri="{BB962C8B-B14F-4D97-AF65-F5344CB8AC3E}">
        <p14:creationId xmlns:p14="http://schemas.microsoft.com/office/powerpoint/2010/main" val="3157597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DD3AE-01E9-46F2-E3AD-32058F92F1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A1DFC-6F59-3CD5-5069-18D642DEF0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C85411-6184-0DEA-6D8D-7DB06BA8FE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0F1145-7D2E-CDD3-EB29-31DDD3DDCF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16580A-353A-5CEC-7A6F-D2AF743B77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055B9C-762C-63CD-6635-CAA8511A8FC4}"/>
              </a:ext>
            </a:extLst>
          </p:cNvPr>
          <p:cNvSpPr>
            <a:spLocks noGrp="1"/>
          </p:cNvSpPr>
          <p:nvPr>
            <p:ph type="dt" sz="half" idx="10"/>
          </p:nvPr>
        </p:nvSpPr>
        <p:spPr/>
        <p:txBody>
          <a:bodyPr/>
          <a:lstStyle/>
          <a:p>
            <a:fld id="{93EA1701-B74F-41C6-8E61-06E1C2E2B634}" type="datetimeFigureOut">
              <a:rPr lang="en-US" smtClean="0"/>
              <a:t>12/26/2024</a:t>
            </a:fld>
            <a:endParaRPr lang="en-US" dirty="0"/>
          </a:p>
        </p:txBody>
      </p:sp>
      <p:sp>
        <p:nvSpPr>
          <p:cNvPr id="8" name="Footer Placeholder 7">
            <a:extLst>
              <a:ext uri="{FF2B5EF4-FFF2-40B4-BE49-F238E27FC236}">
                <a16:creationId xmlns:a16="http://schemas.microsoft.com/office/drawing/2014/main" id="{225B974B-936B-ADA5-4769-C6CBBA5D3EF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16BAFF0-40CF-AE62-19BC-3B8896FBF2FE}"/>
              </a:ext>
            </a:extLst>
          </p:cNvPr>
          <p:cNvSpPr>
            <a:spLocks noGrp="1"/>
          </p:cNvSpPr>
          <p:nvPr>
            <p:ph type="sldNum" sz="quarter" idx="12"/>
          </p:nvPr>
        </p:nvSpPr>
        <p:spPr/>
        <p:txBody>
          <a:bodyPr/>
          <a:lstStyle/>
          <a:p>
            <a:fld id="{E792CD74-7843-41E6-86A0-97D35575A13C}" type="slidenum">
              <a:rPr lang="en-US" smtClean="0"/>
              <a:t>‹#›</a:t>
            </a:fld>
            <a:endParaRPr lang="en-US" dirty="0"/>
          </a:p>
        </p:txBody>
      </p:sp>
    </p:spTree>
    <p:extLst>
      <p:ext uri="{BB962C8B-B14F-4D97-AF65-F5344CB8AC3E}">
        <p14:creationId xmlns:p14="http://schemas.microsoft.com/office/powerpoint/2010/main" val="2643907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CD2E0-B277-605E-6B6D-FEEDA8DA91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6A0870-E454-6F0A-1DDF-60A531CB584F}"/>
              </a:ext>
            </a:extLst>
          </p:cNvPr>
          <p:cNvSpPr>
            <a:spLocks noGrp="1"/>
          </p:cNvSpPr>
          <p:nvPr>
            <p:ph type="dt" sz="half" idx="10"/>
          </p:nvPr>
        </p:nvSpPr>
        <p:spPr/>
        <p:txBody>
          <a:bodyPr/>
          <a:lstStyle/>
          <a:p>
            <a:fld id="{93EA1701-B74F-41C6-8E61-06E1C2E2B634}" type="datetimeFigureOut">
              <a:rPr lang="en-US" smtClean="0"/>
              <a:t>12/26/2024</a:t>
            </a:fld>
            <a:endParaRPr lang="en-US" dirty="0"/>
          </a:p>
        </p:txBody>
      </p:sp>
      <p:sp>
        <p:nvSpPr>
          <p:cNvPr id="4" name="Footer Placeholder 3">
            <a:extLst>
              <a:ext uri="{FF2B5EF4-FFF2-40B4-BE49-F238E27FC236}">
                <a16:creationId xmlns:a16="http://schemas.microsoft.com/office/drawing/2014/main" id="{AE4971D6-E06F-E013-FA21-FDF96289CF7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B0B5159-21EA-E091-1961-2425EBFBF4FC}"/>
              </a:ext>
            </a:extLst>
          </p:cNvPr>
          <p:cNvSpPr>
            <a:spLocks noGrp="1"/>
          </p:cNvSpPr>
          <p:nvPr>
            <p:ph type="sldNum" sz="quarter" idx="12"/>
          </p:nvPr>
        </p:nvSpPr>
        <p:spPr/>
        <p:txBody>
          <a:bodyPr/>
          <a:lstStyle/>
          <a:p>
            <a:fld id="{E792CD74-7843-41E6-86A0-97D35575A13C}" type="slidenum">
              <a:rPr lang="en-US" smtClean="0"/>
              <a:t>‹#›</a:t>
            </a:fld>
            <a:endParaRPr lang="en-US" dirty="0"/>
          </a:p>
        </p:txBody>
      </p:sp>
    </p:spTree>
    <p:extLst>
      <p:ext uri="{BB962C8B-B14F-4D97-AF65-F5344CB8AC3E}">
        <p14:creationId xmlns:p14="http://schemas.microsoft.com/office/powerpoint/2010/main" val="215927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70E65-60B6-421B-7D51-D07C9DD36397}"/>
              </a:ext>
            </a:extLst>
          </p:cNvPr>
          <p:cNvSpPr>
            <a:spLocks noGrp="1"/>
          </p:cNvSpPr>
          <p:nvPr>
            <p:ph type="dt" sz="half" idx="10"/>
          </p:nvPr>
        </p:nvSpPr>
        <p:spPr/>
        <p:txBody>
          <a:bodyPr/>
          <a:lstStyle/>
          <a:p>
            <a:fld id="{93EA1701-B74F-41C6-8E61-06E1C2E2B634}" type="datetimeFigureOut">
              <a:rPr lang="en-US" smtClean="0"/>
              <a:t>12/26/2024</a:t>
            </a:fld>
            <a:endParaRPr lang="en-US" dirty="0"/>
          </a:p>
        </p:txBody>
      </p:sp>
      <p:sp>
        <p:nvSpPr>
          <p:cNvPr id="3" name="Footer Placeholder 2">
            <a:extLst>
              <a:ext uri="{FF2B5EF4-FFF2-40B4-BE49-F238E27FC236}">
                <a16:creationId xmlns:a16="http://schemas.microsoft.com/office/drawing/2014/main" id="{78FD082D-5A0F-4D31-70D2-900C9324E4B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BEC08E8-2C75-AD55-10EF-E0E31B0EED93}"/>
              </a:ext>
            </a:extLst>
          </p:cNvPr>
          <p:cNvSpPr>
            <a:spLocks noGrp="1"/>
          </p:cNvSpPr>
          <p:nvPr>
            <p:ph type="sldNum" sz="quarter" idx="12"/>
          </p:nvPr>
        </p:nvSpPr>
        <p:spPr/>
        <p:txBody>
          <a:bodyPr/>
          <a:lstStyle/>
          <a:p>
            <a:fld id="{E792CD74-7843-41E6-86A0-97D35575A13C}" type="slidenum">
              <a:rPr lang="en-US" smtClean="0"/>
              <a:t>‹#›</a:t>
            </a:fld>
            <a:endParaRPr lang="en-US" dirty="0"/>
          </a:p>
        </p:txBody>
      </p:sp>
    </p:spTree>
    <p:extLst>
      <p:ext uri="{BB962C8B-B14F-4D97-AF65-F5344CB8AC3E}">
        <p14:creationId xmlns:p14="http://schemas.microsoft.com/office/powerpoint/2010/main" val="95670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25C43-2423-5FCF-C3BD-22B4B687F0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47F1DB-07F7-E9DC-CA4C-30D4F7856E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011829-86B0-D857-FD1F-4D57F57581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037AB7-BA4F-D23D-3A2A-F5D81760B2A4}"/>
              </a:ext>
            </a:extLst>
          </p:cNvPr>
          <p:cNvSpPr>
            <a:spLocks noGrp="1"/>
          </p:cNvSpPr>
          <p:nvPr>
            <p:ph type="dt" sz="half" idx="10"/>
          </p:nvPr>
        </p:nvSpPr>
        <p:spPr/>
        <p:txBody>
          <a:bodyPr/>
          <a:lstStyle/>
          <a:p>
            <a:fld id="{93EA1701-B74F-41C6-8E61-06E1C2E2B634}" type="datetimeFigureOut">
              <a:rPr lang="en-US" smtClean="0"/>
              <a:t>12/26/2024</a:t>
            </a:fld>
            <a:endParaRPr lang="en-US" dirty="0"/>
          </a:p>
        </p:txBody>
      </p:sp>
      <p:sp>
        <p:nvSpPr>
          <p:cNvPr id="6" name="Footer Placeholder 5">
            <a:extLst>
              <a:ext uri="{FF2B5EF4-FFF2-40B4-BE49-F238E27FC236}">
                <a16:creationId xmlns:a16="http://schemas.microsoft.com/office/drawing/2014/main" id="{FFD587FE-9E70-9C99-B6EE-F478B9C8EC3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8BFA6A9-77FF-9D92-994A-C5C9D7485F20}"/>
              </a:ext>
            </a:extLst>
          </p:cNvPr>
          <p:cNvSpPr>
            <a:spLocks noGrp="1"/>
          </p:cNvSpPr>
          <p:nvPr>
            <p:ph type="sldNum" sz="quarter" idx="12"/>
          </p:nvPr>
        </p:nvSpPr>
        <p:spPr/>
        <p:txBody>
          <a:bodyPr/>
          <a:lstStyle/>
          <a:p>
            <a:fld id="{E792CD74-7843-41E6-86A0-97D35575A13C}" type="slidenum">
              <a:rPr lang="en-US" smtClean="0"/>
              <a:t>‹#›</a:t>
            </a:fld>
            <a:endParaRPr lang="en-US" dirty="0"/>
          </a:p>
        </p:txBody>
      </p:sp>
    </p:spTree>
    <p:extLst>
      <p:ext uri="{BB962C8B-B14F-4D97-AF65-F5344CB8AC3E}">
        <p14:creationId xmlns:p14="http://schemas.microsoft.com/office/powerpoint/2010/main" val="1041091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4683-FDA7-83D6-326B-3ABD13F5B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553821-8D5F-271B-B070-A2636A3644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DCE19DE-E0AD-B36B-A685-B43916CD5F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79CAAC-C4B9-A1FC-B2A8-C87F5540406E}"/>
              </a:ext>
            </a:extLst>
          </p:cNvPr>
          <p:cNvSpPr>
            <a:spLocks noGrp="1"/>
          </p:cNvSpPr>
          <p:nvPr>
            <p:ph type="dt" sz="half" idx="10"/>
          </p:nvPr>
        </p:nvSpPr>
        <p:spPr/>
        <p:txBody>
          <a:bodyPr/>
          <a:lstStyle/>
          <a:p>
            <a:fld id="{93EA1701-B74F-41C6-8E61-06E1C2E2B634}" type="datetimeFigureOut">
              <a:rPr lang="en-US" smtClean="0"/>
              <a:t>12/26/2024</a:t>
            </a:fld>
            <a:endParaRPr lang="en-US" dirty="0"/>
          </a:p>
        </p:txBody>
      </p:sp>
      <p:sp>
        <p:nvSpPr>
          <p:cNvPr id="6" name="Footer Placeholder 5">
            <a:extLst>
              <a:ext uri="{FF2B5EF4-FFF2-40B4-BE49-F238E27FC236}">
                <a16:creationId xmlns:a16="http://schemas.microsoft.com/office/drawing/2014/main" id="{CC643A27-C399-FF11-B29D-5E9206D6458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5F5152F-6E74-CFA2-339C-12FB81FCD6DB}"/>
              </a:ext>
            </a:extLst>
          </p:cNvPr>
          <p:cNvSpPr>
            <a:spLocks noGrp="1"/>
          </p:cNvSpPr>
          <p:nvPr>
            <p:ph type="sldNum" sz="quarter" idx="12"/>
          </p:nvPr>
        </p:nvSpPr>
        <p:spPr/>
        <p:txBody>
          <a:bodyPr/>
          <a:lstStyle/>
          <a:p>
            <a:fld id="{E792CD74-7843-41E6-86A0-97D35575A13C}" type="slidenum">
              <a:rPr lang="en-US" smtClean="0"/>
              <a:t>‹#›</a:t>
            </a:fld>
            <a:endParaRPr lang="en-US" dirty="0"/>
          </a:p>
        </p:txBody>
      </p:sp>
    </p:spTree>
    <p:extLst>
      <p:ext uri="{BB962C8B-B14F-4D97-AF65-F5344CB8AC3E}">
        <p14:creationId xmlns:p14="http://schemas.microsoft.com/office/powerpoint/2010/main" val="1768615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DDF49-6652-34DE-737B-A65C24E33E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BE0A57-A7D0-2C9C-74BE-EC292FE06B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1E650-A365-64E7-E7AD-FAB68CA981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3EA1701-B74F-41C6-8E61-06E1C2E2B634}" type="datetimeFigureOut">
              <a:rPr lang="en-US" smtClean="0"/>
              <a:t>12/26/2024</a:t>
            </a:fld>
            <a:endParaRPr lang="en-US" dirty="0"/>
          </a:p>
        </p:txBody>
      </p:sp>
      <p:sp>
        <p:nvSpPr>
          <p:cNvPr id="5" name="Footer Placeholder 4">
            <a:extLst>
              <a:ext uri="{FF2B5EF4-FFF2-40B4-BE49-F238E27FC236}">
                <a16:creationId xmlns:a16="http://schemas.microsoft.com/office/drawing/2014/main" id="{17BD829F-A792-75B1-AAA7-D8BFB74BCC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835E5914-CE59-7DFB-81CB-AAC4A9F81A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792CD74-7843-41E6-86A0-97D35575A13C}" type="slidenum">
              <a:rPr lang="en-US" smtClean="0"/>
              <a:t>‹#›</a:t>
            </a:fld>
            <a:endParaRPr lang="en-US" dirty="0"/>
          </a:p>
        </p:txBody>
      </p:sp>
    </p:spTree>
    <p:extLst>
      <p:ext uri="{BB962C8B-B14F-4D97-AF65-F5344CB8AC3E}">
        <p14:creationId xmlns:p14="http://schemas.microsoft.com/office/powerpoint/2010/main" val="3756685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image" Target="../media/image17.png"/><Relationship Id="rId3" Type="http://schemas.openxmlformats.org/officeDocument/2006/relationships/image" Target="../media/image9.png"/><Relationship Id="rId7" Type="http://schemas.openxmlformats.org/officeDocument/2006/relationships/image" Target="../media/image12.svg"/><Relationship Id="rId12" Type="http://schemas.openxmlformats.org/officeDocument/2006/relationships/image" Target="../media/image16.svg"/><Relationship Id="rId2" Type="http://schemas.openxmlformats.org/officeDocument/2006/relationships/notesSlide" Target="../notesSlides/notesSlide2.xml"/><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slide" Target="slide3.xml"/><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10.svg"/><Relationship Id="rId9" Type="http://schemas.openxmlformats.org/officeDocument/2006/relationships/image" Target="../media/image13.png"/><Relationship Id="rId14" Type="http://schemas.openxmlformats.org/officeDocument/2006/relationships/image" Target="../media/image18.png"/></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6.svg"/><Relationship Id="rId18" Type="http://schemas.openxmlformats.org/officeDocument/2006/relationships/image" Target="../media/image25.png"/><Relationship Id="rId3" Type="http://schemas.openxmlformats.org/officeDocument/2006/relationships/slide" Target="slide4.xml"/><Relationship Id="rId7" Type="http://schemas.openxmlformats.org/officeDocument/2006/relationships/image" Target="../media/image9.png"/><Relationship Id="rId12" Type="http://schemas.openxmlformats.org/officeDocument/2006/relationships/image" Target="../media/image15.png"/><Relationship Id="rId17" Type="http://schemas.openxmlformats.org/officeDocument/2006/relationships/image" Target="../media/image24.png"/><Relationship Id="rId2" Type="http://schemas.openxmlformats.org/officeDocument/2006/relationships/notesSlide" Target="../notesSlides/notesSlide3.xml"/><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slide" Target="slide2.xml"/><Relationship Id="rId11" Type="http://schemas.openxmlformats.org/officeDocument/2006/relationships/image" Target="../media/image12.svg"/><Relationship Id="rId5" Type="http://schemas.openxmlformats.org/officeDocument/2006/relationships/image" Target="../media/image14.svg"/><Relationship Id="rId15" Type="http://schemas.openxmlformats.org/officeDocument/2006/relationships/image" Target="../media/image22.svg"/><Relationship Id="rId10" Type="http://schemas.openxmlformats.org/officeDocument/2006/relationships/image" Target="../media/image11.png"/><Relationship Id="rId19" Type="http://schemas.openxmlformats.org/officeDocument/2006/relationships/image" Target="../media/image26.png"/><Relationship Id="rId4" Type="http://schemas.openxmlformats.org/officeDocument/2006/relationships/image" Target="../media/image13.png"/><Relationship Id="rId9" Type="http://schemas.openxmlformats.org/officeDocument/2006/relationships/slide" Target="slide3.xml"/><Relationship Id="rId14" Type="http://schemas.openxmlformats.org/officeDocument/2006/relationships/image" Target="../media/image21.png"/></Relationships>
</file>

<file path=ppt/slides/_rels/slide4.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11.png"/><Relationship Id="rId7" Type="http://schemas.openxmlformats.org/officeDocument/2006/relationships/image" Target="../media/image14.svg"/><Relationship Id="rId12" Type="http://schemas.openxmlformats.org/officeDocument/2006/relationships/image" Target="../media/image16.svg"/><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5.png"/><Relationship Id="rId5" Type="http://schemas.openxmlformats.org/officeDocument/2006/relationships/slide" Target="slide4.xml"/><Relationship Id="rId10" Type="http://schemas.openxmlformats.org/officeDocument/2006/relationships/image" Target="../media/image10.svg"/><Relationship Id="rId4" Type="http://schemas.openxmlformats.org/officeDocument/2006/relationships/image" Target="../media/image12.sv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11.png"/><Relationship Id="rId7" Type="http://schemas.openxmlformats.org/officeDocument/2006/relationships/image" Target="../media/image14.svg"/><Relationship Id="rId12" Type="http://schemas.openxmlformats.org/officeDocument/2006/relationships/image" Target="../media/image16.svg"/><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5.png"/><Relationship Id="rId5" Type="http://schemas.openxmlformats.org/officeDocument/2006/relationships/slide" Target="slide4.xml"/><Relationship Id="rId10" Type="http://schemas.openxmlformats.org/officeDocument/2006/relationships/image" Target="../media/image10.svg"/><Relationship Id="rId4" Type="http://schemas.openxmlformats.org/officeDocument/2006/relationships/image" Target="../media/image12.sv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59FF96CE-A87C-20DE-B6E4-09E79D73F6F2}"/>
              </a:ext>
            </a:extLst>
          </p:cNvPr>
          <p:cNvSpPr/>
          <p:nvPr/>
        </p:nvSpPr>
        <p:spPr>
          <a:xfrm>
            <a:off x="7928475" y="1399250"/>
            <a:ext cx="2254103" cy="548640"/>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C05B457-3832-B492-EEDB-5D73F5BED2C9}"/>
              </a:ext>
            </a:extLst>
          </p:cNvPr>
          <p:cNvSpPr txBox="1"/>
          <p:nvPr/>
        </p:nvSpPr>
        <p:spPr>
          <a:xfrm>
            <a:off x="4821903" y="1341823"/>
            <a:ext cx="5358538" cy="548640"/>
          </a:xfrm>
          <a:prstGeom prst="rect">
            <a:avLst/>
          </a:prstGeom>
          <a:noFill/>
        </p:spPr>
        <p:txBody>
          <a:bodyPr wrap="square" rtlCol="0">
            <a:spAutoFit/>
          </a:bodyPr>
          <a:lstStyle/>
          <a:p>
            <a:pPr algn="r"/>
            <a:r>
              <a:rPr lang="en-US" sz="4000" b="1" spc="300" dirty="0">
                <a:solidFill>
                  <a:schemeClr val="accent4">
                    <a:lumMod val="75000"/>
                  </a:schemeClr>
                </a:solidFill>
                <a:latin typeface="+mj-lt"/>
              </a:rPr>
              <a:t>WEEKLY</a:t>
            </a:r>
            <a:r>
              <a:rPr lang="en-US" sz="4000" b="1" spc="300" dirty="0">
                <a:solidFill>
                  <a:srgbClr val="0070C0"/>
                </a:solidFill>
                <a:latin typeface="+mj-lt"/>
              </a:rPr>
              <a:t> </a:t>
            </a:r>
            <a:r>
              <a:rPr lang="en-US" sz="4000" b="1" spc="300" dirty="0">
                <a:solidFill>
                  <a:schemeClr val="accent4">
                    <a:lumMod val="50000"/>
                  </a:schemeClr>
                </a:solidFill>
                <a:latin typeface="+mj-lt"/>
              </a:rPr>
              <a:t>REVIEW</a:t>
            </a:r>
          </a:p>
        </p:txBody>
      </p:sp>
      <p:sp>
        <p:nvSpPr>
          <p:cNvPr id="7" name="TextBox 6">
            <a:extLst>
              <a:ext uri="{FF2B5EF4-FFF2-40B4-BE49-F238E27FC236}">
                <a16:creationId xmlns:a16="http://schemas.microsoft.com/office/drawing/2014/main" id="{A8C3515B-6AAF-128F-0371-8C403D5E87B0}"/>
              </a:ext>
            </a:extLst>
          </p:cNvPr>
          <p:cNvSpPr txBox="1"/>
          <p:nvPr/>
        </p:nvSpPr>
        <p:spPr>
          <a:xfrm>
            <a:off x="4958243" y="1999500"/>
            <a:ext cx="5358538" cy="338554"/>
          </a:xfrm>
          <a:prstGeom prst="rect">
            <a:avLst/>
          </a:prstGeom>
          <a:noFill/>
        </p:spPr>
        <p:txBody>
          <a:bodyPr wrap="square" rtlCol="0">
            <a:spAutoFit/>
          </a:bodyPr>
          <a:lstStyle/>
          <a:p>
            <a:pPr algn="r"/>
            <a:r>
              <a:rPr lang="en-US" sz="1600" spc="700" dirty="0">
                <a:latin typeface="+mj-lt"/>
              </a:rPr>
              <a:t>WEEK ENDING SEPTEMBER 6</a:t>
            </a:r>
          </a:p>
        </p:txBody>
      </p:sp>
      <p:pic>
        <p:nvPicPr>
          <p:cNvPr id="11" name="Graphic 10" descr="Arrow circle with solid fill">
            <a:extLst>
              <a:ext uri="{FF2B5EF4-FFF2-40B4-BE49-F238E27FC236}">
                <a16:creationId xmlns:a16="http://schemas.microsoft.com/office/drawing/2014/main" id="{2556A08D-E5FC-67D2-C366-C9CD534BAB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98327" y="3886403"/>
            <a:ext cx="914400" cy="914400"/>
          </a:xfrm>
          <a:prstGeom prst="rect">
            <a:avLst/>
          </a:prstGeom>
        </p:spPr>
      </p:pic>
      <p:pic>
        <p:nvPicPr>
          <p:cNvPr id="12" name="Graphic 11" descr="Arrow circle with solid fill">
            <a:extLst>
              <a:ext uri="{FF2B5EF4-FFF2-40B4-BE49-F238E27FC236}">
                <a16:creationId xmlns:a16="http://schemas.microsoft.com/office/drawing/2014/main" id="{C9FDE05D-0E75-F6C8-A136-191E591241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72350" y="3886403"/>
            <a:ext cx="914400" cy="914400"/>
          </a:xfrm>
          <a:prstGeom prst="rect">
            <a:avLst/>
          </a:prstGeom>
        </p:spPr>
      </p:pic>
      <p:sp>
        <p:nvSpPr>
          <p:cNvPr id="13" name="Oval 12">
            <a:extLst>
              <a:ext uri="{FF2B5EF4-FFF2-40B4-BE49-F238E27FC236}">
                <a16:creationId xmlns:a16="http://schemas.microsoft.com/office/drawing/2014/main" id="{368E8B3E-C5ED-94BB-A2BF-5E2DEFAC93B5}"/>
              </a:ext>
            </a:extLst>
          </p:cNvPr>
          <p:cNvSpPr/>
          <p:nvPr/>
        </p:nvSpPr>
        <p:spPr>
          <a:xfrm>
            <a:off x="9657821" y="4160722"/>
            <a:ext cx="365760" cy="365760"/>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Graphic 14" descr="Arrow circle with solid fill">
            <a:extLst>
              <a:ext uri="{FF2B5EF4-FFF2-40B4-BE49-F238E27FC236}">
                <a16:creationId xmlns:a16="http://schemas.microsoft.com/office/drawing/2014/main" id="{B3491662-1B10-F11A-CF3E-7F06067C28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10608" y="3886403"/>
            <a:ext cx="914400" cy="914400"/>
          </a:xfrm>
          <a:prstGeom prst="rect">
            <a:avLst/>
          </a:prstGeom>
        </p:spPr>
      </p:pic>
      <p:pic>
        <p:nvPicPr>
          <p:cNvPr id="18" name="Graphic 17" descr="Circles with lines with solid fill">
            <a:extLst>
              <a:ext uri="{FF2B5EF4-FFF2-40B4-BE49-F238E27FC236}">
                <a16:creationId xmlns:a16="http://schemas.microsoft.com/office/drawing/2014/main" id="{327C29AA-B317-87AB-3902-D68D6EF6253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87961" y="3886402"/>
            <a:ext cx="914400" cy="914400"/>
          </a:xfrm>
          <a:prstGeom prst="rect">
            <a:avLst/>
          </a:prstGeom>
        </p:spPr>
      </p:pic>
      <p:sp>
        <p:nvSpPr>
          <p:cNvPr id="20" name="TextBox 19">
            <a:extLst>
              <a:ext uri="{FF2B5EF4-FFF2-40B4-BE49-F238E27FC236}">
                <a16:creationId xmlns:a16="http://schemas.microsoft.com/office/drawing/2014/main" id="{077278DF-4DAA-1312-6BEF-77DC09208240}"/>
              </a:ext>
            </a:extLst>
          </p:cNvPr>
          <p:cNvSpPr txBox="1"/>
          <p:nvPr/>
        </p:nvSpPr>
        <p:spPr>
          <a:xfrm>
            <a:off x="7870614" y="2312048"/>
            <a:ext cx="2446167" cy="1200329"/>
          </a:xfrm>
          <a:prstGeom prst="rect">
            <a:avLst/>
          </a:prstGeom>
          <a:noFill/>
        </p:spPr>
        <p:txBody>
          <a:bodyPr wrap="square" rtlCol="0">
            <a:spAutoFit/>
          </a:bodyPr>
          <a:lstStyle/>
          <a:p>
            <a:pPr algn="r"/>
            <a:r>
              <a:rPr lang="en-US" sz="7200" b="1" spc="300" dirty="0">
                <a:solidFill>
                  <a:schemeClr val="bg1">
                    <a:lumMod val="85000"/>
                  </a:schemeClr>
                </a:solidFill>
                <a:latin typeface="Aptos Narrow" panose="020B0004020202020204" pitchFamily="34" charset="0"/>
              </a:rPr>
              <a:t>20</a:t>
            </a:r>
            <a:r>
              <a:rPr lang="en-US" sz="7200" b="1" spc="300" dirty="0">
                <a:solidFill>
                  <a:schemeClr val="tx2">
                    <a:lumMod val="75000"/>
                    <a:lumOff val="25000"/>
                  </a:schemeClr>
                </a:solidFill>
                <a:latin typeface="Aptos Narrow" panose="020B0004020202020204" pitchFamily="34" charset="0"/>
              </a:rPr>
              <a:t>24</a:t>
            </a:r>
          </a:p>
        </p:txBody>
      </p:sp>
      <p:sp>
        <p:nvSpPr>
          <p:cNvPr id="21" name="TextBox 20">
            <a:extLst>
              <a:ext uri="{FF2B5EF4-FFF2-40B4-BE49-F238E27FC236}">
                <a16:creationId xmlns:a16="http://schemas.microsoft.com/office/drawing/2014/main" id="{2E7B81B1-A2C7-5C5F-2B1D-03C3F39AC1E4}"/>
              </a:ext>
            </a:extLst>
          </p:cNvPr>
          <p:cNvSpPr txBox="1"/>
          <p:nvPr/>
        </p:nvSpPr>
        <p:spPr>
          <a:xfrm>
            <a:off x="4638907" y="1089709"/>
            <a:ext cx="5616795" cy="261610"/>
          </a:xfrm>
          <a:prstGeom prst="rect">
            <a:avLst/>
          </a:prstGeom>
          <a:noFill/>
        </p:spPr>
        <p:txBody>
          <a:bodyPr wrap="square" rtlCol="0">
            <a:spAutoFit/>
          </a:bodyPr>
          <a:lstStyle/>
          <a:p>
            <a:pPr algn="r"/>
            <a:r>
              <a:rPr lang="en-US" sz="1100" spc="50" dirty="0">
                <a:latin typeface="+mj-lt"/>
              </a:rPr>
              <a:t>“A QUICK SYNOPSIS OF MACROECONOMIC EVENTS IMPACTING MARKETS.”</a:t>
            </a:r>
          </a:p>
        </p:txBody>
      </p:sp>
      <p:sp>
        <p:nvSpPr>
          <p:cNvPr id="22" name="TextBox 21">
            <a:extLst>
              <a:ext uri="{FF2B5EF4-FFF2-40B4-BE49-F238E27FC236}">
                <a16:creationId xmlns:a16="http://schemas.microsoft.com/office/drawing/2014/main" id="{BECE50C2-A301-0266-6E5E-D4EE48252758}"/>
              </a:ext>
            </a:extLst>
          </p:cNvPr>
          <p:cNvSpPr txBox="1"/>
          <p:nvPr/>
        </p:nvSpPr>
        <p:spPr>
          <a:xfrm>
            <a:off x="4897164" y="5961673"/>
            <a:ext cx="5358538" cy="261610"/>
          </a:xfrm>
          <a:prstGeom prst="rect">
            <a:avLst/>
          </a:prstGeom>
          <a:noFill/>
        </p:spPr>
        <p:txBody>
          <a:bodyPr wrap="square" rtlCol="0">
            <a:spAutoFit/>
          </a:bodyPr>
          <a:lstStyle/>
          <a:p>
            <a:pPr algn="r"/>
            <a:r>
              <a:rPr lang="en-US" sz="1100" spc="50" dirty="0">
                <a:latin typeface="+mj-lt"/>
              </a:rPr>
              <a:t>EMAIL:  rrose.n2420@gmail.com</a:t>
            </a:r>
          </a:p>
        </p:txBody>
      </p:sp>
      <p:sp>
        <p:nvSpPr>
          <p:cNvPr id="38" name="Rectangle: Rounded Corners 37">
            <a:extLst>
              <a:ext uri="{FF2B5EF4-FFF2-40B4-BE49-F238E27FC236}">
                <a16:creationId xmlns:a16="http://schemas.microsoft.com/office/drawing/2014/main" id="{8992EA44-3079-B225-4C3E-150B60FCC79B}"/>
              </a:ext>
            </a:extLst>
          </p:cNvPr>
          <p:cNvSpPr/>
          <p:nvPr/>
        </p:nvSpPr>
        <p:spPr>
          <a:xfrm>
            <a:off x="256674" y="240632"/>
            <a:ext cx="11742821" cy="6432884"/>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C25CEBEA-F92D-EF6F-9195-C82CCEE4F258}"/>
              </a:ext>
            </a:extLst>
          </p:cNvPr>
          <p:cNvSpPr txBox="1"/>
          <p:nvPr/>
        </p:nvSpPr>
        <p:spPr>
          <a:xfrm>
            <a:off x="4897164" y="5700062"/>
            <a:ext cx="5358538" cy="261610"/>
          </a:xfrm>
          <a:prstGeom prst="rect">
            <a:avLst/>
          </a:prstGeom>
          <a:noFill/>
        </p:spPr>
        <p:txBody>
          <a:bodyPr wrap="square" rtlCol="0">
            <a:spAutoFit/>
          </a:bodyPr>
          <a:lstStyle/>
          <a:p>
            <a:pPr algn="r"/>
            <a:r>
              <a:rPr lang="en-US" sz="1100" spc="50" dirty="0">
                <a:latin typeface="+mj-lt"/>
              </a:rPr>
              <a:t>CONTENT AND GRAPHICS, CREATED AND WRITTEN  BY NIKKI ROSE</a:t>
            </a:r>
          </a:p>
        </p:txBody>
      </p:sp>
    </p:spTree>
    <p:extLst>
      <p:ext uri="{BB962C8B-B14F-4D97-AF65-F5344CB8AC3E}">
        <p14:creationId xmlns:p14="http://schemas.microsoft.com/office/powerpoint/2010/main" val="403529885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B9BA7F4-6823-5803-96F1-434CDAB85EEA}"/>
              </a:ext>
            </a:extLst>
          </p:cNvPr>
          <p:cNvSpPr/>
          <p:nvPr/>
        </p:nvSpPr>
        <p:spPr>
          <a:xfrm>
            <a:off x="101908" y="89205"/>
            <a:ext cx="822960" cy="6675120"/>
          </a:xfrm>
          <a:prstGeom prst="roundRect">
            <a:avLst/>
          </a:prstGeom>
          <a:solidFill>
            <a:schemeClr val="accent4">
              <a:lumMod val="75000"/>
            </a:schemeClr>
          </a:solidFill>
          <a:ln w="57150">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Bank with solid fill">
            <a:extLst>
              <a:ext uri="{FF2B5EF4-FFF2-40B4-BE49-F238E27FC236}">
                <a16:creationId xmlns:a16="http://schemas.microsoft.com/office/drawing/2014/main" id="{69168D5D-A249-7FB3-118B-A77F9792B5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1920" y="691447"/>
            <a:ext cx="731520" cy="731520"/>
          </a:xfrm>
          <a:prstGeom prst="rect">
            <a:avLst/>
          </a:prstGeom>
        </p:spPr>
      </p:pic>
      <p:sp>
        <p:nvSpPr>
          <p:cNvPr id="8" name="TextBox 7">
            <a:extLst>
              <a:ext uri="{FF2B5EF4-FFF2-40B4-BE49-F238E27FC236}">
                <a16:creationId xmlns:a16="http://schemas.microsoft.com/office/drawing/2014/main" id="{2141B20A-6A27-D953-EEBC-634B37FE867B}"/>
              </a:ext>
            </a:extLst>
          </p:cNvPr>
          <p:cNvSpPr txBox="1"/>
          <p:nvPr/>
        </p:nvSpPr>
        <p:spPr>
          <a:xfrm>
            <a:off x="105101" y="1341288"/>
            <a:ext cx="822960" cy="246221"/>
          </a:xfrm>
          <a:prstGeom prst="rect">
            <a:avLst/>
          </a:prstGeom>
          <a:noFill/>
        </p:spPr>
        <p:txBody>
          <a:bodyPr wrap="square" rtlCol="0">
            <a:spAutoFit/>
          </a:bodyPr>
          <a:lstStyle/>
          <a:p>
            <a:r>
              <a:rPr lang="en-US" sz="1000" b="1" dirty="0">
                <a:solidFill>
                  <a:schemeClr val="bg1"/>
                </a:solidFill>
              </a:rPr>
              <a:t>ECONOMY</a:t>
            </a:r>
          </a:p>
        </p:txBody>
      </p:sp>
      <p:pic>
        <p:nvPicPr>
          <p:cNvPr id="9" name="Graphic 8" descr="Mortgage with solid fill">
            <a:hlinkClick r:id="rId5" action="ppaction://hlinksldjump"/>
            <a:extLst>
              <a:ext uri="{FF2B5EF4-FFF2-40B4-BE49-F238E27FC236}">
                <a16:creationId xmlns:a16="http://schemas.microsoft.com/office/drawing/2014/main" id="{785510F4-1F66-6336-8C0B-EF6AE21861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7000" y="1854200"/>
            <a:ext cx="731520" cy="731520"/>
          </a:xfrm>
          <a:prstGeom prst="rect">
            <a:avLst/>
          </a:prstGeom>
        </p:spPr>
      </p:pic>
      <p:sp>
        <p:nvSpPr>
          <p:cNvPr id="10" name="TextBox 9">
            <a:extLst>
              <a:ext uri="{FF2B5EF4-FFF2-40B4-BE49-F238E27FC236}">
                <a16:creationId xmlns:a16="http://schemas.microsoft.com/office/drawing/2014/main" id="{2C743EC6-71AC-A00D-612D-0414540A304B}"/>
              </a:ext>
            </a:extLst>
          </p:cNvPr>
          <p:cNvSpPr txBox="1"/>
          <p:nvPr/>
        </p:nvSpPr>
        <p:spPr>
          <a:xfrm>
            <a:off x="203695" y="2487069"/>
            <a:ext cx="640080" cy="261610"/>
          </a:xfrm>
          <a:prstGeom prst="rect">
            <a:avLst/>
          </a:prstGeom>
          <a:noFill/>
        </p:spPr>
        <p:txBody>
          <a:bodyPr wrap="square" rtlCol="0">
            <a:spAutoFit/>
          </a:bodyPr>
          <a:lstStyle/>
          <a:p>
            <a:r>
              <a:rPr lang="en-US" sz="1100" b="1" dirty="0">
                <a:solidFill>
                  <a:schemeClr val="bg1"/>
                </a:solidFill>
              </a:rPr>
              <a:t>RATES</a:t>
            </a:r>
          </a:p>
        </p:txBody>
      </p:sp>
      <p:pic>
        <p:nvPicPr>
          <p:cNvPr id="11" name="Graphic 10" descr="Blackboard with solid fill">
            <a:hlinkClick r:id="rId8" action="ppaction://hlinksldjump"/>
            <a:extLst>
              <a:ext uri="{FF2B5EF4-FFF2-40B4-BE49-F238E27FC236}">
                <a16:creationId xmlns:a16="http://schemas.microsoft.com/office/drawing/2014/main" id="{7E836180-5E3D-CC1C-7354-E3A4EDEF127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9700" y="3086245"/>
            <a:ext cx="731520" cy="731520"/>
          </a:xfrm>
          <a:prstGeom prst="rect">
            <a:avLst/>
          </a:prstGeom>
        </p:spPr>
      </p:pic>
      <p:sp>
        <p:nvSpPr>
          <p:cNvPr id="12" name="TextBox 11">
            <a:extLst>
              <a:ext uri="{FF2B5EF4-FFF2-40B4-BE49-F238E27FC236}">
                <a16:creationId xmlns:a16="http://schemas.microsoft.com/office/drawing/2014/main" id="{A743C16D-4887-8699-EBC4-4BFF9A8E8A6B}"/>
              </a:ext>
            </a:extLst>
          </p:cNvPr>
          <p:cNvSpPr txBox="1"/>
          <p:nvPr/>
        </p:nvSpPr>
        <p:spPr>
          <a:xfrm>
            <a:off x="3501" y="3686960"/>
            <a:ext cx="1005840" cy="246221"/>
          </a:xfrm>
          <a:prstGeom prst="rect">
            <a:avLst/>
          </a:prstGeom>
          <a:noFill/>
        </p:spPr>
        <p:txBody>
          <a:bodyPr wrap="square" rtlCol="0">
            <a:spAutoFit/>
          </a:bodyPr>
          <a:lstStyle/>
          <a:p>
            <a:pPr algn="ctr"/>
            <a:r>
              <a:rPr lang="en-US" sz="1000" b="1" dirty="0">
                <a:solidFill>
                  <a:schemeClr val="bg1"/>
                </a:solidFill>
              </a:rPr>
              <a:t>COMMENTS</a:t>
            </a:r>
          </a:p>
        </p:txBody>
      </p:sp>
      <p:sp>
        <p:nvSpPr>
          <p:cNvPr id="13" name="Rectangle: Rounded Corners 12">
            <a:extLst>
              <a:ext uri="{FF2B5EF4-FFF2-40B4-BE49-F238E27FC236}">
                <a16:creationId xmlns:a16="http://schemas.microsoft.com/office/drawing/2014/main" id="{AA514D40-C537-9EE1-CDAB-3FD5F8946540}"/>
              </a:ext>
            </a:extLst>
          </p:cNvPr>
          <p:cNvSpPr/>
          <p:nvPr/>
        </p:nvSpPr>
        <p:spPr>
          <a:xfrm>
            <a:off x="1024795" y="130095"/>
            <a:ext cx="6858000" cy="453631"/>
          </a:xfrm>
          <a:prstGeom prst="roundRect">
            <a:avLst/>
          </a:prstGeom>
          <a:solidFill>
            <a:schemeClr val="bg1">
              <a:lumMod val="85000"/>
            </a:schemeClr>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lumMod val="50000"/>
                  <a:lumOff val="50000"/>
                </a:schemeClr>
              </a:solidFill>
              <a:latin typeface="Aptos Narrow" panose="020B0004020202020204" pitchFamily="34" charset="0"/>
            </a:endParaRPr>
          </a:p>
        </p:txBody>
      </p:sp>
      <p:sp>
        <p:nvSpPr>
          <p:cNvPr id="5" name="TextBox 4">
            <a:extLst>
              <a:ext uri="{FF2B5EF4-FFF2-40B4-BE49-F238E27FC236}">
                <a16:creationId xmlns:a16="http://schemas.microsoft.com/office/drawing/2014/main" id="{ACD56481-C89F-CBD2-E454-D8978F0893AC}"/>
              </a:ext>
            </a:extLst>
          </p:cNvPr>
          <p:cNvSpPr txBox="1"/>
          <p:nvPr/>
        </p:nvSpPr>
        <p:spPr>
          <a:xfrm>
            <a:off x="1578661" y="203243"/>
            <a:ext cx="2491534" cy="400110"/>
          </a:xfrm>
          <a:prstGeom prst="rect">
            <a:avLst/>
          </a:prstGeom>
          <a:noFill/>
        </p:spPr>
        <p:txBody>
          <a:bodyPr wrap="square" rtlCol="0">
            <a:spAutoFit/>
          </a:bodyPr>
          <a:lstStyle/>
          <a:p>
            <a:r>
              <a:rPr lang="en-US" sz="2000" b="1" dirty="0">
                <a:solidFill>
                  <a:schemeClr val="tx1">
                    <a:lumMod val="65000"/>
                    <a:lumOff val="35000"/>
                  </a:schemeClr>
                </a:solidFill>
                <a:latin typeface="Aptos Narrow" panose="020B0004020202020204" pitchFamily="34" charset="0"/>
                <a:ea typeface="Adobe Heiti Std R" panose="020B0400000000000000" pitchFamily="34" charset="-128"/>
                <a:cs typeface="BrowalliaUPC" panose="020B0502040204020203" pitchFamily="34" charset="-34"/>
              </a:rPr>
              <a:t>Economic Reports</a:t>
            </a:r>
          </a:p>
        </p:txBody>
      </p:sp>
      <p:pic>
        <p:nvPicPr>
          <p:cNvPr id="19" name="Graphic 18" descr="Soundwave with solid fill">
            <a:extLst>
              <a:ext uri="{FF2B5EF4-FFF2-40B4-BE49-F238E27FC236}">
                <a16:creationId xmlns:a16="http://schemas.microsoft.com/office/drawing/2014/main" id="{67E4931B-DD77-75CF-DBB4-BFEFCC58C7D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24053" y="176631"/>
            <a:ext cx="365760" cy="365760"/>
          </a:xfrm>
          <a:prstGeom prst="rect">
            <a:avLst/>
          </a:prstGeom>
        </p:spPr>
      </p:pic>
      <p:sp>
        <p:nvSpPr>
          <p:cNvPr id="22" name="Rectangle: Rounded Corners 21">
            <a:extLst>
              <a:ext uri="{FF2B5EF4-FFF2-40B4-BE49-F238E27FC236}">
                <a16:creationId xmlns:a16="http://schemas.microsoft.com/office/drawing/2014/main" id="{D358BACA-2118-0C84-D71C-DDF26AF4D60B}"/>
              </a:ext>
            </a:extLst>
          </p:cNvPr>
          <p:cNvSpPr/>
          <p:nvPr/>
        </p:nvSpPr>
        <p:spPr>
          <a:xfrm>
            <a:off x="7984997" y="130094"/>
            <a:ext cx="4067303" cy="457200"/>
          </a:xfrm>
          <a:prstGeom prst="roundRect">
            <a:avLst/>
          </a:prstGeom>
          <a:solidFill>
            <a:schemeClr val="bg2"/>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solidFill>
              <a:latin typeface="Arial" panose="020B0604020202020204" pitchFamily="34" charset="0"/>
              <a:cs typeface="Arial" panose="020B0604020202020204" pitchFamily="34" charset="0"/>
            </a:endParaRPr>
          </a:p>
        </p:txBody>
      </p:sp>
      <p:sp>
        <p:nvSpPr>
          <p:cNvPr id="26" name="Rectangle: Rounded Corners 25">
            <a:extLst>
              <a:ext uri="{FF2B5EF4-FFF2-40B4-BE49-F238E27FC236}">
                <a16:creationId xmlns:a16="http://schemas.microsoft.com/office/drawing/2014/main" id="{94091836-10E6-21ED-4BD0-3F7D045B1A33}"/>
              </a:ext>
            </a:extLst>
          </p:cNvPr>
          <p:cNvSpPr/>
          <p:nvPr/>
        </p:nvSpPr>
        <p:spPr>
          <a:xfrm>
            <a:off x="4700626" y="648914"/>
            <a:ext cx="7406640" cy="283464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D64FEFD5-83F8-9060-4AF4-D90E9850B4DA}"/>
              </a:ext>
            </a:extLst>
          </p:cNvPr>
          <p:cNvSpPr txBox="1"/>
          <p:nvPr/>
        </p:nvSpPr>
        <p:spPr>
          <a:xfrm>
            <a:off x="9563848" y="275475"/>
            <a:ext cx="2011680" cy="307777"/>
          </a:xfrm>
          <a:prstGeom prst="rect">
            <a:avLst/>
          </a:prstGeom>
          <a:noFill/>
        </p:spPr>
        <p:txBody>
          <a:bodyPr wrap="square" rtlCol="0">
            <a:spAutoFit/>
          </a:bodyPr>
          <a:lstStyle/>
          <a:p>
            <a:pPr algn="r"/>
            <a:r>
              <a:rPr lang="en-US" sz="1400" dirty="0">
                <a:solidFill>
                  <a:schemeClr val="tx1">
                    <a:lumMod val="65000"/>
                    <a:lumOff val="35000"/>
                  </a:schemeClr>
                </a:solidFill>
                <a:latin typeface="Aptos Narrow" panose="020B0004020202020204" pitchFamily="34" charset="0"/>
                <a:ea typeface="Adobe Heiti Std R" panose="020B0400000000000000" pitchFamily="34" charset="-128"/>
                <a:cs typeface="BrowalliaUPC" panose="020B0502040204020203" pitchFamily="34" charset="-34"/>
              </a:rPr>
              <a:t>Week Ending 9/6/2024</a:t>
            </a:r>
          </a:p>
        </p:txBody>
      </p:sp>
      <p:grpSp>
        <p:nvGrpSpPr>
          <p:cNvPr id="48" name="Group 47">
            <a:extLst>
              <a:ext uri="{FF2B5EF4-FFF2-40B4-BE49-F238E27FC236}">
                <a16:creationId xmlns:a16="http://schemas.microsoft.com/office/drawing/2014/main" id="{9C5E062D-E310-DF72-1D26-CD007766C18A}"/>
              </a:ext>
            </a:extLst>
          </p:cNvPr>
          <p:cNvGrpSpPr/>
          <p:nvPr/>
        </p:nvGrpSpPr>
        <p:grpSpPr>
          <a:xfrm>
            <a:off x="11714653" y="157737"/>
            <a:ext cx="181539" cy="388681"/>
            <a:chOff x="11755594" y="157737"/>
            <a:chExt cx="181539" cy="388681"/>
          </a:xfrm>
        </p:grpSpPr>
        <p:grpSp>
          <p:nvGrpSpPr>
            <p:cNvPr id="43" name="Group 42">
              <a:extLst>
                <a:ext uri="{FF2B5EF4-FFF2-40B4-BE49-F238E27FC236}">
                  <a16:creationId xmlns:a16="http://schemas.microsoft.com/office/drawing/2014/main" id="{A0607CE9-785E-9CEF-A176-20B75ADC6AA0}"/>
                </a:ext>
              </a:extLst>
            </p:cNvPr>
            <p:cNvGrpSpPr/>
            <p:nvPr/>
          </p:nvGrpSpPr>
          <p:grpSpPr>
            <a:xfrm rot="2466286">
              <a:off x="11761557" y="250886"/>
              <a:ext cx="175576" cy="295532"/>
              <a:chOff x="12357902" y="290646"/>
              <a:chExt cx="175576" cy="295532"/>
            </a:xfrm>
            <a:solidFill>
              <a:schemeClr val="bg1">
                <a:lumMod val="75000"/>
              </a:schemeClr>
            </a:solidFill>
          </p:grpSpPr>
          <p:sp>
            <p:nvSpPr>
              <p:cNvPr id="40" name="Rectangle: Rounded Corners 39">
                <a:extLst>
                  <a:ext uri="{FF2B5EF4-FFF2-40B4-BE49-F238E27FC236}">
                    <a16:creationId xmlns:a16="http://schemas.microsoft.com/office/drawing/2014/main" id="{880CAE4D-4678-A864-0A29-76E1D7F93D2E}"/>
                  </a:ext>
                </a:extLst>
              </p:cNvPr>
              <p:cNvSpPr/>
              <p:nvPr/>
            </p:nvSpPr>
            <p:spPr>
              <a:xfrm>
                <a:off x="12357902" y="403298"/>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Rounded Corners 40">
                <a:extLst>
                  <a:ext uri="{FF2B5EF4-FFF2-40B4-BE49-F238E27FC236}">
                    <a16:creationId xmlns:a16="http://schemas.microsoft.com/office/drawing/2014/main" id="{F5A71AFE-B7D7-E1A1-48AE-D5DD3C0E2CE8}"/>
                  </a:ext>
                </a:extLst>
              </p:cNvPr>
              <p:cNvSpPr/>
              <p:nvPr/>
            </p:nvSpPr>
            <p:spPr>
              <a:xfrm>
                <a:off x="12422830" y="356907"/>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41">
                <a:extLst>
                  <a:ext uri="{FF2B5EF4-FFF2-40B4-BE49-F238E27FC236}">
                    <a16:creationId xmlns:a16="http://schemas.microsoft.com/office/drawing/2014/main" id="{BBA7E1A9-409A-8C65-8600-5256F60C6FC4}"/>
                  </a:ext>
                </a:extLst>
              </p:cNvPr>
              <p:cNvSpPr/>
              <p:nvPr/>
            </p:nvSpPr>
            <p:spPr>
              <a:xfrm>
                <a:off x="12487758" y="290646"/>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43">
              <a:extLst>
                <a:ext uri="{FF2B5EF4-FFF2-40B4-BE49-F238E27FC236}">
                  <a16:creationId xmlns:a16="http://schemas.microsoft.com/office/drawing/2014/main" id="{B64FD181-9476-DC00-E0A6-7B61F5010D21}"/>
                </a:ext>
              </a:extLst>
            </p:cNvPr>
            <p:cNvGrpSpPr/>
            <p:nvPr/>
          </p:nvGrpSpPr>
          <p:grpSpPr>
            <a:xfrm rot="2466286">
              <a:off x="11755594" y="157737"/>
              <a:ext cx="175576" cy="295532"/>
              <a:chOff x="12357902" y="290646"/>
              <a:chExt cx="175576" cy="295532"/>
            </a:xfrm>
            <a:solidFill>
              <a:schemeClr val="bg1">
                <a:lumMod val="85000"/>
              </a:schemeClr>
            </a:solidFill>
          </p:grpSpPr>
          <p:sp>
            <p:nvSpPr>
              <p:cNvPr id="45" name="Rectangle: Rounded Corners 44">
                <a:extLst>
                  <a:ext uri="{FF2B5EF4-FFF2-40B4-BE49-F238E27FC236}">
                    <a16:creationId xmlns:a16="http://schemas.microsoft.com/office/drawing/2014/main" id="{D5091872-3A41-E6FF-D7AD-454D512DA524}"/>
                  </a:ext>
                </a:extLst>
              </p:cNvPr>
              <p:cNvSpPr/>
              <p:nvPr/>
            </p:nvSpPr>
            <p:spPr>
              <a:xfrm>
                <a:off x="12357902" y="403298"/>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60000"/>
                      <a:lumOff val="40000"/>
                    </a:schemeClr>
                  </a:solidFill>
                </a:endParaRPr>
              </a:p>
            </p:txBody>
          </p:sp>
          <p:sp>
            <p:nvSpPr>
              <p:cNvPr id="46" name="Rectangle: Rounded Corners 45">
                <a:extLst>
                  <a:ext uri="{FF2B5EF4-FFF2-40B4-BE49-F238E27FC236}">
                    <a16:creationId xmlns:a16="http://schemas.microsoft.com/office/drawing/2014/main" id="{2475C5B6-8268-FCB0-347A-89E42489884F}"/>
                  </a:ext>
                </a:extLst>
              </p:cNvPr>
              <p:cNvSpPr/>
              <p:nvPr/>
            </p:nvSpPr>
            <p:spPr>
              <a:xfrm>
                <a:off x="12422830" y="356907"/>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60000"/>
                      <a:lumOff val="40000"/>
                    </a:schemeClr>
                  </a:solidFill>
                </a:endParaRPr>
              </a:p>
            </p:txBody>
          </p:sp>
          <p:sp>
            <p:nvSpPr>
              <p:cNvPr id="47" name="Rectangle: Rounded Corners 46">
                <a:extLst>
                  <a:ext uri="{FF2B5EF4-FFF2-40B4-BE49-F238E27FC236}">
                    <a16:creationId xmlns:a16="http://schemas.microsoft.com/office/drawing/2014/main" id="{B5B25A4E-EEF2-2B93-3DA0-12168B30EC47}"/>
                  </a:ext>
                </a:extLst>
              </p:cNvPr>
              <p:cNvSpPr/>
              <p:nvPr/>
            </p:nvSpPr>
            <p:spPr>
              <a:xfrm>
                <a:off x="12487758" y="290646"/>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60000"/>
                      <a:lumOff val="40000"/>
                    </a:schemeClr>
                  </a:solidFill>
                </a:endParaRPr>
              </a:p>
            </p:txBody>
          </p:sp>
        </p:grpSp>
      </p:grpSp>
      <p:sp>
        <p:nvSpPr>
          <p:cNvPr id="2" name="TextBox 1">
            <a:extLst>
              <a:ext uri="{FF2B5EF4-FFF2-40B4-BE49-F238E27FC236}">
                <a16:creationId xmlns:a16="http://schemas.microsoft.com/office/drawing/2014/main" id="{D2E42177-3295-A842-3F3F-804C30366C5E}"/>
              </a:ext>
            </a:extLst>
          </p:cNvPr>
          <p:cNvSpPr txBox="1"/>
          <p:nvPr/>
        </p:nvSpPr>
        <p:spPr>
          <a:xfrm>
            <a:off x="4938823" y="818067"/>
            <a:ext cx="6934428" cy="365760"/>
          </a:xfrm>
          <a:prstGeom prst="rect">
            <a:avLst/>
          </a:prstGeom>
          <a:noFill/>
        </p:spPr>
        <p:txBody>
          <a:bodyPr wrap="square" rtlCol="0">
            <a:spAutoFit/>
          </a:bodyPr>
          <a:lstStyle/>
          <a:p>
            <a:r>
              <a:rPr lang="en-US" dirty="0">
                <a:solidFill>
                  <a:srgbClr val="FF9900"/>
                </a:solidFill>
              </a:rPr>
              <a:t>Highlights</a:t>
            </a:r>
          </a:p>
          <a:p>
            <a:endParaRPr lang="en-US" dirty="0">
              <a:solidFill>
                <a:srgbClr val="FF9900"/>
              </a:solidFill>
            </a:endParaRPr>
          </a:p>
          <a:p>
            <a:endParaRPr lang="en-US" dirty="0"/>
          </a:p>
        </p:txBody>
      </p:sp>
      <p:sp>
        <p:nvSpPr>
          <p:cNvPr id="14" name="TextBox 13">
            <a:extLst>
              <a:ext uri="{FF2B5EF4-FFF2-40B4-BE49-F238E27FC236}">
                <a16:creationId xmlns:a16="http://schemas.microsoft.com/office/drawing/2014/main" id="{0A703D55-B62B-D324-7513-16522B5F7A7E}"/>
              </a:ext>
            </a:extLst>
          </p:cNvPr>
          <p:cNvSpPr txBox="1"/>
          <p:nvPr/>
        </p:nvSpPr>
        <p:spPr>
          <a:xfrm>
            <a:off x="4935109" y="1160034"/>
            <a:ext cx="6934428" cy="646331"/>
          </a:xfrm>
          <a:prstGeom prst="rect">
            <a:avLst/>
          </a:prstGeom>
          <a:noFill/>
        </p:spPr>
        <p:txBody>
          <a:bodyPr wrap="square" rtlCol="0">
            <a:spAutoFit/>
          </a:bodyPr>
          <a:lstStyle/>
          <a:p>
            <a:endParaRPr lang="en-US" dirty="0">
              <a:solidFill>
                <a:srgbClr val="FF9900"/>
              </a:solidFill>
            </a:endParaRPr>
          </a:p>
          <a:p>
            <a:endParaRPr lang="en-US" dirty="0"/>
          </a:p>
        </p:txBody>
      </p:sp>
      <p:sp>
        <p:nvSpPr>
          <p:cNvPr id="15" name="TextBox 14">
            <a:extLst>
              <a:ext uri="{FF2B5EF4-FFF2-40B4-BE49-F238E27FC236}">
                <a16:creationId xmlns:a16="http://schemas.microsoft.com/office/drawing/2014/main" id="{89ED59D9-C033-C8EC-5A9C-30879E7288AA}"/>
              </a:ext>
            </a:extLst>
          </p:cNvPr>
          <p:cNvSpPr txBox="1"/>
          <p:nvPr/>
        </p:nvSpPr>
        <p:spPr>
          <a:xfrm>
            <a:off x="4924055" y="1189773"/>
            <a:ext cx="6934428"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tx1">
                    <a:lumMod val="65000"/>
                    <a:lumOff val="35000"/>
                  </a:schemeClr>
                </a:solidFill>
                <a:effectLst/>
                <a:latin typeface="+mn-lt"/>
                <a:ea typeface="+mn-ea"/>
                <a:cs typeface="+mn-cs"/>
              </a:rPr>
              <a:t>Initial jobless filings inched down to 227K, from a revised level of 232K the prior week</a:t>
            </a:r>
            <a:r>
              <a:rPr lang="en-US" sz="1800" baseline="0" dirty="0">
                <a:solidFill>
                  <a:schemeClr val="tx1">
                    <a:lumMod val="65000"/>
                    <a:lumOff val="35000"/>
                  </a:schemeClr>
                </a:solidFill>
              </a:rPr>
              <a:t>.</a:t>
            </a:r>
          </a:p>
          <a:p>
            <a:pPr marL="285750" indent="-285750">
              <a:buFont typeface="Arial" panose="020B0604020202020204" pitchFamily="34" charset="0"/>
              <a:buChar char="•"/>
            </a:pPr>
            <a:endParaRPr lang="en-US" dirty="0">
              <a:solidFill>
                <a:schemeClr val="tx1">
                  <a:lumMod val="65000"/>
                  <a:lumOff val="35000"/>
                </a:schemeClr>
              </a:solidFill>
            </a:endParaRPr>
          </a:p>
          <a:p>
            <a:endParaRPr lang="en-US" dirty="0">
              <a:solidFill>
                <a:schemeClr val="tx1">
                  <a:lumMod val="65000"/>
                  <a:lumOff val="35000"/>
                </a:schemeClr>
              </a:solidFill>
            </a:endParaRPr>
          </a:p>
          <a:p>
            <a:endParaRPr lang="en-US" dirty="0">
              <a:solidFill>
                <a:schemeClr val="tx1">
                  <a:lumMod val="65000"/>
                  <a:lumOff val="35000"/>
                </a:schemeClr>
              </a:solidFill>
            </a:endParaRPr>
          </a:p>
        </p:txBody>
      </p:sp>
      <p:sp>
        <p:nvSpPr>
          <p:cNvPr id="20" name="TextBox 19">
            <a:extLst>
              <a:ext uri="{FF2B5EF4-FFF2-40B4-BE49-F238E27FC236}">
                <a16:creationId xmlns:a16="http://schemas.microsoft.com/office/drawing/2014/main" id="{499FEFCA-748F-C3B3-BB62-A738A6BD8AA3}"/>
              </a:ext>
            </a:extLst>
          </p:cNvPr>
          <p:cNvSpPr txBox="1"/>
          <p:nvPr/>
        </p:nvSpPr>
        <p:spPr>
          <a:xfrm>
            <a:off x="4924055" y="1877760"/>
            <a:ext cx="6934428"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65000"/>
                    <a:lumOff val="35000"/>
                  </a:schemeClr>
                </a:solidFill>
              </a:rPr>
              <a:t>The economy added 142K jobs, primarily in healthcare and construction, driving the unemployment rate down to 4.2%.</a:t>
            </a:r>
            <a:endParaRPr lang="en-US" sz="1800" baseline="0" dirty="0">
              <a:solidFill>
                <a:schemeClr val="tx1">
                  <a:lumMod val="65000"/>
                  <a:lumOff val="35000"/>
                </a:schemeClr>
              </a:solidFill>
            </a:endParaRPr>
          </a:p>
          <a:p>
            <a:endParaRPr lang="en-US" dirty="0">
              <a:solidFill>
                <a:schemeClr val="tx1">
                  <a:lumMod val="65000"/>
                  <a:lumOff val="35000"/>
                </a:schemeClr>
              </a:solidFill>
            </a:endParaRPr>
          </a:p>
          <a:p>
            <a:endParaRPr lang="en-US" dirty="0">
              <a:solidFill>
                <a:schemeClr val="tx1">
                  <a:lumMod val="65000"/>
                  <a:lumOff val="35000"/>
                </a:schemeClr>
              </a:solidFill>
            </a:endParaRPr>
          </a:p>
        </p:txBody>
      </p:sp>
      <p:sp>
        <p:nvSpPr>
          <p:cNvPr id="21" name="TextBox 20">
            <a:extLst>
              <a:ext uri="{FF2B5EF4-FFF2-40B4-BE49-F238E27FC236}">
                <a16:creationId xmlns:a16="http://schemas.microsoft.com/office/drawing/2014/main" id="{36A2C0D6-2E12-B62E-60BB-346BD6173C4D}"/>
              </a:ext>
            </a:extLst>
          </p:cNvPr>
          <p:cNvSpPr txBox="1"/>
          <p:nvPr/>
        </p:nvSpPr>
        <p:spPr>
          <a:xfrm>
            <a:off x="4924055" y="2557666"/>
            <a:ext cx="7040880"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65000"/>
                    <a:lumOff val="35000"/>
                  </a:schemeClr>
                </a:solidFill>
              </a:rPr>
              <a:t>Manufacturing remained weak, shedding 24K jobs, while the Manufacturing PMI index contracted for the fifth consecutive month. </a:t>
            </a:r>
            <a:endParaRPr lang="en-US" sz="1800" baseline="0" dirty="0">
              <a:solidFill>
                <a:schemeClr val="tx1">
                  <a:lumMod val="65000"/>
                  <a:lumOff val="35000"/>
                </a:schemeClr>
              </a:solidFill>
            </a:endParaRPr>
          </a:p>
          <a:p>
            <a:pPr marL="285750" indent="-285750">
              <a:buFont typeface="Arial" panose="020B0604020202020204" pitchFamily="34" charset="0"/>
              <a:buChar char="•"/>
            </a:pPr>
            <a:endParaRPr lang="en-US" dirty="0">
              <a:solidFill>
                <a:schemeClr val="tx1">
                  <a:lumMod val="65000"/>
                  <a:lumOff val="35000"/>
                </a:schemeClr>
              </a:solidFill>
            </a:endParaRPr>
          </a:p>
          <a:p>
            <a:endParaRPr lang="en-US" dirty="0">
              <a:solidFill>
                <a:schemeClr val="tx1">
                  <a:lumMod val="65000"/>
                  <a:lumOff val="35000"/>
                </a:schemeClr>
              </a:solidFill>
            </a:endParaRPr>
          </a:p>
          <a:p>
            <a:endParaRPr lang="en-US" dirty="0">
              <a:solidFill>
                <a:schemeClr val="tx1">
                  <a:lumMod val="65000"/>
                  <a:lumOff val="35000"/>
                </a:schemeClr>
              </a:solidFill>
            </a:endParaRPr>
          </a:p>
        </p:txBody>
      </p:sp>
      <p:sp>
        <p:nvSpPr>
          <p:cNvPr id="28" name="TextBox 27">
            <a:extLst>
              <a:ext uri="{FF2B5EF4-FFF2-40B4-BE49-F238E27FC236}">
                <a16:creationId xmlns:a16="http://schemas.microsoft.com/office/drawing/2014/main" id="{BAEFEE34-AEE1-DF6B-9FEE-4D26369E003B}"/>
              </a:ext>
            </a:extLst>
          </p:cNvPr>
          <p:cNvSpPr txBox="1"/>
          <p:nvPr/>
        </p:nvSpPr>
        <p:spPr>
          <a:xfrm>
            <a:off x="5229252" y="6473547"/>
            <a:ext cx="1550281" cy="215444"/>
          </a:xfrm>
          <a:prstGeom prst="rect">
            <a:avLst/>
          </a:prstGeom>
          <a:noFill/>
        </p:spPr>
        <p:txBody>
          <a:bodyPr wrap="square" rtlCol="0">
            <a:spAutoFit/>
          </a:bodyPr>
          <a:lstStyle/>
          <a:p>
            <a:r>
              <a:rPr lang="en-US" sz="800" dirty="0">
                <a:solidFill>
                  <a:schemeClr val="tx1">
                    <a:lumMod val="50000"/>
                    <a:lumOff val="50000"/>
                  </a:schemeClr>
                </a:solidFill>
                <a:latin typeface="Aptos Narrow" panose="020B0004020202020204" pitchFamily="34" charset="0"/>
              </a:rPr>
              <a:t>Source: Bureau of Labor Statistics </a:t>
            </a:r>
          </a:p>
        </p:txBody>
      </p:sp>
      <p:pic>
        <p:nvPicPr>
          <p:cNvPr id="29" name="Picture 28">
            <a:extLst>
              <a:ext uri="{FF2B5EF4-FFF2-40B4-BE49-F238E27FC236}">
                <a16:creationId xmlns:a16="http://schemas.microsoft.com/office/drawing/2014/main" id="{78B630A4-7F52-B3CA-3232-E4F34C7E5E50}"/>
              </a:ext>
            </a:extLst>
          </p:cNvPr>
          <p:cNvPicPr>
            <a:picLocks noChangeAspect="1"/>
          </p:cNvPicPr>
          <p:nvPr/>
        </p:nvPicPr>
        <p:blipFill>
          <a:blip r:embed="rId13"/>
          <a:stretch>
            <a:fillRect/>
          </a:stretch>
        </p:blipFill>
        <p:spPr>
          <a:xfrm>
            <a:off x="8407400" y="3657933"/>
            <a:ext cx="3694995" cy="3145536"/>
          </a:xfrm>
          <a:prstGeom prst="rect">
            <a:avLst/>
          </a:prstGeom>
        </p:spPr>
      </p:pic>
      <p:pic>
        <p:nvPicPr>
          <p:cNvPr id="50" name="Picture 49">
            <a:extLst>
              <a:ext uri="{FF2B5EF4-FFF2-40B4-BE49-F238E27FC236}">
                <a16:creationId xmlns:a16="http://schemas.microsoft.com/office/drawing/2014/main" id="{C397561D-5967-06EC-DBD3-6FE954E05D68}"/>
              </a:ext>
            </a:extLst>
          </p:cNvPr>
          <p:cNvPicPr>
            <a:picLocks noChangeAspect="1"/>
          </p:cNvPicPr>
          <p:nvPr/>
        </p:nvPicPr>
        <p:blipFill>
          <a:blip r:embed="rId14"/>
          <a:stretch>
            <a:fillRect/>
          </a:stretch>
        </p:blipFill>
        <p:spPr>
          <a:xfrm>
            <a:off x="494281" y="3657933"/>
            <a:ext cx="4639100" cy="3145536"/>
          </a:xfrm>
          <a:prstGeom prst="rect">
            <a:avLst/>
          </a:prstGeom>
        </p:spPr>
      </p:pic>
      <p:pic>
        <p:nvPicPr>
          <p:cNvPr id="52" name="Picture 51">
            <a:extLst>
              <a:ext uri="{FF2B5EF4-FFF2-40B4-BE49-F238E27FC236}">
                <a16:creationId xmlns:a16="http://schemas.microsoft.com/office/drawing/2014/main" id="{7C7DBE1C-7C73-28BD-2889-029ED6B79389}"/>
              </a:ext>
            </a:extLst>
          </p:cNvPr>
          <p:cNvPicPr>
            <a:picLocks noChangeAspect="1"/>
          </p:cNvPicPr>
          <p:nvPr/>
        </p:nvPicPr>
        <p:blipFill>
          <a:blip r:embed="rId15"/>
          <a:stretch>
            <a:fillRect/>
          </a:stretch>
        </p:blipFill>
        <p:spPr>
          <a:xfrm>
            <a:off x="4781723" y="3657933"/>
            <a:ext cx="3543569" cy="3145536"/>
          </a:xfrm>
          <a:prstGeom prst="rect">
            <a:avLst/>
          </a:prstGeom>
        </p:spPr>
      </p:pic>
      <p:pic>
        <p:nvPicPr>
          <p:cNvPr id="53" name="Picture 52">
            <a:extLst>
              <a:ext uri="{FF2B5EF4-FFF2-40B4-BE49-F238E27FC236}">
                <a16:creationId xmlns:a16="http://schemas.microsoft.com/office/drawing/2014/main" id="{D8BF9480-A096-525C-028C-99B2B1410477}"/>
              </a:ext>
            </a:extLst>
          </p:cNvPr>
          <p:cNvPicPr>
            <a:picLocks noChangeAspect="1"/>
          </p:cNvPicPr>
          <p:nvPr/>
        </p:nvPicPr>
        <p:blipFill>
          <a:blip r:embed="rId16"/>
          <a:stretch>
            <a:fillRect/>
          </a:stretch>
        </p:blipFill>
        <p:spPr>
          <a:xfrm>
            <a:off x="1112168" y="679725"/>
            <a:ext cx="3504171" cy="2834640"/>
          </a:xfrm>
          <a:prstGeom prst="rect">
            <a:avLst/>
          </a:prstGeom>
        </p:spPr>
      </p:pic>
      <p:sp>
        <p:nvSpPr>
          <p:cNvPr id="34" name="TextBox 33">
            <a:extLst>
              <a:ext uri="{FF2B5EF4-FFF2-40B4-BE49-F238E27FC236}">
                <a16:creationId xmlns:a16="http://schemas.microsoft.com/office/drawing/2014/main" id="{31CE44F5-A45D-1E3C-667D-CB44AF43CE74}"/>
              </a:ext>
            </a:extLst>
          </p:cNvPr>
          <p:cNvSpPr txBox="1"/>
          <p:nvPr/>
        </p:nvSpPr>
        <p:spPr>
          <a:xfrm>
            <a:off x="1625253" y="3236561"/>
            <a:ext cx="1463040" cy="215444"/>
          </a:xfrm>
          <a:prstGeom prst="rect">
            <a:avLst/>
          </a:prstGeom>
          <a:noFill/>
        </p:spPr>
        <p:txBody>
          <a:bodyPr wrap="square" rtlCol="0">
            <a:spAutoFit/>
          </a:bodyPr>
          <a:lstStyle/>
          <a:p>
            <a:r>
              <a:rPr lang="en-US" sz="800" dirty="0">
                <a:solidFill>
                  <a:schemeClr val="tx1">
                    <a:lumMod val="50000"/>
                    <a:lumOff val="50000"/>
                  </a:schemeClr>
                </a:solidFill>
                <a:latin typeface="Aptos Narrow" panose="020B0004020202020204" pitchFamily="34" charset="0"/>
              </a:rPr>
              <a:t>Source: Department of Labor</a:t>
            </a:r>
          </a:p>
        </p:txBody>
      </p:sp>
      <p:sp>
        <p:nvSpPr>
          <p:cNvPr id="55" name="TextBox 54">
            <a:extLst>
              <a:ext uri="{FF2B5EF4-FFF2-40B4-BE49-F238E27FC236}">
                <a16:creationId xmlns:a16="http://schemas.microsoft.com/office/drawing/2014/main" id="{353191CF-54B6-9FAF-B64E-BA409C9829BB}"/>
              </a:ext>
            </a:extLst>
          </p:cNvPr>
          <p:cNvSpPr txBox="1"/>
          <p:nvPr/>
        </p:nvSpPr>
        <p:spPr>
          <a:xfrm>
            <a:off x="1309773" y="6511818"/>
            <a:ext cx="1554480" cy="215444"/>
          </a:xfrm>
          <a:prstGeom prst="rect">
            <a:avLst/>
          </a:prstGeom>
          <a:noFill/>
        </p:spPr>
        <p:txBody>
          <a:bodyPr wrap="square" rtlCol="0">
            <a:spAutoFit/>
          </a:bodyPr>
          <a:lstStyle/>
          <a:p>
            <a:r>
              <a:rPr lang="en-US" sz="800" dirty="0">
                <a:solidFill>
                  <a:schemeClr val="tx1">
                    <a:lumMod val="50000"/>
                    <a:lumOff val="50000"/>
                  </a:schemeClr>
                </a:solidFill>
                <a:latin typeface="Aptos Narrow" panose="020B0004020202020204" pitchFamily="34" charset="0"/>
              </a:rPr>
              <a:t>Source: Bureau of Labor Statistics </a:t>
            </a:r>
          </a:p>
        </p:txBody>
      </p:sp>
      <p:sp>
        <p:nvSpPr>
          <p:cNvPr id="56" name="TextBox 55">
            <a:extLst>
              <a:ext uri="{FF2B5EF4-FFF2-40B4-BE49-F238E27FC236}">
                <a16:creationId xmlns:a16="http://schemas.microsoft.com/office/drawing/2014/main" id="{59151C23-4E07-C6FA-FE05-0B1D4833321F}"/>
              </a:ext>
            </a:extLst>
          </p:cNvPr>
          <p:cNvSpPr txBox="1"/>
          <p:nvPr/>
        </p:nvSpPr>
        <p:spPr>
          <a:xfrm>
            <a:off x="5221373" y="6504730"/>
            <a:ext cx="1554480" cy="215444"/>
          </a:xfrm>
          <a:prstGeom prst="rect">
            <a:avLst/>
          </a:prstGeom>
          <a:noFill/>
        </p:spPr>
        <p:txBody>
          <a:bodyPr wrap="square" rtlCol="0">
            <a:spAutoFit/>
          </a:bodyPr>
          <a:lstStyle/>
          <a:p>
            <a:r>
              <a:rPr lang="en-US" sz="800" dirty="0">
                <a:solidFill>
                  <a:schemeClr val="tx1">
                    <a:lumMod val="50000"/>
                    <a:lumOff val="50000"/>
                  </a:schemeClr>
                </a:solidFill>
                <a:latin typeface="Aptos Narrow" panose="020B0004020202020204" pitchFamily="34" charset="0"/>
              </a:rPr>
              <a:t>Source: Bureau of Labor Statistics </a:t>
            </a:r>
          </a:p>
        </p:txBody>
      </p:sp>
      <p:sp>
        <p:nvSpPr>
          <p:cNvPr id="57" name="TextBox 56">
            <a:extLst>
              <a:ext uri="{FF2B5EF4-FFF2-40B4-BE49-F238E27FC236}">
                <a16:creationId xmlns:a16="http://schemas.microsoft.com/office/drawing/2014/main" id="{D144F552-6255-A6EA-BCC5-00646127631D}"/>
              </a:ext>
            </a:extLst>
          </p:cNvPr>
          <p:cNvSpPr txBox="1"/>
          <p:nvPr/>
        </p:nvSpPr>
        <p:spPr>
          <a:xfrm>
            <a:off x="8790361" y="6501188"/>
            <a:ext cx="1920240" cy="338554"/>
          </a:xfrm>
          <a:prstGeom prst="rect">
            <a:avLst/>
          </a:prstGeom>
          <a:noFill/>
        </p:spPr>
        <p:txBody>
          <a:bodyPr wrap="square" rtlCol="0">
            <a:spAutoFit/>
          </a:bodyPr>
          <a:lstStyle/>
          <a:p>
            <a:r>
              <a:rPr lang="en-US" sz="800" dirty="0">
                <a:solidFill>
                  <a:schemeClr val="tx1">
                    <a:lumMod val="50000"/>
                    <a:lumOff val="50000"/>
                  </a:schemeClr>
                </a:solidFill>
                <a:latin typeface="Aptos Narrow" panose="020B0004020202020204" pitchFamily="34" charset="0"/>
              </a:rPr>
              <a:t>Source: Institute for Supply Management </a:t>
            </a:r>
          </a:p>
        </p:txBody>
      </p:sp>
    </p:spTree>
    <p:extLst>
      <p:ext uri="{BB962C8B-B14F-4D97-AF65-F5344CB8AC3E}">
        <p14:creationId xmlns:p14="http://schemas.microsoft.com/office/powerpoint/2010/main" val="2095168574"/>
      </p:ext>
    </p:extLst>
  </p:cSld>
  <p:clrMapOvr>
    <a:masterClrMapping/>
  </p:clrMapOvr>
  <mc:AlternateContent xmlns:mc="http://schemas.openxmlformats.org/markup-compatibility/2006" xmlns:p14="http://schemas.microsoft.com/office/powerpoint/2010/main">
    <mc:Choice Requires="p14">
      <p:transition spd="med" p14:dur="700" advClick="0" advTm="10000">
        <p:fade/>
      </p:transition>
    </mc:Choice>
    <mc:Fallback xmlns="">
      <p:transition spd="med"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249"/>
                                          </p:stCondLst>
                                        </p:cTn>
                                        <p:tgtEl>
                                          <p:spTgt spid="2"/>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0"/>
                                  </p:stCondLst>
                                  <p:childTnLst>
                                    <p:set>
                                      <p:cBhvr>
                                        <p:cTn id="9" dur="1" fill="hold">
                                          <p:stCondLst>
                                            <p:cond delay="499"/>
                                          </p:stCondLst>
                                        </p:cTn>
                                        <p:tgtEl>
                                          <p:spTgt spid="15"/>
                                        </p:tgtEl>
                                        <p:attrNameLst>
                                          <p:attrName>style.visibility</p:attrName>
                                        </p:attrNameLst>
                                      </p:cBhvr>
                                      <p:to>
                                        <p:strVal val="visible"/>
                                      </p:to>
                                    </p:set>
                                  </p:childTnLst>
                                </p:cTn>
                              </p:par>
                            </p:childTnLst>
                          </p:cTn>
                        </p:par>
                        <p:par>
                          <p:cTn id="10" fill="hold">
                            <p:stCondLst>
                              <p:cond delay="750"/>
                            </p:stCondLst>
                            <p:childTnLst>
                              <p:par>
                                <p:cTn id="11" presetID="1" presetClass="entr" presetSubtype="0" fill="hold" grpId="0" nodeType="afterEffect">
                                  <p:stCondLst>
                                    <p:cond delay="0"/>
                                  </p:stCondLst>
                                  <p:childTnLst>
                                    <p:set>
                                      <p:cBhvr>
                                        <p:cTn id="12" dur="1" fill="hold">
                                          <p:stCondLst>
                                            <p:cond delay="499"/>
                                          </p:stCondLst>
                                        </p:cTn>
                                        <p:tgtEl>
                                          <p:spTgt spid="20"/>
                                        </p:tgtEl>
                                        <p:attrNameLst>
                                          <p:attrName>style.visibility</p:attrName>
                                        </p:attrNameLst>
                                      </p:cBhvr>
                                      <p:to>
                                        <p:strVal val="visible"/>
                                      </p:to>
                                    </p:set>
                                  </p:childTnLst>
                                </p:cTn>
                              </p:par>
                            </p:childTnLst>
                          </p:cTn>
                        </p:par>
                        <p:par>
                          <p:cTn id="13" fill="hold">
                            <p:stCondLst>
                              <p:cond delay="1250"/>
                            </p:stCondLst>
                            <p:childTnLst>
                              <p:par>
                                <p:cTn id="14" presetID="1" presetClass="entr" presetSubtype="0" fill="hold" grpId="0" nodeType="afterEffect">
                                  <p:stCondLst>
                                    <p:cond delay="0"/>
                                  </p:stCondLst>
                                  <p:childTnLst>
                                    <p:set>
                                      <p:cBhvr>
                                        <p:cTn id="15"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20"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F333864D-4A19-5F8E-32E9-3E548C605731}"/>
              </a:ext>
            </a:extLst>
          </p:cNvPr>
          <p:cNvSpPr/>
          <p:nvPr/>
        </p:nvSpPr>
        <p:spPr>
          <a:xfrm>
            <a:off x="101908" y="89205"/>
            <a:ext cx="822960" cy="6675120"/>
          </a:xfrm>
          <a:prstGeom prst="roundRect">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Rounded Corners 30">
            <a:extLst>
              <a:ext uri="{FF2B5EF4-FFF2-40B4-BE49-F238E27FC236}">
                <a16:creationId xmlns:a16="http://schemas.microsoft.com/office/drawing/2014/main" id="{0DCD9B64-3AA6-513A-2C1C-4318E0E00734}"/>
              </a:ext>
            </a:extLst>
          </p:cNvPr>
          <p:cNvSpPr/>
          <p:nvPr/>
        </p:nvSpPr>
        <p:spPr>
          <a:xfrm>
            <a:off x="8707408" y="768124"/>
            <a:ext cx="3344892" cy="345014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bg1">
                    <a:lumMod val="50000"/>
                  </a:schemeClr>
                </a:solidFill>
              </a:rPr>
              <a:t> </a:t>
            </a:r>
          </a:p>
        </p:txBody>
      </p:sp>
      <p:pic>
        <p:nvPicPr>
          <p:cNvPr id="39" name="Graphic 38" descr="Blackboard with solid fill">
            <a:hlinkClick r:id="rId3" action="ppaction://hlinksldjump"/>
            <a:extLst>
              <a:ext uri="{FF2B5EF4-FFF2-40B4-BE49-F238E27FC236}">
                <a16:creationId xmlns:a16="http://schemas.microsoft.com/office/drawing/2014/main" id="{9501E9BB-E890-5A95-E9C0-75534CEF4EB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9700" y="3086245"/>
            <a:ext cx="731520" cy="731520"/>
          </a:xfrm>
          <a:prstGeom prst="rect">
            <a:avLst/>
          </a:prstGeom>
        </p:spPr>
      </p:pic>
      <p:pic>
        <p:nvPicPr>
          <p:cNvPr id="41" name="Graphic 40" descr="Bank with solid fill">
            <a:hlinkClick r:id="rId6" action="ppaction://hlinksldjump"/>
            <a:extLst>
              <a:ext uri="{FF2B5EF4-FFF2-40B4-BE49-F238E27FC236}">
                <a16:creationId xmlns:a16="http://schemas.microsoft.com/office/drawing/2014/main" id="{86F48ACC-5EF4-BE09-F03D-61CC0205A25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1920" y="691447"/>
            <a:ext cx="731520" cy="731520"/>
          </a:xfrm>
          <a:prstGeom prst="rect">
            <a:avLst/>
          </a:prstGeom>
        </p:spPr>
      </p:pic>
      <p:pic>
        <p:nvPicPr>
          <p:cNvPr id="43" name="Graphic 42" descr="Mortgage with solid fill">
            <a:hlinkClick r:id="rId9" action="ppaction://hlinksldjump"/>
            <a:extLst>
              <a:ext uri="{FF2B5EF4-FFF2-40B4-BE49-F238E27FC236}">
                <a16:creationId xmlns:a16="http://schemas.microsoft.com/office/drawing/2014/main" id="{DBE24FD5-6B6E-6B8F-5B09-B985FE29BA4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27000" y="1854200"/>
            <a:ext cx="731520" cy="731520"/>
          </a:xfrm>
          <a:prstGeom prst="rect">
            <a:avLst/>
          </a:prstGeom>
        </p:spPr>
      </p:pic>
      <p:sp>
        <p:nvSpPr>
          <p:cNvPr id="44" name="TextBox 43">
            <a:extLst>
              <a:ext uri="{FF2B5EF4-FFF2-40B4-BE49-F238E27FC236}">
                <a16:creationId xmlns:a16="http://schemas.microsoft.com/office/drawing/2014/main" id="{1804A17E-65A2-7EC6-DD8F-0F71B89395B2}"/>
              </a:ext>
            </a:extLst>
          </p:cNvPr>
          <p:cNvSpPr txBox="1"/>
          <p:nvPr/>
        </p:nvSpPr>
        <p:spPr>
          <a:xfrm>
            <a:off x="105101" y="1341288"/>
            <a:ext cx="822960" cy="246221"/>
          </a:xfrm>
          <a:prstGeom prst="rect">
            <a:avLst/>
          </a:prstGeom>
          <a:noFill/>
        </p:spPr>
        <p:txBody>
          <a:bodyPr wrap="square" rtlCol="0">
            <a:spAutoFit/>
          </a:bodyPr>
          <a:lstStyle/>
          <a:p>
            <a:r>
              <a:rPr lang="en-US" sz="1000" b="1" dirty="0">
                <a:solidFill>
                  <a:schemeClr val="bg1"/>
                </a:solidFill>
              </a:rPr>
              <a:t>ECONOMY</a:t>
            </a:r>
          </a:p>
        </p:txBody>
      </p:sp>
      <p:sp>
        <p:nvSpPr>
          <p:cNvPr id="45" name="TextBox 44">
            <a:extLst>
              <a:ext uri="{FF2B5EF4-FFF2-40B4-BE49-F238E27FC236}">
                <a16:creationId xmlns:a16="http://schemas.microsoft.com/office/drawing/2014/main" id="{7EF5461A-CC0F-4E58-E6C9-5EB2E27AF9A2}"/>
              </a:ext>
            </a:extLst>
          </p:cNvPr>
          <p:cNvSpPr txBox="1"/>
          <p:nvPr/>
        </p:nvSpPr>
        <p:spPr>
          <a:xfrm>
            <a:off x="203695" y="2487069"/>
            <a:ext cx="640080" cy="261610"/>
          </a:xfrm>
          <a:prstGeom prst="rect">
            <a:avLst/>
          </a:prstGeom>
          <a:noFill/>
        </p:spPr>
        <p:txBody>
          <a:bodyPr wrap="square" rtlCol="0">
            <a:spAutoFit/>
          </a:bodyPr>
          <a:lstStyle/>
          <a:p>
            <a:r>
              <a:rPr lang="en-US" sz="1100" b="1" dirty="0">
                <a:solidFill>
                  <a:schemeClr val="bg1"/>
                </a:solidFill>
              </a:rPr>
              <a:t>RATES</a:t>
            </a:r>
          </a:p>
        </p:txBody>
      </p:sp>
      <p:sp>
        <p:nvSpPr>
          <p:cNvPr id="46" name="TextBox 45">
            <a:extLst>
              <a:ext uri="{FF2B5EF4-FFF2-40B4-BE49-F238E27FC236}">
                <a16:creationId xmlns:a16="http://schemas.microsoft.com/office/drawing/2014/main" id="{3507BB19-9D16-FDE1-0437-26CEDC0157B7}"/>
              </a:ext>
            </a:extLst>
          </p:cNvPr>
          <p:cNvSpPr txBox="1"/>
          <p:nvPr/>
        </p:nvSpPr>
        <p:spPr>
          <a:xfrm>
            <a:off x="3501" y="3686960"/>
            <a:ext cx="1005840" cy="246221"/>
          </a:xfrm>
          <a:prstGeom prst="rect">
            <a:avLst/>
          </a:prstGeom>
          <a:noFill/>
        </p:spPr>
        <p:txBody>
          <a:bodyPr wrap="square" rtlCol="0">
            <a:spAutoFit/>
          </a:bodyPr>
          <a:lstStyle/>
          <a:p>
            <a:pPr algn="ctr"/>
            <a:r>
              <a:rPr lang="en-US" sz="1000" b="1" dirty="0">
                <a:solidFill>
                  <a:schemeClr val="bg1"/>
                </a:solidFill>
              </a:rPr>
              <a:t>COMMENTS</a:t>
            </a:r>
          </a:p>
        </p:txBody>
      </p:sp>
      <p:sp>
        <p:nvSpPr>
          <p:cNvPr id="10" name="Rectangle: Rounded Corners 9">
            <a:extLst>
              <a:ext uri="{FF2B5EF4-FFF2-40B4-BE49-F238E27FC236}">
                <a16:creationId xmlns:a16="http://schemas.microsoft.com/office/drawing/2014/main" id="{269912FF-85DE-5A13-12DE-F998F9280D14}"/>
              </a:ext>
            </a:extLst>
          </p:cNvPr>
          <p:cNvSpPr/>
          <p:nvPr/>
        </p:nvSpPr>
        <p:spPr>
          <a:xfrm>
            <a:off x="1024794" y="130095"/>
            <a:ext cx="6398733" cy="453631"/>
          </a:xfrm>
          <a:prstGeom prst="roundRect">
            <a:avLst/>
          </a:prstGeom>
          <a:solidFill>
            <a:schemeClr val="bg1">
              <a:lumMod val="85000"/>
            </a:schemeClr>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lumMod val="50000"/>
                  <a:lumOff val="50000"/>
                </a:schemeClr>
              </a:solidFill>
              <a:latin typeface="Aptos Narrow" panose="020B0004020202020204" pitchFamily="34" charset="0"/>
            </a:endParaRPr>
          </a:p>
        </p:txBody>
      </p:sp>
      <p:pic>
        <p:nvPicPr>
          <p:cNvPr id="5" name="Graphic 4" descr="Soundwave with solid fill">
            <a:extLst>
              <a:ext uri="{FF2B5EF4-FFF2-40B4-BE49-F238E27FC236}">
                <a16:creationId xmlns:a16="http://schemas.microsoft.com/office/drawing/2014/main" id="{D899416D-037C-F8C9-B3F5-9160FAA6E16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224053" y="176631"/>
            <a:ext cx="365760" cy="365760"/>
          </a:xfrm>
          <a:prstGeom prst="rect">
            <a:avLst/>
          </a:prstGeom>
        </p:spPr>
      </p:pic>
      <p:sp>
        <p:nvSpPr>
          <p:cNvPr id="12" name="TextBox 11">
            <a:extLst>
              <a:ext uri="{FF2B5EF4-FFF2-40B4-BE49-F238E27FC236}">
                <a16:creationId xmlns:a16="http://schemas.microsoft.com/office/drawing/2014/main" id="{D5DD3C5B-CF94-4BAA-807E-0342C72EC25E}"/>
              </a:ext>
            </a:extLst>
          </p:cNvPr>
          <p:cNvSpPr txBox="1"/>
          <p:nvPr/>
        </p:nvSpPr>
        <p:spPr>
          <a:xfrm>
            <a:off x="1578661" y="203243"/>
            <a:ext cx="1005840" cy="457200"/>
          </a:xfrm>
          <a:prstGeom prst="rect">
            <a:avLst/>
          </a:prstGeom>
          <a:noFill/>
        </p:spPr>
        <p:txBody>
          <a:bodyPr wrap="square" rtlCol="0">
            <a:spAutoFit/>
          </a:bodyPr>
          <a:lstStyle/>
          <a:p>
            <a:r>
              <a:rPr lang="en-US" sz="2000" b="1" dirty="0">
                <a:solidFill>
                  <a:schemeClr val="tx1">
                    <a:lumMod val="65000"/>
                    <a:lumOff val="35000"/>
                  </a:schemeClr>
                </a:solidFill>
                <a:latin typeface="Aptos Narrow" panose="020B0004020202020204" pitchFamily="34" charset="0"/>
                <a:ea typeface="Adobe Heiti Std R" panose="020B0400000000000000" pitchFamily="34" charset="-128"/>
                <a:cs typeface="BrowalliaUPC" panose="020B0502040204020203" pitchFamily="34" charset="-34"/>
              </a:rPr>
              <a:t>Rates</a:t>
            </a:r>
          </a:p>
        </p:txBody>
      </p:sp>
      <p:pic>
        <p:nvPicPr>
          <p:cNvPr id="18" name="Graphic 17" descr="Zoom in with solid fill">
            <a:extLst>
              <a:ext uri="{FF2B5EF4-FFF2-40B4-BE49-F238E27FC236}">
                <a16:creationId xmlns:a16="http://schemas.microsoft.com/office/drawing/2014/main" id="{F2BCA160-34E4-A562-13AB-7585EC9914B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666045" y="603788"/>
            <a:ext cx="457200" cy="457200"/>
          </a:xfrm>
          <a:prstGeom prst="rect">
            <a:avLst/>
          </a:prstGeom>
        </p:spPr>
      </p:pic>
      <p:sp>
        <p:nvSpPr>
          <p:cNvPr id="3" name="Rectangle: Rounded Corners 2">
            <a:extLst>
              <a:ext uri="{FF2B5EF4-FFF2-40B4-BE49-F238E27FC236}">
                <a16:creationId xmlns:a16="http://schemas.microsoft.com/office/drawing/2014/main" id="{8DAFA468-C92D-0525-B590-8D7840D25BDF}"/>
              </a:ext>
            </a:extLst>
          </p:cNvPr>
          <p:cNvSpPr/>
          <p:nvPr/>
        </p:nvSpPr>
        <p:spPr>
          <a:xfrm>
            <a:off x="7517166" y="130094"/>
            <a:ext cx="4535134" cy="457200"/>
          </a:xfrm>
          <a:prstGeom prst="roundRect">
            <a:avLst/>
          </a:prstGeom>
          <a:solidFill>
            <a:schemeClr val="bg2"/>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AC9C356-D79F-2A9A-DA5C-10B80834BFFF}"/>
              </a:ext>
            </a:extLst>
          </p:cNvPr>
          <p:cNvSpPr txBox="1"/>
          <p:nvPr/>
        </p:nvSpPr>
        <p:spPr>
          <a:xfrm>
            <a:off x="9556772" y="275475"/>
            <a:ext cx="2011680" cy="307777"/>
          </a:xfrm>
          <a:prstGeom prst="rect">
            <a:avLst/>
          </a:prstGeom>
          <a:noFill/>
        </p:spPr>
        <p:txBody>
          <a:bodyPr wrap="square" rtlCol="0">
            <a:spAutoFit/>
          </a:bodyPr>
          <a:lstStyle/>
          <a:p>
            <a:pPr algn="r"/>
            <a:r>
              <a:rPr lang="en-US" sz="1400" dirty="0">
                <a:solidFill>
                  <a:schemeClr val="tx1">
                    <a:lumMod val="65000"/>
                    <a:lumOff val="35000"/>
                  </a:schemeClr>
                </a:solidFill>
                <a:latin typeface="Aptos Narrow" panose="020B0004020202020204" pitchFamily="34" charset="0"/>
                <a:ea typeface="Adobe Heiti Std R" panose="020B0400000000000000" pitchFamily="34" charset="-128"/>
                <a:cs typeface="BrowalliaUPC" panose="020B0502040204020203" pitchFamily="34" charset="-34"/>
              </a:rPr>
              <a:t>Week Ending 9/6/2024</a:t>
            </a:r>
          </a:p>
        </p:txBody>
      </p:sp>
      <p:grpSp>
        <p:nvGrpSpPr>
          <p:cNvPr id="6" name="Group 5">
            <a:extLst>
              <a:ext uri="{FF2B5EF4-FFF2-40B4-BE49-F238E27FC236}">
                <a16:creationId xmlns:a16="http://schemas.microsoft.com/office/drawing/2014/main" id="{8A7A4DAE-3AFF-E017-C497-9568897069E7}"/>
              </a:ext>
            </a:extLst>
          </p:cNvPr>
          <p:cNvGrpSpPr/>
          <p:nvPr/>
        </p:nvGrpSpPr>
        <p:grpSpPr>
          <a:xfrm>
            <a:off x="11707577" y="157737"/>
            <a:ext cx="181539" cy="388681"/>
            <a:chOff x="11755594" y="157737"/>
            <a:chExt cx="181539" cy="388681"/>
          </a:xfrm>
        </p:grpSpPr>
        <p:grpSp>
          <p:nvGrpSpPr>
            <p:cNvPr id="7" name="Group 6">
              <a:extLst>
                <a:ext uri="{FF2B5EF4-FFF2-40B4-BE49-F238E27FC236}">
                  <a16:creationId xmlns:a16="http://schemas.microsoft.com/office/drawing/2014/main" id="{ED1776CF-7B6D-4F69-B2B7-1E6FC6CAE914}"/>
                </a:ext>
              </a:extLst>
            </p:cNvPr>
            <p:cNvGrpSpPr/>
            <p:nvPr/>
          </p:nvGrpSpPr>
          <p:grpSpPr>
            <a:xfrm rot="2466286">
              <a:off x="11761557" y="250886"/>
              <a:ext cx="175576" cy="295532"/>
              <a:chOff x="12357902" y="290646"/>
              <a:chExt cx="175576" cy="295532"/>
            </a:xfrm>
            <a:solidFill>
              <a:schemeClr val="bg1">
                <a:lumMod val="75000"/>
              </a:schemeClr>
            </a:solidFill>
          </p:grpSpPr>
          <p:sp>
            <p:nvSpPr>
              <p:cNvPr id="16" name="Rectangle: Rounded Corners 15">
                <a:extLst>
                  <a:ext uri="{FF2B5EF4-FFF2-40B4-BE49-F238E27FC236}">
                    <a16:creationId xmlns:a16="http://schemas.microsoft.com/office/drawing/2014/main" id="{D47841E5-3A29-321D-77E6-9D50660A263D}"/>
                  </a:ext>
                </a:extLst>
              </p:cNvPr>
              <p:cNvSpPr/>
              <p:nvPr/>
            </p:nvSpPr>
            <p:spPr>
              <a:xfrm>
                <a:off x="12357902" y="403298"/>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02641010-B6CE-B6AE-3B20-90472D454B9F}"/>
                  </a:ext>
                </a:extLst>
              </p:cNvPr>
              <p:cNvSpPr/>
              <p:nvPr/>
            </p:nvSpPr>
            <p:spPr>
              <a:xfrm>
                <a:off x="12422830" y="356907"/>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A81F5B5F-75AF-0843-7C96-3C1DAFD80519}"/>
                  </a:ext>
                </a:extLst>
              </p:cNvPr>
              <p:cNvSpPr/>
              <p:nvPr/>
            </p:nvSpPr>
            <p:spPr>
              <a:xfrm>
                <a:off x="12487758" y="290646"/>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E3A91E64-4A04-65A5-FFEE-ECD299CBB300}"/>
                </a:ext>
              </a:extLst>
            </p:cNvPr>
            <p:cNvGrpSpPr/>
            <p:nvPr/>
          </p:nvGrpSpPr>
          <p:grpSpPr>
            <a:xfrm rot="2466286">
              <a:off x="11755594" y="157737"/>
              <a:ext cx="175576" cy="295532"/>
              <a:chOff x="12357902" y="290646"/>
              <a:chExt cx="175576" cy="295532"/>
            </a:xfrm>
            <a:solidFill>
              <a:schemeClr val="bg1">
                <a:lumMod val="85000"/>
              </a:schemeClr>
            </a:solidFill>
          </p:grpSpPr>
          <p:sp>
            <p:nvSpPr>
              <p:cNvPr id="11" name="Rectangle: Rounded Corners 10">
                <a:extLst>
                  <a:ext uri="{FF2B5EF4-FFF2-40B4-BE49-F238E27FC236}">
                    <a16:creationId xmlns:a16="http://schemas.microsoft.com/office/drawing/2014/main" id="{B0A56295-DA8F-C51F-2A0D-88729471083D}"/>
                  </a:ext>
                </a:extLst>
              </p:cNvPr>
              <p:cNvSpPr/>
              <p:nvPr/>
            </p:nvSpPr>
            <p:spPr>
              <a:xfrm>
                <a:off x="12357902" y="403298"/>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60000"/>
                      <a:lumOff val="40000"/>
                    </a:schemeClr>
                  </a:solidFill>
                </a:endParaRPr>
              </a:p>
            </p:txBody>
          </p:sp>
          <p:sp>
            <p:nvSpPr>
              <p:cNvPr id="14" name="Rectangle: Rounded Corners 13">
                <a:extLst>
                  <a:ext uri="{FF2B5EF4-FFF2-40B4-BE49-F238E27FC236}">
                    <a16:creationId xmlns:a16="http://schemas.microsoft.com/office/drawing/2014/main" id="{F187A62D-4969-74B6-EB3D-E999CF127206}"/>
                  </a:ext>
                </a:extLst>
              </p:cNvPr>
              <p:cNvSpPr/>
              <p:nvPr/>
            </p:nvSpPr>
            <p:spPr>
              <a:xfrm>
                <a:off x="12422830" y="356907"/>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60000"/>
                      <a:lumOff val="40000"/>
                    </a:schemeClr>
                  </a:solidFill>
                </a:endParaRPr>
              </a:p>
            </p:txBody>
          </p:sp>
          <p:sp>
            <p:nvSpPr>
              <p:cNvPr id="15" name="Rectangle: Rounded Corners 14">
                <a:extLst>
                  <a:ext uri="{FF2B5EF4-FFF2-40B4-BE49-F238E27FC236}">
                    <a16:creationId xmlns:a16="http://schemas.microsoft.com/office/drawing/2014/main" id="{D33AE245-69BE-D7EA-F595-88BFC61437E7}"/>
                  </a:ext>
                </a:extLst>
              </p:cNvPr>
              <p:cNvSpPr/>
              <p:nvPr/>
            </p:nvSpPr>
            <p:spPr>
              <a:xfrm>
                <a:off x="12487758" y="290646"/>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60000"/>
                      <a:lumOff val="40000"/>
                    </a:schemeClr>
                  </a:solidFill>
                </a:endParaRPr>
              </a:p>
            </p:txBody>
          </p:sp>
        </p:grpSp>
      </p:grpSp>
      <p:sp>
        <p:nvSpPr>
          <p:cNvPr id="24" name="TextBox 23">
            <a:extLst>
              <a:ext uri="{FF2B5EF4-FFF2-40B4-BE49-F238E27FC236}">
                <a16:creationId xmlns:a16="http://schemas.microsoft.com/office/drawing/2014/main" id="{EAE611EF-5BD6-F0B3-F76F-A55984F4CB05}"/>
              </a:ext>
            </a:extLst>
          </p:cNvPr>
          <p:cNvSpPr txBox="1"/>
          <p:nvPr/>
        </p:nvSpPr>
        <p:spPr>
          <a:xfrm>
            <a:off x="8913923" y="919667"/>
            <a:ext cx="2743200" cy="365760"/>
          </a:xfrm>
          <a:prstGeom prst="rect">
            <a:avLst/>
          </a:prstGeom>
          <a:noFill/>
        </p:spPr>
        <p:txBody>
          <a:bodyPr wrap="square" rtlCol="0">
            <a:spAutoFit/>
          </a:bodyPr>
          <a:lstStyle/>
          <a:p>
            <a:r>
              <a:rPr lang="en-US" dirty="0">
                <a:solidFill>
                  <a:srgbClr val="FF9900"/>
                </a:solidFill>
              </a:rPr>
              <a:t>Highlights</a:t>
            </a:r>
          </a:p>
          <a:p>
            <a:endParaRPr lang="en-US" dirty="0">
              <a:solidFill>
                <a:srgbClr val="FF9900"/>
              </a:solidFill>
            </a:endParaRPr>
          </a:p>
          <a:p>
            <a:endParaRPr lang="en-US" dirty="0"/>
          </a:p>
        </p:txBody>
      </p:sp>
      <p:sp>
        <p:nvSpPr>
          <p:cNvPr id="26" name="TextBox 25">
            <a:extLst>
              <a:ext uri="{FF2B5EF4-FFF2-40B4-BE49-F238E27FC236}">
                <a16:creationId xmlns:a16="http://schemas.microsoft.com/office/drawing/2014/main" id="{2513C164-1F9D-CAD9-6DA3-85EFE3E50D29}"/>
              </a:ext>
            </a:extLst>
          </p:cNvPr>
          <p:cNvSpPr txBox="1"/>
          <p:nvPr/>
        </p:nvSpPr>
        <p:spPr>
          <a:xfrm>
            <a:off x="8816997" y="1378594"/>
            <a:ext cx="32004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65000"/>
                    <a:lumOff val="35000"/>
                  </a:schemeClr>
                </a:solidFill>
              </a:rPr>
              <a:t>Treasury yields edged down after investors digested labor market reports. </a:t>
            </a:r>
          </a:p>
          <a:p>
            <a:endParaRPr lang="en-US" dirty="0">
              <a:solidFill>
                <a:schemeClr val="tx1">
                  <a:lumMod val="65000"/>
                  <a:lumOff val="35000"/>
                </a:schemeClr>
              </a:solidFill>
            </a:endParaRPr>
          </a:p>
          <a:p>
            <a:endParaRPr lang="en-US" dirty="0">
              <a:solidFill>
                <a:schemeClr val="tx1">
                  <a:lumMod val="65000"/>
                  <a:lumOff val="35000"/>
                </a:schemeClr>
              </a:solidFill>
            </a:endParaRPr>
          </a:p>
          <a:p>
            <a:endParaRPr lang="en-US" dirty="0">
              <a:solidFill>
                <a:schemeClr val="tx1">
                  <a:lumMod val="65000"/>
                  <a:lumOff val="35000"/>
                </a:schemeClr>
              </a:solidFill>
            </a:endParaRPr>
          </a:p>
        </p:txBody>
      </p:sp>
      <p:sp>
        <p:nvSpPr>
          <p:cNvPr id="28" name="TextBox 27">
            <a:extLst>
              <a:ext uri="{FF2B5EF4-FFF2-40B4-BE49-F238E27FC236}">
                <a16:creationId xmlns:a16="http://schemas.microsoft.com/office/drawing/2014/main" id="{F6C62B1B-DBCE-A675-50E1-6B8EDDB9E0E1}"/>
              </a:ext>
            </a:extLst>
          </p:cNvPr>
          <p:cNvSpPr txBox="1"/>
          <p:nvPr/>
        </p:nvSpPr>
        <p:spPr>
          <a:xfrm>
            <a:off x="8816998" y="2280109"/>
            <a:ext cx="3049177"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65000"/>
                    <a:lumOff val="35000"/>
                  </a:schemeClr>
                </a:solidFill>
              </a:rPr>
              <a:t>The 2/10YR yield curve  un-inverted at the week’s close.</a:t>
            </a:r>
          </a:p>
          <a:p>
            <a:endParaRPr lang="en-US" dirty="0">
              <a:solidFill>
                <a:schemeClr val="tx1">
                  <a:lumMod val="65000"/>
                  <a:lumOff val="35000"/>
                </a:schemeClr>
              </a:solidFill>
            </a:endParaRPr>
          </a:p>
          <a:p>
            <a:endParaRPr lang="en-US" dirty="0">
              <a:solidFill>
                <a:schemeClr val="tx1">
                  <a:lumMod val="65000"/>
                  <a:lumOff val="35000"/>
                </a:schemeClr>
              </a:solidFill>
            </a:endParaRPr>
          </a:p>
          <a:p>
            <a:endParaRPr lang="en-US" dirty="0">
              <a:solidFill>
                <a:schemeClr val="tx1">
                  <a:lumMod val="65000"/>
                  <a:lumOff val="35000"/>
                </a:schemeClr>
              </a:solidFill>
            </a:endParaRPr>
          </a:p>
        </p:txBody>
      </p:sp>
      <p:sp>
        <p:nvSpPr>
          <p:cNvPr id="30" name="TextBox 29">
            <a:extLst>
              <a:ext uri="{FF2B5EF4-FFF2-40B4-BE49-F238E27FC236}">
                <a16:creationId xmlns:a16="http://schemas.microsoft.com/office/drawing/2014/main" id="{DD02B843-24AB-DBD4-4BDD-B5369871DC37}"/>
              </a:ext>
            </a:extLst>
          </p:cNvPr>
          <p:cNvSpPr txBox="1"/>
          <p:nvPr/>
        </p:nvSpPr>
        <p:spPr>
          <a:xfrm>
            <a:off x="8892026" y="3170550"/>
            <a:ext cx="3108960"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65000"/>
                    <a:lumOff val="35000"/>
                  </a:schemeClr>
                </a:solidFill>
              </a:rPr>
              <a:t>Average rates on 30-YR FRMs plateaued for a second week at 6.35%.</a:t>
            </a:r>
          </a:p>
          <a:p>
            <a:endParaRPr lang="en-US" dirty="0">
              <a:solidFill>
                <a:schemeClr val="tx1">
                  <a:lumMod val="65000"/>
                  <a:lumOff val="35000"/>
                </a:schemeClr>
              </a:solidFill>
            </a:endParaRPr>
          </a:p>
          <a:p>
            <a:endParaRPr lang="en-US" dirty="0">
              <a:solidFill>
                <a:schemeClr val="tx1">
                  <a:lumMod val="65000"/>
                  <a:lumOff val="35000"/>
                </a:schemeClr>
              </a:solidFill>
            </a:endParaRPr>
          </a:p>
          <a:p>
            <a:endParaRPr lang="en-US" dirty="0">
              <a:solidFill>
                <a:schemeClr val="tx1">
                  <a:lumMod val="65000"/>
                  <a:lumOff val="35000"/>
                </a:schemeClr>
              </a:solidFill>
            </a:endParaRPr>
          </a:p>
        </p:txBody>
      </p:sp>
      <p:pic>
        <p:nvPicPr>
          <p:cNvPr id="23" name="Picture 22">
            <a:extLst>
              <a:ext uri="{FF2B5EF4-FFF2-40B4-BE49-F238E27FC236}">
                <a16:creationId xmlns:a16="http://schemas.microsoft.com/office/drawing/2014/main" id="{6EA66F7E-DAA2-033C-95F7-A53E4884314F}"/>
              </a:ext>
            </a:extLst>
          </p:cNvPr>
          <p:cNvPicPr>
            <a:picLocks noChangeAspect="1"/>
          </p:cNvPicPr>
          <p:nvPr/>
        </p:nvPicPr>
        <p:blipFill>
          <a:blip r:embed="rId16"/>
          <a:stretch>
            <a:fillRect/>
          </a:stretch>
        </p:blipFill>
        <p:spPr>
          <a:xfrm>
            <a:off x="1076582" y="715298"/>
            <a:ext cx="2473302" cy="2216287"/>
          </a:xfrm>
          <a:prstGeom prst="rect">
            <a:avLst/>
          </a:prstGeom>
        </p:spPr>
      </p:pic>
      <p:pic>
        <p:nvPicPr>
          <p:cNvPr id="25" name="Picture 24">
            <a:extLst>
              <a:ext uri="{FF2B5EF4-FFF2-40B4-BE49-F238E27FC236}">
                <a16:creationId xmlns:a16="http://schemas.microsoft.com/office/drawing/2014/main" id="{6BB5099F-AD6C-3C6A-4463-2B7AADAA0191}"/>
              </a:ext>
            </a:extLst>
          </p:cNvPr>
          <p:cNvPicPr>
            <a:picLocks noChangeAspect="1"/>
          </p:cNvPicPr>
          <p:nvPr/>
        </p:nvPicPr>
        <p:blipFill>
          <a:blip r:embed="rId17"/>
          <a:stretch>
            <a:fillRect/>
          </a:stretch>
        </p:blipFill>
        <p:spPr>
          <a:xfrm>
            <a:off x="3599011" y="715298"/>
            <a:ext cx="2478024" cy="2213850"/>
          </a:xfrm>
          <a:prstGeom prst="rect">
            <a:avLst/>
          </a:prstGeom>
        </p:spPr>
      </p:pic>
      <p:pic>
        <p:nvPicPr>
          <p:cNvPr id="27" name="Picture 26">
            <a:extLst>
              <a:ext uri="{FF2B5EF4-FFF2-40B4-BE49-F238E27FC236}">
                <a16:creationId xmlns:a16="http://schemas.microsoft.com/office/drawing/2014/main" id="{41257D2D-E0AE-0BE7-2F75-4B68A4182940}"/>
              </a:ext>
            </a:extLst>
          </p:cNvPr>
          <p:cNvPicPr>
            <a:picLocks noChangeAspect="1"/>
          </p:cNvPicPr>
          <p:nvPr/>
        </p:nvPicPr>
        <p:blipFill>
          <a:blip r:embed="rId18"/>
          <a:stretch>
            <a:fillRect/>
          </a:stretch>
        </p:blipFill>
        <p:spPr>
          <a:xfrm>
            <a:off x="6144978" y="715298"/>
            <a:ext cx="2474303" cy="2213850"/>
          </a:xfrm>
          <a:prstGeom prst="rect">
            <a:avLst/>
          </a:prstGeom>
        </p:spPr>
      </p:pic>
      <p:pic>
        <p:nvPicPr>
          <p:cNvPr id="29" name="Picture 28">
            <a:extLst>
              <a:ext uri="{FF2B5EF4-FFF2-40B4-BE49-F238E27FC236}">
                <a16:creationId xmlns:a16="http://schemas.microsoft.com/office/drawing/2014/main" id="{556B32FA-8D5B-9679-ED20-FB446C01C7D9}"/>
              </a:ext>
            </a:extLst>
          </p:cNvPr>
          <p:cNvPicPr>
            <a:picLocks noChangeAspect="1"/>
          </p:cNvPicPr>
          <p:nvPr/>
        </p:nvPicPr>
        <p:blipFill>
          <a:blip r:embed="rId19"/>
          <a:stretch>
            <a:fillRect/>
          </a:stretch>
        </p:blipFill>
        <p:spPr>
          <a:xfrm>
            <a:off x="1076582" y="3057152"/>
            <a:ext cx="7467535" cy="3710353"/>
          </a:xfrm>
          <a:prstGeom prst="rect">
            <a:avLst/>
          </a:prstGeom>
        </p:spPr>
      </p:pic>
      <p:pic>
        <p:nvPicPr>
          <p:cNvPr id="32" name="Picture 31">
            <a:extLst>
              <a:ext uri="{FF2B5EF4-FFF2-40B4-BE49-F238E27FC236}">
                <a16:creationId xmlns:a16="http://schemas.microsoft.com/office/drawing/2014/main" id="{DA0AD7EF-A82F-F28F-3DCC-A9D9AF1BDE10}"/>
              </a:ext>
            </a:extLst>
          </p:cNvPr>
          <p:cNvPicPr>
            <a:picLocks noChangeAspect="1"/>
          </p:cNvPicPr>
          <p:nvPr/>
        </p:nvPicPr>
        <p:blipFill>
          <a:blip r:embed="rId20"/>
          <a:stretch>
            <a:fillRect/>
          </a:stretch>
        </p:blipFill>
        <p:spPr>
          <a:xfrm>
            <a:off x="8707408" y="4351856"/>
            <a:ext cx="3649692" cy="2376050"/>
          </a:xfrm>
          <a:prstGeom prst="rect">
            <a:avLst/>
          </a:prstGeom>
        </p:spPr>
      </p:pic>
    </p:spTree>
    <p:extLst>
      <p:ext uri="{BB962C8B-B14F-4D97-AF65-F5344CB8AC3E}">
        <p14:creationId xmlns:p14="http://schemas.microsoft.com/office/powerpoint/2010/main" val="2271019534"/>
      </p:ext>
    </p:extLst>
  </p:cSld>
  <p:clrMapOvr>
    <a:masterClrMapping/>
  </p:clrMapOvr>
  <mc:AlternateContent xmlns:mc="http://schemas.openxmlformats.org/markup-compatibility/2006" xmlns:p14="http://schemas.microsoft.com/office/powerpoint/2010/main">
    <mc:Choice Requires="p14">
      <p:transition spd="med" p14:dur="700" advClick="0" advTm="10000">
        <p:fade/>
      </p:transition>
    </mc:Choice>
    <mc:Fallback xmlns="">
      <p:transition spd="med"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249"/>
                                          </p:stCondLst>
                                        </p:cTn>
                                        <p:tgtEl>
                                          <p:spTgt spid="24"/>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0"/>
                                  </p:stCondLst>
                                  <p:childTnLst>
                                    <p:set>
                                      <p:cBhvr>
                                        <p:cTn id="9" dur="1" fill="hold">
                                          <p:stCondLst>
                                            <p:cond delay="499"/>
                                          </p:stCondLst>
                                        </p:cTn>
                                        <p:tgtEl>
                                          <p:spTgt spid="26"/>
                                        </p:tgtEl>
                                        <p:attrNameLst>
                                          <p:attrName>style.visibility</p:attrName>
                                        </p:attrNameLst>
                                      </p:cBhvr>
                                      <p:to>
                                        <p:strVal val="visible"/>
                                      </p:to>
                                    </p:set>
                                  </p:childTnLst>
                                </p:cTn>
                              </p:par>
                            </p:childTnLst>
                          </p:cTn>
                        </p:par>
                        <p:par>
                          <p:cTn id="10" fill="hold">
                            <p:stCondLst>
                              <p:cond delay="750"/>
                            </p:stCondLst>
                            <p:childTnLst>
                              <p:par>
                                <p:cTn id="11" presetID="1" presetClass="entr" presetSubtype="0" fill="hold" grpId="0" nodeType="afterEffect">
                                  <p:stCondLst>
                                    <p:cond delay="0"/>
                                  </p:stCondLst>
                                  <p:childTnLst>
                                    <p:set>
                                      <p:cBhvr>
                                        <p:cTn id="12" dur="1" fill="hold">
                                          <p:stCondLst>
                                            <p:cond delay="499"/>
                                          </p:stCondLst>
                                        </p:cTn>
                                        <p:tgtEl>
                                          <p:spTgt spid="28"/>
                                        </p:tgtEl>
                                        <p:attrNameLst>
                                          <p:attrName>style.visibility</p:attrName>
                                        </p:attrNameLst>
                                      </p:cBhvr>
                                      <p:to>
                                        <p:strVal val="visible"/>
                                      </p:to>
                                    </p:set>
                                  </p:childTnLst>
                                </p:cTn>
                              </p:par>
                            </p:childTnLst>
                          </p:cTn>
                        </p:par>
                        <p:par>
                          <p:cTn id="13" fill="hold">
                            <p:stCondLst>
                              <p:cond delay="1250"/>
                            </p:stCondLst>
                            <p:childTnLst>
                              <p:par>
                                <p:cTn id="14" presetID="1" presetClass="entr" presetSubtype="0" fill="hold" grpId="0" nodeType="afterEffect">
                                  <p:stCondLst>
                                    <p:cond delay="0"/>
                                  </p:stCondLst>
                                  <p:childTnLst>
                                    <p:set>
                                      <p:cBhvr>
                                        <p:cTn id="15" dur="1" fill="hold">
                                          <p:stCondLst>
                                            <p:cond delay="499"/>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8"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EA1EFA59-2F27-897C-1466-E29E2DCE93E6}"/>
              </a:ext>
            </a:extLst>
          </p:cNvPr>
          <p:cNvSpPr/>
          <p:nvPr/>
        </p:nvSpPr>
        <p:spPr>
          <a:xfrm>
            <a:off x="7517166" y="130094"/>
            <a:ext cx="4535134" cy="457200"/>
          </a:xfrm>
          <a:prstGeom prst="roundRect">
            <a:avLst/>
          </a:prstGeom>
          <a:solidFill>
            <a:schemeClr val="bg2"/>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solidFill>
              <a:latin typeface="Arial" panose="020B0604020202020204" pitchFamily="34" charset="0"/>
              <a:cs typeface="Arial" panose="020B0604020202020204" pitchFamily="34" charset="0"/>
            </a:endParaRPr>
          </a:p>
        </p:txBody>
      </p:sp>
      <p:sp>
        <p:nvSpPr>
          <p:cNvPr id="4" name="Rectangle: Rounded Corners 3">
            <a:extLst>
              <a:ext uri="{FF2B5EF4-FFF2-40B4-BE49-F238E27FC236}">
                <a16:creationId xmlns:a16="http://schemas.microsoft.com/office/drawing/2014/main" id="{56AE3C98-D46F-9AA4-1F1C-9442E1379052}"/>
              </a:ext>
            </a:extLst>
          </p:cNvPr>
          <p:cNvSpPr/>
          <p:nvPr/>
        </p:nvSpPr>
        <p:spPr>
          <a:xfrm>
            <a:off x="101908" y="89205"/>
            <a:ext cx="822960" cy="6675120"/>
          </a:xfrm>
          <a:prstGeom prst="roundRect">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Mortgage with solid fill">
            <a:hlinkClick r:id="rId2" action="ppaction://hlinksldjump"/>
            <a:extLst>
              <a:ext uri="{FF2B5EF4-FFF2-40B4-BE49-F238E27FC236}">
                <a16:creationId xmlns:a16="http://schemas.microsoft.com/office/drawing/2014/main" id="{58849EA1-8A99-ABF7-2F41-BB154F9DCA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7000" y="1854200"/>
            <a:ext cx="731520" cy="731520"/>
          </a:xfrm>
          <a:prstGeom prst="rect">
            <a:avLst/>
          </a:prstGeom>
        </p:spPr>
      </p:pic>
      <p:sp>
        <p:nvSpPr>
          <p:cNvPr id="7" name="TextBox 6">
            <a:extLst>
              <a:ext uri="{FF2B5EF4-FFF2-40B4-BE49-F238E27FC236}">
                <a16:creationId xmlns:a16="http://schemas.microsoft.com/office/drawing/2014/main" id="{29470508-45C9-629E-162C-A758BB1D50A5}"/>
              </a:ext>
            </a:extLst>
          </p:cNvPr>
          <p:cNvSpPr txBox="1"/>
          <p:nvPr/>
        </p:nvSpPr>
        <p:spPr>
          <a:xfrm>
            <a:off x="203695" y="2487069"/>
            <a:ext cx="640080" cy="261610"/>
          </a:xfrm>
          <a:prstGeom prst="rect">
            <a:avLst/>
          </a:prstGeom>
          <a:noFill/>
        </p:spPr>
        <p:txBody>
          <a:bodyPr wrap="square" rtlCol="0">
            <a:spAutoFit/>
          </a:bodyPr>
          <a:lstStyle/>
          <a:p>
            <a:r>
              <a:rPr lang="en-US" sz="1100" b="1" dirty="0">
                <a:solidFill>
                  <a:schemeClr val="bg1"/>
                </a:solidFill>
              </a:rPr>
              <a:t>RATES</a:t>
            </a:r>
          </a:p>
        </p:txBody>
      </p:sp>
      <p:pic>
        <p:nvPicPr>
          <p:cNvPr id="8" name="Graphic 7" descr="Blackboard with solid fill">
            <a:hlinkClick r:id="rId5" action="ppaction://hlinksldjump"/>
            <a:extLst>
              <a:ext uri="{FF2B5EF4-FFF2-40B4-BE49-F238E27FC236}">
                <a16:creationId xmlns:a16="http://schemas.microsoft.com/office/drawing/2014/main" id="{3EBC29F8-CB75-715E-D102-631EA26556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9700" y="3086245"/>
            <a:ext cx="731520" cy="731520"/>
          </a:xfrm>
          <a:prstGeom prst="rect">
            <a:avLst/>
          </a:prstGeom>
        </p:spPr>
      </p:pic>
      <p:sp>
        <p:nvSpPr>
          <p:cNvPr id="9" name="TextBox 8">
            <a:extLst>
              <a:ext uri="{FF2B5EF4-FFF2-40B4-BE49-F238E27FC236}">
                <a16:creationId xmlns:a16="http://schemas.microsoft.com/office/drawing/2014/main" id="{A77F13B7-8199-D401-D84D-D4FE110BBBBD}"/>
              </a:ext>
            </a:extLst>
          </p:cNvPr>
          <p:cNvSpPr txBox="1"/>
          <p:nvPr/>
        </p:nvSpPr>
        <p:spPr>
          <a:xfrm>
            <a:off x="3501" y="3686960"/>
            <a:ext cx="1005840" cy="246221"/>
          </a:xfrm>
          <a:prstGeom prst="rect">
            <a:avLst/>
          </a:prstGeom>
          <a:noFill/>
        </p:spPr>
        <p:txBody>
          <a:bodyPr wrap="square" rtlCol="0">
            <a:spAutoFit/>
          </a:bodyPr>
          <a:lstStyle/>
          <a:p>
            <a:pPr algn="ctr"/>
            <a:r>
              <a:rPr lang="en-US" sz="1000" b="1" dirty="0">
                <a:solidFill>
                  <a:schemeClr val="bg1"/>
                </a:solidFill>
              </a:rPr>
              <a:t>COMMENTS</a:t>
            </a:r>
          </a:p>
        </p:txBody>
      </p:sp>
      <p:pic>
        <p:nvPicPr>
          <p:cNvPr id="10" name="Graphic 9" descr="Bank with solid fill">
            <a:hlinkClick r:id="rId8" action="ppaction://hlinksldjump"/>
            <a:extLst>
              <a:ext uri="{FF2B5EF4-FFF2-40B4-BE49-F238E27FC236}">
                <a16:creationId xmlns:a16="http://schemas.microsoft.com/office/drawing/2014/main" id="{DBCD22A1-7147-EC80-AD43-4ED481C63D0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1920" y="691447"/>
            <a:ext cx="731520" cy="731520"/>
          </a:xfrm>
          <a:prstGeom prst="rect">
            <a:avLst/>
          </a:prstGeom>
        </p:spPr>
      </p:pic>
      <p:sp>
        <p:nvSpPr>
          <p:cNvPr id="11" name="TextBox 10">
            <a:extLst>
              <a:ext uri="{FF2B5EF4-FFF2-40B4-BE49-F238E27FC236}">
                <a16:creationId xmlns:a16="http://schemas.microsoft.com/office/drawing/2014/main" id="{628626E0-97A2-B6D1-3F41-02392CE2EEDB}"/>
              </a:ext>
            </a:extLst>
          </p:cNvPr>
          <p:cNvSpPr txBox="1"/>
          <p:nvPr/>
        </p:nvSpPr>
        <p:spPr>
          <a:xfrm>
            <a:off x="105101" y="1341288"/>
            <a:ext cx="822960" cy="246221"/>
          </a:xfrm>
          <a:prstGeom prst="rect">
            <a:avLst/>
          </a:prstGeom>
          <a:noFill/>
        </p:spPr>
        <p:txBody>
          <a:bodyPr wrap="square" rtlCol="0">
            <a:spAutoFit/>
          </a:bodyPr>
          <a:lstStyle/>
          <a:p>
            <a:r>
              <a:rPr lang="en-US" sz="1000" b="1" dirty="0">
                <a:solidFill>
                  <a:schemeClr val="bg1"/>
                </a:solidFill>
              </a:rPr>
              <a:t>ECONOMY</a:t>
            </a:r>
          </a:p>
        </p:txBody>
      </p:sp>
      <p:sp>
        <p:nvSpPr>
          <p:cNvPr id="15" name="Rectangle 14">
            <a:extLst>
              <a:ext uri="{FF2B5EF4-FFF2-40B4-BE49-F238E27FC236}">
                <a16:creationId xmlns:a16="http://schemas.microsoft.com/office/drawing/2014/main" id="{1A9E79DD-E9A0-4477-FFA5-0560B173141B}"/>
              </a:ext>
            </a:extLst>
          </p:cNvPr>
          <p:cNvSpPr/>
          <p:nvPr/>
        </p:nvSpPr>
        <p:spPr>
          <a:xfrm>
            <a:off x="1086035" y="648132"/>
            <a:ext cx="10966265" cy="61264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FF8AFC3-698F-4B2F-2783-3FC405EDCA0E}"/>
              </a:ext>
            </a:extLst>
          </p:cNvPr>
          <p:cNvSpPr/>
          <p:nvPr/>
        </p:nvSpPr>
        <p:spPr>
          <a:xfrm>
            <a:off x="1024794" y="130095"/>
            <a:ext cx="6398733" cy="453631"/>
          </a:xfrm>
          <a:prstGeom prst="roundRect">
            <a:avLst/>
          </a:prstGeom>
          <a:solidFill>
            <a:schemeClr val="bg1">
              <a:lumMod val="85000"/>
            </a:schemeClr>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lumMod val="50000"/>
                  <a:lumOff val="50000"/>
                </a:schemeClr>
              </a:solidFill>
              <a:latin typeface="Aptos Narrow" panose="020B0004020202020204" pitchFamily="34" charset="0"/>
            </a:endParaRPr>
          </a:p>
        </p:txBody>
      </p:sp>
      <p:sp>
        <p:nvSpPr>
          <p:cNvPr id="12" name="TextBox 11">
            <a:extLst>
              <a:ext uri="{FF2B5EF4-FFF2-40B4-BE49-F238E27FC236}">
                <a16:creationId xmlns:a16="http://schemas.microsoft.com/office/drawing/2014/main" id="{A30D2E64-CC14-300A-45C0-ADF2DE7D636F}"/>
              </a:ext>
            </a:extLst>
          </p:cNvPr>
          <p:cNvSpPr txBox="1"/>
          <p:nvPr/>
        </p:nvSpPr>
        <p:spPr>
          <a:xfrm>
            <a:off x="1578661" y="203243"/>
            <a:ext cx="1737360" cy="457200"/>
          </a:xfrm>
          <a:prstGeom prst="rect">
            <a:avLst/>
          </a:prstGeom>
          <a:noFill/>
        </p:spPr>
        <p:txBody>
          <a:bodyPr wrap="square" rtlCol="0">
            <a:spAutoFit/>
          </a:bodyPr>
          <a:lstStyle/>
          <a:p>
            <a:r>
              <a:rPr lang="en-US" sz="2000" b="1" dirty="0">
                <a:solidFill>
                  <a:schemeClr val="tx1">
                    <a:lumMod val="65000"/>
                    <a:lumOff val="35000"/>
                  </a:schemeClr>
                </a:solidFill>
                <a:latin typeface="Aptos Narrow" panose="020B0004020202020204" pitchFamily="34" charset="0"/>
                <a:ea typeface="Adobe Heiti Std R" panose="020B0400000000000000" pitchFamily="34" charset="-128"/>
                <a:cs typeface="BrowalliaUPC" panose="020B0502040204020203" pitchFamily="34" charset="-34"/>
              </a:rPr>
              <a:t>Commentary</a:t>
            </a:r>
          </a:p>
        </p:txBody>
      </p:sp>
      <p:sp>
        <p:nvSpPr>
          <p:cNvPr id="2" name="TextBox 1">
            <a:extLst>
              <a:ext uri="{FF2B5EF4-FFF2-40B4-BE49-F238E27FC236}">
                <a16:creationId xmlns:a16="http://schemas.microsoft.com/office/drawing/2014/main" id="{5404EA4B-548B-39A1-7493-8317A527B21A}"/>
              </a:ext>
            </a:extLst>
          </p:cNvPr>
          <p:cNvSpPr txBox="1"/>
          <p:nvPr/>
        </p:nvSpPr>
        <p:spPr>
          <a:xfrm>
            <a:off x="9556772" y="275475"/>
            <a:ext cx="2011680" cy="307777"/>
          </a:xfrm>
          <a:prstGeom prst="rect">
            <a:avLst/>
          </a:prstGeom>
          <a:noFill/>
        </p:spPr>
        <p:txBody>
          <a:bodyPr wrap="square" rtlCol="0">
            <a:spAutoFit/>
          </a:bodyPr>
          <a:lstStyle/>
          <a:p>
            <a:pPr algn="r"/>
            <a:r>
              <a:rPr lang="en-US" sz="1400" dirty="0">
                <a:solidFill>
                  <a:schemeClr val="tx1">
                    <a:lumMod val="65000"/>
                    <a:lumOff val="35000"/>
                  </a:schemeClr>
                </a:solidFill>
                <a:latin typeface="Aptos Narrow" panose="020B0004020202020204" pitchFamily="34" charset="0"/>
                <a:ea typeface="Adobe Heiti Std R" panose="020B0400000000000000" pitchFamily="34" charset="-128"/>
                <a:cs typeface="BrowalliaUPC" panose="020B0502040204020203" pitchFamily="34" charset="-34"/>
              </a:rPr>
              <a:t>Week Ending 9/6/2024</a:t>
            </a:r>
          </a:p>
        </p:txBody>
      </p:sp>
      <p:grpSp>
        <p:nvGrpSpPr>
          <p:cNvPr id="3" name="Group 2">
            <a:extLst>
              <a:ext uri="{FF2B5EF4-FFF2-40B4-BE49-F238E27FC236}">
                <a16:creationId xmlns:a16="http://schemas.microsoft.com/office/drawing/2014/main" id="{EF65071B-ABFC-90E5-71F1-97C067DE6DCC}"/>
              </a:ext>
            </a:extLst>
          </p:cNvPr>
          <p:cNvGrpSpPr/>
          <p:nvPr/>
        </p:nvGrpSpPr>
        <p:grpSpPr>
          <a:xfrm>
            <a:off x="11707577" y="157737"/>
            <a:ext cx="181539" cy="388681"/>
            <a:chOff x="11755594" y="157737"/>
            <a:chExt cx="181539" cy="388681"/>
          </a:xfrm>
        </p:grpSpPr>
        <p:grpSp>
          <p:nvGrpSpPr>
            <p:cNvPr id="13" name="Group 12">
              <a:extLst>
                <a:ext uri="{FF2B5EF4-FFF2-40B4-BE49-F238E27FC236}">
                  <a16:creationId xmlns:a16="http://schemas.microsoft.com/office/drawing/2014/main" id="{27C3E813-4441-D343-A29C-9337457B2AD9}"/>
                </a:ext>
              </a:extLst>
            </p:cNvPr>
            <p:cNvGrpSpPr/>
            <p:nvPr/>
          </p:nvGrpSpPr>
          <p:grpSpPr>
            <a:xfrm rot="2466286">
              <a:off x="11761557" y="250886"/>
              <a:ext cx="175576" cy="295532"/>
              <a:chOff x="12357902" y="290646"/>
              <a:chExt cx="175576" cy="295532"/>
            </a:xfrm>
            <a:solidFill>
              <a:schemeClr val="bg1">
                <a:lumMod val="75000"/>
              </a:schemeClr>
            </a:solidFill>
          </p:grpSpPr>
          <p:sp>
            <p:nvSpPr>
              <p:cNvPr id="21" name="Rectangle: Rounded Corners 20">
                <a:extLst>
                  <a:ext uri="{FF2B5EF4-FFF2-40B4-BE49-F238E27FC236}">
                    <a16:creationId xmlns:a16="http://schemas.microsoft.com/office/drawing/2014/main" id="{E3D18B69-8AAD-2E02-D8F9-B46870870622}"/>
                  </a:ext>
                </a:extLst>
              </p:cNvPr>
              <p:cNvSpPr/>
              <p:nvPr/>
            </p:nvSpPr>
            <p:spPr>
              <a:xfrm>
                <a:off x="12357902" y="403298"/>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D49F8E85-03D9-D890-DB9C-F84764816DD8}"/>
                  </a:ext>
                </a:extLst>
              </p:cNvPr>
              <p:cNvSpPr/>
              <p:nvPr/>
            </p:nvSpPr>
            <p:spPr>
              <a:xfrm>
                <a:off x="12422830" y="356907"/>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6008C195-35F2-D93B-26C3-0F1132745868}"/>
                  </a:ext>
                </a:extLst>
              </p:cNvPr>
              <p:cNvSpPr/>
              <p:nvPr/>
            </p:nvSpPr>
            <p:spPr>
              <a:xfrm>
                <a:off x="12487758" y="290646"/>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D5D25E4F-15FB-F99E-07D6-EADFB5D5291C}"/>
                </a:ext>
              </a:extLst>
            </p:cNvPr>
            <p:cNvGrpSpPr/>
            <p:nvPr/>
          </p:nvGrpSpPr>
          <p:grpSpPr>
            <a:xfrm rot="2466286">
              <a:off x="11755594" y="157737"/>
              <a:ext cx="175576" cy="295532"/>
              <a:chOff x="12357902" y="290646"/>
              <a:chExt cx="175576" cy="295532"/>
            </a:xfrm>
            <a:solidFill>
              <a:schemeClr val="bg1">
                <a:lumMod val="85000"/>
              </a:schemeClr>
            </a:solidFill>
          </p:grpSpPr>
          <p:sp>
            <p:nvSpPr>
              <p:cNvPr id="18" name="Rectangle: Rounded Corners 17">
                <a:extLst>
                  <a:ext uri="{FF2B5EF4-FFF2-40B4-BE49-F238E27FC236}">
                    <a16:creationId xmlns:a16="http://schemas.microsoft.com/office/drawing/2014/main" id="{FDBF346D-A3A5-6B77-B823-9A5625AB3B35}"/>
                  </a:ext>
                </a:extLst>
              </p:cNvPr>
              <p:cNvSpPr/>
              <p:nvPr/>
            </p:nvSpPr>
            <p:spPr>
              <a:xfrm>
                <a:off x="12357902" y="403298"/>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60000"/>
                      <a:lumOff val="40000"/>
                    </a:schemeClr>
                  </a:solidFill>
                </a:endParaRPr>
              </a:p>
            </p:txBody>
          </p:sp>
          <p:sp>
            <p:nvSpPr>
              <p:cNvPr id="19" name="Rectangle: Rounded Corners 18">
                <a:extLst>
                  <a:ext uri="{FF2B5EF4-FFF2-40B4-BE49-F238E27FC236}">
                    <a16:creationId xmlns:a16="http://schemas.microsoft.com/office/drawing/2014/main" id="{2D85DDFE-C6D8-EB7A-2D61-494E2957B260}"/>
                  </a:ext>
                </a:extLst>
              </p:cNvPr>
              <p:cNvSpPr/>
              <p:nvPr/>
            </p:nvSpPr>
            <p:spPr>
              <a:xfrm>
                <a:off x="12422830" y="356907"/>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60000"/>
                      <a:lumOff val="40000"/>
                    </a:schemeClr>
                  </a:solidFill>
                </a:endParaRPr>
              </a:p>
            </p:txBody>
          </p:sp>
          <p:sp>
            <p:nvSpPr>
              <p:cNvPr id="20" name="Rectangle: Rounded Corners 19">
                <a:extLst>
                  <a:ext uri="{FF2B5EF4-FFF2-40B4-BE49-F238E27FC236}">
                    <a16:creationId xmlns:a16="http://schemas.microsoft.com/office/drawing/2014/main" id="{AD93F520-9F38-8C2D-CC3F-CA5961047867}"/>
                  </a:ext>
                </a:extLst>
              </p:cNvPr>
              <p:cNvSpPr/>
              <p:nvPr/>
            </p:nvSpPr>
            <p:spPr>
              <a:xfrm>
                <a:off x="12487758" y="290646"/>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60000"/>
                      <a:lumOff val="40000"/>
                    </a:schemeClr>
                  </a:solidFill>
                </a:endParaRPr>
              </a:p>
            </p:txBody>
          </p:sp>
        </p:grpSp>
      </p:grpSp>
      <p:pic>
        <p:nvPicPr>
          <p:cNvPr id="25" name="Graphic 24" descr="Soundwave with solid fill">
            <a:extLst>
              <a:ext uri="{FF2B5EF4-FFF2-40B4-BE49-F238E27FC236}">
                <a16:creationId xmlns:a16="http://schemas.microsoft.com/office/drawing/2014/main" id="{EEA1C085-4647-043E-2FED-9894F29F82E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24053" y="176631"/>
            <a:ext cx="365760" cy="365760"/>
          </a:xfrm>
          <a:prstGeom prst="rect">
            <a:avLst/>
          </a:prstGeom>
        </p:spPr>
      </p:pic>
      <p:sp>
        <p:nvSpPr>
          <p:cNvPr id="27" name="TextBox 26">
            <a:extLst>
              <a:ext uri="{FF2B5EF4-FFF2-40B4-BE49-F238E27FC236}">
                <a16:creationId xmlns:a16="http://schemas.microsoft.com/office/drawing/2014/main" id="{BEF91A72-1CD1-6C97-6342-5379648E3321}"/>
              </a:ext>
            </a:extLst>
          </p:cNvPr>
          <p:cNvSpPr txBox="1"/>
          <p:nvPr/>
        </p:nvSpPr>
        <p:spPr>
          <a:xfrm>
            <a:off x="1829684" y="1170715"/>
            <a:ext cx="9613016" cy="1785361"/>
          </a:xfrm>
          <a:prstGeom prst="rect">
            <a:avLst/>
          </a:prstGeom>
          <a:noFill/>
        </p:spPr>
        <p:txBody>
          <a:bodyPr wrap="square" rtlCol="0">
            <a:spAutoFit/>
          </a:bodyPr>
          <a:lstStyle/>
          <a:p>
            <a:pPr>
              <a:lnSpc>
                <a:spcPct val="107000"/>
              </a:lnSpc>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Treasurys rallied, causing yields to slip as investors weighed the Fed’s next policy rate move amid a slew of recent labor data suggesting a recalibration may be underway. The yield curve un-inverted by week’s end. Two-year Treasury yields closed at 3.654 percent, below 10-year yields, which finished the week at 3.713 percen</a:t>
            </a:r>
            <a:r>
              <a:rPr lang="en-US" sz="1400" kern="100" dirty="0">
                <a:latin typeface="Aptos" panose="020B0004020202020204" pitchFamily="34" charset="0"/>
                <a:ea typeface="Aptos" panose="020B0004020202020204" pitchFamily="34" charset="0"/>
                <a:cs typeface="Times New Roman" panose="02020603050405020304" pitchFamily="18" charset="0"/>
              </a:rPr>
              <a:t>t</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a 0.020</a:t>
            </a:r>
            <a:r>
              <a:rPr lang="en-US" sz="1400" kern="100" dirty="0">
                <a:latin typeface="Aptos" panose="020B0004020202020204" pitchFamily="34" charset="0"/>
                <a:ea typeface="Aptos" panose="020B0004020202020204" pitchFamily="34" charset="0"/>
                <a:cs typeface="Times New Roman" panose="02020603050405020304" pitchFamily="18" charset="0"/>
              </a:rPr>
              <a:t> percentage</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decline, marking </a:t>
            </a:r>
            <a:r>
              <a:rPr lang="en-US" sz="1400" kern="100" dirty="0">
                <a:latin typeface="Aptos" panose="020B0004020202020204" pitchFamily="34" charset="0"/>
                <a:ea typeface="Aptos" panose="020B0004020202020204" pitchFamily="34" charset="0"/>
                <a:cs typeface="Times New Roman" panose="02020603050405020304" pitchFamily="18" charset="0"/>
              </a:rPr>
              <a:t>a recent milestone</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An un-inverted yield curve could stoke higher long-term borrowing costs for businesses and consumers alike, particularly in the housing sector.</a:t>
            </a:r>
          </a:p>
          <a:p>
            <a:pPr marL="0" marR="0">
              <a:lnSpc>
                <a:spcPct val="107000"/>
              </a:lnSpc>
              <a:spcBef>
                <a:spcPts val="0"/>
              </a:spcBef>
              <a:spcAft>
                <a:spcPts val="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14" name="TextBox 13">
            <a:extLst>
              <a:ext uri="{FF2B5EF4-FFF2-40B4-BE49-F238E27FC236}">
                <a16:creationId xmlns:a16="http://schemas.microsoft.com/office/drawing/2014/main" id="{EC291E5D-5D88-D447-BEE1-2FA15DC29015}"/>
              </a:ext>
            </a:extLst>
          </p:cNvPr>
          <p:cNvSpPr txBox="1"/>
          <p:nvPr/>
        </p:nvSpPr>
        <p:spPr>
          <a:xfrm>
            <a:off x="1829684" y="801594"/>
            <a:ext cx="5168015" cy="923330"/>
          </a:xfrm>
          <a:prstGeom prst="rect">
            <a:avLst/>
          </a:prstGeom>
          <a:noFill/>
        </p:spPr>
        <p:txBody>
          <a:bodyPr wrap="square" rtlCol="0">
            <a:spAutoFit/>
          </a:bodyPr>
          <a:lstStyle/>
          <a:p>
            <a:r>
              <a:rPr lang="en-US" dirty="0">
                <a:solidFill>
                  <a:srgbClr val="FF9900"/>
                </a:solidFill>
              </a:rPr>
              <a:t>The Yield Curve Reversion</a:t>
            </a:r>
          </a:p>
          <a:p>
            <a:endParaRPr lang="en-US" dirty="0">
              <a:solidFill>
                <a:srgbClr val="FF9900"/>
              </a:solidFill>
            </a:endParaRPr>
          </a:p>
          <a:p>
            <a:endParaRPr lang="en-US" dirty="0"/>
          </a:p>
        </p:txBody>
      </p:sp>
      <p:sp>
        <p:nvSpPr>
          <p:cNvPr id="16" name="TextBox 15">
            <a:extLst>
              <a:ext uri="{FF2B5EF4-FFF2-40B4-BE49-F238E27FC236}">
                <a16:creationId xmlns:a16="http://schemas.microsoft.com/office/drawing/2014/main" id="{209BECC6-BF4A-FAD7-27B9-D69D193497B1}"/>
              </a:ext>
            </a:extLst>
          </p:cNvPr>
          <p:cNvSpPr txBox="1"/>
          <p:nvPr/>
        </p:nvSpPr>
        <p:spPr>
          <a:xfrm>
            <a:off x="1829684" y="2604078"/>
            <a:ext cx="5120640" cy="923330"/>
          </a:xfrm>
          <a:prstGeom prst="rect">
            <a:avLst/>
          </a:prstGeom>
          <a:noFill/>
        </p:spPr>
        <p:txBody>
          <a:bodyPr wrap="square" rtlCol="0">
            <a:spAutoFit/>
          </a:bodyPr>
          <a:lstStyle/>
          <a:p>
            <a:r>
              <a:rPr lang="en-US" dirty="0">
                <a:solidFill>
                  <a:srgbClr val="FF9900"/>
                </a:solidFill>
              </a:rPr>
              <a:t>Labor Releases in Focus</a:t>
            </a:r>
          </a:p>
          <a:p>
            <a:endParaRPr lang="en-US" dirty="0">
              <a:solidFill>
                <a:srgbClr val="FF9900"/>
              </a:solidFill>
            </a:endParaRPr>
          </a:p>
          <a:p>
            <a:endParaRPr lang="en-US" dirty="0"/>
          </a:p>
        </p:txBody>
      </p:sp>
      <p:sp>
        <p:nvSpPr>
          <p:cNvPr id="28" name="TextBox 27">
            <a:extLst>
              <a:ext uri="{FF2B5EF4-FFF2-40B4-BE49-F238E27FC236}">
                <a16:creationId xmlns:a16="http://schemas.microsoft.com/office/drawing/2014/main" id="{22A1CBDF-E1E7-0411-0224-03108DACD926}"/>
              </a:ext>
            </a:extLst>
          </p:cNvPr>
          <p:cNvSpPr txBox="1"/>
          <p:nvPr/>
        </p:nvSpPr>
        <p:spPr>
          <a:xfrm>
            <a:off x="1829684" y="2974357"/>
            <a:ext cx="9843707" cy="2937920"/>
          </a:xfrm>
          <a:prstGeom prst="rect">
            <a:avLst/>
          </a:prstGeom>
          <a:noFill/>
        </p:spPr>
        <p:txBody>
          <a:bodyPr wrap="square" rtlCol="0">
            <a:spAutoFit/>
          </a:bodyPr>
          <a:lstStyle/>
          <a:p>
            <a:pPr marL="0" marR="0">
              <a:lnSpc>
                <a:spcPct val="107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Interest rates responded to mixed labor market releases, including the nonfarm payroll report and initial jobless claims. According to the Labor Department, the economy added an underwhelming 142,000 jobs, just below analysts’ consensus of 160,000 jobs. The largest gains were in healthcare and construction, which added 31,000 and 34,000 jobs respectively, while the biggest losses occurred in manufacturing, which shed 24,000 positions. Although modest, job growth was enough to drive unemployment down to 4.2 percen</a:t>
            </a:r>
            <a:r>
              <a:rPr lang="en-US" sz="1400" kern="100" dirty="0">
                <a:latin typeface="Aptos" panose="020B0004020202020204" pitchFamily="34" charset="0"/>
                <a:ea typeface="Aptos" panose="020B0004020202020204" pitchFamily="34" charset="0"/>
                <a:cs typeface="Times New Roman" panose="02020603050405020304" pitchFamily="18" charset="0"/>
              </a:rPr>
              <a:t>t</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slightly off from July’s reading of 4.3 percent, the highest in </a:t>
            </a:r>
            <a:r>
              <a:rPr lang="en-US" sz="1400" kern="100" dirty="0">
                <a:latin typeface="Aptos" panose="020B0004020202020204" pitchFamily="34" charset="0"/>
                <a:ea typeface="Aptos" panose="020B0004020202020204" pitchFamily="34" charset="0"/>
                <a:cs typeface="Times New Roman" panose="02020603050405020304" pitchFamily="18" charset="0"/>
              </a:rPr>
              <a:t>33</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months.</a:t>
            </a:r>
          </a:p>
          <a:p>
            <a:pPr marL="0" marR="0">
              <a:lnSpc>
                <a:spcPct val="107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07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Meanwhile, initial jobless claims also </a:t>
            </a:r>
            <a:r>
              <a:rPr lang="en-US" sz="1400" kern="100" dirty="0">
                <a:latin typeface="Aptos" panose="020B0004020202020204" pitchFamily="34" charset="0"/>
                <a:ea typeface="Aptos" panose="020B0004020202020204" pitchFamily="34" charset="0"/>
                <a:cs typeface="Times New Roman" panose="02020603050405020304" pitchFamily="18" charset="0"/>
              </a:rPr>
              <a:t>decreased</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to 227,000, down 5,000, from a revised level of 232,000 the prior week. By comparison, during the pre-pandemic weeks of January and February 2020, initial jobless claims averaged 211,000. And for the fourth consecutive week, continuing </a:t>
            </a:r>
            <a:r>
              <a:rPr lang="en-US" sz="1400" kern="100" dirty="0">
                <a:latin typeface="Aptos" panose="020B0004020202020204" pitchFamily="34" charset="0"/>
                <a:ea typeface="Aptos" panose="020B0004020202020204" pitchFamily="34" charset="0"/>
                <a:cs typeface="Times New Roman" panose="02020603050405020304" pitchFamily="18" charset="0"/>
              </a:rPr>
              <a:t>claims</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a proxy for layoffs, remained at 1.2 percent or nearly 1.8 million, well below the typical recession level of 4.0 million.</a:t>
            </a:r>
          </a:p>
          <a:p>
            <a:pPr marL="0" marR="0">
              <a:lnSpc>
                <a:spcPct val="107000"/>
              </a:lnSpc>
              <a:spcBef>
                <a:spcPts val="0"/>
              </a:spcBef>
              <a:spcAft>
                <a:spcPts val="0"/>
              </a:spcAft>
            </a:pP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49753133"/>
      </p:ext>
    </p:extLst>
  </p:cSld>
  <p:clrMapOvr>
    <a:masterClrMapping/>
  </p:clrMapOvr>
  <mc:AlternateContent xmlns:mc="http://schemas.openxmlformats.org/markup-compatibility/2006" xmlns:p14="http://schemas.microsoft.com/office/powerpoint/2010/main">
    <mc:Choice Requires="p14">
      <p:transition spd="med" p14:dur="700" advClick="0" advTm="10000">
        <p:fade/>
      </p:transition>
    </mc:Choice>
    <mc:Fallback xmlns="">
      <p:transition spd="med" advClick="0" advTm="10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EA1EFA59-2F27-897C-1466-E29E2DCE93E6}"/>
              </a:ext>
            </a:extLst>
          </p:cNvPr>
          <p:cNvSpPr/>
          <p:nvPr/>
        </p:nvSpPr>
        <p:spPr>
          <a:xfrm>
            <a:off x="7517166" y="130094"/>
            <a:ext cx="4535134" cy="457200"/>
          </a:xfrm>
          <a:prstGeom prst="roundRect">
            <a:avLst/>
          </a:prstGeom>
          <a:solidFill>
            <a:schemeClr val="bg2"/>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solidFill>
              <a:latin typeface="Arial" panose="020B0604020202020204" pitchFamily="34" charset="0"/>
              <a:cs typeface="Arial" panose="020B0604020202020204" pitchFamily="34" charset="0"/>
            </a:endParaRPr>
          </a:p>
        </p:txBody>
      </p:sp>
      <p:sp>
        <p:nvSpPr>
          <p:cNvPr id="4" name="Rectangle: Rounded Corners 3">
            <a:extLst>
              <a:ext uri="{FF2B5EF4-FFF2-40B4-BE49-F238E27FC236}">
                <a16:creationId xmlns:a16="http://schemas.microsoft.com/office/drawing/2014/main" id="{56AE3C98-D46F-9AA4-1F1C-9442E1379052}"/>
              </a:ext>
            </a:extLst>
          </p:cNvPr>
          <p:cNvSpPr/>
          <p:nvPr/>
        </p:nvSpPr>
        <p:spPr>
          <a:xfrm>
            <a:off x="101908" y="89205"/>
            <a:ext cx="822960" cy="6675120"/>
          </a:xfrm>
          <a:prstGeom prst="roundRect">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Mortgage with solid fill">
            <a:hlinkClick r:id="rId2" action="ppaction://hlinksldjump"/>
            <a:extLst>
              <a:ext uri="{FF2B5EF4-FFF2-40B4-BE49-F238E27FC236}">
                <a16:creationId xmlns:a16="http://schemas.microsoft.com/office/drawing/2014/main" id="{58849EA1-8A99-ABF7-2F41-BB154F9DCA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7000" y="1854200"/>
            <a:ext cx="731520" cy="731520"/>
          </a:xfrm>
          <a:prstGeom prst="rect">
            <a:avLst/>
          </a:prstGeom>
        </p:spPr>
      </p:pic>
      <p:sp>
        <p:nvSpPr>
          <p:cNvPr id="7" name="TextBox 6">
            <a:extLst>
              <a:ext uri="{FF2B5EF4-FFF2-40B4-BE49-F238E27FC236}">
                <a16:creationId xmlns:a16="http://schemas.microsoft.com/office/drawing/2014/main" id="{29470508-45C9-629E-162C-A758BB1D50A5}"/>
              </a:ext>
            </a:extLst>
          </p:cNvPr>
          <p:cNvSpPr txBox="1"/>
          <p:nvPr/>
        </p:nvSpPr>
        <p:spPr>
          <a:xfrm>
            <a:off x="203695" y="2487069"/>
            <a:ext cx="640080" cy="261610"/>
          </a:xfrm>
          <a:prstGeom prst="rect">
            <a:avLst/>
          </a:prstGeom>
          <a:noFill/>
        </p:spPr>
        <p:txBody>
          <a:bodyPr wrap="square" rtlCol="0">
            <a:spAutoFit/>
          </a:bodyPr>
          <a:lstStyle/>
          <a:p>
            <a:r>
              <a:rPr lang="en-US" sz="1100" b="1" dirty="0">
                <a:solidFill>
                  <a:schemeClr val="bg1"/>
                </a:solidFill>
              </a:rPr>
              <a:t>RATES</a:t>
            </a:r>
          </a:p>
        </p:txBody>
      </p:sp>
      <p:pic>
        <p:nvPicPr>
          <p:cNvPr id="8" name="Graphic 7" descr="Blackboard with solid fill">
            <a:hlinkClick r:id="rId5" action="ppaction://hlinksldjump"/>
            <a:extLst>
              <a:ext uri="{FF2B5EF4-FFF2-40B4-BE49-F238E27FC236}">
                <a16:creationId xmlns:a16="http://schemas.microsoft.com/office/drawing/2014/main" id="{3EBC29F8-CB75-715E-D102-631EA26556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9700" y="3086245"/>
            <a:ext cx="731520" cy="731520"/>
          </a:xfrm>
          <a:prstGeom prst="rect">
            <a:avLst/>
          </a:prstGeom>
        </p:spPr>
      </p:pic>
      <p:sp>
        <p:nvSpPr>
          <p:cNvPr id="9" name="TextBox 8">
            <a:extLst>
              <a:ext uri="{FF2B5EF4-FFF2-40B4-BE49-F238E27FC236}">
                <a16:creationId xmlns:a16="http://schemas.microsoft.com/office/drawing/2014/main" id="{A77F13B7-8199-D401-D84D-D4FE110BBBBD}"/>
              </a:ext>
            </a:extLst>
          </p:cNvPr>
          <p:cNvSpPr txBox="1"/>
          <p:nvPr/>
        </p:nvSpPr>
        <p:spPr>
          <a:xfrm>
            <a:off x="3501" y="3686960"/>
            <a:ext cx="1005840" cy="246221"/>
          </a:xfrm>
          <a:prstGeom prst="rect">
            <a:avLst/>
          </a:prstGeom>
          <a:noFill/>
        </p:spPr>
        <p:txBody>
          <a:bodyPr wrap="square" rtlCol="0">
            <a:spAutoFit/>
          </a:bodyPr>
          <a:lstStyle/>
          <a:p>
            <a:pPr algn="ctr"/>
            <a:r>
              <a:rPr lang="en-US" sz="1000" b="1" dirty="0">
                <a:solidFill>
                  <a:schemeClr val="bg1"/>
                </a:solidFill>
              </a:rPr>
              <a:t>COMMENTS</a:t>
            </a:r>
          </a:p>
        </p:txBody>
      </p:sp>
      <p:pic>
        <p:nvPicPr>
          <p:cNvPr id="10" name="Graphic 9" descr="Bank with solid fill">
            <a:hlinkClick r:id="rId8" action="ppaction://hlinksldjump"/>
            <a:extLst>
              <a:ext uri="{FF2B5EF4-FFF2-40B4-BE49-F238E27FC236}">
                <a16:creationId xmlns:a16="http://schemas.microsoft.com/office/drawing/2014/main" id="{DBCD22A1-7147-EC80-AD43-4ED481C63D0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1920" y="691447"/>
            <a:ext cx="731520" cy="731520"/>
          </a:xfrm>
          <a:prstGeom prst="rect">
            <a:avLst/>
          </a:prstGeom>
        </p:spPr>
      </p:pic>
      <p:sp>
        <p:nvSpPr>
          <p:cNvPr id="11" name="TextBox 10">
            <a:extLst>
              <a:ext uri="{FF2B5EF4-FFF2-40B4-BE49-F238E27FC236}">
                <a16:creationId xmlns:a16="http://schemas.microsoft.com/office/drawing/2014/main" id="{628626E0-97A2-B6D1-3F41-02392CE2EEDB}"/>
              </a:ext>
            </a:extLst>
          </p:cNvPr>
          <p:cNvSpPr txBox="1"/>
          <p:nvPr/>
        </p:nvSpPr>
        <p:spPr>
          <a:xfrm>
            <a:off x="105101" y="1341288"/>
            <a:ext cx="822960" cy="246221"/>
          </a:xfrm>
          <a:prstGeom prst="rect">
            <a:avLst/>
          </a:prstGeom>
          <a:noFill/>
        </p:spPr>
        <p:txBody>
          <a:bodyPr wrap="square" rtlCol="0">
            <a:spAutoFit/>
          </a:bodyPr>
          <a:lstStyle/>
          <a:p>
            <a:r>
              <a:rPr lang="en-US" sz="1000" b="1" dirty="0">
                <a:solidFill>
                  <a:schemeClr val="bg1"/>
                </a:solidFill>
              </a:rPr>
              <a:t>ECONOMY</a:t>
            </a:r>
          </a:p>
        </p:txBody>
      </p:sp>
      <p:sp>
        <p:nvSpPr>
          <p:cNvPr id="15" name="Rectangle 14">
            <a:extLst>
              <a:ext uri="{FF2B5EF4-FFF2-40B4-BE49-F238E27FC236}">
                <a16:creationId xmlns:a16="http://schemas.microsoft.com/office/drawing/2014/main" id="{1A9E79DD-E9A0-4477-FFA5-0560B173141B}"/>
              </a:ext>
            </a:extLst>
          </p:cNvPr>
          <p:cNvSpPr/>
          <p:nvPr/>
        </p:nvSpPr>
        <p:spPr>
          <a:xfrm>
            <a:off x="1086035" y="648132"/>
            <a:ext cx="10966265" cy="61264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FF8AFC3-698F-4B2F-2783-3FC405EDCA0E}"/>
              </a:ext>
            </a:extLst>
          </p:cNvPr>
          <p:cNvSpPr/>
          <p:nvPr/>
        </p:nvSpPr>
        <p:spPr>
          <a:xfrm>
            <a:off x="1024794" y="130095"/>
            <a:ext cx="6398733" cy="453631"/>
          </a:xfrm>
          <a:prstGeom prst="roundRect">
            <a:avLst/>
          </a:prstGeom>
          <a:solidFill>
            <a:schemeClr val="bg1">
              <a:lumMod val="85000"/>
            </a:schemeClr>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lumMod val="50000"/>
                  <a:lumOff val="50000"/>
                </a:schemeClr>
              </a:solidFill>
              <a:latin typeface="Aptos Narrow" panose="020B0004020202020204" pitchFamily="34" charset="0"/>
            </a:endParaRPr>
          </a:p>
        </p:txBody>
      </p:sp>
      <p:sp>
        <p:nvSpPr>
          <p:cNvPr id="12" name="TextBox 11">
            <a:extLst>
              <a:ext uri="{FF2B5EF4-FFF2-40B4-BE49-F238E27FC236}">
                <a16:creationId xmlns:a16="http://schemas.microsoft.com/office/drawing/2014/main" id="{A30D2E64-CC14-300A-45C0-ADF2DE7D636F}"/>
              </a:ext>
            </a:extLst>
          </p:cNvPr>
          <p:cNvSpPr txBox="1"/>
          <p:nvPr/>
        </p:nvSpPr>
        <p:spPr>
          <a:xfrm>
            <a:off x="1578661" y="203243"/>
            <a:ext cx="1920240" cy="400110"/>
          </a:xfrm>
          <a:prstGeom prst="rect">
            <a:avLst/>
          </a:prstGeom>
          <a:noFill/>
        </p:spPr>
        <p:txBody>
          <a:bodyPr wrap="square" rtlCol="0">
            <a:spAutoFit/>
          </a:bodyPr>
          <a:lstStyle/>
          <a:p>
            <a:r>
              <a:rPr lang="en-US" sz="2000" b="1" dirty="0">
                <a:solidFill>
                  <a:schemeClr val="tx1">
                    <a:lumMod val="65000"/>
                    <a:lumOff val="35000"/>
                  </a:schemeClr>
                </a:solidFill>
                <a:latin typeface="Aptos Narrow" panose="020B0004020202020204" pitchFamily="34" charset="0"/>
                <a:ea typeface="Adobe Heiti Std R" panose="020B0400000000000000" pitchFamily="34" charset="-128"/>
                <a:cs typeface="BrowalliaUPC" panose="020B0502040204020203" pitchFamily="34" charset="-34"/>
              </a:rPr>
              <a:t>Commentary</a:t>
            </a:r>
          </a:p>
        </p:txBody>
      </p:sp>
      <p:sp>
        <p:nvSpPr>
          <p:cNvPr id="2" name="TextBox 1">
            <a:extLst>
              <a:ext uri="{FF2B5EF4-FFF2-40B4-BE49-F238E27FC236}">
                <a16:creationId xmlns:a16="http://schemas.microsoft.com/office/drawing/2014/main" id="{5404EA4B-548B-39A1-7493-8317A527B21A}"/>
              </a:ext>
            </a:extLst>
          </p:cNvPr>
          <p:cNvSpPr txBox="1"/>
          <p:nvPr/>
        </p:nvSpPr>
        <p:spPr>
          <a:xfrm>
            <a:off x="9556772" y="275475"/>
            <a:ext cx="2011680" cy="307777"/>
          </a:xfrm>
          <a:prstGeom prst="rect">
            <a:avLst/>
          </a:prstGeom>
          <a:noFill/>
        </p:spPr>
        <p:txBody>
          <a:bodyPr wrap="square" rtlCol="0">
            <a:spAutoFit/>
          </a:bodyPr>
          <a:lstStyle/>
          <a:p>
            <a:pPr algn="r"/>
            <a:r>
              <a:rPr lang="en-US" sz="1400" dirty="0">
                <a:solidFill>
                  <a:schemeClr val="tx1">
                    <a:lumMod val="65000"/>
                    <a:lumOff val="35000"/>
                  </a:schemeClr>
                </a:solidFill>
                <a:latin typeface="Aptos Narrow" panose="020B0004020202020204" pitchFamily="34" charset="0"/>
                <a:ea typeface="Adobe Heiti Std R" panose="020B0400000000000000" pitchFamily="34" charset="-128"/>
                <a:cs typeface="BrowalliaUPC" panose="020B0502040204020203" pitchFamily="34" charset="-34"/>
              </a:rPr>
              <a:t>Week Ending 9/6/2024</a:t>
            </a:r>
          </a:p>
        </p:txBody>
      </p:sp>
      <p:grpSp>
        <p:nvGrpSpPr>
          <p:cNvPr id="3" name="Group 2">
            <a:extLst>
              <a:ext uri="{FF2B5EF4-FFF2-40B4-BE49-F238E27FC236}">
                <a16:creationId xmlns:a16="http://schemas.microsoft.com/office/drawing/2014/main" id="{EF65071B-ABFC-90E5-71F1-97C067DE6DCC}"/>
              </a:ext>
            </a:extLst>
          </p:cNvPr>
          <p:cNvGrpSpPr/>
          <p:nvPr/>
        </p:nvGrpSpPr>
        <p:grpSpPr>
          <a:xfrm>
            <a:off x="11707577" y="157737"/>
            <a:ext cx="181539" cy="388681"/>
            <a:chOff x="11755594" y="157737"/>
            <a:chExt cx="181539" cy="388681"/>
          </a:xfrm>
        </p:grpSpPr>
        <p:grpSp>
          <p:nvGrpSpPr>
            <p:cNvPr id="13" name="Group 12">
              <a:extLst>
                <a:ext uri="{FF2B5EF4-FFF2-40B4-BE49-F238E27FC236}">
                  <a16:creationId xmlns:a16="http://schemas.microsoft.com/office/drawing/2014/main" id="{27C3E813-4441-D343-A29C-9337457B2AD9}"/>
                </a:ext>
              </a:extLst>
            </p:cNvPr>
            <p:cNvGrpSpPr/>
            <p:nvPr/>
          </p:nvGrpSpPr>
          <p:grpSpPr>
            <a:xfrm rot="2466286">
              <a:off x="11761557" y="250886"/>
              <a:ext cx="175576" cy="295532"/>
              <a:chOff x="12357902" y="290646"/>
              <a:chExt cx="175576" cy="295532"/>
            </a:xfrm>
            <a:solidFill>
              <a:schemeClr val="bg1">
                <a:lumMod val="75000"/>
              </a:schemeClr>
            </a:solidFill>
          </p:grpSpPr>
          <p:sp>
            <p:nvSpPr>
              <p:cNvPr id="21" name="Rectangle: Rounded Corners 20">
                <a:extLst>
                  <a:ext uri="{FF2B5EF4-FFF2-40B4-BE49-F238E27FC236}">
                    <a16:creationId xmlns:a16="http://schemas.microsoft.com/office/drawing/2014/main" id="{E3D18B69-8AAD-2E02-D8F9-B46870870622}"/>
                  </a:ext>
                </a:extLst>
              </p:cNvPr>
              <p:cNvSpPr/>
              <p:nvPr/>
            </p:nvSpPr>
            <p:spPr>
              <a:xfrm>
                <a:off x="12357902" y="403298"/>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D49F8E85-03D9-D890-DB9C-F84764816DD8}"/>
                  </a:ext>
                </a:extLst>
              </p:cNvPr>
              <p:cNvSpPr/>
              <p:nvPr/>
            </p:nvSpPr>
            <p:spPr>
              <a:xfrm>
                <a:off x="12422830" y="356907"/>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6008C195-35F2-D93B-26C3-0F1132745868}"/>
                  </a:ext>
                </a:extLst>
              </p:cNvPr>
              <p:cNvSpPr/>
              <p:nvPr/>
            </p:nvSpPr>
            <p:spPr>
              <a:xfrm>
                <a:off x="12487758" y="290646"/>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D5D25E4F-15FB-F99E-07D6-EADFB5D5291C}"/>
                </a:ext>
              </a:extLst>
            </p:cNvPr>
            <p:cNvGrpSpPr/>
            <p:nvPr/>
          </p:nvGrpSpPr>
          <p:grpSpPr>
            <a:xfrm rot="2466286">
              <a:off x="11755594" y="157737"/>
              <a:ext cx="175576" cy="295532"/>
              <a:chOff x="12357902" y="290646"/>
              <a:chExt cx="175576" cy="295532"/>
            </a:xfrm>
            <a:solidFill>
              <a:schemeClr val="bg1">
                <a:lumMod val="85000"/>
              </a:schemeClr>
            </a:solidFill>
          </p:grpSpPr>
          <p:sp>
            <p:nvSpPr>
              <p:cNvPr id="18" name="Rectangle: Rounded Corners 17">
                <a:extLst>
                  <a:ext uri="{FF2B5EF4-FFF2-40B4-BE49-F238E27FC236}">
                    <a16:creationId xmlns:a16="http://schemas.microsoft.com/office/drawing/2014/main" id="{FDBF346D-A3A5-6B77-B823-9A5625AB3B35}"/>
                  </a:ext>
                </a:extLst>
              </p:cNvPr>
              <p:cNvSpPr/>
              <p:nvPr/>
            </p:nvSpPr>
            <p:spPr>
              <a:xfrm>
                <a:off x="12357902" y="403298"/>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60000"/>
                      <a:lumOff val="40000"/>
                    </a:schemeClr>
                  </a:solidFill>
                </a:endParaRPr>
              </a:p>
            </p:txBody>
          </p:sp>
          <p:sp>
            <p:nvSpPr>
              <p:cNvPr id="19" name="Rectangle: Rounded Corners 18">
                <a:extLst>
                  <a:ext uri="{FF2B5EF4-FFF2-40B4-BE49-F238E27FC236}">
                    <a16:creationId xmlns:a16="http://schemas.microsoft.com/office/drawing/2014/main" id="{2D85DDFE-C6D8-EB7A-2D61-494E2957B260}"/>
                  </a:ext>
                </a:extLst>
              </p:cNvPr>
              <p:cNvSpPr/>
              <p:nvPr/>
            </p:nvSpPr>
            <p:spPr>
              <a:xfrm>
                <a:off x="12422830" y="356907"/>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60000"/>
                      <a:lumOff val="40000"/>
                    </a:schemeClr>
                  </a:solidFill>
                </a:endParaRPr>
              </a:p>
            </p:txBody>
          </p:sp>
          <p:sp>
            <p:nvSpPr>
              <p:cNvPr id="20" name="Rectangle: Rounded Corners 19">
                <a:extLst>
                  <a:ext uri="{FF2B5EF4-FFF2-40B4-BE49-F238E27FC236}">
                    <a16:creationId xmlns:a16="http://schemas.microsoft.com/office/drawing/2014/main" id="{AD93F520-9F38-8C2D-CC3F-CA5961047867}"/>
                  </a:ext>
                </a:extLst>
              </p:cNvPr>
              <p:cNvSpPr/>
              <p:nvPr/>
            </p:nvSpPr>
            <p:spPr>
              <a:xfrm>
                <a:off x="12487758" y="290646"/>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60000"/>
                      <a:lumOff val="40000"/>
                    </a:schemeClr>
                  </a:solidFill>
                </a:endParaRPr>
              </a:p>
            </p:txBody>
          </p:sp>
        </p:grpSp>
      </p:grpSp>
      <p:pic>
        <p:nvPicPr>
          <p:cNvPr id="25" name="Graphic 24" descr="Soundwave with solid fill">
            <a:extLst>
              <a:ext uri="{FF2B5EF4-FFF2-40B4-BE49-F238E27FC236}">
                <a16:creationId xmlns:a16="http://schemas.microsoft.com/office/drawing/2014/main" id="{EEA1C085-4647-043E-2FED-9894F29F82E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24053" y="176631"/>
            <a:ext cx="365760" cy="365760"/>
          </a:xfrm>
          <a:prstGeom prst="rect">
            <a:avLst/>
          </a:prstGeom>
        </p:spPr>
      </p:pic>
      <p:sp>
        <p:nvSpPr>
          <p:cNvPr id="27" name="TextBox 26">
            <a:extLst>
              <a:ext uri="{FF2B5EF4-FFF2-40B4-BE49-F238E27FC236}">
                <a16:creationId xmlns:a16="http://schemas.microsoft.com/office/drawing/2014/main" id="{BEF91A72-1CD1-6C97-6342-5379648E3321}"/>
              </a:ext>
            </a:extLst>
          </p:cNvPr>
          <p:cNvSpPr txBox="1"/>
          <p:nvPr/>
        </p:nvSpPr>
        <p:spPr>
          <a:xfrm>
            <a:off x="1788361" y="1173300"/>
            <a:ext cx="9613016" cy="5901616"/>
          </a:xfrm>
          <a:prstGeom prst="rect">
            <a:avLst/>
          </a:prstGeom>
          <a:noFill/>
        </p:spPr>
        <p:txBody>
          <a:bodyPr wrap="square" rtlCol="0">
            <a:spAutoFit/>
          </a:bodyPr>
          <a:lstStyle/>
          <a:p>
            <a:pPr marL="0" marR="0">
              <a:lnSpc>
                <a:spcPct val="107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Whether recent labor market softness</a:t>
            </a:r>
            <a:r>
              <a:rPr lang="en-US" sz="1400" kern="100" dirty="0">
                <a:latin typeface="Aptos" panose="020B0004020202020204" pitchFamily="34" charset="0"/>
                <a:ea typeface="Aptos" panose="020B0004020202020204" pitchFamily="34" charset="0"/>
                <a:cs typeface="Times New Roman" panose="02020603050405020304" pitchFamily="18" charset="0"/>
              </a:rPr>
              <a:t> was extreme </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enough to merit a 50-basis-point reduction at the Fed’s mid-September meeting remains to be seen. However, high rates are likely dampening manufacturing hiring and housing markets. According to the Institute of Supply Management, manufacturing economic activity contracted for the fifth consecutive month, causing some business leaders to scale back staffing to accommodate weakening demand, as uncertainty around federal monetary policy and the presidential election looms. The manufacturing PMI index </a:t>
            </a:r>
            <a:r>
              <a:rPr lang="en-US" sz="1400" kern="100" dirty="0">
                <a:latin typeface="Aptos" panose="020B0004020202020204" pitchFamily="34" charset="0"/>
                <a:ea typeface="Aptos" panose="020B0004020202020204" pitchFamily="34" charset="0"/>
                <a:cs typeface="Times New Roman" panose="02020603050405020304" pitchFamily="18" charset="0"/>
              </a:rPr>
              <a:t>registered 42.7 </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percent</a:t>
            </a:r>
            <a:r>
              <a:rPr lang="en-US" sz="1400" kern="100" dirty="0">
                <a:latin typeface="Aptos" panose="020B0004020202020204" pitchFamily="34" charset="0"/>
                <a:ea typeface="Aptos" panose="020B0004020202020204" pitchFamily="34" charset="0"/>
                <a:cs typeface="Times New Roman" panose="02020603050405020304" pitchFamily="18" charset="0"/>
              </a:rPr>
              <a:t> </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in August, </a:t>
            </a:r>
            <a:r>
              <a:rPr lang="en-US" sz="1400" kern="100" dirty="0">
                <a:latin typeface="Aptos" panose="020B0004020202020204" pitchFamily="34" charset="0"/>
                <a:ea typeface="Aptos" panose="020B0004020202020204" pitchFamily="34" charset="0"/>
                <a:cs typeface="Times New Roman" panose="02020603050405020304" pitchFamily="18" charset="0"/>
              </a:rPr>
              <a:t>only </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0.4 percentage points higher than July, while </a:t>
            </a:r>
            <a:r>
              <a:rPr lang="en-US" sz="1400" kern="100" dirty="0">
                <a:latin typeface="Aptos" panose="020B0004020202020204" pitchFamily="34" charset="0"/>
                <a:ea typeface="Aptos" panose="020B0004020202020204" pitchFamily="34" charset="0"/>
                <a:cs typeface="Times New Roman" panose="02020603050405020304" pitchFamily="18" charset="0"/>
              </a:rPr>
              <a:t>t</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he services PMI index fared better, registering 51.5 percent.</a:t>
            </a:r>
          </a:p>
          <a:p>
            <a:pPr marL="0" marR="0">
              <a:lnSpc>
                <a:spcPct val="107000"/>
              </a:lnSpc>
              <a:spcBef>
                <a:spcPts val="0"/>
              </a:spcBef>
              <a:spcAft>
                <a:spcPts val="0"/>
              </a:spcAft>
            </a:pPr>
            <a:endParaRPr lang="en-US" sz="1400" kern="100" dirty="0">
              <a:latin typeface="Aptos" panose="020B0004020202020204" pitchFamily="34" charset="0"/>
              <a:ea typeface="Aptos" panose="020B0004020202020204" pitchFamily="34" charset="0"/>
              <a:cs typeface="Times New Roman" panose="02020603050405020304" pitchFamily="18" charset="0"/>
            </a:endParaRPr>
          </a:p>
          <a:p>
            <a:pPr>
              <a:lnSpc>
                <a:spcPct val="107000"/>
              </a:lnSpc>
            </a:pPr>
            <a:r>
              <a:rPr lang="en-US" sz="1400" kern="100" dirty="0">
                <a:latin typeface="Aptos" panose="020B0004020202020204" pitchFamily="34" charset="0"/>
                <a:ea typeface="Aptos" panose="020B0004020202020204" pitchFamily="34" charset="0"/>
                <a:cs typeface="Times New Roman" panose="02020603050405020304" pitchFamily="18" charset="0"/>
              </a:rPr>
              <a:t>The average rate on a 30-year fixed-rate mortgage plateaued at 6.35 </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percent</a:t>
            </a:r>
            <a:r>
              <a:rPr lang="en-US" sz="1400" kern="100" dirty="0">
                <a:latin typeface="Aptos" panose="020B0004020202020204" pitchFamily="34" charset="0"/>
                <a:ea typeface="Aptos" panose="020B0004020202020204" pitchFamily="34" charset="0"/>
                <a:cs typeface="Times New Roman" panose="02020603050405020304" pitchFamily="18" charset="0"/>
              </a:rPr>
              <a:t> for a second week, whereas average rates on 15-year fixed-rate mortgages dipped to 5.47 </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percent</a:t>
            </a:r>
            <a:r>
              <a:rPr lang="en-US" sz="1400" kern="100" dirty="0">
                <a:latin typeface="Aptos" panose="020B0004020202020204" pitchFamily="34" charset="0"/>
                <a:ea typeface="Aptos" panose="020B0004020202020204" pitchFamily="34" charset="0"/>
                <a:cs typeface="Times New Roman" panose="02020603050405020304" pitchFamily="18" charset="0"/>
              </a:rPr>
              <a:t>, down 0.04 percentage points, according to mortgage giant Freddie Mac. The movement coincides with a modest uptick in the Market Composite Index, a measure of loan application volume, which grew 1.6 </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percent</a:t>
            </a:r>
            <a:r>
              <a:rPr lang="en-US" sz="1400" kern="100" dirty="0">
                <a:latin typeface="Aptos" panose="020B0004020202020204" pitchFamily="34" charset="0"/>
                <a:ea typeface="Aptos" panose="020B0004020202020204" pitchFamily="34" charset="0"/>
                <a:cs typeface="Times New Roman" panose="02020603050405020304" pitchFamily="18" charset="0"/>
              </a:rPr>
              <a:t> from last week, according to the Mortgage Bankers Association. Interest rates on 30-year fixed-rate mortgages, which are closely tied to US 10-year notes, are expected to fall as the Fed initiates a series of rate cuts, which could reinvigorate the listless housing market.</a:t>
            </a:r>
          </a:p>
          <a:p>
            <a:pPr marL="0" marR="0">
              <a:lnSpc>
                <a:spcPct val="107000"/>
              </a:lnSpc>
              <a:spcBef>
                <a:spcPts val="0"/>
              </a:spcBef>
              <a:spcAft>
                <a:spcPts val="0"/>
              </a:spcAft>
            </a:pP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07000"/>
              </a:lnSpc>
              <a:spcBef>
                <a:spcPts val="0"/>
              </a:spcBef>
              <a:spcAft>
                <a:spcPts val="0"/>
              </a:spcAft>
            </a:pP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For now, investors will breathe heavily in anticipation of the long-awaited Federal Reserve meeting</a:t>
            </a:r>
            <a:r>
              <a:rPr lang="en-US" sz="1400" kern="100" dirty="0">
                <a:latin typeface="Aptos" panose="020B0004020202020204" pitchFamily="34" charset="0"/>
                <a:ea typeface="Aptos" panose="020B0004020202020204" pitchFamily="34" charset="0"/>
                <a:cs typeface="Times New Roman" panose="02020603050405020304" pitchFamily="18" charset="0"/>
              </a:rPr>
              <a:t> on September 17</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Until then, expect volatility to continue as market participants </a:t>
            </a:r>
            <a:r>
              <a:rPr lang="en-US" sz="1400" kern="100" dirty="0">
                <a:latin typeface="Aptos" panose="020B0004020202020204" pitchFamily="34" charset="0"/>
                <a:ea typeface="Aptos" panose="020B0004020202020204" pitchFamily="34" charset="0"/>
                <a:cs typeface="Times New Roman" panose="02020603050405020304" pitchFamily="18" charset="0"/>
              </a:rPr>
              <a:t>divin</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e federal </a:t>
            </a:r>
            <a:r>
              <a:rPr lang="en-US" sz="1400" kern="100" dirty="0">
                <a:latin typeface="Aptos" panose="020B0004020202020204" pitchFamily="34" charset="0"/>
                <a:ea typeface="Aptos" panose="020B0004020202020204" pitchFamily="34" charset="0"/>
                <a:cs typeface="Times New Roman" panose="02020603050405020304" pitchFamily="18" charset="0"/>
              </a:rPr>
              <a:t>monetary</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policy and political headwinds further exacerbate turbulence. On Tuesday night, </a:t>
            </a:r>
            <a:r>
              <a:rPr lang="en-US" sz="1400" kern="100" dirty="0">
                <a:latin typeface="Aptos" panose="020B0004020202020204" pitchFamily="34" charset="0"/>
                <a:ea typeface="Aptos" panose="020B0004020202020204" pitchFamily="34" charset="0"/>
                <a:cs typeface="Times New Roman" panose="02020603050405020304" pitchFamily="18" charset="0"/>
              </a:rPr>
              <a:t>f</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ormer President Donald Trump and Vice President Kamala Harris will </a:t>
            </a:r>
            <a:r>
              <a:rPr lang="en-US" sz="1400" kern="100" dirty="0">
                <a:latin typeface="Aptos" panose="020B0004020202020204" pitchFamily="34" charset="0"/>
                <a:ea typeface="Aptos" panose="020B0004020202020204" pitchFamily="34" charset="0"/>
                <a:cs typeface="Times New Roman" panose="02020603050405020304" pitchFamily="18" charset="0"/>
              </a:rPr>
              <a:t>face off in their first presidential </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debate.</a:t>
            </a:r>
          </a:p>
          <a:p>
            <a:pPr marL="0" marR="0">
              <a:lnSpc>
                <a:spcPct val="107000"/>
              </a:lnSpc>
              <a:spcBef>
                <a:spcPts val="0"/>
              </a:spcBef>
              <a:spcAft>
                <a:spcPts val="0"/>
              </a:spcAft>
            </a:pPr>
            <a:endParaRPr lang="en-US" sz="1400" kern="100" dirty="0">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050" i="1" kern="100" dirty="0">
                <a:effectLst/>
                <a:latin typeface="Aptos" panose="020B0004020202020204" pitchFamily="34" charset="0"/>
                <a:ea typeface="Aptos" panose="020B0004020202020204" pitchFamily="34" charset="0"/>
                <a:cs typeface="Times New Roman" panose="02020603050405020304" pitchFamily="18" charset="0"/>
              </a:rPr>
              <a:t>By Nikki Rose</a:t>
            </a:r>
          </a:p>
          <a:p>
            <a:pPr marL="0" marR="0">
              <a:lnSpc>
                <a:spcPct val="107000"/>
              </a:lnSpc>
              <a:spcBef>
                <a:spcPts val="0"/>
              </a:spcBef>
              <a:spcAft>
                <a:spcPts val="0"/>
              </a:spcAft>
            </a:pP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16" name="TextBox 15">
            <a:extLst>
              <a:ext uri="{FF2B5EF4-FFF2-40B4-BE49-F238E27FC236}">
                <a16:creationId xmlns:a16="http://schemas.microsoft.com/office/drawing/2014/main" id="{209BECC6-BF4A-FAD7-27B9-D69D193497B1}"/>
              </a:ext>
            </a:extLst>
          </p:cNvPr>
          <p:cNvSpPr txBox="1"/>
          <p:nvPr/>
        </p:nvSpPr>
        <p:spPr>
          <a:xfrm>
            <a:off x="1788361" y="4463527"/>
            <a:ext cx="5120640" cy="457200"/>
          </a:xfrm>
          <a:prstGeom prst="rect">
            <a:avLst/>
          </a:prstGeom>
          <a:noFill/>
        </p:spPr>
        <p:txBody>
          <a:bodyPr wrap="square" rtlCol="0">
            <a:spAutoFit/>
          </a:bodyPr>
          <a:lstStyle/>
          <a:p>
            <a:r>
              <a:rPr lang="en-US" dirty="0">
                <a:solidFill>
                  <a:srgbClr val="FF9900"/>
                </a:solidFill>
              </a:rPr>
              <a:t>Volatility Ahead</a:t>
            </a:r>
          </a:p>
          <a:p>
            <a:endParaRPr lang="en-US" dirty="0">
              <a:solidFill>
                <a:srgbClr val="FF9900"/>
              </a:solidFill>
            </a:endParaRPr>
          </a:p>
          <a:p>
            <a:endParaRPr lang="en-US" dirty="0"/>
          </a:p>
        </p:txBody>
      </p:sp>
      <p:sp>
        <p:nvSpPr>
          <p:cNvPr id="30" name="TextBox 29">
            <a:extLst>
              <a:ext uri="{FF2B5EF4-FFF2-40B4-BE49-F238E27FC236}">
                <a16:creationId xmlns:a16="http://schemas.microsoft.com/office/drawing/2014/main" id="{FAFA8461-8B8A-A304-92F4-5B12658CBF70}"/>
              </a:ext>
            </a:extLst>
          </p:cNvPr>
          <p:cNvSpPr txBox="1"/>
          <p:nvPr/>
        </p:nvSpPr>
        <p:spPr>
          <a:xfrm>
            <a:off x="1788361" y="801594"/>
            <a:ext cx="5168015" cy="365760"/>
          </a:xfrm>
          <a:prstGeom prst="rect">
            <a:avLst/>
          </a:prstGeom>
          <a:noFill/>
        </p:spPr>
        <p:txBody>
          <a:bodyPr wrap="square" rtlCol="0">
            <a:spAutoFit/>
          </a:bodyPr>
          <a:lstStyle/>
          <a:p>
            <a:r>
              <a:rPr lang="en-US" dirty="0">
                <a:solidFill>
                  <a:srgbClr val="FF9900"/>
                </a:solidFill>
              </a:rPr>
              <a:t>Housing Market and PMI</a:t>
            </a:r>
          </a:p>
        </p:txBody>
      </p:sp>
    </p:spTree>
    <p:extLst>
      <p:ext uri="{BB962C8B-B14F-4D97-AF65-F5344CB8AC3E}">
        <p14:creationId xmlns:p14="http://schemas.microsoft.com/office/powerpoint/2010/main" val="316626496"/>
      </p:ext>
    </p:extLst>
  </p:cSld>
  <p:clrMapOvr>
    <a:masterClrMapping/>
  </p:clrMapOvr>
  <mc:AlternateContent xmlns:mc="http://schemas.openxmlformats.org/markup-compatibility/2006" xmlns:p14="http://schemas.microsoft.com/office/powerpoint/2010/main">
    <mc:Choice Requires="p14">
      <p:transition spd="med" p14:dur="700" advClick="0" advTm="10000">
        <p:fade/>
      </p:transition>
    </mc:Choice>
    <mc:Fallback xmlns="">
      <p:transition spd="med" advClick="0" advTm="1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59FF96CE-A87C-20DE-B6E4-09E79D73F6F2}"/>
              </a:ext>
            </a:extLst>
          </p:cNvPr>
          <p:cNvSpPr/>
          <p:nvPr/>
        </p:nvSpPr>
        <p:spPr>
          <a:xfrm>
            <a:off x="7928475" y="1399250"/>
            <a:ext cx="2254103" cy="548640"/>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C05B457-3832-B492-EEDB-5D73F5BED2C9}"/>
              </a:ext>
            </a:extLst>
          </p:cNvPr>
          <p:cNvSpPr txBox="1"/>
          <p:nvPr/>
        </p:nvSpPr>
        <p:spPr>
          <a:xfrm>
            <a:off x="4821903" y="1341823"/>
            <a:ext cx="5358538" cy="707886"/>
          </a:xfrm>
          <a:prstGeom prst="rect">
            <a:avLst/>
          </a:prstGeom>
          <a:noFill/>
        </p:spPr>
        <p:txBody>
          <a:bodyPr wrap="square" rtlCol="0">
            <a:spAutoFit/>
          </a:bodyPr>
          <a:lstStyle/>
          <a:p>
            <a:pPr algn="r"/>
            <a:r>
              <a:rPr lang="en-US" sz="4000" b="1" spc="300" dirty="0">
                <a:solidFill>
                  <a:schemeClr val="accent4">
                    <a:lumMod val="75000"/>
                  </a:schemeClr>
                </a:solidFill>
                <a:latin typeface="+mj-lt"/>
              </a:rPr>
              <a:t>NIKKI</a:t>
            </a:r>
            <a:r>
              <a:rPr lang="en-US" sz="4000" b="1" spc="300" dirty="0">
                <a:solidFill>
                  <a:srgbClr val="0070C0"/>
                </a:solidFill>
                <a:latin typeface="+mj-lt"/>
              </a:rPr>
              <a:t> </a:t>
            </a:r>
            <a:r>
              <a:rPr lang="en-US" sz="4000" b="1" spc="300" dirty="0">
                <a:solidFill>
                  <a:schemeClr val="accent4">
                    <a:lumMod val="50000"/>
                  </a:schemeClr>
                </a:solidFill>
                <a:latin typeface="+mj-lt"/>
              </a:rPr>
              <a:t>ROSE</a:t>
            </a:r>
          </a:p>
        </p:txBody>
      </p:sp>
      <p:sp>
        <p:nvSpPr>
          <p:cNvPr id="7" name="TextBox 6">
            <a:extLst>
              <a:ext uri="{FF2B5EF4-FFF2-40B4-BE49-F238E27FC236}">
                <a16:creationId xmlns:a16="http://schemas.microsoft.com/office/drawing/2014/main" id="{A8C3515B-6AAF-128F-0371-8C403D5E87B0}"/>
              </a:ext>
            </a:extLst>
          </p:cNvPr>
          <p:cNvSpPr txBox="1"/>
          <p:nvPr/>
        </p:nvSpPr>
        <p:spPr>
          <a:xfrm>
            <a:off x="4958243" y="1999500"/>
            <a:ext cx="5358538" cy="338554"/>
          </a:xfrm>
          <a:prstGeom prst="rect">
            <a:avLst/>
          </a:prstGeom>
          <a:noFill/>
        </p:spPr>
        <p:txBody>
          <a:bodyPr wrap="square" rtlCol="0">
            <a:spAutoFit/>
          </a:bodyPr>
          <a:lstStyle/>
          <a:p>
            <a:pPr algn="r"/>
            <a:r>
              <a:rPr lang="en-US" sz="1600" spc="700" dirty="0">
                <a:latin typeface="+mj-lt"/>
              </a:rPr>
              <a:t>ANALYST</a:t>
            </a:r>
          </a:p>
        </p:txBody>
      </p:sp>
      <p:sp>
        <p:nvSpPr>
          <p:cNvPr id="20" name="TextBox 19">
            <a:extLst>
              <a:ext uri="{FF2B5EF4-FFF2-40B4-BE49-F238E27FC236}">
                <a16:creationId xmlns:a16="http://schemas.microsoft.com/office/drawing/2014/main" id="{077278DF-4DAA-1312-6BEF-77DC09208240}"/>
              </a:ext>
            </a:extLst>
          </p:cNvPr>
          <p:cNvSpPr txBox="1"/>
          <p:nvPr/>
        </p:nvSpPr>
        <p:spPr>
          <a:xfrm>
            <a:off x="4638908" y="2312048"/>
            <a:ext cx="5677874" cy="1200329"/>
          </a:xfrm>
          <a:prstGeom prst="rect">
            <a:avLst/>
          </a:prstGeom>
          <a:noFill/>
        </p:spPr>
        <p:txBody>
          <a:bodyPr wrap="square" rtlCol="0">
            <a:spAutoFit/>
          </a:bodyPr>
          <a:lstStyle/>
          <a:p>
            <a:pPr algn="r"/>
            <a:r>
              <a:rPr lang="en-US" sz="7200" b="1" spc="300" dirty="0">
                <a:solidFill>
                  <a:schemeClr val="bg1">
                    <a:lumMod val="85000"/>
                  </a:schemeClr>
                </a:solidFill>
                <a:latin typeface="Aptos Narrow" panose="020B0004020202020204" pitchFamily="34" charset="0"/>
              </a:rPr>
              <a:t>CONTACT</a:t>
            </a:r>
            <a:endParaRPr lang="en-US" sz="7200" b="1" spc="300" dirty="0">
              <a:solidFill>
                <a:schemeClr val="tx2">
                  <a:lumMod val="75000"/>
                  <a:lumOff val="25000"/>
                </a:schemeClr>
              </a:solidFill>
              <a:latin typeface="Aptos Narrow" panose="020B0004020202020204" pitchFamily="34" charset="0"/>
            </a:endParaRPr>
          </a:p>
        </p:txBody>
      </p:sp>
      <p:sp>
        <p:nvSpPr>
          <p:cNvPr id="22" name="TextBox 21">
            <a:extLst>
              <a:ext uri="{FF2B5EF4-FFF2-40B4-BE49-F238E27FC236}">
                <a16:creationId xmlns:a16="http://schemas.microsoft.com/office/drawing/2014/main" id="{BECE50C2-A301-0266-6E5E-D4EE48252758}"/>
              </a:ext>
            </a:extLst>
          </p:cNvPr>
          <p:cNvSpPr txBox="1"/>
          <p:nvPr/>
        </p:nvSpPr>
        <p:spPr>
          <a:xfrm>
            <a:off x="4936805" y="3591844"/>
            <a:ext cx="5358538" cy="307777"/>
          </a:xfrm>
          <a:prstGeom prst="rect">
            <a:avLst/>
          </a:prstGeom>
          <a:noFill/>
        </p:spPr>
        <p:txBody>
          <a:bodyPr wrap="square" rtlCol="0">
            <a:spAutoFit/>
          </a:bodyPr>
          <a:lstStyle/>
          <a:p>
            <a:pPr algn="r"/>
            <a:r>
              <a:rPr lang="en-US" sz="1400" spc="50" dirty="0">
                <a:latin typeface="+mj-lt"/>
              </a:rPr>
              <a:t>MEDIA:  https://www.linkedin.com/in/n-r-b06216317</a:t>
            </a:r>
          </a:p>
        </p:txBody>
      </p:sp>
      <p:sp>
        <p:nvSpPr>
          <p:cNvPr id="38" name="Rectangle: Rounded Corners 37">
            <a:extLst>
              <a:ext uri="{FF2B5EF4-FFF2-40B4-BE49-F238E27FC236}">
                <a16:creationId xmlns:a16="http://schemas.microsoft.com/office/drawing/2014/main" id="{8992EA44-3079-B225-4C3E-150B60FCC79B}"/>
              </a:ext>
            </a:extLst>
          </p:cNvPr>
          <p:cNvSpPr/>
          <p:nvPr/>
        </p:nvSpPr>
        <p:spPr>
          <a:xfrm>
            <a:off x="256674" y="240632"/>
            <a:ext cx="11742821" cy="6432884"/>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B27B0640-02D7-1E8E-DDB6-184FDB30F08D}"/>
              </a:ext>
            </a:extLst>
          </p:cNvPr>
          <p:cNvSpPr txBox="1"/>
          <p:nvPr/>
        </p:nvSpPr>
        <p:spPr>
          <a:xfrm>
            <a:off x="4958243" y="3937626"/>
            <a:ext cx="5358538" cy="307777"/>
          </a:xfrm>
          <a:prstGeom prst="rect">
            <a:avLst/>
          </a:prstGeom>
          <a:noFill/>
        </p:spPr>
        <p:txBody>
          <a:bodyPr wrap="square" rtlCol="0">
            <a:spAutoFit/>
          </a:bodyPr>
          <a:lstStyle/>
          <a:p>
            <a:pPr algn="r"/>
            <a:r>
              <a:rPr lang="en-US" sz="1400" spc="50" dirty="0">
                <a:latin typeface="+mj-lt"/>
              </a:rPr>
              <a:t>EMAIL:  rrose.n2420@gmail.com</a:t>
            </a:r>
          </a:p>
        </p:txBody>
      </p:sp>
      <p:pic>
        <p:nvPicPr>
          <p:cNvPr id="4" name="Graphic 3" descr="Arrow circle with solid fill">
            <a:extLst>
              <a:ext uri="{FF2B5EF4-FFF2-40B4-BE49-F238E27FC236}">
                <a16:creationId xmlns:a16="http://schemas.microsoft.com/office/drawing/2014/main" id="{D6AC852C-E939-6771-7524-B8DFB18BB5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72350" y="4600078"/>
            <a:ext cx="914400" cy="914400"/>
          </a:xfrm>
          <a:prstGeom prst="rect">
            <a:avLst/>
          </a:prstGeom>
        </p:spPr>
      </p:pic>
      <p:sp>
        <p:nvSpPr>
          <p:cNvPr id="6" name="Oval 5">
            <a:extLst>
              <a:ext uri="{FF2B5EF4-FFF2-40B4-BE49-F238E27FC236}">
                <a16:creationId xmlns:a16="http://schemas.microsoft.com/office/drawing/2014/main" id="{45CD922D-63AA-F2DD-F9B8-E84F87EEDA69}"/>
              </a:ext>
            </a:extLst>
          </p:cNvPr>
          <p:cNvSpPr/>
          <p:nvPr/>
        </p:nvSpPr>
        <p:spPr>
          <a:xfrm>
            <a:off x="9657821" y="4874397"/>
            <a:ext cx="365760" cy="365760"/>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43900629"/>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1964</TotalTime>
  <Words>793</Words>
  <Application>Microsoft Office PowerPoint</Application>
  <PresentationFormat>Widescreen</PresentationFormat>
  <Paragraphs>74</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Aptos Narrow</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NIKKO.ROSE@baruchmail.cuny.edu</dc:creator>
  <cp:lastModifiedBy>NIKKO.ROSE@baruchmail.cuny.edu</cp:lastModifiedBy>
  <cp:revision>153</cp:revision>
  <dcterms:created xsi:type="dcterms:W3CDTF">2024-08-27T13:50:14Z</dcterms:created>
  <dcterms:modified xsi:type="dcterms:W3CDTF">2024-12-26T15:08:55Z</dcterms:modified>
</cp:coreProperties>
</file>