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0" r:id="rId5"/>
    <p:sldId id="280" r:id="rId6"/>
    <p:sldId id="294" r:id="rId7"/>
    <p:sldId id="278" r:id="rId8"/>
    <p:sldId id="300" r:id="rId9"/>
    <p:sldId id="301" r:id="rId10"/>
    <p:sldId id="297" r:id="rId11"/>
    <p:sldId id="298" r:id="rId12"/>
    <p:sldId id="302" r:id="rId13"/>
    <p:sldId id="304" r:id="rId14"/>
    <p:sldId id="261" r:id="rId15"/>
    <p:sldId id="296" r:id="rId16"/>
    <p:sldId id="309" r:id="rId17"/>
    <p:sldId id="307" r:id="rId18"/>
    <p:sldId id="310" r:id="rId19"/>
    <p:sldId id="308" r:id="rId20"/>
    <p:sldId id="306" r:id="rId21"/>
    <p:sldId id="277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97D679-2921-4F02-8B4D-FF6138B678DA}">
          <p14:sldIdLst>
            <p14:sldId id="256"/>
            <p14:sldId id="257"/>
            <p14:sldId id="258"/>
            <p14:sldId id="270"/>
            <p14:sldId id="280"/>
            <p14:sldId id="294"/>
            <p14:sldId id="278"/>
            <p14:sldId id="300"/>
            <p14:sldId id="301"/>
            <p14:sldId id="297"/>
            <p14:sldId id="298"/>
            <p14:sldId id="302"/>
            <p14:sldId id="304"/>
            <p14:sldId id="261"/>
            <p14:sldId id="296"/>
            <p14:sldId id="309"/>
            <p14:sldId id="307"/>
            <p14:sldId id="310"/>
            <p14:sldId id="308"/>
            <p14:sldId id="306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7" autoAdjust="0"/>
    <p:restoredTop sz="94660"/>
  </p:normalViewPr>
  <p:slideViewPr>
    <p:cSldViewPr snapToGrid="0">
      <p:cViewPr varScale="1">
        <p:scale>
          <a:sx n="98" d="100"/>
          <a:sy n="98" d="100"/>
        </p:scale>
        <p:origin x="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6/8/18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6/8/18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25215"/>
            <a:ext cx="8534400" cy="1349375"/>
          </a:xfrm>
        </p:spPr>
        <p:txBody>
          <a:bodyPr/>
          <a:lstStyle/>
          <a:p>
            <a:r>
              <a:rPr lang="en-US"/>
              <a:t>Snowboard Accident</a:t>
            </a:r>
          </a:p>
          <a:p>
            <a:r>
              <a:rPr lang="en-US"/>
              <a:t>Mayuri &amp; Rosy</a:t>
            </a:r>
          </a:p>
        </p:txBody>
      </p:sp>
      <p:pic>
        <p:nvPicPr>
          <p:cNvPr id="6" name="Picture 5" descr="No Defendant Instruction - Full Deck_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57150"/>
            <a:ext cx="12195175" cy="67875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/>
              <a:t>Path vs </a:t>
            </a:r>
            <a:r>
              <a:rPr lang="en-US" sz="3600" b="1" dirty="0">
                <a:sym typeface="+mn-ea"/>
              </a:rPr>
              <a:t>Total Damages(Discounted) </a:t>
            </a:r>
            <a:endParaRPr lang="en-US" sz="3600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Box plot including total damages as 0.</a:t>
            </a:r>
          </a:p>
        </p:txBody>
      </p:sp>
      <p:pic>
        <p:nvPicPr>
          <p:cNvPr id="7" name="Content Placeholder 6" descr="Capture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800" y="2689225"/>
            <a:ext cx="5274310" cy="351028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6914322" y="1372712"/>
            <a:ext cx="5183717" cy="823912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en-US" b="0" dirty="0"/>
              <a:t>Violin</a:t>
            </a:r>
            <a:r>
              <a:rPr lang="en-US" dirty="0"/>
              <a:t> </a:t>
            </a:r>
            <a:r>
              <a:rPr lang="en-US" b="0" dirty="0"/>
              <a:t>Plot</a:t>
            </a:r>
          </a:p>
        </p:txBody>
      </p:sp>
      <p:pic>
        <p:nvPicPr>
          <p:cNvPr id="12" name="Content Placeholder 11" descr="Capture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83250" y="2599055"/>
            <a:ext cx="6065520" cy="3959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ym typeface="+mn-ea"/>
              </a:rPr>
              <a:t> </a:t>
            </a:r>
            <a:r>
              <a:rPr lang="en-US" sz="3600" b="1" dirty="0">
                <a:sym typeface="+mn-ea"/>
              </a:rPr>
              <a:t>Path vs Discounted Damages</a:t>
            </a:r>
            <a:endParaRPr lang="en-US" sz="3600" b="1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8105" cy="484505"/>
          </a:xfrm>
        </p:spPr>
        <p:txBody>
          <a:bodyPr/>
          <a:lstStyle/>
          <a:p>
            <a:r>
              <a:rPr lang="en-US" b="0"/>
              <a:t>Damages vs Path excluding 0's</a:t>
            </a:r>
          </a:p>
        </p:txBody>
      </p:sp>
      <p:pic>
        <p:nvPicPr>
          <p:cNvPr id="9" name="Content Placeholder 8" descr="Capture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59865" y="2505075"/>
            <a:ext cx="3917315" cy="3684905"/>
          </a:xfrm>
          <a:prstGeom prst="rect">
            <a:avLst/>
          </a:prstGeom>
        </p:spPr>
      </p:pic>
      <p:pic>
        <p:nvPicPr>
          <p:cNvPr id="15" name="Content Placeholder 14" descr="Capture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39510" y="2557780"/>
            <a:ext cx="5161915" cy="3533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6348" y="231756"/>
            <a:ext cx="10972800" cy="1143000"/>
          </a:xfrm>
        </p:spPr>
        <p:txBody>
          <a:bodyPr/>
          <a:lstStyle/>
          <a:p>
            <a:pPr algn="l"/>
            <a:r>
              <a:rPr lang="en-US" sz="3600" b="1" dirty="0" err="1"/>
              <a:t>Winrate,Damages</a:t>
            </a:r>
            <a:r>
              <a:rPr lang="en-US" sz="3600" b="1" dirty="0"/>
              <a:t>(</a:t>
            </a:r>
            <a:r>
              <a:rPr lang="en-US" sz="3600" b="1" dirty="0" err="1"/>
              <a:t>Mean,Median,SD</a:t>
            </a:r>
            <a:r>
              <a:rPr lang="en-US" sz="3600" b="1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389196" y="1305739"/>
            <a:ext cx="118132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Case Expected Value </a:t>
            </a:r>
            <a:r>
              <a:rPr lang="en-US" sz="2000" b="1" dirty="0" err="1"/>
              <a:t>Damages:</a:t>
            </a:r>
            <a:r>
              <a:rPr lang="en-US" sz="1600" dirty="0" err="1"/>
              <a:t>Showing</a:t>
            </a:r>
            <a:r>
              <a:rPr lang="en-US" sz="1600" dirty="0"/>
              <a:t> the total expected damages </a:t>
            </a:r>
            <a:r>
              <a:rPr lang="en-US" sz="1600" dirty="0" err="1"/>
              <a:t>mean,median</a:t>
            </a:r>
            <a:r>
              <a:rPr lang="en-US" sz="1600" dirty="0"/>
              <a:t> and </a:t>
            </a:r>
            <a:r>
              <a:rPr lang="en-US" sz="1600" dirty="0" err="1"/>
              <a:t>sd</a:t>
            </a:r>
            <a:r>
              <a:rPr lang="en-US" sz="1600" dirty="0"/>
              <a:t> with </a:t>
            </a:r>
            <a:r>
              <a:rPr lang="en-US" sz="1600" dirty="0" err="1"/>
              <a:t>winrate</a:t>
            </a:r>
            <a:r>
              <a:rPr lang="en-US" sz="1600" dirty="0"/>
              <a:t> percentage.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65A65-7B48-3E4E-A63C-5E8A14D05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94" y="1784672"/>
            <a:ext cx="10604500" cy="2336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6A55DF-2E95-E74C-B2EE-D9012067DBC6}"/>
              </a:ext>
            </a:extLst>
          </p:cNvPr>
          <p:cNvSpPr/>
          <p:nvPr/>
        </p:nvSpPr>
        <p:spPr>
          <a:xfrm>
            <a:off x="389195" y="4200295"/>
            <a:ext cx="115377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Winrate</a:t>
            </a:r>
            <a:r>
              <a:rPr lang="en-US" b="1" dirty="0"/>
              <a:t> </a:t>
            </a:r>
            <a:r>
              <a:rPr lang="en-US" b="1" dirty="0" err="1"/>
              <a:t>plintiffwins:</a:t>
            </a:r>
            <a:r>
              <a:rPr lang="en-US" sz="1600" dirty="0" err="1"/>
              <a:t>Showing</a:t>
            </a:r>
            <a:r>
              <a:rPr lang="en-US" sz="1600" dirty="0"/>
              <a:t> the damages </a:t>
            </a:r>
            <a:r>
              <a:rPr lang="en-US" sz="1600" dirty="0" err="1"/>
              <a:t>mean,median</a:t>
            </a:r>
            <a:r>
              <a:rPr lang="en-US" sz="1600" dirty="0"/>
              <a:t> and </a:t>
            </a:r>
            <a:r>
              <a:rPr lang="en-US" sz="1600" dirty="0" err="1"/>
              <a:t>sd</a:t>
            </a:r>
            <a:r>
              <a:rPr lang="en-US" sz="1600" dirty="0"/>
              <a:t> of liability awarded to the plaintiff when plaintiff wins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ECED6A-2678-B34C-8322-3682895F9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94" y="4569627"/>
            <a:ext cx="8890000" cy="2108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0105" y="457200"/>
            <a:ext cx="11313795" cy="805180"/>
          </a:xfrm>
        </p:spPr>
        <p:txBody>
          <a:bodyPr/>
          <a:lstStyle/>
          <a:p>
            <a:pPr algn="l"/>
            <a:br>
              <a:rPr lang="en-US" sz="2400"/>
            </a:br>
            <a:r>
              <a:rPr lang="en-US" sz="2400" b="1"/>
              <a:t>Q40: </a:t>
            </a:r>
            <a:r>
              <a:rPr lang="en-US" sz="2400" b="1" i="1">
                <a:sym typeface="+mn-ea"/>
              </a:rPr>
              <a:t>Did the fact that X5 added core inserts to the later Carve 3000 model, affect your view as to whether the original Carve 3000 was defective?</a:t>
            </a:r>
            <a:endParaRPr lang="en-US" sz="2400" b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3326765"/>
            <a:ext cx="3932555" cy="509905"/>
          </a:xfrm>
        </p:spPr>
        <p:txBody>
          <a:bodyPr/>
          <a:lstStyle/>
          <a:p>
            <a:endParaRPr lang="en-US" i="1"/>
          </a:p>
          <a:p>
            <a:endParaRPr lang="en-US" sz="2800" u="sng"/>
          </a:p>
          <a:p>
            <a:r>
              <a:rPr lang="en-US" sz="2800" u="sng"/>
              <a:t>Obsevation:</a:t>
            </a:r>
          </a:p>
          <a:p>
            <a:r>
              <a:rPr lang="en-US" sz="1800"/>
              <a:t>All </a:t>
            </a:r>
            <a:r>
              <a:rPr lang="en-US" sz="1800" b="1">
                <a:solidFill>
                  <a:srgbClr val="FF0000"/>
                </a:solidFill>
              </a:rPr>
              <a:t>Yes </a:t>
            </a:r>
            <a:r>
              <a:rPr lang="en-US" sz="1800"/>
              <a:t>when they strongly support the fact.</a:t>
            </a:r>
          </a:p>
          <a:p>
            <a:pPr>
              <a:buFont typeface="Arial" panose="020B0604020202020204" pitchFamily="34" charset="0"/>
            </a:pPr>
            <a:r>
              <a:rPr lang="en-US" sz="1800"/>
              <a:t>Mostly </a:t>
            </a:r>
            <a:r>
              <a:rPr lang="en-US" sz="1800" b="1">
                <a:solidFill>
                  <a:srgbClr val="FF0000"/>
                </a:solidFill>
              </a:rPr>
              <a:t>No </a:t>
            </a:r>
            <a:r>
              <a:rPr lang="en-US" sz="1800"/>
              <a:t>when they deny the fact.</a:t>
            </a:r>
          </a:p>
          <a:p>
            <a:pPr>
              <a:buFont typeface="Arial" panose="020B0604020202020204" pitchFamily="34" charset="0"/>
            </a:pPr>
            <a:r>
              <a:rPr lang="en-US" sz="1800"/>
              <a:t>Mostly </a:t>
            </a:r>
            <a:r>
              <a:rPr lang="en-US" sz="1800" b="1">
                <a:solidFill>
                  <a:srgbClr val="FF0000"/>
                </a:solidFill>
              </a:rPr>
              <a:t>yes </a:t>
            </a:r>
            <a:r>
              <a:rPr lang="en-US" sz="1800"/>
              <a:t>when they somewhat  support the fact.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/>
          </a:p>
          <a:p>
            <a:endParaRPr lang="en-US" sz="2800" u="sng"/>
          </a:p>
        </p:txBody>
      </p:sp>
      <p:pic>
        <p:nvPicPr>
          <p:cNvPr id="10" name="Content Placeholder 9" descr="Captur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0010" y="1406525"/>
            <a:ext cx="7272655" cy="5368290"/>
          </a:xfrm>
          <a:prstGeom prst="rect">
            <a:avLst/>
          </a:prstGeom>
        </p:spPr>
      </p:pic>
      <p:graphicFrame>
        <p:nvGraphicFramePr>
          <p:cNvPr id="11" name="Table 10"/>
          <p:cNvGraphicFramePr/>
          <p:nvPr/>
        </p:nvGraphicFramePr>
        <p:xfrm>
          <a:off x="424180" y="1591945"/>
          <a:ext cx="4348480" cy="234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Q40	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 &amp;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3 &amp;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 &amp;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ym typeface="+mn-ea"/>
                        </a:rPr>
                        <a:t>100%	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ym typeface="+mn-ea"/>
                        </a:rPr>
                        <a:t>100%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ym typeface="+mn-ea"/>
                        </a:rPr>
                        <a:t>100%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2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Maybe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ym typeface="+mn-ea"/>
                        </a:rPr>
                        <a:t>86%	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ym typeface="+mn-ea"/>
                        </a:rPr>
                        <a:t>85%	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ym typeface="+mn-ea"/>
                        </a:rPr>
                        <a:t>86%	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2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US" sz="2400"/>
            </a:br>
            <a:r>
              <a:rPr lang="en-US" sz="2400" b="1"/>
              <a:t>Q41: </a:t>
            </a:r>
            <a:r>
              <a:rPr lang="en-US" sz="2400" b="1" i="1">
                <a:sym typeface="+mn-ea"/>
              </a:rPr>
              <a:t>Were you able to ignore the  fact that X5 added core inserts to the later Carve 3000 model when deciding whether the original Carve 3000 was defective?</a:t>
            </a:r>
          </a:p>
        </p:txBody>
      </p:sp>
      <p:pic>
        <p:nvPicPr>
          <p:cNvPr id="8" name="Content Placeholder 7" descr="Capture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2900" y="1836420"/>
            <a:ext cx="5328285" cy="49676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Content Placeholder 9" descr="Capture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70270" y="1836420"/>
            <a:ext cx="6159500" cy="49676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/>
              <a:t>Path (1-4) vs Liability(Snowboard+Staircase)</a:t>
            </a:r>
            <a:r>
              <a:rPr lang="en-US" sz="400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  <a:sym typeface="+mn-ea"/>
              </a:rPr>
              <a:t>Staircase </a:t>
            </a:r>
            <a:r>
              <a:rPr lang="en-US" sz="2400">
                <a:solidFill>
                  <a:schemeClr val="tx1"/>
                </a:solidFill>
              </a:rPr>
              <a:t>Path(2,3,4,5) + </a:t>
            </a:r>
            <a:r>
              <a:rPr lang="en-US" sz="2400">
                <a:solidFill>
                  <a:schemeClr val="tx1"/>
                </a:solidFill>
                <a:sym typeface="+mn-ea"/>
              </a:rPr>
              <a:t>Snowboard </a:t>
            </a:r>
            <a:r>
              <a:rPr lang="en-US" sz="2400">
                <a:solidFill>
                  <a:schemeClr val="tx1"/>
                </a:solidFill>
              </a:rPr>
              <a:t>Path(1,2,3,4) + (5,6,7,8).</a:t>
            </a:r>
          </a:p>
          <a:p>
            <a:pPr marL="0" indent="0">
              <a:buNone/>
            </a:pPr>
            <a:endParaRPr lang="en-US" sz="28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b="1" u="sng">
                <a:solidFill>
                  <a:schemeClr val="tx1"/>
                </a:solidFill>
              </a:rPr>
              <a:t>Model Observations:</a:t>
            </a:r>
          </a:p>
          <a:p>
            <a:pPr marL="0" indent="0">
              <a:buNone/>
            </a:pPr>
            <a:endParaRPr lang="en-US" sz="2800" b="1" u="sng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The P-value of Path 2 and 3 are really vary low &lt;0.05. so we can say that these fector is significant factor for awarding liability.</a:t>
            </a:r>
          </a:p>
        </p:txBody>
      </p:sp>
      <p:graphicFrame>
        <p:nvGraphicFramePr>
          <p:cNvPr id="7" name="Table 6"/>
          <p:cNvGraphicFramePr/>
          <p:nvPr/>
        </p:nvGraphicFramePr>
        <p:xfrm>
          <a:off x="5965825" y="4277360"/>
          <a:ext cx="6197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204 (45%)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169 (55%)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373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154 (59%)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220 (41%)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374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176 (55%)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218  (45%)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177 (52%)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189 (48%)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366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711  (53%)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796 (47%)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1507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2" name="Content Placeholder 11" descr="Capture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94400" y="1510030"/>
            <a:ext cx="6168390" cy="26758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AC83-413F-5045-884C-B30A059D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Path on Discounted Damages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48567-C1CB-8E4D-BBCE-9906BC069B76}"/>
              </a:ext>
            </a:extLst>
          </p:cNvPr>
          <p:cNvSpPr txBox="1"/>
          <p:nvPr/>
        </p:nvSpPr>
        <p:spPr>
          <a:xfrm>
            <a:off x="5999163" y="1690688"/>
            <a:ext cx="6100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Liner Model, Path has no impact on the Damages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graph, we can see that mean value is almost same for the discounted damages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24E53C1-4037-6E40-9E5A-2E563B3072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1418"/>
            <a:ext cx="6072487" cy="3716200"/>
          </a:xfrm>
        </p:spPr>
      </p:pic>
    </p:spTree>
    <p:extLst>
      <p:ext uri="{BB962C8B-B14F-4D97-AF65-F5344CB8AC3E}">
        <p14:creationId xmlns:p14="http://schemas.microsoft.com/office/powerpoint/2010/main" val="2008215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>
                <a:sym typeface="+mn-ea"/>
              </a:rPr>
              <a:t>Regression on Low Anchor vs NoLow Anchor </a:t>
            </a:r>
            <a:br>
              <a:rPr lang="en-US" sz="3600">
                <a:sym typeface="+mn-ea"/>
              </a:rPr>
            </a:br>
            <a:r>
              <a:rPr lang="en-US" sz="2400">
                <a:sym typeface="+mn-ea"/>
              </a:rPr>
              <a:t>Path (1-4) vs Path(1-8) </a:t>
            </a:r>
            <a:endParaRPr lang="en-US" sz="240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sz="2400" b="1" u="sng" dirty="0"/>
              <a:t>Observations: </a:t>
            </a:r>
            <a:endParaRPr lang="en-US" sz="2000" b="1" u="sng" dirty="0"/>
          </a:p>
          <a:p>
            <a:pPr marL="0" indent="0">
              <a:buNone/>
            </a:pPr>
            <a:r>
              <a:rPr lang="en-US" sz="2000" dirty="0"/>
              <a:t>Hence model is not </a:t>
            </a:r>
            <a:r>
              <a:rPr lang="en-US" sz="2000" dirty="0" err="1"/>
              <a:t>siginificant</a:t>
            </a:r>
            <a:r>
              <a:rPr lang="en-US" sz="2000" dirty="0"/>
              <a:t> (</a:t>
            </a:r>
            <a:r>
              <a:rPr lang="en-US" sz="2000" dirty="0">
                <a:sym typeface="+mn-ea"/>
              </a:rPr>
              <a:t>p-value &gt; 0.05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can interpret model coefficient as Compared to path 1-4,  there is 3.74% reduction odd in saying yes for path 5-8</a:t>
            </a:r>
            <a:r>
              <a:rPr lang="en-US" sz="2400" dirty="0"/>
              <a:t>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u="sng"/>
          </a:p>
          <a:p>
            <a:endParaRPr lang="en-US" u="sng"/>
          </a:p>
          <a:p>
            <a:endParaRPr lang="en-US" u="sng"/>
          </a:p>
          <a:p>
            <a:r>
              <a:rPr lang="en-US" u="sng"/>
              <a:t>Model Cofficients:</a:t>
            </a:r>
          </a:p>
        </p:txBody>
      </p:sp>
      <p:pic>
        <p:nvPicPr>
          <p:cNvPr id="9" name="Picture 8" descr="Cap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" y="1609725"/>
            <a:ext cx="5231130" cy="967105"/>
          </a:xfrm>
          <a:prstGeom prst="rect">
            <a:avLst/>
          </a:prstGeom>
        </p:spPr>
      </p:pic>
      <p:pic>
        <p:nvPicPr>
          <p:cNvPr id="11" name="Content Placeholder 10" descr="Capture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27445" y="2674620"/>
            <a:ext cx="5072380" cy="1666240"/>
          </a:xfrm>
          <a:prstGeom prst="rect">
            <a:avLst/>
          </a:prstGeom>
        </p:spPr>
      </p:pic>
      <p:pic>
        <p:nvPicPr>
          <p:cNvPr id="15" name="Picture 14" descr="Captur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360" y="4686935"/>
            <a:ext cx="2752090" cy="16243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D27899-4966-6C4C-BADC-D2268F28F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209" y="0"/>
            <a:ext cx="5309376" cy="3032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4C6B32-CC11-8344-A000-1FABCC1DF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209" y="3339549"/>
            <a:ext cx="5614176" cy="30270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50861C-5160-D14E-91FE-989EC3262C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267"/>
            <a:ext cx="5261113" cy="31085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132576-37DA-F44E-9BCB-4C7517CED291}"/>
              </a:ext>
            </a:extLst>
          </p:cNvPr>
          <p:cNvSpPr txBox="1"/>
          <p:nvPr/>
        </p:nvSpPr>
        <p:spPr>
          <a:xfrm>
            <a:off x="265043" y="516836"/>
            <a:ext cx="5579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Impact of Education, Income and Path on Liability</a:t>
            </a:r>
          </a:p>
        </p:txBody>
      </p:sp>
    </p:spTree>
    <p:extLst>
      <p:ext uri="{BB962C8B-B14F-4D97-AF65-F5344CB8AC3E}">
        <p14:creationId xmlns:p14="http://schemas.microsoft.com/office/powerpoint/2010/main" val="3448016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Regression on Final Model</a:t>
            </a:r>
            <a:br>
              <a:rPr lang="en-US"/>
            </a:br>
            <a:r>
              <a:rPr lang="en-US" sz="3600"/>
              <a:t>Liability ~ Path, Income, Education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err="1"/>
              <a:t>Obsevations</a:t>
            </a:r>
            <a:r>
              <a:rPr lang="en-US" b="1" u="sng" dirty="0"/>
              <a:t>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84FC5F-BBBA-FB48-97D2-A562891EB5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622" y="1630503"/>
            <a:ext cx="5906052" cy="166876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330F61-F9B6-FD48-AE47-BC41BA924922}"/>
              </a:ext>
            </a:extLst>
          </p:cNvPr>
          <p:cNvSpPr txBox="1"/>
          <p:nvPr/>
        </p:nvSpPr>
        <p:spPr>
          <a:xfrm>
            <a:off x="539681" y="2464885"/>
            <a:ext cx="5247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Path has no Impact on Liability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Education has no impact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Income has no impact on Liability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94BD31-DA2A-F34D-9345-EA16F839F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348" y="3571144"/>
            <a:ext cx="3035300" cy="177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BCDD79-FC3C-F743-9949-76D6C277A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146" y="3578434"/>
            <a:ext cx="3467100" cy="172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5430" y="274955"/>
            <a:ext cx="11316970" cy="1143000"/>
          </a:xfrm>
        </p:spPr>
        <p:txBody>
          <a:bodyPr/>
          <a:lstStyle/>
          <a:p>
            <a:pPr algn="l"/>
            <a:r>
              <a:rPr lang="en-US" sz="2800">
                <a:sym typeface="+mn-ea"/>
              </a:rPr>
              <a:t>Mcniel was injured in a snowboarding accident. He contended that the snowboard  he was using (Carve 3000 X5 was) defective.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795" y="1600200"/>
            <a:ext cx="6278245" cy="4526280"/>
          </a:xfrm>
        </p:spPr>
        <p:txBody>
          <a:bodyPr/>
          <a:lstStyle/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Plaintiff Argument :</a:t>
            </a:r>
            <a:r>
              <a:rPr lang="en-US"/>
              <a:t> </a:t>
            </a:r>
            <a:r>
              <a:rPr lang="en-US" sz="2800"/>
              <a:t>Missing holes from the snowboard, which cause the accident.</a:t>
            </a:r>
          </a:p>
          <a:p>
            <a:pPr lvl="1"/>
            <a:r>
              <a:rPr lang="en-US">
                <a:sym typeface="+mn-ea"/>
              </a:rPr>
              <a:t>500,000$ to compensate his pain and suffering.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lvl="2" indent="0">
              <a:buNone/>
            </a:pPr>
            <a:r>
              <a:rPr lang="en-US" sz="3200" b="1">
                <a:sym typeface="+mn-ea"/>
              </a:rPr>
              <a:t>Defendent Argument</a:t>
            </a:r>
            <a:r>
              <a:rPr lang="en-US" sz="3200">
                <a:sym typeface="+mn-ea"/>
              </a:rPr>
              <a:t> : </a:t>
            </a:r>
            <a:r>
              <a:rPr lang="en-US" sz="2800">
                <a:sym typeface="+mn-ea"/>
              </a:rPr>
              <a:t>Safest  Design</a:t>
            </a:r>
            <a:r>
              <a:rPr lang="en-US" sz="3200">
                <a:sym typeface="+mn-ea"/>
              </a:rPr>
              <a:t>.</a:t>
            </a:r>
            <a:endParaRPr lang="en-US" sz="32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lvl="2"/>
            <a:endParaRPr lang="en-US"/>
          </a:p>
          <a:p>
            <a:pPr lvl="2"/>
            <a:endParaRPr lang="en-US">
              <a:sym typeface="+mn-ea"/>
            </a:endParaRPr>
          </a:p>
          <a:p>
            <a:pPr lvl="2"/>
            <a:endParaRPr lang="en-US">
              <a:sym typeface="+mn-ea"/>
            </a:endParaRPr>
          </a:p>
          <a:p>
            <a:pPr lvl="2"/>
            <a:endParaRPr lang="en-US"/>
          </a:p>
        </p:txBody>
      </p:sp>
      <p:pic>
        <p:nvPicPr>
          <p:cNvPr id="2" name="Content Placeholder 1" descr="Capture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83755" y="2360930"/>
            <a:ext cx="5005070" cy="4410075"/>
          </a:xfrm>
          <a:prstGeom prst="rect">
            <a:avLst/>
          </a:prstGeom>
        </p:spPr>
      </p:pic>
    </p:spTree>
  </p:cSld>
  <p:clrMapOvr>
    <a:masterClrMapping/>
  </p:clrMapOvr>
  <p:transition>
    <p:cut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Merge Dataset Damages calculations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3C37C2-5134-584C-8046-F353AE5CF4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960701"/>
            <a:ext cx="5384800" cy="180496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E7554D-5B15-C743-AED4-E70BD738D7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3038692"/>
            <a:ext cx="5384800" cy="1648978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E6502C8-02C8-904E-A008-4553A20C79C9}"/>
              </a:ext>
            </a:extLst>
          </p:cNvPr>
          <p:cNvSpPr/>
          <p:nvPr/>
        </p:nvSpPr>
        <p:spPr>
          <a:xfrm>
            <a:off x="726364" y="1819837"/>
            <a:ext cx="3583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Case Expected Value Damages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F21DA-353C-3D48-9D92-F89872282585}"/>
              </a:ext>
            </a:extLst>
          </p:cNvPr>
          <p:cNvSpPr txBox="1"/>
          <p:nvPr/>
        </p:nvSpPr>
        <p:spPr>
          <a:xfrm>
            <a:off x="7627595" y="1858833"/>
            <a:ext cx="164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Plaintiff Wins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6632" y="697077"/>
            <a:ext cx="3809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867989"/>
            <a:ext cx="1015213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Win rate Percentage calculation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Statistical summary using Boxplots, vilolin plot and confidence interval.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Modelling on Q40 and Q41.</a:t>
            </a:r>
          </a:p>
          <a:p>
            <a:pPr indent="0">
              <a:buFont typeface="Wingdings" panose="05000000000000000000" pitchFamily="2" charset="2"/>
              <a:buNone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Regression on Low Anchor  vs NoLow Anchor.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Regression on merged data Path vs Liability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Logistic regression on Liability vs Path, Income, Education.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Linear model on Discounted Damages vs Path</a:t>
            </a:r>
          </a:p>
          <a:p>
            <a:pPr indent="0">
              <a:buFont typeface="Wingdings" panose="05000000000000000000" pitchFamily="2" charset="2"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2446" y="3069772"/>
            <a:ext cx="305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ThankYou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345" y="253365"/>
            <a:ext cx="11668125" cy="1040765"/>
          </a:xfrm>
        </p:spPr>
        <p:txBody>
          <a:bodyPr/>
          <a:lstStyle/>
          <a:p>
            <a:r>
              <a:rPr lang="en-US" sz="3600" dirty="0"/>
              <a:t>Questions to the Jurors and Limiting Juror Instruction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Was  McNeil    negligent?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If  so, was  McNeil’s  negligence  a  substantial  factor  in  causing  his  injuries?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If  you  find  that  Mr.  McNeil  was  fault,  assign  a  percentage.  </a:t>
            </a:r>
          </a:p>
        </p:txBody>
      </p:sp>
      <p:pic>
        <p:nvPicPr>
          <p:cNvPr id="5" name="Picture Placeholder 4" descr="art.50on50.jury.selection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183505" y="1762125"/>
            <a:ext cx="6172200" cy="3796665"/>
          </a:xfrm>
          <a:prstGeom prst="rect">
            <a:avLst/>
          </a:prstGeom>
        </p:spPr>
      </p:pic>
    </p:spTree>
  </p:cSld>
  <p:clrMapOvr>
    <a:masterClrMapping/>
  </p:clrMapOvr>
  <p:transition>
    <p:cut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11600" cy="857885"/>
          </a:xfrm>
        </p:spPr>
        <p:txBody>
          <a:bodyPr/>
          <a:lstStyle/>
          <a:p>
            <a:r>
              <a:rPr lang="en-US" dirty="0"/>
              <a:t>Data Set</a:t>
            </a:r>
          </a:p>
        </p:txBody>
      </p:sp>
      <p:pic>
        <p:nvPicPr>
          <p:cNvPr id="5" name="Picture Placeholder 2" descr="jurydata_small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407035" y="1439545"/>
            <a:ext cx="11603990" cy="51193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2409" y="1528354"/>
            <a:ext cx="71092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Path (1-8)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Damages(Economic and Non Economic)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Liability(Was snowboard sold McNeil defective?)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7520" y="587829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Attributes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8125" y="882650"/>
            <a:ext cx="11881485" cy="514350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Data munging ,wrangling and statistical summary</a:t>
            </a:r>
            <a:br>
              <a:rPr lang="en-US" sz="400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sz="4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397635"/>
            <a:ext cx="10972800" cy="5213985"/>
          </a:xfrm>
        </p:spPr>
        <p:txBody>
          <a:bodyPr/>
          <a:lstStyle/>
          <a:p>
            <a:pPr>
              <a:buFont typeface="Wingdings" panose="05000000000000000000" charset="0"/>
              <a:buChar char=""/>
            </a:pPr>
            <a:r>
              <a:rPr lang="en-US" sz="2000" b="1" dirty="0">
                <a:sym typeface="+mn-ea"/>
              </a:rPr>
              <a:t>Replaced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ym typeface="+mn-ea"/>
              </a:rPr>
              <a:t>        Null values for the damages to ‘0’. </a:t>
            </a:r>
            <a:r>
              <a:rPr lang="en-US" sz="2000" b="1" dirty="0">
                <a:sym typeface="+mn-ea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ym typeface="+mn-ea"/>
              </a:rPr>
              <a:t>        Hexadecimal values with empty string</a:t>
            </a:r>
            <a:endParaRPr lang="en-US" sz="2000" b="1" dirty="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ym typeface="+mn-ea"/>
              </a:rPr>
              <a:t>        </a:t>
            </a:r>
            <a:r>
              <a:rPr lang="en-US" sz="2000" dirty="0">
                <a:sym typeface="+mn-ea"/>
              </a:rPr>
              <a:t>Paths Low Anchor 5,6,7,8 with No Anchor 1,2,3,4.</a:t>
            </a:r>
          </a:p>
          <a:p>
            <a:pPr>
              <a:buFont typeface="Wingdings" panose="05000000000000000000" charset="0"/>
              <a:buChar char=""/>
            </a:pPr>
            <a:r>
              <a:rPr lang="en-US" sz="2000" b="1" dirty="0">
                <a:sym typeface="+mn-ea"/>
              </a:rPr>
              <a:t>Converted  D</a:t>
            </a:r>
            <a:r>
              <a:rPr lang="en-US" sz="2000" dirty="0">
                <a:sym typeface="+mn-ea"/>
              </a:rPr>
              <a:t>amages &gt; 500,000$  -&gt;  500,000 and consided the Damages as the discounted amount. </a:t>
            </a:r>
          </a:p>
          <a:p>
            <a:pPr>
              <a:buFont typeface="Wingdings" panose="05000000000000000000" charset="0"/>
              <a:buChar char=""/>
            </a:pPr>
            <a:r>
              <a:rPr lang="en-US" sz="2000" b="1" dirty="0">
                <a:sym typeface="+mn-ea"/>
              </a:rPr>
              <a:t>Dropped </a:t>
            </a:r>
            <a:r>
              <a:rPr lang="en-US" sz="2000" dirty="0">
                <a:sym typeface="+mn-ea"/>
              </a:rPr>
              <a:t>Liability with </a:t>
            </a:r>
            <a:r>
              <a:rPr lang="en-US" sz="2000">
                <a:sym typeface="+mn-ea"/>
              </a:rPr>
              <a:t>no values.</a:t>
            </a:r>
            <a:endParaRPr lang="en-US" sz="2000" dirty="0">
              <a:sym typeface="+mn-ea"/>
            </a:endParaRPr>
          </a:p>
          <a:p>
            <a:pPr>
              <a:buFont typeface="Wingdings" panose="05000000000000000000" charset="0"/>
              <a:buChar char=""/>
            </a:pPr>
            <a:r>
              <a:rPr lang="en-US" sz="2000" b="1" dirty="0">
                <a:sym typeface="+mn-ea"/>
              </a:rPr>
              <a:t>Removed </a:t>
            </a:r>
            <a:r>
              <a:rPr lang="en-US" sz="2000" dirty="0">
                <a:sym typeface="+mn-ea"/>
              </a:rPr>
              <a:t>Special characters (like ‘$’,’,’ etc.).</a:t>
            </a:r>
          </a:p>
          <a:p>
            <a:pPr>
              <a:buFont typeface="Wingdings" panose="05000000000000000000" charset="0"/>
              <a:buChar char=""/>
            </a:pPr>
            <a:r>
              <a:rPr lang="en-US" sz="2000" b="1" dirty="0">
                <a:sym typeface="+mn-ea"/>
              </a:rPr>
              <a:t>Converted </a:t>
            </a:r>
            <a:r>
              <a:rPr lang="en-US" sz="2000" dirty="0">
                <a:sym typeface="+mn-ea"/>
              </a:rPr>
              <a:t>Duration to integer and filtered the data based on the length of the each path.</a:t>
            </a:r>
          </a:p>
          <a:p>
            <a:pPr>
              <a:buFont typeface="Wingdings" panose="05000000000000000000" charset="0"/>
              <a:buChar char=""/>
            </a:pPr>
            <a:r>
              <a:rPr lang="en-US" sz="2000" b="1" dirty="0">
                <a:sym typeface="+mn-ea"/>
              </a:rPr>
              <a:t>Changed </a:t>
            </a:r>
            <a:r>
              <a:rPr lang="en-US" sz="2000" dirty="0">
                <a:sym typeface="+mn-ea"/>
              </a:rPr>
              <a:t>data type of required columns like (path to Categorical,  damages to numeric, date to datetime)</a:t>
            </a:r>
          </a:p>
          <a:p>
            <a:pPr>
              <a:buFont typeface="Wingdings" panose="05000000000000000000" charset="0"/>
              <a:buChar char=""/>
            </a:pPr>
            <a:r>
              <a:rPr lang="en-US" sz="2000" b="1" dirty="0">
                <a:sym typeface="+mn-ea"/>
              </a:rPr>
              <a:t>Verified </a:t>
            </a:r>
            <a:r>
              <a:rPr lang="en-US" sz="2000" dirty="0">
                <a:sym typeface="+mn-ea"/>
              </a:rPr>
              <a:t>percentage of responsibility of Plaintiff and </a:t>
            </a:r>
            <a:r>
              <a:rPr lang="en-US" sz="2000" dirty="0" err="1">
                <a:sym typeface="+mn-ea"/>
              </a:rPr>
              <a:t>defendent</a:t>
            </a:r>
            <a:r>
              <a:rPr lang="en-US" sz="2000" dirty="0">
                <a:sym typeface="+mn-ea"/>
              </a:rPr>
              <a:t> totals to 100%.</a:t>
            </a:r>
            <a:endParaRPr lang="en-US" sz="2000" dirty="0"/>
          </a:p>
        </p:txBody>
      </p:sp>
      <p:sp>
        <p:nvSpPr>
          <p:cNvPr id="2" name="Text Box 1"/>
          <p:cNvSpPr txBox="1"/>
          <p:nvPr/>
        </p:nvSpPr>
        <p:spPr>
          <a:xfrm>
            <a:off x="9239885" y="3516630"/>
            <a:ext cx="18681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9898" y="470262"/>
            <a:ext cx="5107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Research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528445"/>
            <a:ext cx="109613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sym typeface="+mn-ea"/>
              </a:rPr>
              <a:t>Regression Analysis for effect of Q40 and Q41 on awarding Liability.</a:t>
            </a:r>
          </a:p>
          <a:p>
            <a:pPr indent="0" algn="l">
              <a:buFont typeface="Wingdings" panose="05000000000000000000" pitchFamily="2" charset="2"/>
              <a:buNone/>
            </a:pPr>
            <a:endParaRPr lang="en-US" sz="2400" dirty="0">
              <a:sym typeface="+mn-ea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sym typeface="+mn-ea"/>
              </a:rPr>
              <a:t>Logistic Regression from Path (1-4) vs Liability for Snowboard and Staircase Dataset.</a:t>
            </a:r>
          </a:p>
          <a:p>
            <a:pPr indent="0" algn="l">
              <a:buFont typeface="Wingdings" panose="05000000000000000000" pitchFamily="2" charset="2"/>
              <a:buNone/>
            </a:pPr>
            <a:endParaRPr lang="en-US" sz="24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/>
              <a:t>Path 1-4 vs Path 5-8 Regression Analysis.</a:t>
            </a:r>
          </a:p>
          <a:p>
            <a:pPr algn="l"/>
            <a:endParaRPr lang="en-US" sz="24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/>
              <a:t>Impact of Education, Path and Income on Liability.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/>
              <a:t>Damages calculations for each Path of new dataset.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/>
              <a:t>Damage calculations for the merge dataset.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379095"/>
            <a:ext cx="1049274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Path vs Liability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510" y="4349750"/>
            <a:ext cx="49695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charset="0"/>
              <a:buChar char=""/>
            </a:pPr>
            <a:r>
              <a:rPr lang="en-US" dirty="0"/>
              <a:t> We can see that </a:t>
            </a:r>
            <a:r>
              <a:rPr lang="en-US" dirty="0" err="1"/>
              <a:t>winrate</a:t>
            </a:r>
            <a:r>
              <a:rPr lang="en-US" dirty="0"/>
              <a:t> is more for Path 2 &amp; 6 than Path 1 &amp; 5 after the intrduction of remedial jury measures. </a:t>
            </a:r>
          </a:p>
          <a:p>
            <a:pPr marL="285750" indent="-285750">
              <a:buFont typeface="Wingdings" panose="05000000000000000000" charset="0"/>
              <a:buChar char=""/>
            </a:pPr>
            <a:r>
              <a:rPr lang="en-US" dirty="0"/>
              <a:t>The winrate significantly decrease from path 3 &amp; 7 to Path 4 &amp; 8 after the explanation of limiting jury instruction introduce.</a:t>
            </a:r>
          </a:p>
          <a:p>
            <a:endParaRPr lang="en-US" dirty="0"/>
          </a:p>
        </p:txBody>
      </p:sp>
      <p:pic>
        <p:nvPicPr>
          <p:cNvPr id="8" name="Picture 7" descr="Cap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840" y="1384935"/>
            <a:ext cx="6623050" cy="46208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5" name="Table 14"/>
          <p:cNvGraphicFramePr/>
          <p:nvPr/>
        </p:nvGraphicFramePr>
        <p:xfrm>
          <a:off x="143510" y="1384935"/>
          <a:ext cx="519684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9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9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7030A0"/>
                          </a:solidFill>
                          <a:uFillTx/>
                        </a:rPr>
                        <a:t>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7030A0"/>
                          </a:solidFill>
                          <a:uFillTx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7030A0"/>
                          </a:solidFill>
                          <a:uFillTx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7030A0"/>
                          </a:solidFill>
                          <a:uFillTx/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7030A0"/>
                          </a:solidFill>
                          <a:uFillTx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>
                          <a:solidFill>
                            <a:srgbClr val="7030A0"/>
                          </a:solidFill>
                          <a:uFillTx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73(45%)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103(55%)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>
                          <a:solidFill>
                            <a:srgbClr val="7030A0"/>
                          </a:solidFill>
                          <a:uFillTx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92(59%)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96(41%)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>
                          <a:solidFill>
                            <a:srgbClr val="7030A0"/>
                          </a:solidFill>
                          <a:uFillTx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95  (55%)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95 (45%)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>
                          <a:solidFill>
                            <a:srgbClr val="7030A0"/>
                          </a:solidFill>
                          <a:uFillTx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79(52%)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7030A0"/>
                          </a:solidFill>
                          <a:uFillTx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399(53%)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390(47%)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729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790" y="636905"/>
            <a:ext cx="6243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sz="3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Winrate</a:t>
            </a: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confidence interval)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9C69BB-758D-E247-9164-C573EA4C5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" y="1338004"/>
            <a:ext cx="6843337" cy="5439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824</Words>
  <Application>Microsoft Macintosh PowerPoint</Application>
  <PresentationFormat>Widescreen</PresentationFormat>
  <Paragraphs>182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SimSun</vt:lpstr>
      <vt:lpstr>Arial</vt:lpstr>
      <vt:lpstr>Wingdings</vt:lpstr>
      <vt:lpstr>Business Cooperate</vt:lpstr>
      <vt:lpstr>Sn</vt:lpstr>
      <vt:lpstr>Mcniel was injured in a snowboarding accident. He contended that the snowboard  he was using (Carve 3000 X5 was) defective.</vt:lpstr>
      <vt:lpstr>Questions to the Jurors and Limiting Juror Instruction</vt:lpstr>
      <vt:lpstr>Data Set</vt:lpstr>
      <vt:lpstr>PowerPoint Presentation</vt:lpstr>
      <vt:lpstr>Data munging ,wrangling and statistical summary </vt:lpstr>
      <vt:lpstr>PowerPoint Presentation</vt:lpstr>
      <vt:lpstr>PowerPoint Presentation</vt:lpstr>
      <vt:lpstr>PowerPoint Presentation</vt:lpstr>
      <vt:lpstr>Path vs Total Damages(Discounted) </vt:lpstr>
      <vt:lpstr> Path vs Discounted Damages</vt:lpstr>
      <vt:lpstr>Winrate,Damages(Mean,Median,SD)</vt:lpstr>
      <vt:lpstr> Q40: Did the fact that X5 added core inserts to the later Carve 3000 model, affect your view as to whether the original Carve 3000 was defective?</vt:lpstr>
      <vt:lpstr> Q41: Were you able to ignore the  fact that X5 added core inserts to the later Carve 3000 model when deciding whether the original Carve 3000 was defective?</vt:lpstr>
      <vt:lpstr>Path (1-4) vs Liability(Snowboard+Staircase) </vt:lpstr>
      <vt:lpstr>Impact of Path on Discounted Damages</vt:lpstr>
      <vt:lpstr>Regression on Low Anchor vs NoLow Anchor  Path (1-4) vs Path(1-8) </vt:lpstr>
      <vt:lpstr>PowerPoint Presentation</vt:lpstr>
      <vt:lpstr>Regression on Final Model Liability ~ Path, Income, Education </vt:lpstr>
      <vt:lpstr>Merge Dataset Damages calculations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</dc:title>
  <dc:creator>Pruthwiraj Pradhan</dc:creator>
  <cp:lastModifiedBy>Mayuri Mylarisetti</cp:lastModifiedBy>
  <cp:revision>120</cp:revision>
  <dcterms:created xsi:type="dcterms:W3CDTF">2018-05-14T19:54:00Z</dcterms:created>
  <dcterms:modified xsi:type="dcterms:W3CDTF">2018-06-08T18:07:23Z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