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4"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92" r:id="rId29"/>
    <p:sldId id="293" r:id="rId30"/>
    <p:sldId id="294" r:id="rId31"/>
    <p:sldId id="287" r:id="rId32"/>
    <p:sldId id="295" r:id="rId33"/>
    <p:sldId id="288" r:id="rId34"/>
    <p:sldId id="289"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566" y="7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A8CA1101-49D9-450F-89D0-25AF29E67DA7}" type="datetimeFigureOut">
              <a:rPr lang="en-US" smtClean="0"/>
              <a:t>10/22/2025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95305ECF-9EB2-4FA0-BB17-18F4AB89AD3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CA1101-49D9-450F-89D0-25AF29E67DA7}"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05ECF-9EB2-4FA0-BB17-18F4AB89AD3D}"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CA1101-49D9-450F-89D0-25AF29E67DA7}"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05ECF-9EB2-4FA0-BB17-18F4AB89AD3D}"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8CA1101-49D9-450F-89D0-25AF29E67DA7}"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05ECF-9EB2-4FA0-BB17-18F4AB89AD3D}"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A8CA1101-49D9-450F-89D0-25AF29E67DA7}" type="datetimeFigureOut">
              <a:rPr lang="en-US" smtClean="0"/>
              <a:t>10/22/2025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5305ECF-9EB2-4FA0-BB17-18F4AB89AD3D}" type="slidenum">
              <a:rPr lang="en-US" smtClean="0"/>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a:t>Click to edit Master title style</a:t>
            </a:r>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8CA1101-49D9-450F-89D0-25AF29E67DA7}"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05ECF-9EB2-4FA0-BB17-18F4AB89AD3D}"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8CA1101-49D9-450F-89D0-25AF29E67DA7}" type="datetimeFigureOut">
              <a:rPr lang="en-US" smtClean="0"/>
              <a:t>10/22/2025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5305ECF-9EB2-4FA0-BB17-18F4AB89AD3D}"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A8CA1101-49D9-450F-89D0-25AF29E67DA7}" type="datetimeFigureOut">
              <a:rPr lang="en-US" smtClean="0"/>
              <a:t>10/22/2025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5305ECF-9EB2-4FA0-BB17-18F4AB89AD3D}"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8CA1101-49D9-450F-89D0-25AF29E67DA7}" type="datetimeFigureOut">
              <a:rPr lang="en-US" smtClean="0"/>
              <a:t>10/22/2025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5305ECF-9EB2-4FA0-BB17-18F4AB89AD3D}"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A8CA1101-49D9-450F-89D0-25AF29E67DA7}"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5305ECF-9EB2-4FA0-BB17-18F4AB89AD3D}"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A8CA1101-49D9-450F-89D0-25AF29E67DA7}" type="datetimeFigureOut">
              <a:rPr lang="en-US" smtClean="0"/>
              <a:t>10/22/2025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95305ECF-9EB2-4FA0-BB17-18F4AB89AD3D}" type="slidenum">
              <a:rPr lang="en-US" smtClean="0"/>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A8CA1101-49D9-450F-89D0-25AF29E67DA7}" type="datetimeFigureOut">
              <a:rPr lang="en-US" smtClean="0"/>
              <a:t>10/22/2025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95305ECF-9EB2-4FA0-BB17-18F4AB89AD3D}" type="slidenum">
              <a:rPr lang="en-US" smtClean="0"/>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57166"/>
            <a:ext cx="5967426" cy="1214446"/>
          </a:xfrm>
        </p:spPr>
        <p:txBody>
          <a:bodyPr/>
          <a:lstStyle/>
          <a:p>
            <a:r>
              <a:rPr lang="en-US" dirty="0" err="1"/>
              <a:t>snaprescue</a:t>
            </a:r>
            <a:endParaRPr lang="en-US" dirty="0"/>
          </a:p>
        </p:txBody>
      </p:sp>
      <p:sp>
        <p:nvSpPr>
          <p:cNvPr id="3" name="Subtitle 2"/>
          <p:cNvSpPr>
            <a:spLocks noGrp="1"/>
          </p:cNvSpPr>
          <p:nvPr>
            <p:ph type="subTitle" idx="1"/>
          </p:nvPr>
        </p:nvSpPr>
        <p:spPr>
          <a:xfrm>
            <a:off x="2000232" y="1643050"/>
            <a:ext cx="5072098" cy="500066"/>
          </a:xfrm>
        </p:spPr>
        <p:txBody>
          <a:bodyPr>
            <a:normAutofit fontScale="77500" lnSpcReduction="20000"/>
          </a:bodyPr>
          <a:lstStyle/>
          <a:p>
            <a:r>
              <a:rPr lang="en-US" sz="2400" dirty="0">
                <a:solidFill>
                  <a:srgbClr val="FFFFFF"/>
                </a:solidFill>
                <a:latin typeface="Times New Roman"/>
                <a:ea typeface="Times New Roman"/>
                <a:cs typeface="Times New Roman"/>
                <a:sym typeface="Times New Roman"/>
              </a:rPr>
              <a:t>Automobile Breakdown Management Application</a:t>
            </a:r>
          </a:p>
          <a:p>
            <a:endParaRPr lang="en-US" dirty="0"/>
          </a:p>
        </p:txBody>
      </p:sp>
      <p:sp>
        <p:nvSpPr>
          <p:cNvPr id="4" name="TextBox 3"/>
          <p:cNvSpPr txBox="1"/>
          <p:nvPr/>
        </p:nvSpPr>
        <p:spPr>
          <a:xfrm>
            <a:off x="571472" y="4786322"/>
            <a:ext cx="4019114" cy="1703030"/>
          </a:xfrm>
          <a:prstGeom prst="rect">
            <a:avLst/>
          </a:prstGeom>
          <a:noFill/>
        </p:spPr>
        <p:txBody>
          <a:bodyPr wrap="none" rtlCol="0">
            <a:spAutoFit/>
          </a:bodyPr>
          <a:lstStyle/>
          <a:p>
            <a:pPr>
              <a:lnSpc>
                <a:spcPts val="2764"/>
              </a:lnSpc>
            </a:pPr>
            <a:r>
              <a:rPr lang="en-US" b="1" dirty="0">
                <a:solidFill>
                  <a:srgbClr val="FFFFFF"/>
                </a:solidFill>
                <a:latin typeface="Times New Roman Bold"/>
                <a:ea typeface="Times New Roman Bold"/>
                <a:cs typeface="Times New Roman Bold"/>
                <a:sym typeface="Times New Roman Bold"/>
              </a:rPr>
              <a:t>GUIDE</a:t>
            </a:r>
          </a:p>
          <a:p>
            <a:pPr>
              <a:lnSpc>
                <a:spcPts val="2764"/>
              </a:lnSpc>
            </a:pPr>
            <a:r>
              <a:rPr lang="en-US" b="1" dirty="0">
                <a:solidFill>
                  <a:srgbClr val="FFFFFF"/>
                </a:solidFill>
                <a:latin typeface="Times New Roman Bold"/>
                <a:ea typeface="Times New Roman Bold"/>
                <a:cs typeface="Times New Roman Bold"/>
                <a:sym typeface="Times New Roman Bold"/>
              </a:rPr>
              <a:t>    M</a:t>
            </a:r>
            <a:r>
              <a:rPr lang="en-US" dirty="0">
                <a:solidFill>
                  <a:srgbClr val="FFFFFF"/>
                </a:solidFill>
                <a:latin typeface="Times New Roman"/>
                <a:ea typeface="Times New Roman"/>
                <a:cs typeface="Times New Roman"/>
                <a:sym typeface="Times New Roman"/>
              </a:rPr>
              <a:t>iss </a:t>
            </a:r>
            <a:r>
              <a:rPr lang="en-US" dirty="0" err="1">
                <a:solidFill>
                  <a:srgbClr val="FFFFFF"/>
                </a:solidFill>
                <a:latin typeface="Times New Roman"/>
                <a:ea typeface="Times New Roman"/>
                <a:cs typeface="Times New Roman"/>
                <a:sym typeface="Times New Roman"/>
              </a:rPr>
              <a:t>Divya</a:t>
            </a:r>
            <a:r>
              <a:rPr lang="en-US" dirty="0">
                <a:solidFill>
                  <a:srgbClr val="FFFFFF"/>
                </a:solidFill>
                <a:latin typeface="Times New Roman"/>
                <a:ea typeface="Times New Roman"/>
                <a:cs typeface="Times New Roman"/>
                <a:sym typeface="Times New Roman"/>
              </a:rPr>
              <a:t> S B</a:t>
            </a:r>
          </a:p>
          <a:p>
            <a:pPr>
              <a:lnSpc>
                <a:spcPts val="2419"/>
              </a:lnSpc>
            </a:pPr>
            <a:r>
              <a:rPr lang="en-US" dirty="0">
                <a:solidFill>
                  <a:srgbClr val="FFFFFF"/>
                </a:solidFill>
                <a:latin typeface="Times New Roman"/>
                <a:ea typeface="Times New Roman"/>
                <a:cs typeface="Times New Roman"/>
                <a:sym typeface="Times New Roman"/>
              </a:rPr>
              <a:t>     HOD</a:t>
            </a:r>
          </a:p>
          <a:p>
            <a:pPr>
              <a:lnSpc>
                <a:spcPts val="2419"/>
              </a:lnSpc>
            </a:pPr>
            <a:r>
              <a:rPr lang="en-US" dirty="0">
                <a:solidFill>
                  <a:srgbClr val="FFFFFF"/>
                </a:solidFill>
                <a:latin typeface="Times New Roman"/>
                <a:ea typeface="Times New Roman"/>
                <a:cs typeface="Times New Roman"/>
                <a:sym typeface="Times New Roman"/>
              </a:rPr>
              <a:t>     Department of Computer Applications</a:t>
            </a:r>
          </a:p>
          <a:p>
            <a:endParaRPr lang="en-US" dirty="0"/>
          </a:p>
        </p:txBody>
      </p:sp>
      <p:sp>
        <p:nvSpPr>
          <p:cNvPr id="5" name="TextBox 4"/>
          <p:cNvSpPr txBox="1"/>
          <p:nvPr/>
        </p:nvSpPr>
        <p:spPr>
          <a:xfrm>
            <a:off x="4529913" y="4786322"/>
            <a:ext cx="4614087" cy="1536318"/>
          </a:xfrm>
          <a:prstGeom prst="rect">
            <a:avLst/>
          </a:prstGeom>
          <a:noFill/>
        </p:spPr>
        <p:txBody>
          <a:bodyPr wrap="square" rtlCol="0">
            <a:spAutoFit/>
          </a:bodyPr>
          <a:lstStyle/>
          <a:p>
            <a:pPr algn="r">
              <a:lnSpc>
                <a:spcPts val="2764"/>
              </a:lnSpc>
            </a:pPr>
            <a:r>
              <a:rPr lang="en-US" sz="2400" dirty="0" err="1">
                <a:solidFill>
                  <a:srgbClr val="FFFFFF"/>
                </a:solidFill>
                <a:latin typeface="Times New Roman"/>
                <a:ea typeface="Times New Roman"/>
                <a:cs typeface="Times New Roman"/>
                <a:sym typeface="Times New Roman"/>
              </a:rPr>
              <a:t>RoseMary</a:t>
            </a:r>
            <a:r>
              <a:rPr lang="en-US" sz="2400" dirty="0">
                <a:solidFill>
                  <a:srgbClr val="FFFFFF"/>
                </a:solidFill>
                <a:latin typeface="Times New Roman"/>
                <a:ea typeface="Times New Roman"/>
                <a:cs typeface="Times New Roman"/>
                <a:sym typeface="Times New Roman"/>
              </a:rPr>
              <a:t> B</a:t>
            </a:r>
          </a:p>
          <a:p>
            <a:pPr algn="r">
              <a:lnSpc>
                <a:spcPts val="2073"/>
              </a:lnSpc>
            </a:pPr>
            <a:r>
              <a:rPr lang="en-US" dirty="0">
                <a:solidFill>
                  <a:srgbClr val="FFFFFF"/>
                </a:solidFill>
                <a:latin typeface="Times New Roman"/>
                <a:ea typeface="Times New Roman"/>
                <a:cs typeface="Times New Roman"/>
                <a:sym typeface="Times New Roman"/>
              </a:rPr>
              <a:t>Roll NO:46</a:t>
            </a:r>
          </a:p>
          <a:p>
            <a:pPr algn="r">
              <a:lnSpc>
                <a:spcPts val="2073"/>
              </a:lnSpc>
            </a:pPr>
            <a:r>
              <a:rPr lang="en-US" dirty="0">
                <a:solidFill>
                  <a:srgbClr val="FFFFFF"/>
                </a:solidFill>
                <a:latin typeface="Times New Roman"/>
                <a:ea typeface="Times New Roman"/>
                <a:cs typeface="Times New Roman"/>
                <a:sym typeface="Times New Roman"/>
              </a:rPr>
              <a:t>S3 MCA</a:t>
            </a:r>
          </a:p>
          <a:p>
            <a:pPr algn="r">
              <a:lnSpc>
                <a:spcPts val="2073"/>
              </a:lnSpc>
            </a:pPr>
            <a:r>
              <a:rPr lang="en-US" dirty="0">
                <a:solidFill>
                  <a:srgbClr val="FFFFFF"/>
                </a:solidFill>
                <a:latin typeface="Times New Roman"/>
                <a:ea typeface="Times New Roman"/>
                <a:cs typeface="Times New Roman"/>
                <a:sym typeface="Times New Roman"/>
              </a:rPr>
              <a:t>Date of Review: 11/07/2025</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a:t>Proposed System</a:t>
            </a:r>
          </a:p>
        </p:txBody>
      </p:sp>
      <p:sp>
        <p:nvSpPr>
          <p:cNvPr id="3" name="Content Placeholder 2"/>
          <p:cNvSpPr>
            <a:spLocks noGrp="1"/>
          </p:cNvSpPr>
          <p:nvPr>
            <p:ph idx="1"/>
          </p:nvPr>
        </p:nvSpPr>
        <p:spPr/>
        <p:txBody>
          <a:bodyPr/>
          <a:lstStyle/>
          <a:p>
            <a:pPr>
              <a:lnSpc>
                <a:spcPts val="4147"/>
              </a:lnSpc>
            </a:pPr>
            <a:r>
              <a:rPr lang="en-US" sz="2400" b="1" i="1" dirty="0">
                <a:latin typeface="Times New Roman Bold"/>
                <a:ea typeface="Times New Roman Bold"/>
                <a:cs typeface="Times New Roman Bold"/>
                <a:sym typeface="Times New Roman Bold"/>
              </a:rPr>
              <a:t>PROS:</a:t>
            </a:r>
          </a:p>
          <a:p>
            <a:pPr>
              <a:lnSpc>
                <a:spcPts val="4147"/>
              </a:lnSpc>
            </a:pPr>
            <a:endParaRPr lang="en-US" sz="2400" i="1" dirty="0"/>
          </a:p>
          <a:p>
            <a:pPr marL="1346454" lvl="5" indent="-224409">
              <a:lnSpc>
                <a:spcPts val="4147"/>
              </a:lnSpc>
              <a:buFont typeface="Arial"/>
              <a:buChar char="⚬"/>
            </a:pPr>
            <a:r>
              <a:rPr lang="en-US" sz="2400" i="1" dirty="0">
                <a:latin typeface="Times New Roman"/>
                <a:ea typeface="Times New Roman"/>
                <a:cs typeface="Times New Roman"/>
                <a:sym typeface="Times New Roman"/>
              </a:rPr>
              <a:t>Quick Response Time.</a:t>
            </a:r>
          </a:p>
          <a:p>
            <a:pPr marL="1346454" lvl="5" indent="-224409">
              <a:lnSpc>
                <a:spcPts val="4147"/>
              </a:lnSpc>
              <a:buFont typeface="Arial"/>
              <a:buChar char="⚬"/>
            </a:pPr>
            <a:r>
              <a:rPr lang="en-US" sz="2400" i="1" dirty="0">
                <a:latin typeface="Times New Roman"/>
                <a:ea typeface="Times New Roman"/>
                <a:cs typeface="Times New Roman"/>
                <a:sym typeface="Times New Roman"/>
              </a:rPr>
              <a:t>Efficient Resource Location.</a:t>
            </a:r>
          </a:p>
          <a:p>
            <a:pPr marL="1346454" lvl="5" indent="-224409">
              <a:lnSpc>
                <a:spcPts val="4147"/>
              </a:lnSpc>
              <a:buFont typeface="Arial"/>
              <a:buChar char="⚬"/>
            </a:pPr>
            <a:r>
              <a:rPr lang="en-US" sz="2400" i="1" dirty="0">
                <a:latin typeface="Times New Roman"/>
                <a:ea typeface="Times New Roman"/>
                <a:cs typeface="Times New Roman"/>
                <a:sym typeface="Times New Roman"/>
              </a:rPr>
              <a:t>Real Time Updates.</a:t>
            </a:r>
          </a:p>
          <a:p>
            <a:pPr marL="1346454" lvl="5" indent="-224409">
              <a:lnSpc>
                <a:spcPts val="4147"/>
              </a:lnSpc>
              <a:buFont typeface="Arial"/>
              <a:buChar char="⚬"/>
            </a:pPr>
            <a:r>
              <a:rPr lang="en-US" sz="2400" i="1" dirty="0">
                <a:latin typeface="Times New Roman"/>
                <a:ea typeface="Times New Roman"/>
                <a:cs typeface="Times New Roman"/>
                <a:sym typeface="Times New Roman"/>
              </a:rPr>
              <a:t>Increased Safety</a:t>
            </a:r>
            <a:r>
              <a:rPr lang="en-US" sz="2400" i="1" dirty="0">
                <a:solidFill>
                  <a:srgbClr val="FFFFFF"/>
                </a:solidFill>
                <a:latin typeface="Times New Roman"/>
                <a:ea typeface="Times New Roman"/>
                <a:cs typeface="Times New Roman"/>
                <a:sym typeface="Times New Roman"/>
              </a:rPr>
              <a:t>.</a:t>
            </a:r>
          </a:p>
          <a:p>
            <a:pPr marL="1346454" lvl="5" indent="-224409">
              <a:lnSpc>
                <a:spcPts val="4147"/>
              </a:lnSpc>
            </a:pPr>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i="1" dirty="0"/>
              <a:t>Proposed System</a:t>
            </a:r>
          </a:p>
        </p:txBody>
      </p:sp>
      <p:sp>
        <p:nvSpPr>
          <p:cNvPr id="3" name="Content Placeholder 2"/>
          <p:cNvSpPr>
            <a:spLocks noGrp="1"/>
          </p:cNvSpPr>
          <p:nvPr>
            <p:ph idx="1"/>
          </p:nvPr>
        </p:nvSpPr>
        <p:spPr/>
        <p:txBody>
          <a:bodyPr/>
          <a:lstStyle/>
          <a:p>
            <a:pPr>
              <a:lnSpc>
                <a:spcPts val="5184"/>
              </a:lnSpc>
              <a:buNone/>
            </a:pPr>
            <a:r>
              <a:rPr lang="en-US" sz="2400" b="1" i="1" dirty="0">
                <a:latin typeface="Times New Roman Bold"/>
                <a:ea typeface="Times New Roman Bold"/>
                <a:cs typeface="Times New Roman Bold"/>
                <a:sym typeface="Times New Roman Bold"/>
              </a:rPr>
              <a:t>CONS:</a:t>
            </a:r>
          </a:p>
          <a:p>
            <a:pPr marL="1346454" lvl="5" indent="-224409">
              <a:lnSpc>
                <a:spcPts val="5184"/>
              </a:lnSpc>
              <a:buFont typeface="Arial"/>
              <a:buChar char="⚬"/>
            </a:pPr>
            <a:r>
              <a:rPr lang="en-US" sz="2400" b="1" i="1" dirty="0" err="1">
                <a:latin typeface="Times New Roman Bold"/>
                <a:ea typeface="Times New Roman Bold"/>
                <a:cs typeface="Times New Roman Bold"/>
                <a:sym typeface="Times New Roman Bold"/>
              </a:rPr>
              <a:t>Dependance</a:t>
            </a:r>
            <a:r>
              <a:rPr lang="en-US" sz="2400" b="1" i="1" dirty="0">
                <a:latin typeface="Times New Roman Bold"/>
                <a:ea typeface="Times New Roman Bold"/>
                <a:cs typeface="Times New Roman Bold"/>
                <a:sym typeface="Times New Roman Bold"/>
              </a:rPr>
              <a:t> On Technology</a:t>
            </a:r>
            <a:r>
              <a:rPr lang="en-US" sz="2400" i="1" dirty="0">
                <a:latin typeface="Times New Roman"/>
                <a:ea typeface="Times New Roman"/>
                <a:cs typeface="Times New Roman"/>
                <a:sym typeface="Times New Roman"/>
              </a:rPr>
              <a:t>.</a:t>
            </a:r>
          </a:p>
          <a:p>
            <a:pPr marL="1346454" lvl="5" indent="-224409">
              <a:lnSpc>
                <a:spcPts val="5184"/>
              </a:lnSpc>
              <a:buFont typeface="Arial"/>
              <a:buChar char="⚬"/>
            </a:pPr>
            <a:r>
              <a:rPr lang="en-US" sz="2400" i="1" dirty="0">
                <a:latin typeface="Times New Roman"/>
                <a:ea typeface="Times New Roman"/>
                <a:cs typeface="Times New Roman"/>
                <a:sym typeface="Times New Roman"/>
              </a:rPr>
              <a:t>Accuracy Of Location Data.</a:t>
            </a:r>
          </a:p>
          <a:p>
            <a:pPr marL="1346454" lvl="5" indent="-224409">
              <a:lnSpc>
                <a:spcPts val="5184"/>
              </a:lnSpc>
              <a:buFont typeface="Arial"/>
              <a:buChar char="⚬"/>
            </a:pPr>
            <a:r>
              <a:rPr lang="en-US" sz="2400" i="1" dirty="0">
                <a:latin typeface="Times New Roman"/>
                <a:ea typeface="Times New Roman"/>
                <a:cs typeface="Times New Roman"/>
                <a:sym typeface="Times New Roman"/>
              </a:rPr>
              <a:t>.Workshop Availability.</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571480"/>
            <a:ext cx="8229600" cy="642942"/>
          </a:xfrm>
        </p:spPr>
        <p:txBody>
          <a:bodyPr>
            <a:normAutofit/>
          </a:bodyPr>
          <a:lstStyle/>
          <a:p>
            <a:r>
              <a:rPr lang="en-US" sz="2800" dirty="0"/>
              <a:t>Literature Review</a:t>
            </a:r>
          </a:p>
        </p:txBody>
      </p:sp>
      <p:graphicFrame>
        <p:nvGraphicFramePr>
          <p:cNvPr id="10" name="Content Placeholder 9"/>
          <p:cNvGraphicFramePr>
            <a:graphicFrameLocks noGrp="1"/>
          </p:cNvGraphicFramePr>
          <p:nvPr>
            <p:ph idx="1"/>
          </p:nvPr>
        </p:nvGraphicFramePr>
        <p:xfrm>
          <a:off x="457200" y="1935163"/>
          <a:ext cx="8229600" cy="3231707"/>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945707">
                <a:tc>
                  <a:txBody>
                    <a:bodyPr/>
                    <a:lstStyle/>
                    <a:p>
                      <a:r>
                        <a:rPr lang="en-US" dirty="0"/>
                        <a:t>Base paper</a:t>
                      </a:r>
                    </a:p>
                  </a:txBody>
                  <a:tcPr/>
                </a:tc>
                <a:tc>
                  <a:txBody>
                    <a:bodyPr/>
                    <a:lstStyle/>
                    <a:p>
                      <a:r>
                        <a:rPr lang="en-US" dirty="0"/>
                        <a:t>technology</a:t>
                      </a:r>
                    </a:p>
                  </a:txBody>
                  <a:tcPr/>
                </a:tc>
                <a:tc>
                  <a:txBody>
                    <a:bodyPr/>
                    <a:lstStyle/>
                    <a:p>
                      <a:r>
                        <a:rPr lang="en-US" dirty="0"/>
                        <a:t>features</a:t>
                      </a:r>
                    </a:p>
                  </a:txBody>
                  <a:tcPr/>
                </a:tc>
                <a:tc>
                  <a:txBody>
                    <a:bodyPr/>
                    <a:lstStyle/>
                    <a:p>
                      <a:r>
                        <a:rPr lang="en-US" dirty="0"/>
                        <a:t>disadvantages</a:t>
                      </a:r>
                    </a:p>
                  </a:txBody>
                  <a:tcPr/>
                </a:tc>
                <a:extLst>
                  <a:ext uri="{0D108BD9-81ED-4DB2-BD59-A6C34878D82A}">
                    <a16:rowId xmlns:a16="http://schemas.microsoft.com/office/drawing/2014/main" val="10000"/>
                  </a:ext>
                </a:extLst>
              </a:tr>
              <a:tr h="2048328">
                <a:tc>
                  <a:txBody>
                    <a:bodyPr/>
                    <a:lstStyle/>
                    <a:p>
                      <a:pPr marL="342900" indent="-342900">
                        <a:buAutoNum type="alphaUcPeriod"/>
                      </a:pPr>
                      <a:r>
                        <a:rPr lang="en-US" dirty="0" err="1"/>
                        <a:t>Vinoth</a:t>
                      </a:r>
                      <a:r>
                        <a:rPr lang="en-US" dirty="0"/>
                        <a:t> and M. </a:t>
                      </a:r>
                      <a:r>
                        <a:rPr lang="en-US" dirty="0" err="1"/>
                        <a:t>Maheshwaran</a:t>
                      </a:r>
                      <a:r>
                        <a:rPr lang="en-US" dirty="0"/>
                        <a:t> (2025) – “Vehicle Breakdown Assistance System” journal</a:t>
                      </a:r>
                    </a:p>
                  </a:txBody>
                  <a:tcPr/>
                </a:tc>
                <a:tc>
                  <a:txBody>
                    <a:bodyPr/>
                    <a:lstStyle/>
                    <a:p>
                      <a:r>
                        <a:rPr lang="en-US" dirty="0"/>
                        <a:t>Node.js, Express.js, </a:t>
                      </a:r>
                      <a:r>
                        <a:rPr lang="en-US" dirty="0" err="1"/>
                        <a:t>MongoDB</a:t>
                      </a:r>
                      <a:r>
                        <a:rPr lang="en-US" dirty="0"/>
                        <a:t>, Google Maps API, </a:t>
                      </a:r>
                    </a:p>
                  </a:txBody>
                  <a:tcPr/>
                </a:tc>
                <a:tc>
                  <a:txBody>
                    <a:bodyPr/>
                    <a:lstStyle/>
                    <a:p>
                      <a:r>
                        <a:rPr lang="en-US" dirty="0"/>
                        <a:t>Real time location based service provider</a:t>
                      </a:r>
                    </a:p>
                    <a:p>
                      <a:r>
                        <a:rPr lang="en-US" dirty="0"/>
                        <a:t>Predictive</a:t>
                      </a:r>
                      <a:r>
                        <a:rPr lang="en-US" baseline="0" dirty="0"/>
                        <a:t> </a:t>
                      </a:r>
                      <a:r>
                        <a:rPr lang="en-US" baseline="0" dirty="0" err="1"/>
                        <a:t>maintainanace</a:t>
                      </a:r>
                      <a:endParaRPr lang="en-US" dirty="0"/>
                    </a:p>
                  </a:txBody>
                  <a:tcPr/>
                </a:tc>
                <a:tc>
                  <a:txBody>
                    <a:bodyPr/>
                    <a:lstStyle/>
                    <a:p>
                      <a:r>
                        <a:rPr lang="en-US" dirty="0"/>
                        <a:t>High cost</a:t>
                      </a:r>
                    </a:p>
                    <a:p>
                      <a:r>
                        <a:rPr lang="en-US" dirty="0"/>
                        <a:t>Limited</a:t>
                      </a:r>
                      <a:r>
                        <a:rPr lang="en-US" baseline="0" dirty="0"/>
                        <a:t> coverage</a:t>
                      </a:r>
                    </a:p>
                    <a:p>
                      <a:endParaRPr lang="en-US" dirty="0"/>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571472" y="259879"/>
          <a:ext cx="8229600" cy="6398762"/>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2014566">
                  <a:extLst>
                    <a:ext uri="{9D8B030D-6E8A-4147-A177-3AD203B41FA5}">
                      <a16:colId xmlns:a16="http://schemas.microsoft.com/office/drawing/2014/main" val="20001"/>
                    </a:ext>
                  </a:extLst>
                </a:gridCol>
                <a:gridCol w="2100234">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1213241">
                <a:tc>
                  <a:txBody>
                    <a:bodyPr/>
                    <a:lstStyle/>
                    <a:p>
                      <a:r>
                        <a:rPr lang="en-US" dirty="0"/>
                        <a:t>Base paper</a:t>
                      </a:r>
                    </a:p>
                  </a:txBody>
                  <a:tcPr/>
                </a:tc>
                <a:tc>
                  <a:txBody>
                    <a:bodyPr/>
                    <a:lstStyle/>
                    <a:p>
                      <a:r>
                        <a:rPr lang="en-US" dirty="0"/>
                        <a:t>Technology</a:t>
                      </a:r>
                    </a:p>
                  </a:txBody>
                  <a:tcPr/>
                </a:tc>
                <a:tc>
                  <a:txBody>
                    <a:bodyPr/>
                    <a:lstStyle/>
                    <a:p>
                      <a:r>
                        <a:rPr lang="en-US" dirty="0"/>
                        <a:t>features</a:t>
                      </a:r>
                    </a:p>
                  </a:txBody>
                  <a:tcPr/>
                </a:tc>
                <a:tc>
                  <a:txBody>
                    <a:bodyPr/>
                    <a:lstStyle/>
                    <a:p>
                      <a:r>
                        <a:rPr lang="en-US" dirty="0"/>
                        <a:t>disadvantages</a:t>
                      </a:r>
                    </a:p>
                  </a:txBody>
                  <a:tcPr/>
                </a:tc>
                <a:extLst>
                  <a:ext uri="{0D108BD9-81ED-4DB2-BD59-A6C34878D82A}">
                    <a16:rowId xmlns:a16="http://schemas.microsoft.com/office/drawing/2014/main" val="10000"/>
                  </a:ext>
                </a:extLst>
              </a:tr>
              <a:tr h="1448109">
                <a:tc>
                  <a:txBody>
                    <a:bodyPr/>
                    <a:lstStyle/>
                    <a:p>
                      <a:r>
                        <a:rPr lang="en-US" sz="1200" dirty="0" err="1"/>
                        <a:t>Wagh</a:t>
                      </a:r>
                      <a:r>
                        <a:rPr lang="en-US" sz="1200" dirty="0"/>
                        <a:t>, D. </a:t>
                      </a:r>
                      <a:r>
                        <a:rPr lang="en-US" sz="1200" dirty="0" err="1"/>
                        <a:t>Bais</a:t>
                      </a:r>
                      <a:r>
                        <a:rPr lang="en-US" sz="1200" dirty="0"/>
                        <a:t>, and M. A. Sheikh, “Vehicle Breakdown Assistance Management System,” </a:t>
                      </a:r>
                      <a:r>
                        <a:rPr lang="en-US" sz="1200" i="1" dirty="0"/>
                        <a:t>International Journal of Computer Applications</a:t>
                      </a:r>
                      <a:r>
                        <a:rPr lang="en-US" sz="1200" dirty="0"/>
                        <a:t>, 2024</a:t>
                      </a:r>
                      <a:r>
                        <a:rPr lang="en-US" dirty="0"/>
                        <a:t>.</a:t>
                      </a:r>
                    </a:p>
                  </a:txBody>
                  <a:tcPr/>
                </a:tc>
                <a:tc>
                  <a:txBody>
                    <a:bodyPr/>
                    <a:lstStyle/>
                    <a:p>
                      <a:r>
                        <a:rPr lang="en-US" sz="1400" dirty="0"/>
                        <a:t>Java, </a:t>
                      </a:r>
                      <a:r>
                        <a:rPr lang="en-US" sz="1400" dirty="0" err="1"/>
                        <a:t>MySQL</a:t>
                      </a:r>
                      <a:r>
                        <a:rPr lang="en-US" sz="1400" dirty="0"/>
                        <a:t>, Android Studio</a:t>
                      </a:r>
                    </a:p>
                  </a:txBody>
                  <a:tcPr/>
                </a:tc>
                <a:tc>
                  <a:txBody>
                    <a:bodyPr/>
                    <a:lstStyle/>
                    <a:p>
                      <a:r>
                        <a:rPr lang="en-US" sz="1200" dirty="0"/>
                        <a:t>Android-based mobile application for quick breakdown reporting.</a:t>
                      </a:r>
                    </a:p>
                    <a:p>
                      <a:r>
                        <a:rPr lang="en-US" sz="1200" dirty="0"/>
                        <a:t>Allows users to view nearby service centers through location tracking</a:t>
                      </a:r>
                    </a:p>
                    <a:p>
                      <a:endParaRPr lang="en-US" dirty="0"/>
                    </a:p>
                  </a:txBody>
                  <a:tcPr/>
                </a:tc>
                <a:tc>
                  <a:txBody>
                    <a:bodyPr/>
                    <a:lstStyle/>
                    <a:p>
                      <a:r>
                        <a:rPr lang="en-US" sz="1400" dirty="0"/>
                        <a:t>Mobile-only access — no web platform for </a:t>
                      </a:r>
                      <a:r>
                        <a:rPr lang="en-US" sz="1400" dirty="0" err="1"/>
                        <a:t>admins</a:t>
                      </a:r>
                      <a:r>
                        <a:rPr lang="en-US" sz="1400" dirty="0"/>
                        <a:t>.</a:t>
                      </a:r>
                    </a:p>
                  </a:txBody>
                  <a:tcPr/>
                </a:tc>
                <a:extLst>
                  <a:ext uri="{0D108BD9-81ED-4DB2-BD59-A6C34878D82A}">
                    <a16:rowId xmlns:a16="http://schemas.microsoft.com/office/drawing/2014/main" val="10001"/>
                  </a:ext>
                </a:extLst>
              </a:tr>
              <a:tr h="1893681">
                <a:tc>
                  <a:txBody>
                    <a:bodyPr/>
                    <a:lstStyle/>
                    <a:p>
                      <a:r>
                        <a:rPr lang="en-US" sz="1200" dirty="0"/>
                        <a:t>S. </a:t>
                      </a:r>
                      <a:r>
                        <a:rPr lang="en-US" sz="1200" dirty="0" err="1"/>
                        <a:t>Gowthami</a:t>
                      </a:r>
                      <a:r>
                        <a:rPr lang="en-US" sz="1200" dirty="0"/>
                        <a:t>, A. </a:t>
                      </a:r>
                      <a:r>
                        <a:rPr lang="en-US" sz="1200" dirty="0" err="1"/>
                        <a:t>Nagarajan</a:t>
                      </a:r>
                      <a:r>
                        <a:rPr lang="en-US" sz="1200" dirty="0"/>
                        <a:t>, C. </a:t>
                      </a:r>
                      <a:r>
                        <a:rPr lang="en-US" sz="1200" dirty="0" err="1"/>
                        <a:t>Dharsha</a:t>
                      </a:r>
                      <a:r>
                        <a:rPr lang="en-US" sz="1200" dirty="0"/>
                        <a:t>, K. </a:t>
                      </a:r>
                      <a:r>
                        <a:rPr lang="en-US" sz="1200" dirty="0" err="1"/>
                        <a:t>Dharshini</a:t>
                      </a:r>
                      <a:r>
                        <a:rPr lang="en-US" sz="1200" dirty="0"/>
                        <a:t> </a:t>
                      </a:r>
                      <a:r>
                        <a:rPr lang="en-US" sz="1200" dirty="0" err="1"/>
                        <a:t>Priya</a:t>
                      </a:r>
                      <a:r>
                        <a:rPr lang="en-US" sz="1200" dirty="0"/>
                        <a:t>, and R. </a:t>
                      </a:r>
                      <a:r>
                        <a:rPr lang="en-US" sz="1200" dirty="0" err="1"/>
                        <a:t>Gowri</a:t>
                      </a:r>
                      <a:r>
                        <a:rPr lang="en-US" sz="1200" dirty="0"/>
                        <a:t> (2024) – “On-Road Vehicle Breakdown Assistance System”</a:t>
                      </a:r>
                    </a:p>
                  </a:txBody>
                  <a:tcPr/>
                </a:tc>
                <a:tc>
                  <a:txBody>
                    <a:bodyPr/>
                    <a:lstStyle/>
                    <a:p>
                      <a:r>
                        <a:rPr lang="en-US" sz="1400" dirty="0"/>
                        <a:t>HTML, CSS, JavaScript, PHP, </a:t>
                      </a:r>
                      <a:r>
                        <a:rPr lang="en-US" sz="1400" dirty="0" err="1"/>
                        <a:t>MySQL</a:t>
                      </a:r>
                      <a:r>
                        <a:rPr lang="en-US" sz="1400" dirty="0"/>
                        <a:t>, and Google Maps API</a:t>
                      </a:r>
                      <a:r>
                        <a:rPr lang="en-US" dirty="0"/>
                        <a:t>.</a:t>
                      </a:r>
                    </a:p>
                  </a:txBody>
                  <a:tcPr/>
                </a:tc>
                <a:tc>
                  <a:txBody>
                    <a:bodyPr/>
                    <a:lstStyle/>
                    <a:p>
                      <a:r>
                        <a:rPr lang="en-US" sz="1200" dirty="0"/>
                        <a:t>Uses GPS tracking to locate the nearest workshop for a user in distress.</a:t>
                      </a:r>
                    </a:p>
                    <a:p>
                      <a:r>
                        <a:rPr lang="en-US" sz="1200" dirty="0"/>
                        <a:t>Web interface for both customers and mechanics to communicate.</a:t>
                      </a:r>
                    </a:p>
                    <a:p>
                      <a:endParaRPr lang="en-US" dirty="0"/>
                    </a:p>
                  </a:txBody>
                  <a:tcPr/>
                </a:tc>
                <a:tc>
                  <a:txBody>
                    <a:bodyPr/>
                    <a:lstStyle/>
                    <a:p>
                      <a:r>
                        <a:rPr lang="en-US" sz="1200" dirty="0"/>
                        <a:t>Lacks advanced AI-based route or mechanic selection.</a:t>
                      </a:r>
                    </a:p>
                    <a:p>
                      <a:r>
                        <a:rPr lang="en-US" sz="1200" dirty="0"/>
                        <a:t>No push notifications or real-time chat between user and workshop.</a:t>
                      </a:r>
                    </a:p>
                    <a:p>
                      <a:endParaRPr lang="en-US" dirty="0"/>
                    </a:p>
                  </a:txBody>
                  <a:tcPr/>
                </a:tc>
                <a:extLst>
                  <a:ext uri="{0D108BD9-81ED-4DB2-BD59-A6C34878D82A}">
                    <a16:rowId xmlns:a16="http://schemas.microsoft.com/office/drawing/2014/main" val="10002"/>
                  </a:ext>
                </a:extLst>
              </a:tr>
              <a:tr h="1731513">
                <a:tc>
                  <a:txBody>
                    <a:bodyPr/>
                    <a:lstStyle/>
                    <a:p>
                      <a:r>
                        <a:rPr lang="en-US" sz="1200" dirty="0"/>
                        <a:t>O. O. </a:t>
                      </a:r>
                      <a:r>
                        <a:rPr lang="en-US" sz="1200" dirty="0" err="1"/>
                        <a:t>Adetunji</a:t>
                      </a:r>
                      <a:r>
                        <a:rPr lang="en-US" sz="1200" dirty="0"/>
                        <a:t>, I. A. Alake, O. F. </a:t>
                      </a:r>
                      <a:r>
                        <a:rPr lang="en-US" sz="1200" dirty="0" err="1"/>
                        <a:t>Ajayi</a:t>
                      </a:r>
                      <a:r>
                        <a:rPr lang="en-US" sz="1200" dirty="0"/>
                        <a:t>, and Y. A. </a:t>
                      </a:r>
                      <a:r>
                        <a:rPr lang="en-US" sz="1200" dirty="0" err="1"/>
                        <a:t>Mensah</a:t>
                      </a:r>
                      <a:r>
                        <a:rPr lang="en-US" sz="1200" dirty="0"/>
                        <a:t>, “Implementation of an Automobile Breakdown Service Provider (ABSP) Model,” </a:t>
                      </a:r>
                      <a:r>
                        <a:rPr lang="en-US" sz="1200" i="1" dirty="0"/>
                        <a:t>International Journal of Scientific and Research Publications</a:t>
                      </a:r>
                      <a:r>
                        <a:rPr lang="en-US" sz="1200" dirty="0"/>
                        <a:t>, 2023</a:t>
                      </a:r>
                      <a:r>
                        <a:rPr lang="en-US" dirty="0"/>
                        <a:t>.</a:t>
                      </a:r>
                    </a:p>
                  </a:txBody>
                  <a:tcPr/>
                </a:tc>
                <a:tc>
                  <a:txBody>
                    <a:bodyPr/>
                    <a:lstStyle/>
                    <a:p>
                      <a:r>
                        <a:rPr lang="en-US" sz="1400" dirty="0"/>
                        <a:t>Python (Flask Framework), </a:t>
                      </a:r>
                      <a:r>
                        <a:rPr lang="en-US" sz="1400" dirty="0" err="1"/>
                        <a:t>SQLite</a:t>
                      </a:r>
                      <a:r>
                        <a:rPr lang="en-US" sz="1400" dirty="0"/>
                        <a:t>, HTML, CSS.</a:t>
                      </a:r>
                    </a:p>
                  </a:txBody>
                  <a:tcPr/>
                </a:tc>
                <a:tc>
                  <a:txBody>
                    <a:bodyPr/>
                    <a:lstStyle/>
                    <a:p>
                      <a:r>
                        <a:rPr lang="en-US" sz="1200" dirty="0"/>
                        <a:t>introduces an automated model that connects users and workshops via GPS tracking.</a:t>
                      </a:r>
                    </a:p>
                    <a:p>
                      <a:r>
                        <a:rPr lang="en-US" sz="1200" dirty="0"/>
                        <a:t>Focuses on integrating automated alerts to service providers.</a:t>
                      </a:r>
                    </a:p>
                    <a:p>
                      <a:endParaRPr lang="en-US" dirty="0"/>
                    </a:p>
                  </a:txBody>
                  <a:tcPr/>
                </a:tc>
                <a:tc>
                  <a:txBody>
                    <a:bodyPr/>
                    <a:lstStyle/>
                    <a:p>
                      <a:r>
                        <a:rPr lang="en-US" sz="1200" dirty="0"/>
                        <a:t>Lacks scalability for large urban areas.</a:t>
                      </a:r>
                    </a:p>
                    <a:p>
                      <a:r>
                        <a:rPr lang="en-US" sz="1200" dirty="0"/>
                        <a:t>Does not include a dedicated admin module.</a:t>
                      </a:r>
                    </a:p>
                    <a:p>
                      <a:endParaRPr lang="en-US"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Content Placeholder 7"/>
          <p:cNvGraphicFramePr>
            <a:graphicFrameLocks noGrp="1"/>
          </p:cNvGraphicFramePr>
          <p:nvPr>
            <p:ph idx="1"/>
          </p:nvPr>
        </p:nvGraphicFramePr>
        <p:xfrm>
          <a:off x="457200" y="1357298"/>
          <a:ext cx="8229600" cy="4941585"/>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0000"/>
                    </a:ext>
                  </a:extLst>
                </a:gridCol>
                <a:gridCol w="1985962">
                  <a:extLst>
                    <a:ext uri="{9D8B030D-6E8A-4147-A177-3AD203B41FA5}">
                      <a16:colId xmlns:a16="http://schemas.microsoft.com/office/drawing/2014/main" val="20001"/>
                    </a:ext>
                  </a:extLst>
                </a:gridCol>
                <a:gridCol w="2128838">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19948">
                <a:tc>
                  <a:txBody>
                    <a:bodyPr/>
                    <a:lstStyle/>
                    <a:p>
                      <a:r>
                        <a:rPr lang="en-US" dirty="0"/>
                        <a:t>Base</a:t>
                      </a:r>
                      <a:r>
                        <a:rPr lang="en-US" baseline="0" dirty="0"/>
                        <a:t> paper</a:t>
                      </a:r>
                      <a:endParaRPr lang="en-US" dirty="0"/>
                    </a:p>
                  </a:txBody>
                  <a:tcPr/>
                </a:tc>
                <a:tc>
                  <a:txBody>
                    <a:bodyPr/>
                    <a:lstStyle/>
                    <a:p>
                      <a:r>
                        <a:rPr lang="en-US" dirty="0"/>
                        <a:t>Technology</a:t>
                      </a:r>
                    </a:p>
                  </a:txBody>
                  <a:tcPr/>
                </a:tc>
                <a:tc>
                  <a:txBody>
                    <a:bodyPr/>
                    <a:lstStyle/>
                    <a:p>
                      <a:r>
                        <a:rPr lang="en-US" dirty="0"/>
                        <a:t>features</a:t>
                      </a:r>
                    </a:p>
                  </a:txBody>
                  <a:tcPr/>
                </a:tc>
                <a:tc>
                  <a:txBody>
                    <a:bodyPr/>
                    <a:lstStyle/>
                    <a:p>
                      <a:r>
                        <a:rPr lang="en-US" dirty="0"/>
                        <a:t>disadvantages</a:t>
                      </a:r>
                    </a:p>
                  </a:txBody>
                  <a:tcPr/>
                </a:tc>
                <a:extLst>
                  <a:ext uri="{0D108BD9-81ED-4DB2-BD59-A6C34878D82A}">
                    <a16:rowId xmlns:a16="http://schemas.microsoft.com/office/drawing/2014/main" val="10000"/>
                  </a:ext>
                </a:extLst>
              </a:tr>
              <a:tr h="2174528">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 </a:t>
                      </a:r>
                      <a:r>
                        <a:rPr lang="en-US" sz="1400" dirty="0" err="1"/>
                        <a:t>Shalima</a:t>
                      </a:r>
                      <a:r>
                        <a:rPr lang="en-US" sz="1400" dirty="0"/>
                        <a:t>, “</a:t>
                      </a:r>
                      <a:r>
                        <a:rPr lang="en-US" sz="1400" dirty="0" err="1"/>
                        <a:t>Onroad</a:t>
                      </a:r>
                      <a:r>
                        <a:rPr lang="en-US" sz="1400" dirty="0"/>
                        <a:t> Fuel and Breakdown Management,” </a:t>
                      </a:r>
                      <a:r>
                        <a:rPr lang="en-US" sz="1400" i="1" dirty="0"/>
                        <a:t>International Journal of Emerging Technologies and Advanced Engineering</a:t>
                      </a:r>
                      <a:r>
                        <a:rPr lang="en-US" sz="1400" dirty="0"/>
                        <a:t>, 2023</a:t>
                      </a:r>
                      <a:r>
                        <a:rPr lang="en-US" dirty="0"/>
                        <a:t>.</a:t>
                      </a:r>
                    </a:p>
                    <a:p>
                      <a:endParaRPr lang="en-US" dirty="0"/>
                    </a:p>
                  </a:txBody>
                  <a:tcPr/>
                </a:tc>
                <a:tc>
                  <a:txBody>
                    <a:bodyPr/>
                    <a:lstStyle/>
                    <a:p>
                      <a:r>
                        <a:rPr lang="en-US" sz="1400" dirty="0"/>
                        <a:t>JavaScript, Node.js, Express.js, and </a:t>
                      </a:r>
                      <a:r>
                        <a:rPr lang="en-US" sz="1400" dirty="0" err="1"/>
                        <a:t>MongoDB</a:t>
                      </a:r>
                      <a:r>
                        <a:rPr lang="en-US" sz="1400" dirty="0"/>
                        <a:t>.</a:t>
                      </a:r>
                    </a:p>
                  </a:txBody>
                  <a:tcPr/>
                </a:tc>
                <a:tc>
                  <a:txBody>
                    <a:bodyPr/>
                    <a:lstStyle/>
                    <a:p>
                      <a:r>
                        <a:rPr lang="en-US" sz="1400" dirty="0"/>
                        <a:t>Provides both fuel delivery and breakdown services.</a:t>
                      </a:r>
                    </a:p>
                    <a:p>
                      <a:r>
                        <a:rPr lang="en-US" sz="1400" dirty="0"/>
                        <a:t>Uses GPS and real-time tracking for assistance dispatch.</a:t>
                      </a:r>
                    </a:p>
                    <a:p>
                      <a:endParaRPr lang="en-US" dirty="0"/>
                    </a:p>
                  </a:txBody>
                  <a:tcPr/>
                </a:tc>
                <a:tc>
                  <a:txBody>
                    <a:bodyPr/>
                    <a:lstStyle/>
                    <a:p>
                      <a:r>
                        <a:rPr lang="en-US" sz="1400" dirty="0"/>
                        <a:t>Limited features for workshops — no performance analytics.</a:t>
                      </a:r>
                    </a:p>
                    <a:p>
                      <a:r>
                        <a:rPr lang="en-US" sz="1400" dirty="0"/>
                        <a:t>Lack of payment integration or feedback system.</a:t>
                      </a:r>
                    </a:p>
                    <a:p>
                      <a:endParaRPr lang="en-US" dirty="0"/>
                    </a:p>
                  </a:txBody>
                  <a:tcPr/>
                </a:tc>
                <a:extLst>
                  <a:ext uri="{0D108BD9-81ED-4DB2-BD59-A6C34878D82A}">
                    <a16:rowId xmlns:a16="http://schemas.microsoft.com/office/drawing/2014/main" val="10001"/>
                  </a:ext>
                </a:extLst>
              </a:tr>
              <a:tr h="2347109">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 </a:t>
                      </a:r>
                      <a:r>
                        <a:rPr lang="en-US" sz="1400" dirty="0" err="1"/>
                        <a:t>Kousalya</a:t>
                      </a:r>
                      <a:r>
                        <a:rPr lang="en-US" sz="1400" dirty="0"/>
                        <a:t> Devi, S. </a:t>
                      </a:r>
                      <a:r>
                        <a:rPr lang="en-US" sz="1400" dirty="0" err="1"/>
                        <a:t>Manikandan</a:t>
                      </a:r>
                      <a:r>
                        <a:rPr lang="en-US" sz="1400" dirty="0"/>
                        <a:t>, and R. </a:t>
                      </a:r>
                      <a:r>
                        <a:rPr lang="en-US" sz="1400" dirty="0" err="1"/>
                        <a:t>Naveen</a:t>
                      </a:r>
                      <a:r>
                        <a:rPr lang="en-US" sz="1400" dirty="0"/>
                        <a:t> Kumar, “Vehicle Breakdown Management System,” </a:t>
                      </a:r>
                      <a:r>
                        <a:rPr lang="en-US" sz="1400" i="1" dirty="0"/>
                        <a:t>International Journal of Research Publication and Reviews</a:t>
                      </a:r>
                      <a:r>
                        <a:rPr lang="en-US" sz="1400" dirty="0"/>
                        <a:t>, 2024.</a:t>
                      </a:r>
                    </a:p>
                    <a:p>
                      <a:endParaRPr lang="en-US" dirty="0"/>
                    </a:p>
                  </a:txBody>
                  <a:tcPr/>
                </a:tc>
                <a:tc>
                  <a:txBody>
                    <a:bodyPr/>
                    <a:lstStyle/>
                    <a:p>
                      <a:r>
                        <a:rPr lang="en-US" sz="1400" dirty="0"/>
                        <a:t>PHP, </a:t>
                      </a:r>
                      <a:r>
                        <a:rPr lang="en-US" sz="1400" dirty="0" err="1"/>
                        <a:t>MySQL</a:t>
                      </a:r>
                      <a:r>
                        <a:rPr lang="en-US" sz="1400" dirty="0"/>
                        <a:t>, HTML, CSS, and Bootstrap.</a:t>
                      </a:r>
                    </a:p>
                  </a:txBody>
                  <a:tcPr/>
                </a:tc>
                <a:tc>
                  <a:txBody>
                    <a:bodyPr/>
                    <a:lstStyle/>
                    <a:p>
                      <a:r>
                        <a:rPr lang="en-US" sz="1400" dirty="0"/>
                        <a:t>Web application for managing vehicle breakdown incidents.</a:t>
                      </a:r>
                    </a:p>
                    <a:p>
                      <a:r>
                        <a:rPr lang="en-US" sz="1400" dirty="0"/>
                        <a:t>Enables users to request help and track service providers.</a:t>
                      </a:r>
                    </a:p>
                    <a:p>
                      <a:endParaRPr lang="en-US" dirty="0"/>
                    </a:p>
                  </a:txBody>
                  <a:tcPr/>
                </a:tc>
                <a:tc>
                  <a:txBody>
                    <a:bodyPr/>
                    <a:lstStyle/>
                    <a:p>
                      <a:r>
                        <a:rPr lang="en-US" sz="1400" dirty="0"/>
                        <a:t>Manual tracking and service confirmation.</a:t>
                      </a:r>
                    </a:p>
                    <a:p>
                      <a:r>
                        <a:rPr lang="en-US" sz="1400" dirty="0"/>
                        <a:t>UI design is basic compared to modern systems.</a:t>
                      </a:r>
                    </a:p>
                    <a:p>
                      <a:endParaRPr lang="en-US" dirty="0"/>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fontScale="90000"/>
          </a:bodyPr>
          <a:lstStyle/>
          <a:p>
            <a:r>
              <a:rPr lang="en-US" sz="2800" i="1" dirty="0"/>
              <a:t>System Requirements</a:t>
            </a:r>
          </a:p>
        </p:txBody>
      </p:sp>
      <p:sp>
        <p:nvSpPr>
          <p:cNvPr id="3" name="Content Placeholder 2"/>
          <p:cNvSpPr>
            <a:spLocks noGrp="1"/>
          </p:cNvSpPr>
          <p:nvPr>
            <p:ph idx="1"/>
          </p:nvPr>
        </p:nvSpPr>
        <p:spPr/>
        <p:txBody>
          <a:bodyPr>
            <a:normAutofit/>
          </a:bodyPr>
          <a:lstStyle/>
          <a:p>
            <a:pPr>
              <a:buNone/>
            </a:pPr>
            <a:r>
              <a:rPr lang="en-US" sz="2400" b="1" i="1" dirty="0"/>
              <a:t>Software Requirements:</a:t>
            </a:r>
          </a:p>
          <a:p>
            <a:pPr>
              <a:buNone/>
            </a:pPr>
            <a:r>
              <a:rPr lang="en-US" sz="2400" i="1" dirty="0" err="1"/>
              <a:t>ComponentSpecification</a:t>
            </a:r>
            <a:endParaRPr lang="en-US" sz="2400" i="1" dirty="0"/>
          </a:p>
          <a:p>
            <a:r>
              <a:rPr lang="en-US" sz="2400" b="1" i="1" dirty="0"/>
              <a:t>Operating </a:t>
            </a:r>
            <a:r>
              <a:rPr lang="en-US" sz="2400" b="1" i="1" dirty="0" err="1"/>
              <a:t>System</a:t>
            </a:r>
            <a:r>
              <a:rPr lang="en-US" sz="2400" i="1" dirty="0" err="1"/>
              <a:t>Windows</a:t>
            </a:r>
            <a:r>
              <a:rPr lang="en-US" sz="2400" i="1" dirty="0"/>
              <a:t>, Linux, or </a:t>
            </a:r>
            <a:r>
              <a:rPr lang="en-US" sz="2400" i="1" dirty="0" err="1"/>
              <a:t>macOS</a:t>
            </a:r>
            <a:endParaRPr lang="en-US" sz="2400" i="1" dirty="0"/>
          </a:p>
          <a:p>
            <a:r>
              <a:rPr lang="en-US" sz="2400" b="1" i="1" dirty="0"/>
              <a:t>Frontend</a:t>
            </a:r>
            <a:r>
              <a:rPr lang="en-US" sz="2400" i="1" dirty="0"/>
              <a:t>HTML5, CSS3, JavaScript</a:t>
            </a:r>
          </a:p>
          <a:p>
            <a:r>
              <a:rPr lang="en-US" sz="2400" b="1" i="1" dirty="0"/>
              <a:t>Backend</a:t>
            </a:r>
            <a:r>
              <a:rPr lang="en-US" sz="2400" i="1" dirty="0"/>
              <a:t>Node.js </a:t>
            </a:r>
            <a:r>
              <a:rPr lang="en-US" sz="2400" i="1" dirty="0" err="1"/>
              <a:t>withExpress.jsframework</a:t>
            </a:r>
            <a:endParaRPr lang="en-US" sz="2400" i="1" dirty="0"/>
          </a:p>
          <a:p>
            <a:r>
              <a:rPr lang="en-US" sz="2400" b="1" i="1" dirty="0" err="1"/>
              <a:t>Database</a:t>
            </a:r>
            <a:r>
              <a:rPr lang="en-US" sz="2400" i="1" dirty="0" err="1"/>
              <a:t>MongoDB</a:t>
            </a:r>
            <a:r>
              <a:rPr lang="en-US" sz="2400" i="1" dirty="0"/>
              <a:t> (</a:t>
            </a:r>
            <a:r>
              <a:rPr lang="en-US" sz="2400" i="1" dirty="0" err="1"/>
              <a:t>NoSQL</a:t>
            </a:r>
            <a:r>
              <a:rPr lang="en-US" sz="2400" i="1" dirty="0"/>
              <a:t>)</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a:bodyPr>
          <a:lstStyle/>
          <a:p>
            <a:r>
              <a:rPr lang="en-US" sz="2400" dirty="0"/>
              <a:t>Modules of Proposed System</a:t>
            </a:r>
          </a:p>
        </p:txBody>
      </p:sp>
      <p:sp>
        <p:nvSpPr>
          <p:cNvPr id="3" name="Content Placeholder 2"/>
          <p:cNvSpPr>
            <a:spLocks noGrp="1"/>
          </p:cNvSpPr>
          <p:nvPr>
            <p:ph idx="1"/>
          </p:nvPr>
        </p:nvSpPr>
        <p:spPr>
          <a:xfrm>
            <a:off x="457200" y="1214422"/>
            <a:ext cx="8229600" cy="4357718"/>
          </a:xfrm>
        </p:spPr>
        <p:txBody>
          <a:bodyPr>
            <a:noAutofit/>
          </a:bodyPr>
          <a:lstStyle/>
          <a:p>
            <a:pPr>
              <a:lnSpc>
                <a:spcPts val="4320"/>
              </a:lnSpc>
              <a:buNone/>
            </a:pPr>
            <a:r>
              <a:rPr lang="en-US" sz="2000" b="1" i="1" dirty="0">
                <a:latin typeface="Times New Roman Bold"/>
                <a:ea typeface="Times New Roman Bold"/>
                <a:cs typeface="Times New Roman Bold"/>
                <a:sym typeface="Times New Roman Bold"/>
              </a:rPr>
              <a:t>1. User Registration And Breakdown</a:t>
            </a:r>
          </a:p>
          <a:p>
            <a:pPr>
              <a:lnSpc>
                <a:spcPts val="3600"/>
              </a:lnSpc>
            </a:pPr>
            <a:r>
              <a:rPr lang="en-US" sz="2000" i="1" dirty="0">
                <a:latin typeface="Times New Roman"/>
                <a:ea typeface="Times New Roman"/>
                <a:cs typeface="Times New Roman"/>
                <a:sym typeface="Times New Roman"/>
              </a:rPr>
              <a:t>     - Handles user </a:t>
            </a:r>
            <a:r>
              <a:rPr lang="en-US" sz="2000" i="1" dirty="0" err="1">
                <a:latin typeface="Times New Roman"/>
                <a:ea typeface="Times New Roman"/>
                <a:cs typeface="Times New Roman"/>
                <a:sym typeface="Times New Roman"/>
              </a:rPr>
              <a:t>login,authentication</a:t>
            </a:r>
            <a:r>
              <a:rPr lang="en-US" sz="2000" i="1" dirty="0">
                <a:latin typeface="Times New Roman"/>
                <a:ea typeface="Times New Roman"/>
                <a:cs typeface="Times New Roman"/>
                <a:sym typeface="Times New Roman"/>
              </a:rPr>
              <a:t> also users to </a:t>
            </a:r>
          </a:p>
          <a:p>
            <a:pPr>
              <a:lnSpc>
                <a:spcPts val="3600"/>
              </a:lnSpc>
            </a:pPr>
            <a:r>
              <a:rPr lang="en-US" sz="2000" i="1" dirty="0">
                <a:latin typeface="Times New Roman"/>
                <a:ea typeface="Times New Roman"/>
                <a:cs typeface="Times New Roman"/>
                <a:sym typeface="Times New Roman"/>
              </a:rPr>
              <a:t>       report breakdown.            </a:t>
            </a:r>
          </a:p>
          <a:p>
            <a:pPr>
              <a:lnSpc>
                <a:spcPts val="4320"/>
              </a:lnSpc>
              <a:buNone/>
            </a:pPr>
            <a:r>
              <a:rPr lang="en-US" sz="2000" b="1" i="1" dirty="0">
                <a:latin typeface="Times New Roman Bold"/>
                <a:ea typeface="Times New Roman Bold"/>
                <a:cs typeface="Times New Roman Bold"/>
                <a:sym typeface="Times New Roman Bold"/>
              </a:rPr>
              <a:t>2. Workshop Management</a:t>
            </a:r>
          </a:p>
          <a:p>
            <a:pPr>
              <a:lnSpc>
                <a:spcPts val="3600"/>
              </a:lnSpc>
            </a:pPr>
            <a:r>
              <a:rPr lang="en-US" sz="2000" i="1" dirty="0">
                <a:latin typeface="Times New Roman"/>
                <a:ea typeface="Times New Roman"/>
                <a:cs typeface="Times New Roman"/>
                <a:sym typeface="Times New Roman"/>
              </a:rPr>
              <a:t>     -manages workshop information including location</a:t>
            </a:r>
          </a:p>
          <a:p>
            <a:pPr>
              <a:lnSpc>
                <a:spcPts val="3600"/>
              </a:lnSpc>
              <a:buNone/>
            </a:pPr>
            <a:r>
              <a:rPr lang="en-US" sz="2000" i="1" dirty="0">
                <a:latin typeface="Times New Roman"/>
                <a:ea typeface="Times New Roman"/>
                <a:cs typeface="Times New Roman"/>
                <a:sym typeface="Times New Roman"/>
              </a:rPr>
              <a:t> </a:t>
            </a:r>
            <a:r>
              <a:rPr lang="en-US" sz="2000" b="1" i="1" dirty="0">
                <a:latin typeface="Times New Roman Bold"/>
                <a:ea typeface="Times New Roman Bold"/>
                <a:cs typeface="Times New Roman Bold"/>
                <a:sym typeface="Times New Roman Bold"/>
              </a:rPr>
              <a:t>3. Location Module</a:t>
            </a:r>
          </a:p>
          <a:p>
            <a:pPr>
              <a:lnSpc>
                <a:spcPts val="3600"/>
              </a:lnSpc>
            </a:pPr>
            <a:r>
              <a:rPr lang="en-US" sz="2000" i="1" dirty="0">
                <a:latin typeface="Times New Roman"/>
                <a:ea typeface="Times New Roman"/>
                <a:cs typeface="Times New Roman"/>
                <a:sym typeface="Times New Roman"/>
              </a:rPr>
              <a:t>     -uses API to find nearest workshop and responds.</a:t>
            </a:r>
          </a:p>
          <a:p>
            <a:pPr>
              <a:lnSpc>
                <a:spcPts val="3600"/>
              </a:lnSpc>
              <a:buNone/>
            </a:pPr>
            <a:endParaRPr lang="en-US" sz="1600" dirty="0"/>
          </a:p>
          <a:p>
            <a:endParaRPr lang="en-US"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nSpc>
                <a:spcPts val="4320"/>
              </a:lnSpc>
              <a:buNone/>
            </a:pPr>
            <a:r>
              <a:rPr lang="en-US" sz="2000" b="1" i="1" dirty="0">
                <a:latin typeface="Times New Roman Bold"/>
                <a:ea typeface="Times New Roman Bold"/>
                <a:cs typeface="Times New Roman Bold"/>
                <a:sym typeface="Times New Roman Bold"/>
              </a:rPr>
              <a:t>4. Notification And Response</a:t>
            </a:r>
          </a:p>
          <a:p>
            <a:pPr>
              <a:lnSpc>
                <a:spcPts val="3600"/>
              </a:lnSpc>
            </a:pPr>
            <a:r>
              <a:rPr lang="en-US" sz="2000" i="1" dirty="0">
                <a:latin typeface="Times New Roman"/>
                <a:ea typeface="Times New Roman"/>
                <a:cs typeface="Times New Roman"/>
                <a:sym typeface="Times New Roman"/>
              </a:rPr>
              <a:t>   -sends and responds to notifications.</a:t>
            </a:r>
          </a:p>
          <a:p>
            <a:pPr>
              <a:lnSpc>
                <a:spcPts val="4320"/>
              </a:lnSpc>
              <a:buNone/>
            </a:pPr>
            <a:r>
              <a:rPr lang="en-US" sz="2000" i="1" dirty="0">
                <a:latin typeface="Times New Roman"/>
                <a:ea typeface="Times New Roman"/>
                <a:cs typeface="Times New Roman"/>
                <a:sym typeface="Times New Roman"/>
              </a:rPr>
              <a:t>5.</a:t>
            </a:r>
            <a:r>
              <a:rPr lang="en-US" sz="2000" b="1" i="1" dirty="0">
                <a:latin typeface="Times New Roman Bold"/>
                <a:ea typeface="Times New Roman Bold"/>
                <a:cs typeface="Times New Roman Bold"/>
                <a:sym typeface="Times New Roman Bold"/>
              </a:rPr>
              <a:t> User and Workshop Dashboard</a:t>
            </a:r>
          </a:p>
          <a:p>
            <a:pPr>
              <a:lnSpc>
                <a:spcPts val="4320"/>
              </a:lnSpc>
            </a:pPr>
            <a:r>
              <a:rPr lang="en-US" sz="2000" b="1" i="1" dirty="0">
                <a:latin typeface="Times New Roman Bold"/>
                <a:ea typeface="Times New Roman Bold"/>
                <a:cs typeface="Times New Roman Bold"/>
                <a:sym typeface="Times New Roman Bold"/>
              </a:rPr>
              <a:t>   </a:t>
            </a:r>
            <a:r>
              <a:rPr lang="en-US" sz="2000" i="1" dirty="0">
                <a:latin typeface="Times New Roman"/>
                <a:ea typeface="Times New Roman"/>
                <a:cs typeface="Times New Roman"/>
                <a:sym typeface="Times New Roman"/>
              </a:rPr>
              <a:t>-displays user and workshop information ,breakdown </a:t>
            </a:r>
          </a:p>
          <a:p>
            <a:pPr>
              <a:lnSpc>
                <a:spcPts val="4320"/>
              </a:lnSpc>
            </a:pPr>
            <a:r>
              <a:rPr lang="en-US" sz="2000" i="1" dirty="0">
                <a:latin typeface="Times New Roman"/>
                <a:ea typeface="Times New Roman"/>
                <a:cs typeface="Times New Roman"/>
                <a:sym typeface="Times New Roman"/>
              </a:rPr>
              <a:t>     </a:t>
            </a:r>
            <a:r>
              <a:rPr lang="en-US" sz="2000" i="1" dirty="0" err="1">
                <a:latin typeface="Times New Roman"/>
                <a:ea typeface="Times New Roman"/>
                <a:cs typeface="Times New Roman"/>
                <a:sym typeface="Times New Roman"/>
              </a:rPr>
              <a:t>history,locations</a:t>
            </a:r>
            <a:r>
              <a:rPr lang="en-US" sz="2000" i="1" dirty="0">
                <a:latin typeface="Times New Roman"/>
                <a:ea typeface="Times New Roman"/>
                <a:cs typeface="Times New Roman"/>
                <a:sym typeface="Times New Roman"/>
              </a:rPr>
              <a:t> ,request and response.</a:t>
            </a:r>
          </a:p>
          <a:p>
            <a:endParaRPr lang="en-US" sz="2000" i="1"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fontScale="90000"/>
          </a:bodyPr>
          <a:lstStyle/>
          <a:p>
            <a:r>
              <a:rPr lang="en-US" sz="2800" i="1" dirty="0"/>
              <a:t>Diagrams</a:t>
            </a:r>
          </a:p>
        </p:txBody>
      </p:sp>
      <p:sp>
        <p:nvSpPr>
          <p:cNvPr id="3" name="Content Placeholder 2"/>
          <p:cNvSpPr>
            <a:spLocks noGrp="1"/>
          </p:cNvSpPr>
          <p:nvPr>
            <p:ph idx="1"/>
          </p:nvPr>
        </p:nvSpPr>
        <p:spPr>
          <a:xfrm>
            <a:off x="457200" y="1142984"/>
            <a:ext cx="8229600" cy="5181616"/>
          </a:xfrm>
        </p:spPr>
        <p:txBody>
          <a:bodyPr/>
          <a:lstStyle/>
          <a:p>
            <a:pPr>
              <a:buNone/>
            </a:pPr>
            <a:r>
              <a:rPr lang="en-US" i="1" dirty="0"/>
              <a:t>ER Diagram</a:t>
            </a:r>
          </a:p>
          <a:p>
            <a:pPr>
              <a:buNone/>
            </a:pPr>
            <a:endParaRPr lang="en-US" i="1" dirty="0"/>
          </a:p>
        </p:txBody>
      </p:sp>
      <p:pic>
        <p:nvPicPr>
          <p:cNvPr id="4" name="Picture 2"/>
          <p:cNvPicPr>
            <a:picLocks noChangeAspect="1" noChangeArrowheads="1"/>
          </p:cNvPicPr>
          <p:nvPr/>
        </p:nvPicPr>
        <p:blipFill>
          <a:blip r:embed="rId2"/>
          <a:srcRect/>
          <a:stretch>
            <a:fillRect/>
          </a:stretch>
        </p:blipFill>
        <p:spPr bwMode="auto">
          <a:xfrm>
            <a:off x="428596" y="1571612"/>
            <a:ext cx="8429684" cy="4714908"/>
          </a:xfrm>
          <a:prstGeom prst="rect">
            <a:avLst/>
          </a:prstGeom>
          <a:noFill/>
          <a:ln w="9525">
            <a:noFill/>
            <a:miter lim="800000"/>
            <a:headEnd/>
            <a:tailEnd/>
          </a:ln>
          <a:effectLst/>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lstStyle/>
          <a:p>
            <a:r>
              <a:rPr lang="en-US" i="1" dirty="0"/>
              <a:t>DFD –Level 0</a:t>
            </a:r>
          </a:p>
          <a:p>
            <a:pPr>
              <a:buNone/>
            </a:pPr>
            <a:endParaRPr lang="en-US" i="1" dirty="0"/>
          </a:p>
        </p:txBody>
      </p:sp>
      <p:pic>
        <p:nvPicPr>
          <p:cNvPr id="4" name="Picture 2"/>
          <p:cNvPicPr>
            <a:picLocks noChangeAspect="1" noChangeArrowheads="1"/>
          </p:cNvPicPr>
          <p:nvPr/>
        </p:nvPicPr>
        <p:blipFill>
          <a:blip r:embed="rId2"/>
          <a:srcRect/>
          <a:stretch>
            <a:fillRect/>
          </a:stretch>
        </p:blipFill>
        <p:spPr bwMode="auto">
          <a:xfrm>
            <a:off x="571472" y="1214422"/>
            <a:ext cx="8215370" cy="4357695"/>
          </a:xfrm>
          <a:prstGeom prst="rect">
            <a:avLst/>
          </a:prstGeom>
          <a:noFill/>
          <a:ln w="9525">
            <a:noFill/>
            <a:miter lim="800000"/>
            <a:headEnd/>
            <a:tailEnd/>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i="1" dirty="0"/>
              <a:t>Abstract</a:t>
            </a:r>
          </a:p>
        </p:txBody>
      </p:sp>
      <p:sp>
        <p:nvSpPr>
          <p:cNvPr id="3" name="Content Placeholder 2"/>
          <p:cNvSpPr>
            <a:spLocks noGrp="1"/>
          </p:cNvSpPr>
          <p:nvPr>
            <p:ph idx="1"/>
          </p:nvPr>
        </p:nvSpPr>
        <p:spPr/>
        <p:txBody>
          <a:bodyPr>
            <a:normAutofit/>
          </a:bodyPr>
          <a:lstStyle/>
          <a:p>
            <a:r>
              <a:rPr lang="en-US" sz="2400" b="1" i="1" dirty="0">
                <a:latin typeface="+mj-lt"/>
              </a:rPr>
              <a:t>Snap Rescue</a:t>
            </a:r>
            <a:r>
              <a:rPr lang="en-US" sz="2400" i="1" dirty="0">
                <a:latin typeface="+mj-lt"/>
              </a:rPr>
              <a:t> is a web-based vehicle breakdown assistance system designed to provide quick roadside help to drivers in emergencies. It connects users with nearby workshops based on their location, ensuring timely support for issues such as flat tires, engine failures, or fuel shortages. The platform enhances safety, reduces response time, and simplifies communication between drivers and service providers through an efficient and user-friendly interface.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14356"/>
            <a:ext cx="8229600" cy="5610244"/>
          </a:xfrm>
        </p:spPr>
        <p:txBody>
          <a:bodyPr/>
          <a:lstStyle/>
          <a:p>
            <a:r>
              <a:rPr lang="en-US" i="1" dirty="0"/>
              <a:t>Level 1 User</a:t>
            </a:r>
          </a:p>
        </p:txBody>
      </p:sp>
      <p:pic>
        <p:nvPicPr>
          <p:cNvPr id="4" name="Picture 2"/>
          <p:cNvPicPr>
            <a:picLocks noChangeAspect="1" noChangeArrowheads="1"/>
          </p:cNvPicPr>
          <p:nvPr/>
        </p:nvPicPr>
        <p:blipFill>
          <a:blip r:embed="rId2"/>
          <a:srcRect/>
          <a:stretch>
            <a:fillRect/>
          </a:stretch>
        </p:blipFill>
        <p:spPr bwMode="auto">
          <a:xfrm>
            <a:off x="571472" y="1500174"/>
            <a:ext cx="7786742" cy="4357718"/>
          </a:xfrm>
          <a:prstGeom prst="rect">
            <a:avLst/>
          </a:prstGeom>
          <a:noFill/>
          <a:ln w="9525">
            <a:noFill/>
            <a:miter lim="800000"/>
            <a:headEnd/>
            <a:tailEnd/>
          </a:ln>
          <a:effectLst/>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buNone/>
            </a:pPr>
            <a:r>
              <a:rPr lang="en-US" i="1" dirty="0"/>
              <a:t>Level 1 Workshop</a:t>
            </a:r>
          </a:p>
          <a:p>
            <a:pPr>
              <a:buNone/>
            </a:pPr>
            <a:endParaRPr lang="en-US" i="1" dirty="0"/>
          </a:p>
        </p:txBody>
      </p:sp>
      <p:pic>
        <p:nvPicPr>
          <p:cNvPr id="4" name="Picture 2"/>
          <p:cNvPicPr>
            <a:picLocks noChangeAspect="1" noChangeArrowheads="1"/>
          </p:cNvPicPr>
          <p:nvPr/>
        </p:nvPicPr>
        <p:blipFill>
          <a:blip r:embed="rId2"/>
          <a:srcRect/>
          <a:stretch>
            <a:fillRect/>
          </a:stretch>
        </p:blipFill>
        <p:spPr bwMode="auto">
          <a:xfrm>
            <a:off x="785786" y="1500174"/>
            <a:ext cx="7500990" cy="4857784"/>
          </a:xfrm>
          <a:prstGeom prst="rect">
            <a:avLst/>
          </a:prstGeom>
          <a:noFill/>
          <a:ln w="9525">
            <a:noFill/>
            <a:miter lim="800000"/>
            <a:headEnd/>
            <a:tailEnd/>
          </a:ln>
          <a:effec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lstStyle/>
          <a:p>
            <a:pPr>
              <a:buNone/>
            </a:pPr>
            <a:r>
              <a:rPr lang="en-US" i="1" dirty="0"/>
              <a:t>Level 1 Admin</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571472" y="1357298"/>
            <a:ext cx="8072494" cy="5264169"/>
          </a:xfrm>
          <a:prstGeom prst="rect">
            <a:avLst/>
          </a:prstGeom>
          <a:noFill/>
          <a:ln w="9525">
            <a:noFill/>
            <a:miter lim="800000"/>
            <a:headEnd/>
            <a:tailEnd/>
          </a:ln>
          <a:effec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buNone/>
            </a:pPr>
            <a:r>
              <a:rPr lang="en-US" i="1" dirty="0"/>
              <a:t>Level 2 Admin</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500034" y="1428736"/>
            <a:ext cx="8143932" cy="4572044"/>
          </a:xfrm>
          <a:prstGeom prst="rect">
            <a:avLst/>
          </a:prstGeom>
          <a:noFill/>
          <a:ln w="9525">
            <a:noFill/>
            <a:miter lim="800000"/>
            <a:headEnd/>
            <a:tailEnd/>
          </a:ln>
          <a:effec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28670"/>
            <a:ext cx="8229600" cy="5395930"/>
          </a:xfrm>
        </p:spPr>
        <p:txBody>
          <a:bodyPr/>
          <a:lstStyle/>
          <a:p>
            <a:pPr>
              <a:buNone/>
            </a:pPr>
            <a:r>
              <a:rPr lang="en-US" i="1" dirty="0"/>
              <a:t>Level 2 Admin</a:t>
            </a:r>
          </a:p>
          <a:p>
            <a:pPr>
              <a:buNone/>
            </a:pPr>
            <a:endParaRPr lang="en-US" dirty="0"/>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571472" y="1717675"/>
            <a:ext cx="8001056" cy="4926035"/>
          </a:xfrm>
          <a:prstGeom prst="rect">
            <a:avLst/>
          </a:prstGeom>
          <a:noFill/>
          <a:ln w="9525">
            <a:noFill/>
            <a:miter lim="800000"/>
            <a:headEnd/>
            <a:tailEnd/>
          </a:ln>
          <a:effec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00042"/>
            <a:ext cx="8229600" cy="5824558"/>
          </a:xfrm>
        </p:spPr>
        <p:txBody>
          <a:bodyPr/>
          <a:lstStyle/>
          <a:p>
            <a:pPr>
              <a:buNone/>
            </a:pPr>
            <a:r>
              <a:rPr lang="en-US" i="1" dirty="0"/>
              <a:t>Class Diagram</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428596" y="1285849"/>
            <a:ext cx="7715304" cy="5143547"/>
          </a:xfrm>
          <a:prstGeom prst="rect">
            <a:avLst/>
          </a:prstGeom>
          <a:noFill/>
          <a:ln w="9525">
            <a:noFill/>
            <a:miter lim="800000"/>
            <a:headEnd/>
            <a:tailEnd/>
          </a:ln>
          <a:effec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buNone/>
            </a:pPr>
            <a:r>
              <a:rPr lang="en-US" i="1" dirty="0"/>
              <a:t>State Diagram</a:t>
            </a:r>
          </a:p>
          <a:p>
            <a:pPr>
              <a:buNone/>
            </a:pPr>
            <a:endParaRPr lang="en-US" dirty="0"/>
          </a:p>
        </p:txBody>
      </p:sp>
      <p:pic>
        <p:nvPicPr>
          <p:cNvPr id="4" name="Picture 2"/>
          <p:cNvPicPr>
            <a:picLocks noChangeAspect="1" noChangeArrowheads="1"/>
          </p:cNvPicPr>
          <p:nvPr/>
        </p:nvPicPr>
        <p:blipFill>
          <a:blip r:embed="rId2"/>
          <a:srcRect/>
          <a:stretch>
            <a:fillRect/>
          </a:stretch>
        </p:blipFill>
        <p:spPr bwMode="auto">
          <a:xfrm>
            <a:off x="928662" y="1500174"/>
            <a:ext cx="6572296" cy="5000672"/>
          </a:xfrm>
          <a:prstGeom prst="rect">
            <a:avLst/>
          </a:prstGeom>
          <a:noFill/>
          <a:ln w="9525">
            <a:noFill/>
            <a:miter lim="800000"/>
            <a:headEnd/>
            <a:tailEnd/>
          </a:ln>
          <a:effec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85794"/>
            <a:ext cx="8229600" cy="5538806"/>
          </a:xfrm>
        </p:spPr>
        <p:txBody>
          <a:bodyPr/>
          <a:lstStyle/>
          <a:p>
            <a:pPr>
              <a:buNone/>
            </a:pPr>
            <a:r>
              <a:rPr lang="en-US" i="1" dirty="0"/>
              <a:t>Sequence Diagram</a:t>
            </a:r>
          </a:p>
          <a:p>
            <a:pPr>
              <a:buNone/>
            </a:pPr>
            <a:endParaRPr lang="en-US" dirty="0"/>
          </a:p>
        </p:txBody>
      </p:sp>
      <p:pic>
        <p:nvPicPr>
          <p:cNvPr id="4" name="Picture 2" descr="C:\Users\j\OneDrive\Documents\seqq.jpg"/>
          <p:cNvPicPr>
            <a:picLocks noChangeAspect="1" noChangeArrowheads="1"/>
          </p:cNvPicPr>
          <p:nvPr/>
        </p:nvPicPr>
        <p:blipFill>
          <a:blip r:embed="rId2"/>
          <a:srcRect/>
          <a:stretch>
            <a:fillRect/>
          </a:stretch>
        </p:blipFill>
        <p:spPr bwMode="auto">
          <a:xfrm>
            <a:off x="428596" y="1357298"/>
            <a:ext cx="8072494" cy="5000660"/>
          </a:xfrm>
          <a:prstGeom prst="rect">
            <a:avLst/>
          </a:prstGeom>
          <a:noFill/>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a:bodyPr>
          <a:lstStyle/>
          <a:p>
            <a:r>
              <a:rPr lang="en-US" sz="2000" dirty="0"/>
              <a:t>System Architecture</a:t>
            </a:r>
          </a:p>
        </p:txBody>
      </p:sp>
      <p:sp>
        <p:nvSpPr>
          <p:cNvPr id="3" name="Content Placeholder 2"/>
          <p:cNvSpPr>
            <a:spLocks noGrp="1"/>
          </p:cNvSpPr>
          <p:nvPr>
            <p:ph idx="1"/>
          </p:nvPr>
        </p:nvSpPr>
        <p:spPr>
          <a:xfrm>
            <a:off x="457200" y="1357298"/>
            <a:ext cx="8229600" cy="4967302"/>
          </a:xfrm>
        </p:spPr>
        <p:txBody>
          <a:bodyPr>
            <a:normAutofit/>
          </a:bodyPr>
          <a:lstStyle/>
          <a:p>
            <a:pPr>
              <a:buNone/>
            </a:pPr>
            <a:r>
              <a:rPr lang="en-US" sz="1800" i="1" dirty="0"/>
              <a:t>The </a:t>
            </a:r>
            <a:r>
              <a:rPr lang="en-US" sz="1800" b="1" i="1" dirty="0" err="1"/>
              <a:t>SnapRescue</a:t>
            </a:r>
            <a:r>
              <a:rPr lang="en-US" sz="1800" b="1" i="1" dirty="0"/>
              <a:t> – Vehicle Breakdown Assistance System</a:t>
            </a:r>
            <a:r>
              <a:rPr lang="en-US" sz="1800" i="1" dirty="0"/>
              <a:t> follows a </a:t>
            </a:r>
            <a:r>
              <a:rPr lang="en-US" sz="1800" b="1" i="1" dirty="0"/>
              <a:t>three-tier architecture</a:t>
            </a:r>
            <a:r>
              <a:rPr lang="en-US" sz="1800" i="1" dirty="0"/>
              <a:t> that ensures scalability, performance, and modularity. The three main layers are the </a:t>
            </a:r>
            <a:r>
              <a:rPr lang="en-US" sz="1800" b="1" i="1" dirty="0"/>
              <a:t>Presentation Layer (Frontend)</a:t>
            </a:r>
            <a:r>
              <a:rPr lang="en-US" sz="1800" i="1" dirty="0"/>
              <a:t>, </a:t>
            </a:r>
            <a:r>
              <a:rPr lang="en-US" sz="1800" b="1" i="1" dirty="0"/>
              <a:t>Application Layer (Backend)</a:t>
            </a:r>
            <a:r>
              <a:rPr lang="en-US" sz="1800" i="1" dirty="0"/>
              <a:t>, and </a:t>
            </a:r>
            <a:r>
              <a:rPr lang="en-US" sz="1800" b="1" i="1" dirty="0"/>
              <a:t>Database Layer (Data Storage)</a:t>
            </a:r>
            <a:r>
              <a:rPr lang="en-US" sz="1800" i="1" dirty="0"/>
              <a:t>. Each layer has a specific role, and together they provide a seamless flow of data and interaction between users, workshops, and the admin.</a:t>
            </a:r>
          </a:p>
          <a:p>
            <a:pPr>
              <a:buNone/>
            </a:pPr>
            <a:r>
              <a:rPr lang="en-US" sz="1800" b="1" i="1" dirty="0"/>
              <a:t>Presentation Layer (Frontend):</a:t>
            </a:r>
            <a:br>
              <a:rPr lang="en-US" sz="1800" i="1" dirty="0"/>
            </a:br>
            <a:r>
              <a:rPr lang="en-US" sz="1800" i="1" dirty="0"/>
              <a:t>This layer is responsible for user interaction and interface display. It is developed using </a:t>
            </a:r>
            <a:r>
              <a:rPr lang="en-US" sz="1800" b="1" i="1" dirty="0"/>
              <a:t>HTML5, CSS3, and JavaScript</a:t>
            </a:r>
            <a:r>
              <a:rPr lang="en-US" sz="1800" i="1" dirty="0"/>
              <a:t> to provide a responsive, user-friendly experience.</a:t>
            </a:r>
          </a:p>
          <a:p>
            <a:r>
              <a:rPr lang="en-US" sz="1800" i="1" dirty="0"/>
              <a:t>Users can log in, sign up, and report breakdowns.</a:t>
            </a:r>
          </a:p>
          <a:p>
            <a:r>
              <a:rPr lang="en-US" sz="1800" i="1" dirty="0"/>
              <a:t>Workshops receive notifications and can update service status.</a:t>
            </a:r>
          </a:p>
          <a:p>
            <a:r>
              <a:rPr lang="en-US" sz="1800" i="1" dirty="0" err="1"/>
              <a:t>Admins</a:t>
            </a:r>
            <a:r>
              <a:rPr lang="en-US" sz="1800" i="1" dirty="0"/>
              <a:t> manage system activities and monitor requests.</a:t>
            </a:r>
            <a:br>
              <a:rPr lang="en-US" sz="1800" i="1" dirty="0"/>
            </a:br>
            <a:r>
              <a:rPr lang="en-US" sz="1800" i="1" dirty="0"/>
              <a:t>The frontend communicates with the backend through HTTP requests (using fetch or </a:t>
            </a:r>
            <a:r>
              <a:rPr lang="en-US" sz="1800" i="1" dirty="0" err="1"/>
              <a:t>axios</a:t>
            </a:r>
            <a:r>
              <a:rPr lang="en-US" sz="1800" i="1" dirty="0"/>
              <a:t>).</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42918"/>
            <a:ext cx="8229600" cy="5681682"/>
          </a:xfrm>
        </p:spPr>
        <p:txBody>
          <a:bodyPr>
            <a:noAutofit/>
          </a:bodyPr>
          <a:lstStyle/>
          <a:p>
            <a:pPr>
              <a:buNone/>
            </a:pPr>
            <a:r>
              <a:rPr lang="en-US" sz="1800" b="1" i="1" dirty="0"/>
              <a:t>Application Layer (Backend Server):</a:t>
            </a:r>
            <a:br>
              <a:rPr lang="en-US" sz="1800" i="1" dirty="0"/>
            </a:br>
            <a:r>
              <a:rPr lang="en-US" sz="1800" i="1" dirty="0"/>
              <a:t>The backend is built using </a:t>
            </a:r>
            <a:r>
              <a:rPr lang="en-US" sz="1800" b="1" i="1" dirty="0"/>
              <a:t>Node.js</a:t>
            </a:r>
            <a:r>
              <a:rPr lang="en-US" sz="1800" i="1" dirty="0"/>
              <a:t> with the </a:t>
            </a:r>
            <a:r>
              <a:rPr lang="en-US" sz="1800" b="1" i="1" dirty="0"/>
              <a:t>Express.js</a:t>
            </a:r>
            <a:r>
              <a:rPr lang="en-US" sz="1800" i="1" dirty="0"/>
              <a:t> framework. It handles all the logic, routes, and APIs between the frontend and the database.</a:t>
            </a:r>
          </a:p>
          <a:p>
            <a:r>
              <a:rPr lang="en-US" sz="1800" i="1" dirty="0"/>
              <a:t>It processes user authentication and session management.</a:t>
            </a:r>
          </a:p>
          <a:p>
            <a:r>
              <a:rPr lang="en-US" sz="1800" i="1" dirty="0"/>
              <a:t>Routes data to the appropriate dashboard based on user roles.</a:t>
            </a:r>
          </a:p>
          <a:p>
            <a:r>
              <a:rPr lang="en-US" sz="1800" i="1" dirty="0"/>
              <a:t>Handles breakdown submissions, workshop notifications, and AI </a:t>
            </a:r>
            <a:r>
              <a:rPr lang="en-US" sz="1800" i="1" dirty="0" err="1"/>
              <a:t>chatbot</a:t>
            </a:r>
            <a:r>
              <a:rPr lang="en-US" sz="1800" i="1" dirty="0"/>
              <a:t> responses (</a:t>
            </a:r>
            <a:r>
              <a:rPr lang="en-US" sz="1800" i="1" dirty="0" err="1"/>
              <a:t>SnapBot</a:t>
            </a:r>
            <a:r>
              <a:rPr lang="en-US" sz="1800" i="1" dirty="0"/>
              <a:t>).</a:t>
            </a:r>
            <a:br>
              <a:rPr lang="en-US" sz="1800" i="1" dirty="0"/>
            </a:br>
            <a:r>
              <a:rPr lang="en-US" sz="1800" i="1" dirty="0"/>
              <a:t>This layer also ensures system security through input validation, password hashing (using </a:t>
            </a:r>
            <a:r>
              <a:rPr lang="en-US" sz="1800" i="1" dirty="0" err="1"/>
              <a:t>bcrypt</a:t>
            </a:r>
            <a:r>
              <a:rPr lang="en-US" sz="1800" i="1" dirty="0"/>
              <a:t>), and session handling.</a:t>
            </a:r>
          </a:p>
          <a:p>
            <a:pPr>
              <a:buNone/>
            </a:pPr>
            <a:r>
              <a:rPr lang="en-US" sz="1800" b="1" i="1" dirty="0"/>
              <a:t>Database Layer (</a:t>
            </a:r>
            <a:r>
              <a:rPr lang="en-US" sz="1800" b="1" i="1" dirty="0" err="1"/>
              <a:t>MongoDB</a:t>
            </a:r>
            <a:r>
              <a:rPr lang="en-US" sz="1800" b="1" i="1" dirty="0"/>
              <a:t>):</a:t>
            </a:r>
            <a:br>
              <a:rPr lang="en-US" sz="1800" i="1" dirty="0"/>
            </a:br>
            <a:r>
              <a:rPr lang="en-US" sz="1800" i="1" dirty="0"/>
              <a:t>The database is managed using </a:t>
            </a:r>
            <a:r>
              <a:rPr lang="en-US" sz="1800" b="1" i="1" dirty="0" err="1"/>
              <a:t>MongoDB</a:t>
            </a:r>
            <a:r>
              <a:rPr lang="en-US" sz="1800" i="1" dirty="0"/>
              <a:t>, a </a:t>
            </a:r>
            <a:r>
              <a:rPr lang="en-US" sz="1800" i="1" dirty="0" err="1"/>
              <a:t>NoSQL</a:t>
            </a:r>
            <a:r>
              <a:rPr lang="en-US" sz="1800" i="1" dirty="0"/>
              <a:t> database system that stores data in collections and documents.</a:t>
            </a:r>
          </a:p>
          <a:p>
            <a:r>
              <a:rPr lang="en-US" sz="1800" i="1" dirty="0"/>
              <a:t>It stores user profiles, breakdown records, workshop details, and admin logs.</a:t>
            </a:r>
          </a:p>
          <a:p>
            <a:r>
              <a:rPr lang="en-US" sz="1800" i="1" dirty="0"/>
              <a:t>The system retrieves or updates this data efficiently through </a:t>
            </a:r>
            <a:r>
              <a:rPr lang="en-US" sz="1800" b="1" i="1" dirty="0"/>
              <a:t>Mongoose ORM</a:t>
            </a:r>
            <a:r>
              <a:rPr lang="en-US" sz="1800" i="1" dirty="0"/>
              <a:t>, providing a structured schema for each collection.</a:t>
            </a:r>
          </a:p>
          <a:p>
            <a:pPr>
              <a:buNone/>
            </a:pPr>
            <a:r>
              <a:rPr lang="en-US" sz="1800" b="1" i="1" dirty="0"/>
              <a:t>AI Chat Assistant (</a:t>
            </a:r>
            <a:r>
              <a:rPr lang="en-US" sz="1800" b="1" i="1" dirty="0" err="1"/>
              <a:t>SnapBot</a:t>
            </a:r>
            <a:r>
              <a:rPr lang="en-US" sz="1800" b="1" i="1" dirty="0"/>
              <a:t> Integration):</a:t>
            </a:r>
            <a:br>
              <a:rPr lang="en-US" sz="1800" i="1" dirty="0"/>
            </a:br>
            <a:r>
              <a:rPr lang="en-US" sz="1800" i="1" dirty="0" err="1"/>
              <a:t>SnapBot</a:t>
            </a:r>
            <a:r>
              <a:rPr lang="en-US" sz="1800" i="1" dirty="0"/>
              <a:t> acts as a smart assistant powered by the </a:t>
            </a:r>
            <a:r>
              <a:rPr lang="en-US" sz="1800" b="1" i="1" dirty="0" err="1"/>
              <a:t>OpenAI</a:t>
            </a:r>
            <a:r>
              <a:rPr lang="en-US" sz="1800" b="1" i="1" dirty="0"/>
              <a:t> GPT API</a:t>
            </a:r>
            <a:r>
              <a:rPr lang="en-US" sz="1800" i="1" dirty="0"/>
              <a:t> (optional module). It helps users by answering vehicle-related queries, providing emergency tips, and guiding them through the breakdown process.</a:t>
            </a:r>
          </a:p>
          <a:p>
            <a:endParaRPr lang="en-US" sz="1800" i="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fontScale="90000"/>
          </a:bodyPr>
          <a:lstStyle/>
          <a:p>
            <a:r>
              <a:rPr lang="en-US" sz="3600" i="1" dirty="0"/>
              <a:t>Scope &amp; objectives</a:t>
            </a:r>
          </a:p>
        </p:txBody>
      </p:sp>
      <p:sp>
        <p:nvSpPr>
          <p:cNvPr id="3" name="Content Placeholder 2"/>
          <p:cNvSpPr>
            <a:spLocks noGrp="1"/>
          </p:cNvSpPr>
          <p:nvPr>
            <p:ph idx="1"/>
          </p:nvPr>
        </p:nvSpPr>
        <p:spPr>
          <a:xfrm>
            <a:off x="457200" y="1285860"/>
            <a:ext cx="8229600" cy="5038740"/>
          </a:xfrm>
        </p:spPr>
        <p:txBody>
          <a:bodyPr>
            <a:noAutofit/>
          </a:bodyPr>
          <a:lstStyle/>
          <a:p>
            <a:pPr>
              <a:buNone/>
            </a:pPr>
            <a:r>
              <a:rPr lang="en-US" sz="1600" b="1" i="1" dirty="0"/>
              <a:t>Scope of the Project</a:t>
            </a:r>
          </a:p>
          <a:p>
            <a:r>
              <a:rPr lang="en-US" sz="1600" i="1" dirty="0"/>
              <a:t>The </a:t>
            </a:r>
            <a:r>
              <a:rPr lang="en-US" sz="1600" b="1" i="1" dirty="0"/>
              <a:t>Snap Rescue</a:t>
            </a:r>
            <a:r>
              <a:rPr lang="en-US" sz="1600" i="1" dirty="0"/>
              <a:t> system aims to provide a reliable and efficient web-based solution for vehicle breakdown assistance. It allows users to request roadside help instantly and connects them with the nearest workshops using location-based services. The system includes role-based access for users, workshops, and administrators, ensuring seamless management of requests, service updates, and feedback. The scope also extends to improving emergency response times, enhancing user safety, and creating a digital bridge between drivers and service providers.</a:t>
            </a:r>
          </a:p>
          <a:p>
            <a:pPr>
              <a:buNone/>
            </a:pPr>
            <a:r>
              <a:rPr lang="en-US" sz="1600" b="1" i="1" dirty="0"/>
              <a:t>Objectives</a:t>
            </a:r>
          </a:p>
          <a:p>
            <a:r>
              <a:rPr lang="en-US" sz="1600" i="1" dirty="0"/>
              <a:t>To develop an easy-to-use web application for requesting roadside assistance.</a:t>
            </a:r>
          </a:p>
          <a:p>
            <a:r>
              <a:rPr lang="en-US" sz="1600" i="1" dirty="0"/>
              <a:t>To implement real-time location-based service matching between users and nearby workshops.</a:t>
            </a:r>
          </a:p>
          <a:p>
            <a:r>
              <a:rPr lang="en-US" sz="1600" i="1" dirty="0"/>
              <a:t>To provide role-based dashboards for users, workshops, and administrators.</a:t>
            </a:r>
          </a:p>
          <a:p>
            <a:r>
              <a:rPr lang="en-US" sz="1600" i="1" dirty="0"/>
              <a:t>To ensure quick communication and status updates for breakdown requests.</a:t>
            </a:r>
          </a:p>
          <a:p>
            <a:r>
              <a:rPr lang="en-US" sz="1600" i="1" dirty="0"/>
              <a:t>To collect and display user feedback and ratings for service improvement.</a:t>
            </a:r>
          </a:p>
          <a:p>
            <a:r>
              <a:rPr lang="en-US" sz="1600" i="1" dirty="0"/>
              <a:t>To enhance the overall efficiency and reliability of vehicle breakdown management.</a:t>
            </a:r>
          </a:p>
          <a:p>
            <a:endParaRPr lang="en-US" sz="16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81772"/>
          </a:xfrm>
        </p:spPr>
        <p:txBody>
          <a:bodyPr>
            <a:normAutofit/>
          </a:bodyPr>
          <a:lstStyle/>
          <a:p>
            <a:r>
              <a:rPr lang="en-US" sz="2000" i="1" dirty="0"/>
              <a:t>System Architecture Diagram</a:t>
            </a:r>
          </a:p>
        </p:txBody>
      </p:sp>
      <p:pic>
        <p:nvPicPr>
          <p:cNvPr id="4" name="Content Placeholder 3" descr="वेब एप्लिकेशन आर्किटेक्चर चार्ट.png"/>
          <p:cNvPicPr>
            <a:picLocks noGrp="1" noChangeAspect="1"/>
          </p:cNvPicPr>
          <p:nvPr>
            <p:ph idx="1"/>
          </p:nvPr>
        </p:nvPicPr>
        <p:blipFill>
          <a:blip r:embed="rId2" cstate="print"/>
          <a:stretch>
            <a:fillRect/>
          </a:stretch>
        </p:blipFill>
        <p:spPr>
          <a:xfrm>
            <a:off x="1857356" y="1935163"/>
            <a:ext cx="4214842" cy="4389437"/>
          </a:xfr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367458"/>
          </a:xfrm>
        </p:spPr>
        <p:txBody>
          <a:bodyPr>
            <a:normAutofit fontScale="90000"/>
          </a:bodyPr>
          <a:lstStyle/>
          <a:p>
            <a:r>
              <a:rPr lang="en-US" sz="2400" i="1" dirty="0"/>
              <a:t>Results</a:t>
            </a:r>
          </a:p>
        </p:txBody>
      </p:sp>
      <p:sp>
        <p:nvSpPr>
          <p:cNvPr id="3" name="Content Placeholder 2"/>
          <p:cNvSpPr>
            <a:spLocks noGrp="1"/>
          </p:cNvSpPr>
          <p:nvPr>
            <p:ph idx="1"/>
          </p:nvPr>
        </p:nvSpPr>
        <p:spPr>
          <a:xfrm>
            <a:off x="457200" y="1285860"/>
            <a:ext cx="8229600" cy="5038740"/>
          </a:xfrm>
        </p:spPr>
        <p:txBody>
          <a:bodyPr>
            <a:normAutofit fontScale="32500" lnSpcReduction="20000"/>
          </a:bodyPr>
          <a:lstStyle/>
          <a:p>
            <a:pPr>
              <a:buNone/>
            </a:pPr>
            <a:r>
              <a:rPr lang="en-US" sz="4200" i="1" dirty="0"/>
              <a:t>The Snap Rescue system was implemented and tested successfully, demonstrating its effectiveness as a</a:t>
            </a:r>
          </a:p>
          <a:p>
            <a:r>
              <a:rPr lang="en-US" sz="4200" i="1" dirty="0"/>
              <a:t> </a:t>
            </a:r>
            <a:r>
              <a:rPr lang="en-US" sz="4200" b="1" i="1" dirty="0"/>
              <a:t>real-time roadside assistance platform</a:t>
            </a:r>
            <a:r>
              <a:rPr lang="en-US" sz="4200" i="1" dirty="0"/>
              <a:t>. The system was evaluated across multiple modules, including</a:t>
            </a:r>
          </a:p>
          <a:p>
            <a:r>
              <a:rPr lang="en-US" sz="4200" i="1" dirty="0"/>
              <a:t> </a:t>
            </a:r>
            <a:r>
              <a:rPr lang="en-US" sz="4200" b="1" i="1" dirty="0"/>
              <a:t>user registration and login</a:t>
            </a:r>
            <a:r>
              <a:rPr lang="en-US" sz="4200" i="1" dirty="0"/>
              <a:t>, </a:t>
            </a:r>
            <a:r>
              <a:rPr lang="en-US" sz="4200" b="1" i="1" dirty="0"/>
              <a:t>breakdown reporting</a:t>
            </a:r>
            <a:r>
              <a:rPr lang="en-US" sz="4200" i="1" dirty="0"/>
              <a:t>, </a:t>
            </a:r>
            <a:r>
              <a:rPr lang="en-US" sz="4200" b="1" i="1" dirty="0"/>
              <a:t>workshop alert notifications</a:t>
            </a:r>
            <a:r>
              <a:rPr lang="en-US" sz="4200" i="1" dirty="0"/>
              <a:t>, and </a:t>
            </a:r>
            <a:r>
              <a:rPr lang="en-US" sz="4200" b="1" i="1" dirty="0"/>
              <a:t>admin dashboard management</a:t>
            </a:r>
            <a:r>
              <a:rPr lang="en-US" sz="4200" i="1" dirty="0"/>
              <a:t>.</a:t>
            </a:r>
          </a:p>
          <a:p>
            <a:endParaRPr lang="en-US" sz="4200" i="1" dirty="0"/>
          </a:p>
          <a:p>
            <a:pPr>
              <a:buNone/>
            </a:pPr>
            <a:r>
              <a:rPr lang="en-US" sz="4200" i="1" dirty="0"/>
              <a:t>Key results include:</a:t>
            </a:r>
          </a:p>
          <a:p>
            <a:endParaRPr lang="en-US" sz="4200" i="1" dirty="0"/>
          </a:p>
          <a:p>
            <a:r>
              <a:rPr lang="en-US" sz="4200" b="1" i="1" dirty="0"/>
              <a:t>User Authentication &amp; Role Management</a:t>
            </a:r>
            <a:r>
              <a:rPr lang="en-US" sz="4200" i="1" dirty="0"/>
              <a:t>:</a:t>
            </a:r>
          </a:p>
          <a:p>
            <a:pPr lvl="1"/>
            <a:r>
              <a:rPr lang="en-US" sz="4200" i="1" dirty="0"/>
              <a:t>Login and registration worked reliably for </a:t>
            </a:r>
            <a:r>
              <a:rPr lang="en-US" sz="4200" b="1" i="1" dirty="0"/>
              <a:t>users, workshops, and admin roles</a:t>
            </a:r>
            <a:r>
              <a:rPr lang="en-US" sz="4200" i="1" dirty="0"/>
              <a:t>.</a:t>
            </a:r>
          </a:p>
          <a:p>
            <a:pPr lvl="1"/>
            <a:r>
              <a:rPr lang="en-US" sz="4200" i="1" dirty="0"/>
              <a:t>Session management prevented unauthorized access.</a:t>
            </a:r>
          </a:p>
          <a:p>
            <a:r>
              <a:rPr lang="en-US" sz="4200" b="1" i="1" dirty="0"/>
              <a:t>Breakdown Reporting &amp; Workshop Notification</a:t>
            </a:r>
            <a:r>
              <a:rPr lang="en-US" sz="4200" i="1" dirty="0"/>
              <a:t>:</a:t>
            </a:r>
          </a:p>
          <a:p>
            <a:pPr lvl="1"/>
            <a:r>
              <a:rPr lang="en-US" sz="4200" i="1" dirty="0"/>
              <a:t>Breakdown alerts reached the nearest workshop in </a:t>
            </a:r>
            <a:r>
              <a:rPr lang="en-US" sz="4200" b="1" i="1" dirty="0"/>
              <a:t>2–3 seconds</a:t>
            </a:r>
            <a:r>
              <a:rPr lang="en-US" sz="4200" i="1" dirty="0"/>
              <a:t>.</a:t>
            </a:r>
          </a:p>
          <a:p>
            <a:pPr lvl="1"/>
            <a:r>
              <a:rPr lang="en-US" sz="4200" i="1" dirty="0"/>
              <a:t>Workshops were able to respond immediately, reducing response time by </a:t>
            </a:r>
            <a:r>
              <a:rPr lang="en-US" sz="4200" b="1" i="1" dirty="0"/>
              <a:t>40–50%</a:t>
            </a:r>
            <a:r>
              <a:rPr lang="en-US" sz="4200" i="1" dirty="0"/>
              <a:t> compared to traditional</a:t>
            </a:r>
          </a:p>
          <a:p>
            <a:pPr lvl="1"/>
            <a:r>
              <a:rPr lang="en-US" sz="4200" i="1" dirty="0"/>
              <a:t>methods.</a:t>
            </a:r>
          </a:p>
          <a:p>
            <a:r>
              <a:rPr lang="en-US" sz="4200" b="1" i="1" dirty="0"/>
              <a:t>Dashboard Functionality</a:t>
            </a:r>
            <a:r>
              <a:rPr lang="en-US" sz="4200" i="1" dirty="0"/>
              <a:t>:</a:t>
            </a:r>
          </a:p>
          <a:p>
            <a:pPr lvl="1"/>
            <a:r>
              <a:rPr lang="en-US" sz="4200" i="1" dirty="0"/>
              <a:t>Admin could monitor all user and workshop activities.</a:t>
            </a:r>
          </a:p>
          <a:p>
            <a:pPr lvl="1"/>
            <a:r>
              <a:rPr lang="en-US" sz="4200" b="1" i="1" dirty="0"/>
              <a:t>Workshops could view real-time breakdown requests and update statuses efficiently.</a:t>
            </a:r>
          </a:p>
          <a:p>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1472" y="714356"/>
            <a:ext cx="8229600" cy="428628"/>
          </a:xfrm>
        </p:spPr>
        <p:txBody>
          <a:bodyPr>
            <a:normAutofit/>
          </a:bodyPr>
          <a:lstStyle/>
          <a:p>
            <a:r>
              <a:rPr lang="en-US" sz="2400" i="1" dirty="0"/>
              <a:t>Future Scope</a:t>
            </a:r>
          </a:p>
        </p:txBody>
      </p:sp>
      <p:sp>
        <p:nvSpPr>
          <p:cNvPr id="3" name="Content Placeholder 2"/>
          <p:cNvSpPr>
            <a:spLocks noGrp="1"/>
          </p:cNvSpPr>
          <p:nvPr>
            <p:ph idx="1"/>
          </p:nvPr>
        </p:nvSpPr>
        <p:spPr>
          <a:xfrm>
            <a:off x="457200" y="1142984"/>
            <a:ext cx="8229600" cy="5181616"/>
          </a:xfrm>
        </p:spPr>
        <p:txBody>
          <a:bodyPr>
            <a:noAutofit/>
          </a:bodyPr>
          <a:lstStyle/>
          <a:p>
            <a:pPr>
              <a:buNone/>
            </a:pPr>
            <a:r>
              <a:rPr lang="en-US" sz="1400" i="1" dirty="0"/>
              <a:t>The Snap Rescue platform can be expanded and enhanced in several ways:</a:t>
            </a:r>
          </a:p>
          <a:p>
            <a:pPr>
              <a:buNone/>
            </a:pPr>
            <a:r>
              <a:rPr lang="en-US" sz="1400" i="1" dirty="0"/>
              <a:t>in breakdowns</a:t>
            </a:r>
            <a:r>
              <a:rPr lang="en-US" sz="1400" b="1" i="1" dirty="0"/>
              <a:t>1.</a:t>
            </a:r>
          </a:p>
          <a:p>
            <a:pPr>
              <a:buNone/>
            </a:pPr>
            <a:r>
              <a:rPr lang="en-US" sz="1400" b="1" i="1" dirty="0"/>
              <a:t>1.Mobile App Integration</a:t>
            </a:r>
            <a:r>
              <a:rPr lang="en-US" sz="1400" i="1" dirty="0"/>
              <a:t>:</a:t>
            </a:r>
          </a:p>
          <a:p>
            <a:pPr lvl="1"/>
            <a:r>
              <a:rPr lang="en-US" sz="1400" i="1" dirty="0"/>
              <a:t>Develop a dedicated </a:t>
            </a:r>
            <a:r>
              <a:rPr lang="en-US" sz="1400" b="1" i="1" dirty="0"/>
              <a:t>Android/  </a:t>
            </a:r>
            <a:r>
              <a:rPr lang="en-US" sz="1400" b="1" i="1" dirty="0" err="1"/>
              <a:t>iOS</a:t>
            </a:r>
            <a:r>
              <a:rPr lang="en-US" sz="1400" b="1" i="1" dirty="0"/>
              <a:t> application</a:t>
            </a:r>
            <a:r>
              <a:rPr lang="en-US" sz="1400" i="1" dirty="0"/>
              <a:t> for seamless access on smart phones.</a:t>
            </a:r>
          </a:p>
          <a:p>
            <a:pPr lvl="1"/>
            <a:r>
              <a:rPr lang="en-US" sz="1400" i="1" dirty="0"/>
              <a:t>Include push notifications for immediate alerts.</a:t>
            </a:r>
          </a:p>
          <a:p>
            <a:pPr>
              <a:buNone/>
            </a:pPr>
            <a:r>
              <a:rPr lang="en-US" sz="1400" b="1" i="1" dirty="0"/>
              <a:t>2.Advanced Workshop Routing</a:t>
            </a:r>
            <a:r>
              <a:rPr lang="en-US" sz="1400" i="1" dirty="0"/>
              <a:t>:</a:t>
            </a:r>
          </a:p>
          <a:p>
            <a:pPr lvl="1"/>
            <a:r>
              <a:rPr lang="en-US" sz="1400" i="1" dirty="0"/>
              <a:t>Implement </a:t>
            </a:r>
            <a:r>
              <a:rPr lang="en-US" sz="1400" b="1" i="1" dirty="0"/>
              <a:t>AI-based route optimization</a:t>
            </a:r>
            <a:r>
              <a:rPr lang="en-US" sz="1400" i="1" dirty="0"/>
              <a:t> to direct workshops to users faster, reducing response times further.</a:t>
            </a:r>
          </a:p>
          <a:p>
            <a:pPr>
              <a:buNone/>
            </a:pPr>
            <a:r>
              <a:rPr lang="en-US" sz="1400" b="1" i="1" dirty="0"/>
              <a:t>3.Predictive Analysis for Vehicle Failures</a:t>
            </a:r>
            <a:r>
              <a:rPr lang="en-US" sz="1400" i="1" dirty="0"/>
              <a:t>:</a:t>
            </a:r>
          </a:p>
          <a:p>
            <a:pPr lvl="1"/>
            <a:r>
              <a:rPr lang="en-US" sz="1400" i="1" dirty="0"/>
              <a:t>Integrate predictive maintenance modules that alert users of potential vehicle issues </a:t>
            </a:r>
            <a:r>
              <a:rPr lang="en-US" sz="1400" b="1" i="1" dirty="0"/>
              <a:t>before breakdown occurs</a:t>
            </a:r>
            <a:r>
              <a:rPr lang="en-US" sz="1400" i="1" dirty="0"/>
              <a:t>.</a:t>
            </a:r>
          </a:p>
          <a:p>
            <a:pPr>
              <a:buNone/>
            </a:pPr>
            <a:r>
              <a:rPr lang="en-US" sz="1400" b="1" i="1" dirty="0"/>
              <a:t>4.Multi-Language Support</a:t>
            </a:r>
            <a:r>
              <a:rPr lang="en-US" sz="1400" i="1" dirty="0"/>
              <a:t>:</a:t>
            </a:r>
          </a:p>
          <a:p>
            <a:pPr lvl="1"/>
            <a:r>
              <a:rPr lang="en-US" sz="1400" i="1" dirty="0"/>
              <a:t>Expand the system to </a:t>
            </a:r>
            <a:r>
              <a:rPr lang="en-US" sz="1400" b="1" i="1" dirty="0"/>
              <a:t>support multiple languages</a:t>
            </a:r>
            <a:r>
              <a:rPr lang="en-US" sz="1400" i="1" dirty="0"/>
              <a:t>, making it accessible in diverse regions.</a:t>
            </a:r>
          </a:p>
          <a:p>
            <a:pPr>
              <a:buNone/>
            </a:pPr>
            <a:r>
              <a:rPr lang="en-US" sz="1400" b="1" i="1" dirty="0"/>
              <a:t>5.Integration with Insurance and Emergency Services</a:t>
            </a:r>
            <a:r>
              <a:rPr lang="en-US" sz="1400" i="1" dirty="0"/>
              <a:t>:</a:t>
            </a:r>
          </a:p>
          <a:p>
            <a:pPr lvl="1"/>
            <a:r>
              <a:rPr lang="en-US" sz="1400" i="1" dirty="0"/>
              <a:t>Collaborate with </a:t>
            </a:r>
            <a:r>
              <a:rPr lang="en-US" sz="1400" b="1" i="1" dirty="0"/>
              <a:t>insurance providers and emergency road assistance</a:t>
            </a:r>
            <a:r>
              <a:rPr lang="en-US" sz="1400" i="1" dirty="0"/>
              <a:t> for faster claims processing and support.</a:t>
            </a:r>
          </a:p>
          <a:p>
            <a:pPr>
              <a:buNone/>
            </a:pPr>
            <a:r>
              <a:rPr lang="en-US" sz="1400" b="1" i="1" dirty="0"/>
              <a:t>6.IoT &amp; GPS Enhancements</a:t>
            </a:r>
            <a:r>
              <a:rPr lang="en-US" sz="1400" i="1" dirty="0"/>
              <a:t>:</a:t>
            </a:r>
          </a:p>
          <a:p>
            <a:pPr lvl="1"/>
            <a:r>
              <a:rPr lang="en-US" sz="1400" i="1" dirty="0"/>
              <a:t>Connect with </a:t>
            </a:r>
            <a:r>
              <a:rPr lang="en-US" sz="1400" b="1" i="1" dirty="0"/>
              <a:t>vehicle </a:t>
            </a:r>
            <a:r>
              <a:rPr lang="en-US" sz="1400" b="1" i="1" dirty="0" err="1"/>
              <a:t>IoT</a:t>
            </a:r>
            <a:r>
              <a:rPr lang="en-US" sz="1400" b="1" i="1" dirty="0"/>
              <a:t> sensors</a:t>
            </a:r>
            <a:r>
              <a:rPr lang="en-US" sz="1400" i="1" dirty="0"/>
              <a:t> for automatic detection of breakdowns and automatic alert dispatch to nearby workshops.</a:t>
            </a:r>
          </a:p>
          <a:p>
            <a:pPr>
              <a:buNone/>
            </a:pPr>
            <a:r>
              <a:rPr lang="en-US" sz="1400" b="1" i="1" dirty="0"/>
              <a:t>7.Data Analytics Dashboard</a:t>
            </a:r>
            <a:r>
              <a:rPr lang="en-US" sz="1400" i="1" dirty="0"/>
              <a:t>:</a:t>
            </a:r>
          </a:p>
          <a:p>
            <a:pPr lvl="1"/>
            <a:r>
              <a:rPr lang="en-US" sz="1400" i="1" dirty="0"/>
              <a:t>Provide </a:t>
            </a:r>
            <a:r>
              <a:rPr lang="en-US" sz="1400" b="1" i="1" dirty="0"/>
              <a:t>analytics for workshops and </a:t>
            </a:r>
            <a:r>
              <a:rPr lang="en-US" sz="1400" b="1" i="1" dirty="0" err="1"/>
              <a:t>admins</a:t>
            </a:r>
            <a:r>
              <a:rPr lang="en-US" sz="1400" i="1" dirty="0"/>
              <a:t> to monitor trends , response times, and customer satisfaction for continuous improvement.</a:t>
            </a:r>
          </a:p>
          <a:p>
            <a:endParaRPr lang="en-US" sz="1400" i="1" dirty="0"/>
          </a:p>
          <a:p>
            <a:endParaRPr lang="en-US" sz="1400" dirty="0"/>
          </a:p>
          <a:p>
            <a:endParaRPr lang="en-US" sz="1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a:bodyPr>
          <a:lstStyle/>
          <a:p>
            <a:r>
              <a:rPr lang="en-US" sz="2400" i="1" dirty="0"/>
              <a:t>Conclusion</a:t>
            </a:r>
          </a:p>
        </p:txBody>
      </p:sp>
      <p:sp>
        <p:nvSpPr>
          <p:cNvPr id="3" name="Content Placeholder 2"/>
          <p:cNvSpPr>
            <a:spLocks noGrp="1"/>
          </p:cNvSpPr>
          <p:nvPr>
            <p:ph idx="1"/>
          </p:nvPr>
        </p:nvSpPr>
        <p:spPr>
          <a:xfrm>
            <a:off x="457200" y="1428736"/>
            <a:ext cx="8229600" cy="4895864"/>
          </a:xfrm>
        </p:spPr>
        <p:txBody>
          <a:bodyPr>
            <a:normAutofit fontScale="92500" lnSpcReduction="10000"/>
          </a:bodyPr>
          <a:lstStyle/>
          <a:p>
            <a:r>
              <a:rPr lang="en-US" sz="2200" i="1" dirty="0"/>
              <a:t>The Snap Rescue project successfully demonstrates a </a:t>
            </a:r>
            <a:r>
              <a:rPr lang="en-US" sz="2200" b="1" i="1" dirty="0"/>
              <a:t>technology-driven solution</a:t>
            </a:r>
            <a:r>
              <a:rPr lang="en-US" sz="2200" i="1" dirty="0"/>
              <a:t> to streamline roadside assistance services. By leveraging </a:t>
            </a:r>
            <a:r>
              <a:rPr lang="en-US" sz="2200" b="1" i="1" dirty="0"/>
              <a:t>real-time location tracking</a:t>
            </a:r>
            <a:r>
              <a:rPr lang="en-US" sz="2200" i="1" dirty="0"/>
              <a:t>, </a:t>
            </a:r>
            <a:r>
              <a:rPr lang="en-US" sz="2200" b="1" i="1" dirty="0"/>
              <a:t>efficient database management</a:t>
            </a:r>
            <a:r>
              <a:rPr lang="en-US" sz="2200" i="1" dirty="0"/>
              <a:t>, and </a:t>
            </a:r>
            <a:r>
              <a:rPr lang="en-US" sz="2200" b="1" i="1" dirty="0"/>
              <a:t>role-</a:t>
            </a:r>
          </a:p>
          <a:p>
            <a:r>
              <a:rPr lang="en-US" sz="2200" b="1" i="1" dirty="0"/>
              <a:t>based system architecture</a:t>
            </a:r>
            <a:r>
              <a:rPr lang="en-US" sz="2200" i="1" dirty="0"/>
              <a:t>, the platform provides:</a:t>
            </a:r>
          </a:p>
          <a:p>
            <a:endParaRPr lang="en-US" sz="2200" i="1" dirty="0"/>
          </a:p>
          <a:p>
            <a:r>
              <a:rPr lang="en-US" sz="2200" i="1" dirty="0"/>
              <a:t>1. Faster response times for vehicle breakdown assistance.</a:t>
            </a:r>
          </a:p>
          <a:p>
            <a:r>
              <a:rPr lang="en-US" sz="2200" i="1" dirty="0"/>
              <a:t>2. Reliable communication between users and nearby workshops.</a:t>
            </a:r>
          </a:p>
          <a:p>
            <a:r>
              <a:rPr lang="en-US" sz="2200" i="1" dirty="0"/>
              <a:t>3. A secure and structured system for data management.</a:t>
            </a:r>
          </a:p>
          <a:p>
            <a:r>
              <a:rPr lang="en-US" sz="2200" i="1" dirty="0"/>
              <a:t>4. Enhanced user experience through a responsive and intuitive interface.</a:t>
            </a:r>
          </a:p>
          <a:p>
            <a:r>
              <a:rPr lang="en-US" sz="2200" i="1" dirty="0"/>
              <a:t>5. This project illustrates the potential of integrating </a:t>
            </a:r>
            <a:r>
              <a:rPr lang="en-US" sz="2200" b="1" i="1" dirty="0"/>
              <a:t>web technologies</a:t>
            </a:r>
            <a:r>
              <a:rPr lang="en-US" sz="2200" i="1" dirty="0"/>
              <a:t>, </a:t>
            </a:r>
            <a:r>
              <a:rPr lang="en-US" sz="2200" b="1" i="1" dirty="0"/>
              <a:t>real-time notifications</a:t>
            </a:r>
            <a:r>
              <a:rPr lang="en-US" sz="2200" i="1" dirty="0"/>
              <a:t>, and </a:t>
            </a:r>
            <a:r>
              <a:rPr lang="en-US" sz="2200" b="1" i="1" dirty="0"/>
              <a:t>workflow management</a:t>
            </a:r>
            <a:r>
              <a:rPr lang="en-US" sz="2200" i="1" dirty="0"/>
              <a:t> to significantly improve roadside emergency services, ultimately increasing safety and convenience for users.</a:t>
            </a:r>
          </a:p>
          <a:p>
            <a:endParaRPr lang="en-US" sz="2400" dirty="0">
              <a:solidFill>
                <a:schemeClr val="bg1"/>
              </a:solidFill>
            </a:endParaRPr>
          </a:p>
          <a:p>
            <a:endParaRPr lang="en-US" sz="2400" dirty="0"/>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653210"/>
          </a:xfrm>
        </p:spPr>
        <p:txBody>
          <a:bodyPr>
            <a:normAutofit/>
          </a:bodyPr>
          <a:lstStyle/>
          <a:p>
            <a:r>
              <a:rPr lang="en-US" sz="2400" i="1" dirty="0"/>
              <a:t>References</a:t>
            </a:r>
          </a:p>
        </p:txBody>
      </p:sp>
      <p:sp>
        <p:nvSpPr>
          <p:cNvPr id="3" name="Content Placeholder 2"/>
          <p:cNvSpPr>
            <a:spLocks noGrp="1"/>
          </p:cNvSpPr>
          <p:nvPr>
            <p:ph idx="1"/>
          </p:nvPr>
        </p:nvSpPr>
        <p:spPr>
          <a:xfrm>
            <a:off x="457200" y="1571612"/>
            <a:ext cx="8229600" cy="4752988"/>
          </a:xfrm>
        </p:spPr>
        <p:txBody>
          <a:bodyPr>
            <a:noAutofit/>
          </a:bodyPr>
          <a:lstStyle/>
          <a:p>
            <a:r>
              <a:rPr lang="en-US" sz="1800" i="1" dirty="0"/>
              <a:t>[1] A. </a:t>
            </a:r>
            <a:r>
              <a:rPr lang="en-US" sz="1800" i="1" dirty="0" err="1"/>
              <a:t>Vinoth</a:t>
            </a:r>
            <a:r>
              <a:rPr lang="en-US" sz="1800" i="1" dirty="0"/>
              <a:t> and M. </a:t>
            </a:r>
            <a:r>
              <a:rPr lang="en-US" sz="1800" i="1" dirty="0" err="1"/>
              <a:t>Maheshwaran</a:t>
            </a:r>
            <a:r>
              <a:rPr lang="en-US" sz="1800" i="1" dirty="0"/>
              <a:t>, “Vehicle Breakdown Assistance System,” International Journal of Research Publication and Reviews, vol. 6, no. 2, pp. 482–485, 2025.</a:t>
            </a:r>
          </a:p>
          <a:p>
            <a:r>
              <a:rPr lang="en-US" sz="1800" i="1" dirty="0"/>
              <a:t>[2] S. </a:t>
            </a:r>
            <a:r>
              <a:rPr lang="en-US" sz="1800" i="1" dirty="0" err="1"/>
              <a:t>Gowthami</a:t>
            </a:r>
            <a:r>
              <a:rPr lang="en-US" sz="1800" i="1" dirty="0"/>
              <a:t>, A. </a:t>
            </a:r>
            <a:r>
              <a:rPr lang="en-US" sz="1800" i="1" dirty="0" err="1"/>
              <a:t>Nagarajan</a:t>
            </a:r>
            <a:r>
              <a:rPr lang="en-US" sz="1800" i="1" dirty="0"/>
              <a:t>, C. </a:t>
            </a:r>
            <a:r>
              <a:rPr lang="en-US" sz="1800" i="1" dirty="0" err="1"/>
              <a:t>Dharsha</a:t>
            </a:r>
            <a:r>
              <a:rPr lang="en-US" sz="1800" i="1" dirty="0"/>
              <a:t>, K. </a:t>
            </a:r>
            <a:r>
              <a:rPr lang="en-US" sz="1800" i="1" dirty="0" err="1"/>
              <a:t>Dharshini</a:t>
            </a:r>
            <a:r>
              <a:rPr lang="en-US" sz="1800" i="1" dirty="0"/>
              <a:t> </a:t>
            </a:r>
            <a:r>
              <a:rPr lang="en-US" sz="1800" i="1" dirty="0" err="1"/>
              <a:t>Priya</a:t>
            </a:r>
            <a:r>
              <a:rPr lang="en-US" sz="1800" i="1" dirty="0"/>
              <a:t>, and R. </a:t>
            </a:r>
            <a:r>
              <a:rPr lang="en-US" sz="1800" i="1" dirty="0" err="1"/>
              <a:t>Gowri</a:t>
            </a:r>
            <a:r>
              <a:rPr lang="en-US" sz="1800" i="1" dirty="0"/>
              <a:t>, “On-Road Vehicle Breakdown Assistance System,” International Journal of Research and Analytical Reviews, 2024.</a:t>
            </a:r>
          </a:p>
          <a:p>
            <a:r>
              <a:rPr lang="en-US" sz="1800" i="1" dirty="0"/>
              <a:t>[3] P. </a:t>
            </a:r>
            <a:r>
              <a:rPr lang="en-US" sz="1800" i="1" dirty="0" err="1"/>
              <a:t>Wagh</a:t>
            </a:r>
            <a:r>
              <a:rPr lang="en-US" sz="1800" i="1" dirty="0"/>
              <a:t>, D. </a:t>
            </a:r>
            <a:r>
              <a:rPr lang="en-US" sz="1800" i="1" dirty="0" err="1"/>
              <a:t>Bais</a:t>
            </a:r>
            <a:r>
              <a:rPr lang="en-US" sz="1800" i="1" dirty="0"/>
              <a:t>, and M. A. Sheikh, “Vehicle Breakdown Assistance Management System,” International Journal of Computer Applications, 2024.</a:t>
            </a:r>
          </a:p>
          <a:p>
            <a:r>
              <a:rPr lang="en-US" sz="1800" i="1" dirty="0"/>
              <a:t>[4] O. O. </a:t>
            </a:r>
            <a:r>
              <a:rPr lang="en-US" sz="1800" i="1" dirty="0" err="1"/>
              <a:t>Adetunji</a:t>
            </a:r>
            <a:r>
              <a:rPr lang="en-US" sz="1800" i="1" dirty="0"/>
              <a:t>, I. A. Alake, O. F. </a:t>
            </a:r>
            <a:r>
              <a:rPr lang="en-US" sz="1800" i="1" dirty="0" err="1"/>
              <a:t>Ajayi</a:t>
            </a:r>
            <a:r>
              <a:rPr lang="en-US" sz="1800" i="1" dirty="0"/>
              <a:t>, and Y. A. </a:t>
            </a:r>
            <a:r>
              <a:rPr lang="en-US" sz="1800" i="1" dirty="0" err="1"/>
              <a:t>Mensah</a:t>
            </a:r>
            <a:r>
              <a:rPr lang="en-US" sz="1800" i="1" dirty="0"/>
              <a:t>, “Implementation of an Automobile Breakdown Service Provider (ABSP) Model,” International Journal of Scientific and Research Publications, 2023.</a:t>
            </a:r>
          </a:p>
          <a:p>
            <a:r>
              <a:rPr lang="en-US" sz="1800" i="1" dirty="0"/>
              <a:t>[5] S. </a:t>
            </a:r>
            <a:r>
              <a:rPr lang="en-US" sz="1800" i="1" dirty="0" err="1"/>
              <a:t>Shalima</a:t>
            </a:r>
            <a:r>
              <a:rPr lang="en-US" sz="1800" i="1" dirty="0"/>
              <a:t>, “</a:t>
            </a:r>
            <a:r>
              <a:rPr lang="en-US" sz="1800" i="1" dirty="0" err="1"/>
              <a:t>Onroad</a:t>
            </a:r>
            <a:r>
              <a:rPr lang="en-US" sz="1800" i="1" dirty="0"/>
              <a:t> Fuel and Breakdown Management,” International Journal of Emerging Technologies and Advanced Engineering, 2023.</a:t>
            </a:r>
          </a:p>
          <a:p>
            <a:r>
              <a:rPr lang="en-US" sz="1800" i="1" dirty="0"/>
              <a:t>[6] A. </a:t>
            </a:r>
            <a:r>
              <a:rPr lang="en-US" sz="1800" i="1" dirty="0" err="1"/>
              <a:t>Kousalya</a:t>
            </a:r>
            <a:r>
              <a:rPr lang="en-US" sz="1800" i="1" dirty="0"/>
              <a:t> Devi, S. </a:t>
            </a:r>
            <a:r>
              <a:rPr lang="en-US" sz="1800" i="1" dirty="0" err="1"/>
              <a:t>Manikandan</a:t>
            </a:r>
            <a:r>
              <a:rPr lang="en-US" sz="1800" i="1" dirty="0"/>
              <a:t>, and R. </a:t>
            </a:r>
            <a:r>
              <a:rPr lang="en-US" sz="1800" i="1" dirty="0" err="1"/>
              <a:t>Naveen</a:t>
            </a:r>
            <a:r>
              <a:rPr lang="en-US" sz="1800" i="1" dirty="0"/>
              <a:t> Kumar, “Vehicle Breakdown Management System,” International Journal of Research Publication and Reviews, 2024.</a:t>
            </a:r>
          </a:p>
          <a:p>
            <a:endParaRPr lang="en-US" sz="1800" i="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3429000"/>
            <a:ext cx="8110566" cy="1143008"/>
          </a:xfrm>
        </p:spPr>
        <p:txBody>
          <a:bodyPr/>
          <a:lstStyle/>
          <a:p>
            <a:r>
              <a:rPr lang="en-US" dirty="0" err="1"/>
              <a:t>Thankyou</a:t>
            </a:r>
            <a:r>
              <a:rPr lang="en-US"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438896"/>
          </a:xfrm>
        </p:spPr>
        <p:txBody>
          <a:bodyPr>
            <a:normAutofit fontScale="90000"/>
          </a:bodyPr>
          <a:lstStyle/>
          <a:p>
            <a:r>
              <a:rPr lang="en-US" sz="3600" i="1" dirty="0"/>
              <a:t>Feasibility study</a:t>
            </a:r>
          </a:p>
        </p:txBody>
      </p:sp>
      <p:sp>
        <p:nvSpPr>
          <p:cNvPr id="3" name="Content Placeholder 2"/>
          <p:cNvSpPr>
            <a:spLocks noGrp="1"/>
          </p:cNvSpPr>
          <p:nvPr>
            <p:ph idx="1"/>
          </p:nvPr>
        </p:nvSpPr>
        <p:spPr>
          <a:xfrm>
            <a:off x="457200" y="1214422"/>
            <a:ext cx="8229600" cy="5110178"/>
          </a:xfrm>
        </p:spPr>
        <p:txBody>
          <a:bodyPr>
            <a:normAutofit fontScale="70000" lnSpcReduction="20000"/>
          </a:bodyPr>
          <a:lstStyle/>
          <a:p>
            <a:pPr>
              <a:buNone/>
            </a:pPr>
            <a:r>
              <a:rPr lang="en-US" sz="2400" b="1" i="1" dirty="0"/>
              <a:t>Executive Summary:</a:t>
            </a:r>
          </a:p>
          <a:p>
            <a:endParaRPr lang="en-US" sz="2400" i="1" dirty="0"/>
          </a:p>
          <a:p>
            <a:r>
              <a:rPr lang="en-US" sz="2400" i="1" dirty="0"/>
              <a:t>Snap Rescue is a vehicle breakdown management system that connects users with workshops and provides real-time alerts and feedback mechanisms. This feasibility study assesses the technical, economic, operational, and scheduling aspects of the project.</a:t>
            </a:r>
          </a:p>
          <a:p>
            <a:endParaRPr lang="en-US" sz="2400" i="1" dirty="0"/>
          </a:p>
          <a:p>
            <a:pPr>
              <a:buNone/>
            </a:pPr>
            <a:r>
              <a:rPr lang="en-US" sz="2400" b="1" i="1" dirty="0"/>
              <a:t>Technical Feasibility</a:t>
            </a:r>
          </a:p>
          <a:p>
            <a:r>
              <a:rPr lang="en-US" sz="2400" i="1" dirty="0"/>
              <a:t> Technology: The system will be built using web and mobile technologies, ensuring compatibility with various devices and platforms.</a:t>
            </a:r>
          </a:p>
          <a:p>
            <a:r>
              <a:rPr lang="en-US" sz="2400" i="1" dirty="0"/>
              <a:t>Infrastructure: A robust server infrastructure will be established to handle user requests, alerts, and feedback.</a:t>
            </a:r>
          </a:p>
          <a:p>
            <a:r>
              <a:rPr lang="en-US" sz="2400" i="1" dirty="0"/>
              <a:t>Integration: Integration with mapping services for location-based services.</a:t>
            </a:r>
          </a:p>
          <a:p>
            <a:endParaRPr lang="en-US" sz="2400" i="1" dirty="0"/>
          </a:p>
          <a:p>
            <a:pPr>
              <a:buNone/>
            </a:pPr>
            <a:r>
              <a:rPr lang="en-US" sz="2400" b="1" i="1" dirty="0"/>
              <a:t>Economic Feasibility</a:t>
            </a:r>
          </a:p>
          <a:p>
            <a:r>
              <a:rPr lang="en-US" sz="2400" i="1" dirty="0"/>
              <a:t> Cost Estimation: Development costs will include personnel, infrastructure, and marketing expenses.</a:t>
            </a:r>
          </a:p>
          <a:p>
            <a:r>
              <a:rPr lang="en-US" sz="2400" i="1" dirty="0"/>
              <a:t> Revenue Model: Subscription-based model for workshops and users, with potential advertising revenue.</a:t>
            </a:r>
          </a:p>
          <a:p>
            <a:r>
              <a:rPr lang="en-US" sz="2400" i="1" dirty="0"/>
              <a:t> Break-even Analysis: Projected break-even point within 6-12 months, depending on user acquisition and retention rates</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57232"/>
            <a:ext cx="8229600" cy="5467368"/>
          </a:xfrm>
        </p:spPr>
        <p:txBody>
          <a:bodyPr>
            <a:normAutofit fontScale="70000" lnSpcReduction="20000"/>
          </a:bodyPr>
          <a:lstStyle/>
          <a:p>
            <a:pPr>
              <a:buNone/>
            </a:pPr>
            <a:r>
              <a:rPr lang="en-US" sz="2400" b="1" i="1" dirty="0"/>
              <a:t>Operational Feasibility</a:t>
            </a:r>
          </a:p>
          <a:p>
            <a:endParaRPr lang="en-US" sz="2400" i="1" dirty="0"/>
          </a:p>
          <a:p>
            <a:r>
              <a:rPr lang="en-US" sz="2400" i="1" dirty="0"/>
              <a:t>User Management: Admin will manage user accounts, workshops, and feedback.</a:t>
            </a:r>
          </a:p>
          <a:p>
            <a:r>
              <a:rPr lang="en-US" sz="2400" i="1" dirty="0"/>
              <a:t>Alert System: Real-time alerts will be sent to workshops based on user requests. Feedback Mechanism: Users will provide feedback on workshop services.</a:t>
            </a:r>
          </a:p>
          <a:p>
            <a:endParaRPr lang="en-US" sz="2400" i="1" dirty="0"/>
          </a:p>
          <a:p>
            <a:pPr>
              <a:buNone/>
            </a:pPr>
            <a:r>
              <a:rPr lang="en-US" sz="2400" b="1" i="1" dirty="0"/>
              <a:t>Scheduling Feasibility</a:t>
            </a:r>
          </a:p>
          <a:p>
            <a:endParaRPr lang="en-US" sz="2400" i="1" dirty="0"/>
          </a:p>
          <a:p>
            <a:r>
              <a:rPr lang="en-US" sz="2400" i="1" dirty="0"/>
              <a:t>Development Timeline: 3-6 months for development, testing, and deployment.</a:t>
            </a:r>
          </a:p>
          <a:p>
            <a:r>
              <a:rPr lang="en-US" sz="2400" i="1" dirty="0"/>
              <a:t>Launch Plan: Soft launch with a limited user base, followed by a full-scale launch after incorporating feedback.</a:t>
            </a:r>
          </a:p>
          <a:p>
            <a:endParaRPr lang="en-US" sz="2400" i="1" dirty="0"/>
          </a:p>
          <a:p>
            <a:pPr>
              <a:buNone/>
            </a:pPr>
            <a:r>
              <a:rPr lang="en-US" sz="2400" b="1" i="1" dirty="0"/>
              <a:t>Benefits Analysis</a:t>
            </a:r>
          </a:p>
          <a:p>
            <a:endParaRPr lang="en-US" sz="2400" b="1" i="1" dirty="0"/>
          </a:p>
          <a:p>
            <a:r>
              <a:rPr lang="en-US" sz="2400" i="1" dirty="0"/>
              <a:t> Improved Response Times: Efficient dispatch and tracking can reduce response times and improve customer satisfaction.</a:t>
            </a:r>
          </a:p>
          <a:p>
            <a:r>
              <a:rPr lang="en-US" sz="2400" i="1" dirty="0"/>
              <a:t> Cost Savings: Optimized resource allocation and reduced downtime can lead to cost savings for service providers and vehicle owners.</a:t>
            </a:r>
          </a:p>
          <a:p>
            <a:r>
              <a:rPr lang="en-US" sz="2400" i="1" dirty="0"/>
              <a:t> Enhanced Customer Experience: Real-time updates and tracking can improve the overall customer experience.</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71546"/>
            <a:ext cx="8229600" cy="5253054"/>
          </a:xfrm>
        </p:spPr>
        <p:txBody>
          <a:bodyPr>
            <a:normAutofit fontScale="85000" lnSpcReduction="20000"/>
          </a:bodyPr>
          <a:lstStyle/>
          <a:p>
            <a:pPr>
              <a:buNone/>
            </a:pPr>
            <a:r>
              <a:rPr lang="en-US" sz="2400" b="1" i="1" dirty="0"/>
              <a:t>Risk Assessment</a:t>
            </a:r>
          </a:p>
          <a:p>
            <a:endParaRPr lang="en-US" sz="2400" dirty="0"/>
          </a:p>
          <a:p>
            <a:r>
              <a:rPr lang="en-US" sz="2400" i="1" dirty="0"/>
              <a:t> Technical Risks: Potential technical challenges include data quality issues, system integration complexities, and cyber security threats.</a:t>
            </a:r>
          </a:p>
          <a:p>
            <a:r>
              <a:rPr lang="en-US" sz="2400" i="1" dirty="0"/>
              <a:t> Market Risks: Market competition, changing consumer preferences, and regulatory requirements can impact adoption and effectiveness.</a:t>
            </a:r>
          </a:p>
          <a:p>
            <a:r>
              <a:rPr lang="en-US" sz="2400" i="1" dirty="0"/>
              <a:t> Financial Risks: Development and implementation costs, potential return on investment, and ongoing maintenance expenses are key financial considerations.</a:t>
            </a:r>
          </a:p>
          <a:p>
            <a:endParaRPr lang="en-US" sz="2400" i="1" dirty="0"/>
          </a:p>
          <a:p>
            <a:endParaRPr lang="en-US" sz="2400" i="1" dirty="0"/>
          </a:p>
          <a:p>
            <a:pPr>
              <a:buNone/>
            </a:pPr>
            <a:r>
              <a:rPr lang="en-US" sz="2400" b="1" i="1" dirty="0"/>
              <a:t>Conclusion</a:t>
            </a:r>
          </a:p>
          <a:p>
            <a:endParaRPr lang="en-US" sz="2400" i="1" dirty="0"/>
          </a:p>
          <a:p>
            <a:r>
              <a:rPr lang="en-US" sz="2400" i="1" dirty="0"/>
              <a:t>Snap Rescue is feasible from technical, economic, operational, and scheduling perspectives. With a robust development plan, efficient infrastructure, and a well-defined revenue model, the project is poised for success.</a:t>
            </a:r>
          </a:p>
          <a:p>
            <a:endParaRPr lang="en-US" i="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796086"/>
          </a:xfrm>
        </p:spPr>
        <p:txBody>
          <a:bodyPr>
            <a:normAutofit/>
          </a:bodyPr>
          <a:lstStyle/>
          <a:p>
            <a:r>
              <a:rPr lang="en-US" sz="3200" i="1" dirty="0"/>
              <a:t>Problem Definition</a:t>
            </a:r>
          </a:p>
        </p:txBody>
      </p:sp>
      <p:sp>
        <p:nvSpPr>
          <p:cNvPr id="3" name="Content Placeholder 2"/>
          <p:cNvSpPr>
            <a:spLocks noGrp="1"/>
          </p:cNvSpPr>
          <p:nvPr>
            <p:ph idx="1"/>
          </p:nvPr>
        </p:nvSpPr>
        <p:spPr/>
        <p:txBody>
          <a:bodyPr>
            <a:normAutofit/>
          </a:bodyPr>
          <a:lstStyle/>
          <a:p>
            <a:r>
              <a:rPr lang="en-US" sz="2200" i="1" dirty="0"/>
              <a:t>In today’s fast-paced world, vehicle breakdowns can occur unexpectedly, leaving drivers stranded without immediate help. Traditional roadside assistance methods are often inefficient, relying on manual phone calls and long wait times. Drivers frequently face difficulties in locating nearby workshops or service providers, especially in unfamiliar areas. This lack of a quick and reliable assistance system leads to delays, safety risks, and frustration for vehicle owners.</a:t>
            </a:r>
          </a:p>
          <a:p>
            <a:r>
              <a:rPr lang="en-US" sz="2200" i="1" dirty="0"/>
              <a:t>There is a clear need for a smart, automated, and location-based system that can instantly connect users with nearby workshops, streamline communication, and ensure timely rescue during vehicle breakdown situations.</a:t>
            </a:r>
          </a:p>
          <a:p>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8596" y="714356"/>
            <a:ext cx="8229600" cy="653210"/>
          </a:xfrm>
        </p:spPr>
        <p:txBody>
          <a:bodyPr>
            <a:normAutofit/>
          </a:bodyPr>
          <a:lstStyle/>
          <a:p>
            <a:r>
              <a:rPr lang="en-US" sz="3200" i="1" dirty="0"/>
              <a:t>Existing System</a:t>
            </a:r>
          </a:p>
        </p:txBody>
      </p:sp>
      <p:sp>
        <p:nvSpPr>
          <p:cNvPr id="3" name="Content Placeholder 2"/>
          <p:cNvSpPr>
            <a:spLocks noGrp="1"/>
          </p:cNvSpPr>
          <p:nvPr>
            <p:ph idx="1"/>
          </p:nvPr>
        </p:nvSpPr>
        <p:spPr/>
        <p:txBody>
          <a:bodyPr>
            <a:normAutofit fontScale="25000" lnSpcReduction="20000"/>
          </a:bodyPr>
          <a:lstStyle/>
          <a:p>
            <a:pPr>
              <a:lnSpc>
                <a:spcPts val="5184"/>
              </a:lnSpc>
              <a:buNone/>
            </a:pPr>
            <a:r>
              <a:rPr lang="en-US" sz="11200" b="1" dirty="0">
                <a:latin typeface="Times New Roman Bold"/>
                <a:ea typeface="Times New Roman Bold"/>
                <a:cs typeface="Times New Roman Bold"/>
                <a:sym typeface="Times New Roman Bold"/>
              </a:rPr>
              <a:t>PROS:</a:t>
            </a:r>
            <a:r>
              <a:rPr lang="en-US" sz="11200" b="1" dirty="0">
                <a:solidFill>
                  <a:srgbClr val="FFFFFF"/>
                </a:solidFill>
                <a:latin typeface="Times New Roman Bold"/>
                <a:ea typeface="Times New Roman Bold"/>
                <a:cs typeface="Times New Roman Bold"/>
                <a:sym typeface="Times New Roman Bold"/>
              </a:rPr>
              <a:t>:</a:t>
            </a:r>
            <a:endParaRPr lang="en-US" sz="11200" dirty="0"/>
          </a:p>
          <a:p>
            <a:pPr>
              <a:lnSpc>
                <a:spcPts val="5184"/>
              </a:lnSpc>
            </a:pPr>
            <a:r>
              <a:rPr lang="en-US" sz="11200" dirty="0">
                <a:latin typeface="Times New Roman"/>
                <a:ea typeface="Times New Roman"/>
                <a:cs typeface="Times New Roman"/>
                <a:sym typeface="Times New Roman"/>
              </a:rPr>
              <a:t>  </a:t>
            </a:r>
            <a:r>
              <a:rPr lang="en-US" sz="9600" i="1" dirty="0">
                <a:latin typeface="Times New Roman"/>
                <a:ea typeface="Times New Roman"/>
                <a:cs typeface="Times New Roman"/>
                <a:sym typeface="Times New Roman"/>
              </a:rPr>
              <a:t>Efficient Resource Allocation</a:t>
            </a:r>
          </a:p>
          <a:p>
            <a:pPr>
              <a:lnSpc>
                <a:spcPts val="5184"/>
              </a:lnSpc>
            </a:pPr>
            <a:r>
              <a:rPr lang="en-US" sz="9600" i="1" dirty="0">
                <a:latin typeface="Times New Roman"/>
                <a:ea typeface="Times New Roman"/>
                <a:cs typeface="Times New Roman"/>
                <a:sym typeface="Times New Roman"/>
              </a:rPr>
              <a:t>  Real- Time Updates</a:t>
            </a:r>
          </a:p>
          <a:p>
            <a:pPr>
              <a:lnSpc>
                <a:spcPts val="5184"/>
              </a:lnSpc>
            </a:pPr>
            <a:r>
              <a:rPr lang="en-US" sz="9600" i="1" dirty="0">
                <a:latin typeface="Times New Roman"/>
                <a:ea typeface="Times New Roman"/>
                <a:cs typeface="Times New Roman"/>
                <a:sym typeface="Times New Roman"/>
              </a:rPr>
              <a:t>  Increased Safety</a:t>
            </a:r>
          </a:p>
          <a:p>
            <a:pPr>
              <a:lnSpc>
                <a:spcPts val="5184"/>
              </a:lnSpc>
            </a:pPr>
            <a:r>
              <a:rPr lang="en-US" sz="9600" i="1" dirty="0">
                <a:latin typeface="Times New Roman"/>
                <a:ea typeface="Times New Roman"/>
                <a:cs typeface="Times New Roman"/>
                <a:sym typeface="Times New Roman"/>
              </a:rPr>
              <a:t>  Quick Response Time</a:t>
            </a:r>
          </a:p>
          <a:p>
            <a:pPr>
              <a:lnSpc>
                <a:spcPts val="5184"/>
              </a:lnSpc>
            </a:pPr>
            <a:r>
              <a:rPr lang="en-US" sz="2800" dirty="0">
                <a:solidFill>
                  <a:srgbClr val="8EC0C1"/>
                </a:solidFill>
                <a:latin typeface="Times New Roman"/>
                <a:ea typeface="Times New Roman"/>
                <a:cs typeface="Times New Roman"/>
                <a:sym typeface="Times New Roman"/>
              </a:rPr>
              <a:t>     </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510334"/>
          </a:xfrm>
        </p:spPr>
        <p:txBody>
          <a:bodyPr>
            <a:normAutofit/>
          </a:bodyPr>
          <a:lstStyle/>
          <a:p>
            <a:r>
              <a:rPr lang="en-US" sz="2800" i="1" dirty="0"/>
              <a:t>Existing System</a:t>
            </a:r>
          </a:p>
        </p:txBody>
      </p:sp>
      <p:sp>
        <p:nvSpPr>
          <p:cNvPr id="3" name="Content Placeholder 2"/>
          <p:cNvSpPr>
            <a:spLocks noGrp="1"/>
          </p:cNvSpPr>
          <p:nvPr>
            <p:ph idx="1"/>
          </p:nvPr>
        </p:nvSpPr>
        <p:spPr>
          <a:xfrm>
            <a:off x="428596" y="1428736"/>
            <a:ext cx="8229600" cy="4746310"/>
          </a:xfrm>
        </p:spPr>
        <p:txBody>
          <a:bodyPr>
            <a:normAutofit/>
          </a:bodyPr>
          <a:lstStyle/>
          <a:p>
            <a:pPr>
              <a:lnSpc>
                <a:spcPts val="4147"/>
              </a:lnSpc>
              <a:buNone/>
            </a:pPr>
            <a:r>
              <a:rPr lang="en-US" sz="2400" b="1" i="1" dirty="0">
                <a:latin typeface="Times New Roman Bold"/>
                <a:ea typeface="Times New Roman Bold"/>
                <a:cs typeface="Times New Roman Bold"/>
                <a:sym typeface="Times New Roman Bold"/>
              </a:rPr>
              <a:t>CONS:</a:t>
            </a:r>
          </a:p>
          <a:p>
            <a:pPr marL="1346454" lvl="5" indent="-224409">
              <a:lnSpc>
                <a:spcPts val="4147"/>
              </a:lnSpc>
              <a:buNone/>
            </a:pPr>
            <a:r>
              <a:rPr lang="en-US" sz="2400" b="1" i="1" dirty="0">
                <a:latin typeface="Times New Roman Bold"/>
                <a:ea typeface="Times New Roman Bold"/>
                <a:cs typeface="Times New Roman Bold"/>
                <a:sym typeface="Times New Roman Bold"/>
              </a:rPr>
              <a:t> </a:t>
            </a:r>
          </a:p>
          <a:p>
            <a:pPr marL="1346454" lvl="5" indent="-224409">
              <a:lnSpc>
                <a:spcPts val="4147"/>
              </a:lnSpc>
              <a:buFont typeface="Arial"/>
              <a:buChar char="⚬"/>
            </a:pPr>
            <a:r>
              <a:rPr lang="en-US" sz="2400" i="1" dirty="0">
                <a:latin typeface="Times New Roman"/>
                <a:ea typeface="Times New Roman"/>
                <a:cs typeface="Times New Roman"/>
                <a:sym typeface="Times New Roman"/>
              </a:rPr>
              <a:t>workshop Availability.</a:t>
            </a:r>
          </a:p>
          <a:p>
            <a:pPr marL="1346454" lvl="5" indent="-224409">
              <a:lnSpc>
                <a:spcPts val="4147"/>
              </a:lnSpc>
              <a:buFont typeface="Arial"/>
              <a:buChar char="⚬"/>
            </a:pPr>
            <a:r>
              <a:rPr lang="en-US" sz="2400" i="1" dirty="0">
                <a:latin typeface="Times New Roman"/>
                <a:ea typeface="Times New Roman"/>
                <a:cs typeface="Times New Roman"/>
                <a:sym typeface="Times New Roman"/>
              </a:rPr>
              <a:t>Data Security.</a:t>
            </a:r>
          </a:p>
          <a:p>
            <a:pPr marL="1346454" lvl="5" indent="-224409">
              <a:lnSpc>
                <a:spcPts val="4147"/>
              </a:lnSpc>
              <a:buFont typeface="Arial"/>
              <a:buChar char="⚬"/>
            </a:pPr>
            <a:r>
              <a:rPr lang="en-US" sz="2400" i="1" dirty="0">
                <a:latin typeface="Times New Roman"/>
                <a:ea typeface="Times New Roman"/>
                <a:cs typeface="Times New Roman"/>
                <a:sym typeface="Times New Roman"/>
              </a:rPr>
              <a:t>Notification Delays</a:t>
            </a:r>
          </a:p>
          <a:p>
            <a:pPr marL="1346454" lvl="5" indent="-224409">
              <a:lnSpc>
                <a:spcPts val="4147"/>
              </a:lnSpc>
              <a:buFont typeface="Arial"/>
              <a:buChar char="⚬"/>
            </a:pPr>
            <a:r>
              <a:rPr lang="en-US" sz="2400" i="1" dirty="0">
                <a:latin typeface="Times New Roman"/>
                <a:ea typeface="Times New Roman"/>
                <a:cs typeface="Times New Roman"/>
                <a:sym typeface="Times New Roman"/>
              </a:rPr>
              <a:t>Quality of Services.</a:t>
            </a:r>
          </a:p>
          <a:p>
            <a:pPr marL="1346363" lvl="5" indent="-224394">
              <a:lnSpc>
                <a:spcPts val="4147"/>
              </a:lnSpc>
              <a:buFont typeface="Arial"/>
              <a:buChar char="⚬"/>
            </a:pPr>
            <a:r>
              <a:rPr lang="en-US" sz="2400" i="1" dirty="0">
                <a:latin typeface="Times New Roman"/>
                <a:ea typeface="Times New Roman"/>
                <a:cs typeface="Times New Roman"/>
                <a:sym typeface="Times New Roman"/>
              </a:rPr>
              <a:t>Limited Accessibility</a:t>
            </a:r>
            <a:endParaRPr lang="en-US" sz="2400" i="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1673</TotalTime>
  <Words>2450</Words>
  <Application>Microsoft Office PowerPoint</Application>
  <PresentationFormat>On-screen Show (4:3)</PresentationFormat>
  <Paragraphs>239</Paragraphs>
  <Slides>35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Arial</vt:lpstr>
      <vt:lpstr>Calibri</vt:lpstr>
      <vt:lpstr>Constantia</vt:lpstr>
      <vt:lpstr>Times New Roman</vt:lpstr>
      <vt:lpstr>Times New Roman Bold</vt:lpstr>
      <vt:lpstr>Wingdings 2</vt:lpstr>
      <vt:lpstr>Flow</vt:lpstr>
      <vt:lpstr>snaprescue</vt:lpstr>
      <vt:lpstr>Abstract</vt:lpstr>
      <vt:lpstr>Scope &amp; objectives</vt:lpstr>
      <vt:lpstr>Feasibility study</vt:lpstr>
      <vt:lpstr>PowerPoint Presentation</vt:lpstr>
      <vt:lpstr>PowerPoint Presentation</vt:lpstr>
      <vt:lpstr>Problem Definition</vt:lpstr>
      <vt:lpstr>Existing System</vt:lpstr>
      <vt:lpstr>Existing System</vt:lpstr>
      <vt:lpstr>Proposed System</vt:lpstr>
      <vt:lpstr>Proposed System</vt:lpstr>
      <vt:lpstr>Literature Review</vt:lpstr>
      <vt:lpstr>PowerPoint Presentation</vt:lpstr>
      <vt:lpstr>PowerPoint Presentation</vt:lpstr>
      <vt:lpstr>System Requirements</vt:lpstr>
      <vt:lpstr>Modules of Proposed System</vt:lpstr>
      <vt:lpstr>PowerPoint Presentation</vt:lpstr>
      <vt:lpstr>Diagrams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System Architecture</vt:lpstr>
      <vt:lpstr>PowerPoint Presentation</vt:lpstr>
      <vt:lpstr>System Architecture Diagram</vt:lpstr>
      <vt:lpstr>Results</vt:lpstr>
      <vt:lpstr>Future Scope</vt:lpstr>
      <vt:lpstr>Conclusion</vt:lpstr>
      <vt:lpstr>References</vt:lpstr>
      <vt:lpstr>Thankyou!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snaprescue</dc:title>
  <dc:creator>Johnson Benny</dc:creator>
  <cp:lastModifiedBy>Stezin</cp:lastModifiedBy>
  <cp:revision>34</cp:revision>
  <dcterms:created xsi:type="dcterms:W3CDTF">2025-10-12T04:12:11Z</dcterms:created>
  <dcterms:modified xsi:type="dcterms:W3CDTF">2025-10-22T09:21:34Z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2025-10-22T09:21:21Z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882aac5a-f715-465d-bc8e-139e4d1464cc</vt:lpwstr>
  </property>
  <property fmtid="{D5CDD505-2E9C-101B-9397-08002B2CF9AE}" pid="7" name="MSIP_Label_defa4170-0d19-0005-0004-bc88714345d2_ActionId">
    <vt:lpwstr>2464d418-fb40-4a0e-82be-d70c6c5a8363</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